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20" y="-3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3559200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For the sake of this presentation, we will put much of our focus on bitcoin, but much of our discussions pertain to cryptocurrencies in general.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600"/>
              <a:t>There are a number of works in cinema and literature about blockchain technology, and BitCoin in particular.</a:t>
            </a:r>
          </a:p>
          <a:p>
            <a:pPr lvl="0">
              <a:spcBef>
                <a:spcPts val="0"/>
              </a:spcBef>
              <a:buNone/>
            </a:pPr>
            <a:r>
              <a:rPr lang="en" sz="1600"/>
              <a:t>While many movies and books mention BitCoin in some way, it is rarely the main topic of a work.</a:t>
            </a:r>
          </a:p>
          <a:p>
            <a:pPr lvl="0">
              <a:spcBef>
                <a:spcPts val="0"/>
              </a:spcBef>
              <a:buNone/>
            </a:pPr>
            <a:r>
              <a:rPr lang="en" sz="1600"/>
              <a:t>Instead, BitCoin is associated with something cryptographic, hack-ish or criminal.</a:t>
            </a:r>
          </a:p>
          <a:p>
            <a:pPr lvl="0">
              <a:spcBef>
                <a:spcPts val="0"/>
              </a:spcBef>
              <a:buNone/>
            </a:pPr>
            <a:r>
              <a:rPr lang="en" sz="1600"/>
              <a:t>In media, hackers use cryptocurrency because they can and it looks cool to use something unordinary, crimes are using BitCoin to hide their illegal transactions.</a:t>
            </a:r>
            <a:br>
              <a:rPr lang="en" sz="1600"/>
            </a:br>
            <a:endParaRPr lang="en" sz="1600"/>
          </a:p>
          <a:p>
            <a:pPr lvl="0">
              <a:spcBef>
                <a:spcPts val="0"/>
              </a:spcBef>
              <a:buNone/>
            </a:pPr>
            <a:r>
              <a:rPr lang="en" sz="1600"/>
              <a:t>When it comes to literature, most of the works on BitCoin are documentary - those are scientific works, technical paper or textbooks.</a:t>
            </a:r>
          </a:p>
          <a:p>
            <a:pPr lvl="0">
              <a:spcBef>
                <a:spcPts val="0"/>
              </a:spcBef>
              <a:buNone/>
            </a:pPr>
            <a:r>
              <a:rPr lang="en" sz="1600"/>
              <a:t>However, there are a number of fiction and detective books that portray BitCoin the same way movies do.</a:t>
            </a:r>
          </a:p>
          <a:p>
            <a:pPr lvl="0">
              <a:spcBef>
                <a:spcPts val="0"/>
              </a:spcBef>
              <a:buNone/>
            </a:pPr>
            <a:endParaRP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Cryptocurrencies such as BitCoin still have numerous significant obstacles to overcome before they could totally replace current currency systems. </a:t>
            </a:r>
          </a:p>
          <a:p>
            <a:pPr marL="457200" lvl="0" indent="-228600" rtl="0">
              <a:lnSpc>
                <a:spcPct val="115000"/>
              </a:lnSpc>
              <a:spcBef>
                <a:spcPts val="0"/>
              </a:spcBef>
            </a:pPr>
            <a:r>
              <a:rPr lang="en"/>
              <a:t>The most immediate is the simple opposition from existing financial institutions, which wield great power and have incentives to discourage the proliferation of cryptocurrencies [2]. </a:t>
            </a:r>
          </a:p>
          <a:p>
            <a:pPr marL="457200" lvl="0" indent="-228600">
              <a:lnSpc>
                <a:spcPct val="115000"/>
              </a:lnSpc>
              <a:spcBef>
                <a:spcPts val="0"/>
              </a:spcBef>
            </a:pPr>
            <a:r>
              <a:rPr lang="en"/>
              <a:t>Other large corporations, even when amenable to the idea of cryptocurrencies, do not currently consider them stable enough to keep as assets for long periods of time [8].</a:t>
            </a:r>
          </a:p>
          <a:p>
            <a:pPr lvl="0" rtl="0">
              <a:lnSpc>
                <a:spcPct val="115000"/>
              </a:lnSpc>
              <a:spcBef>
                <a:spcPts val="0"/>
              </a:spcBef>
              <a:buNone/>
            </a:pPr>
            <a:r>
              <a:rPr lang="en"/>
              <a:t>	</a:t>
            </a:r>
          </a:p>
          <a:p>
            <a:pPr lvl="0" rtl="0">
              <a:lnSpc>
                <a:spcPct val="115000"/>
              </a:lnSpc>
              <a:spcBef>
                <a:spcPts val="0"/>
              </a:spcBef>
              <a:buNone/>
            </a:pPr>
            <a:r>
              <a:rPr lang="en"/>
              <a:t>In addition to battling the current economic system, cryptocurrencies have some internal challenges to overcome. </a:t>
            </a:r>
          </a:p>
          <a:p>
            <a:pPr marL="457200" lvl="0" indent="-228600" rtl="0">
              <a:lnSpc>
                <a:spcPct val="115000"/>
              </a:lnSpc>
              <a:spcBef>
                <a:spcPts val="0"/>
              </a:spcBef>
            </a:pPr>
            <a:r>
              <a:rPr lang="en"/>
              <a:t>Attempting to convert the entire world financial system to the BitCoin model, for example, could cause such a massive growth in blockchain size that the distributed ledger model would become impractical [3]. </a:t>
            </a:r>
          </a:p>
          <a:p>
            <a:pPr marL="457200" lvl="0" indent="-228600" rtl="0">
              <a:lnSpc>
                <a:spcPct val="115000"/>
              </a:lnSpc>
              <a:spcBef>
                <a:spcPts val="0"/>
              </a:spcBef>
            </a:pPr>
            <a:r>
              <a:rPr lang="en"/>
              <a:t>It is also still unclear whether blockchain technology could be successfully adapted to use cases which require very high speeds with high volumes (on the order of seconds instead of hours), and would be poorly suited for any application which required some degree of reversibility [4]. </a:t>
            </a:r>
          </a:p>
          <a:p>
            <a:pPr marL="457200" lvl="0" indent="-228600" rtl="0">
              <a:lnSpc>
                <a:spcPct val="115000"/>
              </a:lnSpc>
              <a:spcBef>
                <a:spcPts val="0"/>
              </a:spcBef>
            </a:pPr>
            <a:r>
              <a:rPr lang="en"/>
              <a:t>Finally, because of the substantial energy costs and diminished rewards over time associated with the “mining” process, users may eventually be forced to bear increasingly high and unreasonable transaction costs [3].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buNone/>
            </a:pPr>
            <a:r>
              <a:rPr lang="en"/>
              <a:t>Since the 2008 financial crisis, large banks are increasingly feeling pressure to increase efficiency and cut costs wherever possible [6]. </a:t>
            </a:r>
          </a:p>
          <a:p>
            <a:pPr marL="457200" lvl="0" indent="-228600" rtl="0">
              <a:lnSpc>
                <a:spcPct val="115000"/>
              </a:lnSpc>
              <a:spcBef>
                <a:spcPts val="0"/>
              </a:spcBef>
            </a:pPr>
            <a:r>
              <a:rPr lang="en"/>
              <a:t>To that end, a May 2016 report from Goldman Sachs estimates that the financial industry alone could realize up to $6 billion/year in savings through use of blockchain technology [4]. </a:t>
            </a:r>
          </a:p>
          <a:p>
            <a:pPr marL="457200" lvl="0" indent="-228600">
              <a:lnSpc>
                <a:spcPct val="115000"/>
              </a:lnSpc>
              <a:spcBef>
                <a:spcPts val="0"/>
              </a:spcBef>
            </a:pPr>
            <a:r>
              <a:rPr lang="en"/>
              <a:t>However, this would not necessarily include decentralized cryptocurrencies such as Bitcoin, but may involve the creation of new proprietary centralized cryptocurrencies (such as the Bank of England’s newly introduced RSCoin) [9].</a:t>
            </a:r>
          </a:p>
          <a:p>
            <a:pPr marL="457200" lvl="0" indent="-228600" rtl="0">
              <a:lnSpc>
                <a:spcPct val="115000"/>
              </a:lnSpc>
              <a:spcBef>
                <a:spcPts val="0"/>
              </a:spcBef>
            </a:pPr>
            <a:r>
              <a:rPr lang="en"/>
              <a:t>The introduction of cryptocurrencies may also lead to increased levels of transparency and few incidents of fraud. Under current systems, the correct identification of fraud is very manual-labor intensive and prone to error [4]. However, cryptocurrencies are designed to be explicitly transparent and automatically detect fraud, greatly alleviating the costs associated with managing associated systems [3].</a:t>
            </a:r>
          </a:p>
          <a:p>
            <a:pPr lvl="0" indent="457200" rtl="0">
              <a:lnSpc>
                <a:spcPct val="115000"/>
              </a:lnSpc>
              <a:spcBef>
                <a:spcPts val="0"/>
              </a:spcBef>
              <a:buNone/>
            </a:pPr>
            <a:endParaRPr/>
          </a:p>
          <a:p>
            <a:pPr marL="0" lvl="0" indent="0" rtl="0">
              <a:lnSpc>
                <a:spcPct val="115000"/>
              </a:lnSpc>
              <a:spcBef>
                <a:spcPts val="0"/>
              </a:spcBef>
              <a:buNone/>
            </a:pPr>
            <a:r>
              <a:rPr lang="en"/>
              <a:t>Because cryptocurrencies require only an Internet connection, and are not dependent on established institutions such as banks, they are ideally suited for societies without a well-developed financial infrastructure [3]. </a:t>
            </a:r>
          </a:p>
          <a:p>
            <a:pPr marL="457200" lvl="0" indent="-228600">
              <a:lnSpc>
                <a:spcPct val="115000"/>
              </a:lnSpc>
              <a:spcBef>
                <a:spcPts val="0"/>
              </a:spcBef>
            </a:pPr>
            <a:r>
              <a:rPr lang="en"/>
              <a:t>As with how many individuals emerging markets skipped over landlines and went straight for mobile phones, the same individuals may skip the overhead of the traditional banking system and engage directly in mobile banking [3].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1800"/>
              </a:spcBef>
              <a:spcAft>
                <a:spcPts val="600"/>
              </a:spcAft>
              <a:buNone/>
            </a:pPr>
            <a:r>
              <a:rPr lang="en" sz="1600"/>
              <a:t>Long-term (5-10 years)</a:t>
            </a:r>
          </a:p>
          <a:p>
            <a:pPr lvl="0">
              <a:lnSpc>
                <a:spcPct val="115000"/>
              </a:lnSpc>
              <a:spcBef>
                <a:spcPts val="1600"/>
              </a:spcBef>
              <a:spcAft>
                <a:spcPts val="400"/>
              </a:spcAft>
              <a:buNone/>
            </a:pPr>
            <a:r>
              <a:rPr lang="en" sz="1400"/>
              <a:t>Financial Market Disruption</a:t>
            </a:r>
          </a:p>
          <a:p>
            <a:pPr lvl="0" indent="457200">
              <a:lnSpc>
                <a:spcPct val="115000"/>
              </a:lnSpc>
              <a:spcBef>
                <a:spcPts val="0"/>
              </a:spcBef>
              <a:buNone/>
            </a:pPr>
            <a:r>
              <a:rPr lang="en"/>
              <a:t>Within the cryptocurrency community, one of the most popularized goals is the total replacement of banks and other centralized financial intermediaries [4]. Although such institutions may never be fully replaced by a democratized network, their role (and associated profitability) may steadily diminish with rise of cryptocurrencies, hopefully leading to the prevention of future financial catastrophes on the scale of the 2008 crisis [7].</a:t>
            </a:r>
          </a:p>
          <a:p>
            <a:pPr lvl="0">
              <a:lnSpc>
                <a:spcPct val="115000"/>
              </a:lnSpc>
              <a:spcBef>
                <a:spcPts val="1600"/>
              </a:spcBef>
              <a:spcAft>
                <a:spcPts val="400"/>
              </a:spcAft>
              <a:buNone/>
            </a:pPr>
            <a:r>
              <a:rPr lang="en" sz="1400"/>
              <a:t>IoT Integration</a:t>
            </a:r>
          </a:p>
          <a:p>
            <a:pPr lvl="0">
              <a:lnSpc>
                <a:spcPct val="115000"/>
              </a:lnSpc>
              <a:spcBef>
                <a:spcPts val="0"/>
              </a:spcBef>
              <a:buNone/>
            </a:pPr>
            <a:r>
              <a:rPr lang="en"/>
              <a:t>	Although cryptocurrencies have the possibility to replace functions of the existing financial infrastructure, their greatest potential may be in incorporating with other technologies to facilitate a true revolution [3]. The blockchain model is ideally suited for Internet of Things (IoT) transactions, which require both efficient simplicity and robust security [4]. For example, imagine if every time you needed to fill up a car with gas, your car could pay the gas station automatically.</a:t>
            </a:r>
          </a:p>
          <a:p>
            <a:pPr lvl="0">
              <a:lnSpc>
                <a:spcPct val="115000"/>
              </a:lnSpc>
              <a:spcBef>
                <a:spcPts val="1600"/>
              </a:spcBef>
              <a:spcAft>
                <a:spcPts val="400"/>
              </a:spcAft>
              <a:buNone/>
            </a:pPr>
            <a:r>
              <a:rPr lang="en" sz="1400"/>
              <a:t>Expanding Industries</a:t>
            </a:r>
          </a:p>
          <a:p>
            <a:pPr lvl="0">
              <a:lnSpc>
                <a:spcPct val="115000"/>
              </a:lnSpc>
              <a:spcBef>
                <a:spcPts val="0"/>
              </a:spcBef>
              <a:buNone/>
            </a:pPr>
            <a:r>
              <a:rPr lang="en"/>
              <a:t>	In addition to revolutionizing the financial system, the blockchain technology of underlying cryptocurrencies has the potential to expand across nearly any industry that involves large-scale record-keeping.</a:t>
            </a:r>
          </a:p>
          <a:p>
            <a:pPr lvl="0">
              <a:lnSpc>
                <a:spcPct val="115000"/>
              </a:lnSpc>
              <a:spcBef>
                <a:spcPts val="0"/>
              </a:spcBef>
              <a:buNone/>
            </a:pPr>
            <a:r>
              <a:rPr lang="en"/>
              <a:t>	Blockchain could be a massive boon to proponents of effective protection of intellectual property rights, such as with music and film. New companies such as Ascribe are pioneering methods for creating secure limited copies of digital media, in order to ensure that artists are properly compensated for their work, instead of being financial damaged by pirates [1]. Other examples include the growing “Sharing Economy” (including AirBnB) which can use blockchain to ease identity and reputation management, and “Smart Grid” utility companies which could use blockchain to introduce efficient microtransactions for energy consumption [4].</a:t>
            </a:r>
          </a:p>
          <a:p>
            <a:pPr lvl="0">
              <a:lnSpc>
                <a:spcPct val="115000"/>
              </a:lnSpc>
              <a:spcBef>
                <a:spcPts val="1800"/>
              </a:spcBef>
              <a:spcAft>
                <a:spcPts val="600"/>
              </a:spcAft>
              <a:buNone/>
            </a:pPr>
            <a:r>
              <a:rPr lang="en" sz="1600"/>
              <a:t>Far Future (10+ years)</a:t>
            </a:r>
          </a:p>
          <a:p>
            <a:pPr lvl="0">
              <a:lnSpc>
                <a:spcPct val="115000"/>
              </a:lnSpc>
              <a:spcBef>
                <a:spcPts val="0"/>
              </a:spcBef>
              <a:buNone/>
            </a:pPr>
            <a:r>
              <a:rPr lang="en"/>
              <a:t>In the very far future, global and democratized cryptocurrencies have the potential to replace government-backed fiat currencies as the primary means of conducting financial transactions. With that end in mind, Microsoft has also begun facilitating large-scale simulation tests on behalf of banks and other large corporations interested in understanding the potential ramifications for such a large-scale shift in the global economy [7].</a:t>
            </a:r>
          </a:p>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think cryptocurrency will…</a:t>
            </a:r>
          </a:p>
          <a:p>
            <a:pPr lvl="0">
              <a:spcBef>
                <a:spcPts val="0"/>
              </a:spcBef>
              <a:buNone/>
            </a:pPr>
            <a:endParaRPr/>
          </a:p>
          <a:p>
            <a:pPr lvl="0">
              <a:spcBef>
                <a:spcPts val="0"/>
              </a:spcBef>
              <a:buNone/>
            </a:pPr>
            <a:r>
              <a:rPr lang="en"/>
              <a:t>Economic sectors, other than financial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Before current cryptocurrencies, </a:t>
            </a:r>
          </a:p>
          <a:p>
            <a:pPr lvl="0">
              <a:spcBef>
                <a:spcPts val="0"/>
              </a:spcBef>
              <a:buNone/>
            </a:pPr>
            <a:endParaRPr/>
          </a:p>
          <a:p>
            <a:pPr lvl="0">
              <a:spcBef>
                <a:spcPts val="0"/>
              </a:spcBef>
              <a:buNone/>
            </a:pPr>
            <a:r>
              <a:rPr lang="en"/>
              <a:t>‘90s centralized online currencies</a:t>
            </a:r>
            <a:br>
              <a:rPr lang="en"/>
            </a:br>
            <a:r>
              <a:rPr lang="en"/>
              <a:t>Examples included Flooz.com, Beenz.com, and DigiCash…</a:t>
            </a:r>
            <a:br>
              <a:rPr lang="en"/>
            </a:br>
            <a:r>
              <a:rPr lang="en"/>
              <a:t>They were Comparable to airline miles</a:t>
            </a:r>
            <a:br>
              <a:rPr lang="en"/>
            </a:br>
            <a:r>
              <a:rPr lang="en"/>
              <a:t>All collapsed in the .com bubble crash, due to a combined lack of profitability and lack of widespread adoption by users.</a:t>
            </a:r>
            <a:br>
              <a:rPr lang="en"/>
            </a:br>
            <a:endParaRPr lang="en"/>
          </a:p>
          <a:p>
            <a:pPr lvl="0">
              <a:spcBef>
                <a:spcPts val="0"/>
              </a:spcBef>
              <a:buNone/>
            </a:pPr>
            <a:r>
              <a:rPr lang="en"/>
              <a:t>Bitcoin is a cryptocurrency created by a currently unidentified programmer, or group of programmers, under the name of Satoshi Nakamoto. Bitcoin was released in 2008 along with a white paper describing the underlying technology.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Tim</a:t>
            </a:r>
          </a:p>
          <a:p>
            <a:pPr lvl="0">
              <a:spcBef>
                <a:spcPts val="0"/>
              </a:spcBef>
              <a:buNone/>
            </a:pPr>
            <a:endParaRPr/>
          </a:p>
          <a:p>
            <a:pPr lvl="0">
              <a:spcBef>
                <a:spcPts val="0"/>
              </a:spcBef>
              <a:buNone/>
            </a:pPr>
            <a:r>
              <a:rPr lang="en"/>
              <a:t>There are many cryptocurrencies out there today, and the underlying technology has many use cases, but we will focus on Bitcoin in understanding how it works. It was also the first truly distributed version that has seen wide adoption. </a:t>
            </a:r>
            <a:br>
              <a:rPr lang="en"/>
            </a:br>
            <a:endParaRPr lang="en"/>
          </a:p>
          <a:p>
            <a:pPr lvl="0">
              <a:spcBef>
                <a:spcPts val="0"/>
              </a:spcBef>
              <a:buNone/>
            </a:pPr>
            <a:r>
              <a:rPr lang="en"/>
              <a:t>The bitcoin cryptocurrency relies on a network of nodes on which a list of all transactions ever made are maintained.</a:t>
            </a:r>
            <a:br>
              <a:rPr lang="en"/>
            </a:br>
            <a:r>
              <a:rPr lang="en"/>
              <a:t/>
            </a:r>
            <a:br>
              <a:rPr lang="en"/>
            </a:br>
            <a:r>
              <a:rPr lang="en"/>
              <a:t>To use bitcoins, one needs a bitcoin wallet. It consists of a public and private key, and the public key acts as your identifier/address when you want to send coins. The wallet is the piece of software by which you interact with the network, hides the process of generating, storing and using your private key. If you happen to lose your private key, all the coins associated with your wallet become inaccessible.</a:t>
            </a:r>
            <a:br>
              <a:rPr lang="en"/>
            </a:br>
            <a:r>
              <a:rPr lang="en"/>
              <a:t/>
            </a:r>
            <a:br>
              <a:rPr lang="en"/>
            </a:br>
            <a:r>
              <a:rPr lang="en"/>
              <a:t>The bitcoin ledger is a record of all transactions ever made since the invention of bitcoin in 2008. Each transaction consists of the two public keys (wallets) between which the money was sent, and an amount. Since all transactions are recorded, one can track the history and origin of all coins in circulation. Making a transaction is done by showing that you have the means, and then broadcasting the transaction information to the network. In reality, there is no record of how much money you have, but is instead computed on the go by summing up all incoming transactions to your wallet, and subtracting all previous outgoing transactions. So, in order to show that you can make a transaction, you use previous transactions that add up to the amount you want to send and “pass them on” to the receiver.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Tim</a:t>
            </a:r>
            <a:br>
              <a:rPr lang="en"/>
            </a:br>
            <a:r>
              <a:rPr lang="en"/>
              <a:t>The act of bitcoin mining, with which most of us are familiar, is the way all transactions are protected from fraud. Bitcoin miners work together to ensure that the distributed nature of the network can’t be exploited for double spending. </a:t>
            </a:r>
            <a:br>
              <a:rPr lang="en"/>
            </a:br>
            <a:r>
              <a:rPr lang="en"/>
              <a:t/>
            </a:r>
            <a:br>
              <a:rPr lang="en"/>
            </a:br>
            <a:r>
              <a:rPr lang="en"/>
              <a:t>Recent transactions broadcasted on network are grouped into so called blocks and nodes in the network try to compute a hash that uniquely labels these transactions. Whoever computes the hash first, adds it to the public ledger. On average, the hash computation is set up to take around 10 minutes using all the resources in the bitcoin network. The correct hash can quickly be verified by all other nodes. </a:t>
            </a:r>
          </a:p>
          <a:p>
            <a:pPr lvl="0" rtl="0">
              <a:spcBef>
                <a:spcPts val="0"/>
              </a:spcBef>
              <a:buNone/>
            </a:pPr>
            <a:endParaRPr/>
          </a:p>
          <a:p>
            <a:pPr lvl="0" rtl="0">
              <a:spcBef>
                <a:spcPts val="0"/>
              </a:spcBef>
              <a:buNone/>
            </a:pPr>
            <a:r>
              <a:rPr lang="en"/>
              <a:t>After verification, the node that mined the block is rewarded a number of bitcoins for the work done. This reward started at 50 and has been halved every 210,000 blocks, and is currently 12.5 BTC. In total, 16,000,000 out of 21,000,000 coins have been mined. Once the reward becomes so small that mining is no longer profitable from just the reward, an additional transaction fee will be used to incentivize the mining of blocks.</a:t>
            </a:r>
          </a:p>
          <a:p>
            <a:pPr lvl="0" rtl="0">
              <a:spcBef>
                <a:spcPts val="0"/>
              </a:spcBef>
              <a:buNone/>
            </a:pPr>
            <a:endParaRPr/>
          </a:p>
          <a:p>
            <a:pPr lvl="0">
              <a:spcBef>
                <a:spcPts val="0"/>
              </a:spcBef>
              <a:buNone/>
            </a:pPr>
            <a:r>
              <a:rPr lang="en"/>
              <a:t>For the purpose of this presentation, some details regarding this has been left out. (blockchain branching, etc)</a:t>
            </a:r>
            <a:br>
              <a:rPr lang="en"/>
            </a:br>
            <a:r>
              <a:rPr lang="en"/>
              <a:t/>
            </a:r>
            <a:br>
              <a:rPr lang="en"/>
            </a:br>
            <a:r>
              <a:rPr lang="en"/>
              <a:t>With many thousands of computers each trying to compute the correct hash, it is extremely unlikely that it’s your node that does it. Mining pools were created to deal with this. They are systems by which one cain join others and collectively pool resources to compute the hash. If any computer in the pool manages to get the hash, the reward is shared among all members based on the resources they provided. This effectively lets miners decrease the variance of their income rate from mining. </a:t>
            </a:r>
            <a:br>
              <a:rPr lang="en"/>
            </a:br>
            <a:endParaRPr lang="e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spcAft>
                <a:spcPts val="1600"/>
              </a:spcAft>
              <a:buClr>
                <a:srgbClr val="000000"/>
              </a:buClr>
              <a:buSzPct val="100000"/>
            </a:pPr>
            <a:r>
              <a:rPr lang="en" sz="1200"/>
              <a:t>There are hundreds of modern cryptocurrencies, such as Monero, DogeCoin, Ripple, Litecoin...</a:t>
            </a:r>
          </a:p>
          <a:p>
            <a:pPr marL="457200" lvl="0" indent="-304800">
              <a:lnSpc>
                <a:spcPct val="115000"/>
              </a:lnSpc>
              <a:spcBef>
                <a:spcPts val="0"/>
              </a:spcBef>
              <a:spcAft>
                <a:spcPts val="1600"/>
              </a:spcAft>
              <a:buClr>
                <a:srgbClr val="000000"/>
              </a:buClr>
              <a:buSzPct val="100000"/>
            </a:pPr>
            <a:r>
              <a:rPr lang="en" sz="1200"/>
              <a:t>Most popular by Market Cap</a:t>
            </a:r>
          </a:p>
          <a:p>
            <a:pPr marL="914400" lvl="1" indent="-304800">
              <a:lnSpc>
                <a:spcPct val="115000"/>
              </a:lnSpc>
              <a:spcBef>
                <a:spcPts val="0"/>
              </a:spcBef>
              <a:spcAft>
                <a:spcPts val="1600"/>
              </a:spcAft>
              <a:buClr>
                <a:srgbClr val="000000"/>
              </a:buClr>
              <a:buSzPct val="100000"/>
            </a:pPr>
            <a:r>
              <a:rPr lang="en" sz="1200" b="1"/>
              <a:t>Bitcoin</a:t>
            </a:r>
            <a:r>
              <a:rPr lang="en" sz="1200"/>
              <a:t> (~80%)</a:t>
            </a:r>
          </a:p>
          <a:p>
            <a:pPr marL="1371600" lvl="2" indent="-304800">
              <a:lnSpc>
                <a:spcPct val="115000"/>
              </a:lnSpc>
              <a:spcBef>
                <a:spcPts val="0"/>
              </a:spcBef>
              <a:spcAft>
                <a:spcPts val="1600"/>
              </a:spcAft>
              <a:buClr>
                <a:srgbClr val="000000"/>
              </a:buClr>
              <a:buSzPct val="100000"/>
            </a:pPr>
            <a:r>
              <a:rPr lang="en" sz="1200"/>
              <a:t>Market cap: $9.7b (see pretty graph)</a:t>
            </a:r>
          </a:p>
          <a:p>
            <a:pPr marL="914400" lvl="1" indent="-304800" rtl="0">
              <a:lnSpc>
                <a:spcPct val="115000"/>
              </a:lnSpc>
              <a:spcBef>
                <a:spcPts val="0"/>
              </a:spcBef>
              <a:spcAft>
                <a:spcPts val="1600"/>
              </a:spcAft>
              <a:buClr>
                <a:srgbClr val="000000"/>
              </a:buClr>
              <a:buSzPct val="100000"/>
            </a:pPr>
            <a:r>
              <a:rPr lang="en" sz="1200" b="1"/>
              <a:t>Ethereum</a:t>
            </a:r>
            <a:r>
              <a:rPr lang="en" sz="1200"/>
              <a:t> (~10%)</a:t>
            </a:r>
          </a:p>
          <a:p>
            <a:pPr marL="457200" lvl="0" indent="-304800">
              <a:lnSpc>
                <a:spcPct val="115000"/>
              </a:lnSpc>
              <a:spcBef>
                <a:spcPts val="0"/>
              </a:spcBef>
              <a:spcAft>
                <a:spcPts val="1600"/>
              </a:spcAft>
              <a:buClr>
                <a:srgbClr val="000000"/>
              </a:buClr>
              <a:buSzPct val="100000"/>
            </a:pPr>
            <a:r>
              <a:rPr lang="en" sz="1200"/>
              <a:t>Growing acceptance of Bitcoin</a:t>
            </a:r>
          </a:p>
          <a:p>
            <a:pPr marL="914400" lvl="1" indent="-304800">
              <a:lnSpc>
                <a:spcPct val="115000"/>
              </a:lnSpc>
              <a:spcBef>
                <a:spcPts val="0"/>
              </a:spcBef>
              <a:spcAft>
                <a:spcPts val="1600"/>
              </a:spcAft>
              <a:buClr>
                <a:srgbClr val="000000"/>
              </a:buClr>
              <a:buSzPct val="100000"/>
            </a:pPr>
            <a:r>
              <a:rPr lang="en" sz="1200"/>
              <a:t>Microsoft, PayPal, Reddit, Newegg</a:t>
            </a:r>
          </a:p>
          <a:p>
            <a:pPr marL="914400" lvl="1" indent="-304800">
              <a:lnSpc>
                <a:spcPct val="115000"/>
              </a:lnSpc>
              <a:spcBef>
                <a:spcPts val="0"/>
              </a:spcBef>
              <a:spcAft>
                <a:spcPts val="1600"/>
              </a:spcAft>
              <a:buClr>
                <a:srgbClr val="000000"/>
              </a:buClr>
              <a:buSzPct val="100000"/>
            </a:pPr>
            <a:r>
              <a:rPr lang="en" sz="1200"/>
              <a:t>Most do not actually hold Bitcoin</a:t>
            </a:r>
          </a:p>
          <a:p>
            <a:pPr lvl="0">
              <a:spcBef>
                <a:spcPts val="0"/>
              </a:spcBef>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Introduce the implication of bitcoin (and other cryptocurrencies)</a:t>
            </a:r>
          </a:p>
          <a:p>
            <a:pPr marL="457200" lvl="0" indent="-228600" rtl="0">
              <a:spcBef>
                <a:spcPts val="0"/>
              </a:spcBef>
            </a:pPr>
            <a:r>
              <a:rPr lang="en"/>
              <a:t>Varying option on whether Cryptocurrency should become a mainstream currency.</a:t>
            </a:r>
          </a:p>
          <a:p>
            <a:pPr marL="457200" lvl="0" indent="-228600" rtl="0">
              <a:spcBef>
                <a:spcPts val="0"/>
              </a:spcBef>
            </a:pPr>
            <a:r>
              <a:rPr lang="en"/>
              <a:t>Decentralized vs Centralized</a:t>
            </a:r>
          </a:p>
          <a:p>
            <a:pPr marL="457200" lvl="0" indent="-228600" rtl="0">
              <a:spcBef>
                <a:spcPts val="0"/>
              </a:spcBef>
            </a:pPr>
            <a:r>
              <a:rPr lang="en"/>
              <a:t>Argument: People want a decentralized currency.  All users act as a kind of joint bank.</a:t>
            </a:r>
          </a:p>
          <a:p>
            <a:pPr marL="457200" lvl="0" indent="-228600" rtl="0">
              <a:spcBef>
                <a:spcPts val="0"/>
              </a:spcBef>
            </a:pPr>
            <a:r>
              <a:rPr lang="en"/>
              <a:t>Euro failing example.</a:t>
            </a:r>
          </a:p>
          <a:p>
            <a:pPr marL="457200" lvl="0" indent="-228600" rtl="0">
              <a:spcBef>
                <a:spcPts val="0"/>
              </a:spcBef>
            </a:pPr>
            <a:r>
              <a:rPr lang="en"/>
              <a:t>Greece example - centralized currency failed.</a:t>
            </a:r>
          </a:p>
          <a:p>
            <a:pPr marL="457200" lvl="0" indent="-228600" rtl="0">
              <a:spcBef>
                <a:spcPts val="0"/>
              </a:spcBef>
            </a:pPr>
            <a:r>
              <a:rPr lang="en"/>
              <a:t>Graphs show government debt has increased in these countries.</a:t>
            </a:r>
          </a:p>
          <a:p>
            <a:pPr marL="457200" lvl="0" indent="-228600">
              <a:spcBef>
                <a:spcPts val="0"/>
              </a:spcBef>
            </a:pPr>
            <a:r>
              <a:rPr lang="en"/>
              <a:t>Bitcoin researchers believe, “the functionality of the currency includes all necessary qualities that have to have a world currency” [1].</a:t>
            </a:r>
          </a:p>
          <a:p>
            <a:pPr lvl="0">
              <a:spcBef>
                <a:spcPts val="0"/>
              </a:spcBef>
              <a:buNone/>
            </a:pPr>
            <a:endParaRPr/>
          </a:p>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Counter Argument:</a:t>
            </a:r>
          </a:p>
          <a:p>
            <a:pPr lvl="0">
              <a:spcBef>
                <a:spcPts val="0"/>
              </a:spcBef>
              <a:buNone/>
            </a:pPr>
            <a:endParaRPr/>
          </a:p>
          <a:p>
            <a:pPr lvl="0">
              <a:spcBef>
                <a:spcPts val="0"/>
              </a:spcBef>
              <a:buNone/>
            </a:pPr>
            <a:r>
              <a:rPr lang="en"/>
              <a:t>Taxes:</a:t>
            </a:r>
          </a:p>
          <a:p>
            <a:pPr lvl="0">
              <a:spcBef>
                <a:spcPts val="0"/>
              </a:spcBef>
              <a:buNone/>
            </a:pPr>
            <a:r>
              <a:rPr lang="en"/>
              <a:t>“A direct exchange of digital coins over the Internet for the goods or services… The result is a secure, partially anonymous, and decentralized electronic medium of exchange with limited transaction fees” [3].</a:t>
            </a:r>
          </a:p>
          <a:p>
            <a:pPr lvl="0">
              <a:spcBef>
                <a:spcPts val="0"/>
              </a:spcBef>
              <a:buNone/>
            </a:pPr>
            <a:endParaRPr/>
          </a:p>
          <a:p>
            <a:pPr lvl="0">
              <a:spcBef>
                <a:spcPts val="0"/>
              </a:spcBef>
              <a:buNone/>
            </a:pPr>
            <a:r>
              <a:rPr lang="en"/>
              <a:t>US law:</a:t>
            </a:r>
          </a:p>
          <a:p>
            <a:pPr lvl="0">
              <a:spcBef>
                <a:spcPts val="0"/>
              </a:spcBef>
              <a:buNone/>
            </a:pPr>
            <a:r>
              <a:rPr lang="en"/>
              <a:t>competes with the U.S. dollar</a:t>
            </a:r>
          </a:p>
          <a:p>
            <a:pPr lvl="0">
              <a:spcBef>
                <a:spcPts val="0"/>
              </a:spcBef>
              <a:buNone/>
            </a:pPr>
            <a:endParaRPr/>
          </a:p>
          <a:p>
            <a:pPr lvl="0">
              <a:spcBef>
                <a:spcPts val="0"/>
              </a:spcBef>
              <a:buNone/>
            </a:pPr>
            <a:r>
              <a:rPr lang="en"/>
              <a:t>Unregulation:</a:t>
            </a:r>
            <a:br>
              <a:rPr lang="en"/>
            </a:br>
            <a:r>
              <a:rPr lang="en"/>
              <a:t>“The lack of consolidated control also makes Bitcoin appealing to those wishing to engage in illegal activity or support dissident organizations, such as WikiLeaks” [3].</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Introduce silk road, online marketplace on tor.</a:t>
            </a:r>
          </a:p>
          <a:p>
            <a:pPr marL="914400" lvl="1" indent="-228600" rtl="0">
              <a:spcBef>
                <a:spcPts val="0"/>
              </a:spcBef>
            </a:pPr>
            <a:r>
              <a:rPr lang="en"/>
              <a:t>Used primarily for illegal drugs and services</a:t>
            </a:r>
          </a:p>
          <a:p>
            <a:pPr marL="457200" lvl="0" indent="-228600" rtl="0">
              <a:spcBef>
                <a:spcPts val="0"/>
              </a:spcBef>
            </a:pPr>
            <a:r>
              <a:rPr lang="en"/>
              <a:t>A total of 1.3 million transactions within the two year period</a:t>
            </a:r>
          </a:p>
          <a:p>
            <a:pPr marL="457200" lvl="0" indent="-228600" rtl="0">
              <a:spcBef>
                <a:spcPts val="0"/>
              </a:spcBef>
            </a:pPr>
            <a:r>
              <a:rPr lang="en"/>
              <a:t>Silk road shows the instability of a completely decentralized currency.</a:t>
            </a:r>
          </a:p>
          <a:p>
            <a:pPr marL="457200" lvl="0" indent="-228600" rtl="0">
              <a:spcBef>
                <a:spcPts val="0"/>
              </a:spcBef>
            </a:pPr>
            <a:r>
              <a:rPr lang="en"/>
              <a:t>There has to be a balance between anonymity and intervention. US government</a:t>
            </a:r>
          </a:p>
          <a:p>
            <a:pPr marL="457200" lvl="0" indent="-228600" rtl="0">
              <a:spcBef>
                <a:spcPts val="0"/>
              </a:spcBef>
            </a:pPr>
            <a:r>
              <a:rPr lang="en"/>
              <a:t>Tricky situation… government has potential to overstep</a:t>
            </a:r>
          </a:p>
          <a:p>
            <a:pPr marL="457200" lvl="0" indent="-228600">
              <a:spcBef>
                <a:spcPts val="0"/>
              </a:spcBef>
            </a:pPr>
            <a:r>
              <a:rPr lang="en"/>
              <a:t>Violate first amendment possible.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rgbClr val="FFFFFF"/>
              </a:buClr>
              <a:buSzPct val="100000"/>
              <a:defRPr sz="1800">
                <a:solidFill>
                  <a:srgbClr val="FFFFFF"/>
                </a:solidFill>
              </a:defRPr>
            </a:lvl1pPr>
            <a:lvl2pPr lvl="1">
              <a:lnSpc>
                <a:spcPct val="115000"/>
              </a:lnSpc>
              <a:spcBef>
                <a:spcPts val="0"/>
              </a:spcBef>
              <a:spcAft>
                <a:spcPts val="1600"/>
              </a:spcAft>
              <a:buClr>
                <a:srgbClr val="FFFFFF"/>
              </a:buClr>
              <a:defRPr>
                <a:solidFill>
                  <a:srgbClr val="FFFFFF"/>
                </a:solidFill>
              </a:defRPr>
            </a:lvl2pPr>
            <a:lvl3pPr lvl="2">
              <a:lnSpc>
                <a:spcPct val="115000"/>
              </a:lnSpc>
              <a:spcBef>
                <a:spcPts val="0"/>
              </a:spcBef>
              <a:spcAft>
                <a:spcPts val="1600"/>
              </a:spcAft>
              <a:buClr>
                <a:srgbClr val="FFFFFF"/>
              </a:buClr>
              <a:defRPr>
                <a:solidFill>
                  <a:srgbClr val="FFFFFF"/>
                </a:solidFill>
              </a:defRPr>
            </a:lvl3pPr>
            <a:lvl4pPr lvl="3">
              <a:lnSpc>
                <a:spcPct val="115000"/>
              </a:lnSpc>
              <a:spcBef>
                <a:spcPts val="0"/>
              </a:spcBef>
              <a:spcAft>
                <a:spcPts val="1600"/>
              </a:spcAft>
              <a:buClr>
                <a:srgbClr val="FFFFFF"/>
              </a:buClr>
              <a:defRPr>
                <a:solidFill>
                  <a:srgbClr val="FFFFFF"/>
                </a:solidFill>
              </a:defRPr>
            </a:lvl4pPr>
            <a:lvl5pPr lvl="4">
              <a:lnSpc>
                <a:spcPct val="115000"/>
              </a:lnSpc>
              <a:spcBef>
                <a:spcPts val="0"/>
              </a:spcBef>
              <a:spcAft>
                <a:spcPts val="1600"/>
              </a:spcAft>
              <a:buClr>
                <a:srgbClr val="FFFFFF"/>
              </a:buClr>
              <a:defRPr>
                <a:solidFill>
                  <a:srgbClr val="FFFFFF"/>
                </a:solidFill>
              </a:defRPr>
            </a:lvl5pPr>
            <a:lvl6pPr lvl="5">
              <a:lnSpc>
                <a:spcPct val="115000"/>
              </a:lnSpc>
              <a:spcBef>
                <a:spcPts val="0"/>
              </a:spcBef>
              <a:spcAft>
                <a:spcPts val="1600"/>
              </a:spcAft>
              <a:buClr>
                <a:srgbClr val="FFFFFF"/>
              </a:buClr>
              <a:defRPr>
                <a:solidFill>
                  <a:srgbClr val="FFFFFF"/>
                </a:solidFill>
              </a:defRPr>
            </a:lvl6pPr>
            <a:lvl7pPr lvl="6">
              <a:lnSpc>
                <a:spcPct val="115000"/>
              </a:lnSpc>
              <a:spcBef>
                <a:spcPts val="0"/>
              </a:spcBef>
              <a:spcAft>
                <a:spcPts val="1600"/>
              </a:spcAft>
              <a:buClr>
                <a:srgbClr val="FFFFFF"/>
              </a:buClr>
              <a:defRPr>
                <a:solidFill>
                  <a:srgbClr val="FFFFFF"/>
                </a:solidFill>
              </a:defRPr>
            </a:lvl7pPr>
            <a:lvl8pPr lvl="7">
              <a:lnSpc>
                <a:spcPct val="115000"/>
              </a:lnSpc>
              <a:spcBef>
                <a:spcPts val="0"/>
              </a:spcBef>
              <a:spcAft>
                <a:spcPts val="1600"/>
              </a:spcAft>
              <a:buClr>
                <a:srgbClr val="FFFFFF"/>
              </a:buClr>
              <a:defRPr>
                <a:solidFill>
                  <a:srgbClr val="FFFFFF"/>
                </a:solidFill>
              </a:defRPr>
            </a:lvl8pPr>
            <a:lvl9pPr lvl="8">
              <a:lnSpc>
                <a:spcPct val="115000"/>
              </a:lnSpc>
              <a:spcBef>
                <a:spcPts val="0"/>
              </a:spcBef>
              <a:spcAft>
                <a:spcPts val="1600"/>
              </a:spcAft>
              <a:buClr>
                <a:srgbClr val="FFFFFF"/>
              </a:buClr>
              <a:defRPr>
                <a:solidFill>
                  <a:srgbClr val="FFFFFF"/>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 Id="rId11"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coindesk.com/3-pre-bitcoin-virtual-currencies-bit-dust/" TargetMode="External"/><Relationship Id="rId4" Type="http://schemas.openxmlformats.org/officeDocument/2006/relationships/hyperlink" Target="https://bitcoin.org/en/how-it-works" TargetMode="External"/><Relationship Id="rId5" Type="http://schemas.openxmlformats.org/officeDocument/2006/relationships/hyperlink" Target="https://en.bitcoin.it/wiki/Controlled_supply" TargetMode="External"/><Relationship Id="rId6" Type="http://schemas.openxmlformats.org/officeDocument/2006/relationships/hyperlink" Target="https://en.bitcoin.it/wiki/Pooled_mining" TargetMode="External"/><Relationship Id="rId7" Type="http://schemas.openxmlformats.org/officeDocument/2006/relationships/hyperlink" Target="http://www.ybrikman.com/assets/img/blog/bitcoin/bitcoin-send-message.png" TargetMode="External"/><Relationship Id="rId8" Type="http://schemas.openxmlformats.org/officeDocument/2006/relationships/hyperlink" Target="https://danims.com/wp-content/uploads/2015/06/bitcoin-block-chain-verified.png"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thescipub.com/abstract/10.3844/jcssp.2015.995.999" TargetMode="External"/><Relationship Id="rId4" Type="http://schemas.openxmlformats.org/officeDocument/2006/relationships/hyperlink" Target="https://cryptortrust.com/2014/01/21/buy-bitcoin-in-3-simple-ways/" TargetMode="External"/><Relationship Id="rId5" Type="http://schemas.openxmlformats.org/officeDocument/2006/relationships/hyperlink" Target="https://bitcoinmagazine.com/articles/ecuador-pushes-forward-upcoming-electronic-currency-system-1433277129" TargetMode="External"/><Relationship Id="rId6" Type="http://schemas.openxmlformats.org/officeDocument/2006/relationships/hyperlink" Target="http://mashable.com/2013/10/04/silk-road-by-the-numbers/%233rUhaZGgniqb" TargetMode="External"/><Relationship Id="rId7" Type="http://schemas.openxmlformats.org/officeDocument/2006/relationships/hyperlink" Target="https://www.cryptocoinsnews.com/four-charts-suggest-bitcoin-value-10000-usd-next-year/" TargetMode="External"/><Relationship Id="rId8" Type="http://schemas.openxmlformats.org/officeDocument/2006/relationships/hyperlink" Target="http://www.nytimes.com/interactive/2016/business/international/greece-debt-crisis-euro.html"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www.telegraph.co.uk/business/2016/03/13/central-banks-beat-bitcoin-at-own-game-with-rival-supercurrency/" TargetMode="External"/><Relationship Id="rId12" Type="http://schemas.openxmlformats.org/officeDocument/2006/relationships/hyperlink" Target="http://www.forbes.com/sites/techonomy/2014/08/07/bitcoin-momentum-grows-in-emerging-markets/%2334647161dd4f"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ascribe.io/" TargetMode="External"/><Relationship Id="rId4" Type="http://schemas.openxmlformats.org/officeDocument/2006/relationships/hyperlink" Target="http://www.coindesk.com/dutch-central-bank-cryptocurrency-experiments/" TargetMode="External"/><Relationship Id="rId5" Type="http://schemas.openxmlformats.org/officeDocument/2006/relationships/hyperlink" Target="http://www.coindesk.com/citi-bitcoin-banks-remittances-wont-disrupt/" TargetMode="External"/><Relationship Id="rId6" Type="http://schemas.openxmlformats.org/officeDocument/2006/relationships/hyperlink" Target="http://www.coindesk.com/goldman-sachs-blockchain-tech-save-capital-markets-12-billion/" TargetMode="External"/><Relationship Id="rId7" Type="http://schemas.openxmlformats.org/officeDocument/2006/relationships/hyperlink" Target="https://hbr.org/2016/05/the-impact-of-the-blockchain-goes-beyond-financial-services" TargetMode="External"/><Relationship Id="rId8" Type="http://schemas.openxmlformats.org/officeDocument/2006/relationships/hyperlink" Target="https://www.ft.com/content/0288caea-7382-11e6-bf48-b372cdb1043a" TargetMode="External"/><Relationship Id="rId9" Type="http://schemas.openxmlformats.org/officeDocument/2006/relationships/hyperlink" Target="https://www.technologyreview.com/s/545806/microsoft-bets-that-bitcoin-style-blockchains-will-be-big-business/" TargetMode="External"/><Relationship Id="rId10" Type="http://schemas.openxmlformats.org/officeDocument/2006/relationships/hyperlink" Target="http://time.com/money/3658361/dell-microsoft-expedia-bitcoin/"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images-na.ssl-images-amazon.com/images/M/MV5BMTg5OTY0MjUzOV5BMl5BanBnXkFtZTgwNjg2NDY2NDE@._V1_.jpg" TargetMode="External"/><Relationship Id="rId12" Type="http://schemas.openxmlformats.org/officeDocument/2006/relationships/hyperlink" Target="https://blockchain.info/charts/blocks-size?timespan=all" TargetMode="External"/><Relationship Id="rId13" Type="http://schemas.openxmlformats.org/officeDocument/2006/relationships/hyperlink" Target="http://i2.cdn.turner.com/money/galleries/2010/technology/1003/gallery.dot_com_busts/images/flooz.jpg" TargetMode="External"/><Relationship Id="rId14" Type="http://schemas.openxmlformats.org/officeDocument/2006/relationships/hyperlink" Target="https://qzprod.files.wordpress.com/2013/01/africa-cellphone-1152013-web.jpg?w=940" TargetMode="External"/><Relationship Id="rId15" Type="http://schemas.openxmlformats.org/officeDocument/2006/relationships/hyperlink" Target="http://news.bbc.co.uk/olmedia/1495000/images/_1496810_beenza300.jpg"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a3.mzstatic.com/us/r30/Publication49/v4/b9/bb/8c/b9bb8c34-85b6-4356-f5da-cb3436934f00/cover225x225.jpeg" TargetMode="External"/><Relationship Id="rId4" Type="http://schemas.openxmlformats.org/officeDocument/2006/relationships/hyperlink" Target="http://a5.mzstatic.com/us/r30/Publication62/v4/ff/eb/36/ffeb36f9-62bf-18dd-c502-095c88c6d4b2/cover150x250.jpeg" TargetMode="External"/><Relationship Id="rId5" Type="http://schemas.openxmlformats.org/officeDocument/2006/relationships/hyperlink" Target="http://a4.mzstatic.com/us/r30/Publication20/v4/6b/62/36/6b623621-8a94-2c0f-3125-262ecc16dee8/cover150x250.jpeg" TargetMode="External"/><Relationship Id="rId6" Type="http://schemas.openxmlformats.org/officeDocument/2006/relationships/hyperlink" Target="http://a2.mzstatic.com/us/r30/Publication60/v4/0b/e6/c5/0be6c52e-f503-c445-63e9-606fac8b5fe4/cover225x225.jpeg" TargetMode="External"/><Relationship Id="rId7" Type="http://schemas.openxmlformats.org/officeDocument/2006/relationships/hyperlink" Target="http://a3.mzstatic.com/us/r30/Publication7/v4/09/f0/6b/09f06b59-b335-763a-18e6-0c43e19e904c/cover225x225.jpeg" TargetMode="External"/><Relationship Id="rId8" Type="http://schemas.openxmlformats.org/officeDocument/2006/relationships/hyperlink" Target="https://images-na.ssl-images-amazon.com/images/M/MV5BMjE1NTc4OTAzMl5BMl5BanBnXkFtZTcwMjU0ODA0OQ@@._V1_SY1000_CR0,0,652,1000_AL_.jpg" TargetMode="External"/><Relationship Id="rId9" Type="http://schemas.openxmlformats.org/officeDocument/2006/relationships/hyperlink" Target="https://images-na.ssl-images-amazon.com/images/M/MV5BNjU3MTM4ODU2OV5BMl5BanBnXkFtZTgwNDA1MjE4NTE@._V1_SY1000_SX875_AL_.jpg" TargetMode="External"/><Relationship Id="rId10" Type="http://schemas.openxmlformats.org/officeDocument/2006/relationships/hyperlink" Target="https://ksr-ugc.imgix.net/assets/011/512/580/592a095cc700996adc56788ef5a803e8_original.jpg?w=1536&amp;h=864&amp;fit=fill&amp;bg=000000&amp;v=1463683813&amp;auto=format&amp;q=92&amp;s=28bf913b3294274e63066556ea8eab5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904850"/>
            <a:ext cx="8520600" cy="892200"/>
          </a:xfrm>
          <a:prstGeom prst="rect">
            <a:avLst/>
          </a:prstGeom>
        </p:spPr>
        <p:txBody>
          <a:bodyPr lIns="91425" tIns="91425" rIns="91425" bIns="91425" anchor="b" anchorCtr="0">
            <a:noAutofit/>
          </a:bodyPr>
          <a:lstStyle/>
          <a:p>
            <a:pPr lvl="0">
              <a:spcBef>
                <a:spcPts val="0"/>
              </a:spcBef>
              <a:buNone/>
            </a:pPr>
            <a:r>
              <a:rPr lang="en"/>
              <a:t>Cryptocurrency</a:t>
            </a:r>
          </a:p>
        </p:txBody>
      </p:sp>
      <p:sp>
        <p:nvSpPr>
          <p:cNvPr id="55" name="Shape 55"/>
          <p:cNvSpPr txBox="1">
            <a:spLocks noGrp="1"/>
          </p:cNvSpPr>
          <p:nvPr>
            <p:ph type="subTitle" idx="1"/>
          </p:nvPr>
        </p:nvSpPr>
        <p:spPr>
          <a:xfrm>
            <a:off x="311700" y="2834125"/>
            <a:ext cx="8520600" cy="1100700"/>
          </a:xfrm>
          <a:prstGeom prst="rect">
            <a:avLst/>
          </a:prstGeom>
        </p:spPr>
        <p:txBody>
          <a:bodyPr lIns="91425" tIns="91425" rIns="91425" bIns="91425" anchor="t" anchorCtr="0">
            <a:noAutofit/>
          </a:bodyPr>
          <a:lstStyle/>
          <a:p>
            <a:pPr lvl="0">
              <a:spcBef>
                <a:spcPts val="0"/>
              </a:spcBef>
              <a:buNone/>
            </a:pPr>
            <a:r>
              <a:rPr lang="en"/>
              <a:t>Dmytro Bogatov, Isamu Nakagawa, </a:t>
            </a:r>
          </a:p>
          <a:p>
            <a:pPr lvl="0">
              <a:spcBef>
                <a:spcPts val="0"/>
              </a:spcBef>
              <a:buNone/>
            </a:pPr>
            <a:r>
              <a:rPr lang="en"/>
              <a:t>Nicholas Bradford, Tim Petri </a:t>
            </a:r>
          </a:p>
        </p:txBody>
      </p:sp>
      <p:pic>
        <p:nvPicPr>
          <p:cNvPr id="56" name="Shape 56" descr="opengraph.png"/>
          <p:cNvPicPr preferRelativeResize="0"/>
          <p:nvPr/>
        </p:nvPicPr>
        <p:blipFill>
          <a:blip r:embed="rId3">
            <a:alphaModFix/>
          </a:blip>
          <a:stretch>
            <a:fillRect/>
          </a:stretch>
        </p:blipFill>
        <p:spPr>
          <a:xfrm>
            <a:off x="175150" y="183775"/>
            <a:ext cx="1100625" cy="1100625"/>
          </a:xfrm>
          <a:prstGeom prst="rect">
            <a:avLst/>
          </a:prstGeom>
          <a:noFill/>
          <a:ln>
            <a:noFill/>
          </a:ln>
        </p:spPr>
      </p:pic>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sp>
        <p:nvSpPr>
          <p:cNvPr id="58" name="Shape 58"/>
          <p:cNvSpPr txBox="1"/>
          <p:nvPr/>
        </p:nvSpPr>
        <p:spPr>
          <a:xfrm>
            <a:off x="1881750" y="3988225"/>
            <a:ext cx="5367300" cy="675000"/>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accent4"/>
                </a:solidFill>
              </a:rPr>
              <a:t>https://socialimps.dbogatov.org/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Popular Media</a:t>
            </a:r>
          </a:p>
        </p:txBody>
      </p:sp>
      <p:pic>
        <p:nvPicPr>
          <p:cNvPr id="137" name="Shape 137"/>
          <p:cNvPicPr preferRelativeResize="0"/>
          <p:nvPr/>
        </p:nvPicPr>
        <p:blipFill>
          <a:blip r:embed="rId3">
            <a:alphaModFix/>
          </a:blip>
          <a:stretch>
            <a:fillRect/>
          </a:stretch>
        </p:blipFill>
        <p:spPr>
          <a:xfrm>
            <a:off x="311700" y="1103235"/>
            <a:ext cx="1563249" cy="2313614"/>
          </a:xfrm>
          <a:prstGeom prst="rect">
            <a:avLst/>
          </a:prstGeom>
          <a:noFill/>
          <a:ln>
            <a:noFill/>
          </a:ln>
        </p:spPr>
      </p:pic>
      <p:pic>
        <p:nvPicPr>
          <p:cNvPr id="138" name="Shape 138"/>
          <p:cNvPicPr preferRelativeResize="0"/>
          <p:nvPr/>
        </p:nvPicPr>
        <p:blipFill rotWithShape="1">
          <a:blip r:embed="rId4">
            <a:alphaModFix/>
          </a:blip>
          <a:srcRect l="12620" r="12433"/>
          <a:stretch/>
        </p:blipFill>
        <p:spPr>
          <a:xfrm>
            <a:off x="179224" y="3087350"/>
            <a:ext cx="2465867" cy="1850774"/>
          </a:xfrm>
          <a:prstGeom prst="rect">
            <a:avLst/>
          </a:prstGeom>
          <a:noFill/>
          <a:ln>
            <a:noFill/>
          </a:ln>
        </p:spPr>
      </p:pic>
      <p:pic>
        <p:nvPicPr>
          <p:cNvPr id="139" name="Shape 139"/>
          <p:cNvPicPr preferRelativeResize="0"/>
          <p:nvPr/>
        </p:nvPicPr>
        <p:blipFill>
          <a:blip r:embed="rId5">
            <a:alphaModFix/>
          </a:blip>
          <a:stretch>
            <a:fillRect/>
          </a:stretch>
        </p:blipFill>
        <p:spPr>
          <a:xfrm>
            <a:off x="1956400" y="1334650"/>
            <a:ext cx="1619430" cy="1850775"/>
          </a:xfrm>
          <a:prstGeom prst="rect">
            <a:avLst/>
          </a:prstGeom>
          <a:noFill/>
          <a:ln>
            <a:noFill/>
          </a:ln>
        </p:spPr>
      </p:pic>
      <p:pic>
        <p:nvPicPr>
          <p:cNvPr id="140" name="Shape 140"/>
          <p:cNvPicPr preferRelativeResize="0"/>
          <p:nvPr/>
        </p:nvPicPr>
        <p:blipFill>
          <a:blip r:embed="rId6">
            <a:alphaModFix/>
          </a:blip>
          <a:stretch>
            <a:fillRect/>
          </a:stretch>
        </p:blipFill>
        <p:spPr>
          <a:xfrm>
            <a:off x="3097823" y="2490200"/>
            <a:ext cx="1619424" cy="2483785"/>
          </a:xfrm>
          <a:prstGeom prst="rect">
            <a:avLst/>
          </a:prstGeom>
          <a:noFill/>
          <a:ln>
            <a:noFill/>
          </a:ln>
        </p:spPr>
      </p:pic>
      <p:pic>
        <p:nvPicPr>
          <p:cNvPr id="141" name="Shape 141"/>
          <p:cNvPicPr preferRelativeResize="0"/>
          <p:nvPr/>
        </p:nvPicPr>
        <p:blipFill>
          <a:blip r:embed="rId7">
            <a:alphaModFix/>
          </a:blip>
          <a:stretch>
            <a:fillRect/>
          </a:stretch>
        </p:blipFill>
        <p:spPr>
          <a:xfrm>
            <a:off x="3971962" y="558487"/>
            <a:ext cx="1533525" cy="2143125"/>
          </a:xfrm>
          <a:prstGeom prst="rect">
            <a:avLst/>
          </a:prstGeom>
          <a:noFill/>
          <a:ln>
            <a:noFill/>
          </a:ln>
        </p:spPr>
      </p:pic>
      <p:pic>
        <p:nvPicPr>
          <p:cNvPr id="142" name="Shape 142"/>
          <p:cNvPicPr preferRelativeResize="0"/>
          <p:nvPr/>
        </p:nvPicPr>
        <p:blipFill>
          <a:blip r:embed="rId8">
            <a:alphaModFix/>
          </a:blip>
          <a:stretch>
            <a:fillRect/>
          </a:stretch>
        </p:blipFill>
        <p:spPr>
          <a:xfrm>
            <a:off x="4902112" y="2614337"/>
            <a:ext cx="1343025" cy="2143125"/>
          </a:xfrm>
          <a:prstGeom prst="rect">
            <a:avLst/>
          </a:prstGeom>
          <a:noFill/>
          <a:ln>
            <a:noFill/>
          </a:ln>
        </p:spPr>
      </p:pic>
      <p:pic>
        <p:nvPicPr>
          <p:cNvPr id="143" name="Shape 143"/>
          <p:cNvPicPr preferRelativeResize="0"/>
          <p:nvPr/>
        </p:nvPicPr>
        <p:blipFill>
          <a:blip r:embed="rId9">
            <a:alphaModFix/>
          </a:blip>
          <a:stretch>
            <a:fillRect/>
          </a:stretch>
        </p:blipFill>
        <p:spPr>
          <a:xfrm>
            <a:off x="5743400" y="558487"/>
            <a:ext cx="1428750" cy="2143125"/>
          </a:xfrm>
          <a:prstGeom prst="rect">
            <a:avLst/>
          </a:prstGeom>
          <a:noFill/>
          <a:ln>
            <a:noFill/>
          </a:ln>
        </p:spPr>
      </p:pic>
      <p:pic>
        <p:nvPicPr>
          <p:cNvPr id="144" name="Shape 144"/>
          <p:cNvPicPr preferRelativeResize="0"/>
          <p:nvPr/>
        </p:nvPicPr>
        <p:blipFill>
          <a:blip r:embed="rId10">
            <a:alphaModFix/>
          </a:blip>
          <a:stretch>
            <a:fillRect/>
          </a:stretch>
        </p:blipFill>
        <p:spPr>
          <a:xfrm>
            <a:off x="6818650" y="2614337"/>
            <a:ext cx="1428750" cy="2143125"/>
          </a:xfrm>
          <a:prstGeom prst="rect">
            <a:avLst/>
          </a:prstGeom>
          <a:noFill/>
          <a:ln>
            <a:noFill/>
          </a:ln>
        </p:spPr>
      </p:pic>
      <p:pic>
        <p:nvPicPr>
          <p:cNvPr id="145" name="Shape 145"/>
          <p:cNvPicPr preferRelativeResize="0"/>
          <p:nvPr/>
        </p:nvPicPr>
        <p:blipFill>
          <a:blip r:embed="rId11">
            <a:alphaModFix/>
          </a:blip>
          <a:stretch>
            <a:fillRect/>
          </a:stretch>
        </p:blipFill>
        <p:spPr>
          <a:xfrm>
            <a:off x="7633187" y="558487"/>
            <a:ext cx="1343025" cy="2143125"/>
          </a:xfrm>
          <a:prstGeom prst="rect">
            <a:avLst/>
          </a:prstGeom>
          <a:noFill/>
          <a:ln>
            <a:noFill/>
          </a:ln>
        </p:spPr>
      </p:pic>
      <p:sp>
        <p:nvSpPr>
          <p:cNvPr id="146" name="Shape 14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Obstacles for Cryptocurrencies</a:t>
            </a:r>
          </a:p>
        </p:txBody>
      </p:sp>
      <p:sp>
        <p:nvSpPr>
          <p:cNvPr id="152" name="Shape 152"/>
          <p:cNvSpPr txBox="1">
            <a:spLocks noGrp="1"/>
          </p:cNvSpPr>
          <p:nvPr>
            <p:ph type="body" idx="1"/>
          </p:nvPr>
        </p:nvSpPr>
        <p:spPr>
          <a:xfrm>
            <a:off x="311700" y="1381325"/>
            <a:ext cx="4939500" cy="3187800"/>
          </a:xfrm>
          <a:prstGeom prst="rect">
            <a:avLst/>
          </a:prstGeom>
        </p:spPr>
        <p:txBody>
          <a:bodyPr lIns="91425" tIns="91425" rIns="91425" bIns="91425" anchor="t" anchorCtr="0">
            <a:noAutofit/>
          </a:bodyPr>
          <a:lstStyle/>
          <a:p>
            <a:pPr marL="457200" lvl="0" indent="-228600" rtl="0">
              <a:spcBef>
                <a:spcPts val="0"/>
              </a:spcBef>
              <a:spcAft>
                <a:spcPts val="0"/>
              </a:spcAft>
              <a:buClr>
                <a:srgbClr val="FFFFFF"/>
              </a:buClr>
            </a:pPr>
            <a:r>
              <a:rPr lang="en" dirty="0">
                <a:solidFill>
                  <a:srgbClr val="FFFFFF"/>
                </a:solidFill>
              </a:rPr>
              <a:t>Opposition</a:t>
            </a:r>
          </a:p>
          <a:p>
            <a:pPr marL="914400" lvl="1" indent="-228600" rtl="0">
              <a:spcBef>
                <a:spcPts val="0"/>
              </a:spcBef>
              <a:spcAft>
                <a:spcPts val="0"/>
              </a:spcAft>
              <a:buClr>
                <a:srgbClr val="FFFFFF"/>
              </a:buClr>
            </a:pPr>
            <a:r>
              <a:rPr lang="en" dirty="0">
                <a:solidFill>
                  <a:srgbClr val="FFFFFF"/>
                </a:solidFill>
              </a:rPr>
              <a:t>Existing institutions/governments [2]</a:t>
            </a:r>
          </a:p>
          <a:p>
            <a:pPr marL="914400" lvl="1" indent="-228600" rtl="0">
              <a:spcBef>
                <a:spcPts val="0"/>
              </a:spcBef>
              <a:spcAft>
                <a:spcPts val="0"/>
              </a:spcAft>
              <a:buClr>
                <a:srgbClr val="FFFFFF"/>
              </a:buClr>
            </a:pPr>
            <a:r>
              <a:rPr lang="en" dirty="0">
                <a:solidFill>
                  <a:srgbClr val="FFFFFF"/>
                </a:solidFill>
              </a:rPr>
              <a:t>Value is </a:t>
            </a:r>
            <a:r>
              <a:rPr lang="en" dirty="0"/>
              <a:t>too unstable </a:t>
            </a:r>
            <a:r>
              <a:rPr lang="en" dirty="0">
                <a:solidFill>
                  <a:srgbClr val="FFFFFF"/>
                </a:solidFill>
              </a:rPr>
              <a:t>[8]</a:t>
            </a:r>
          </a:p>
          <a:p>
            <a:pPr marL="457200" lvl="0" indent="-228600" rtl="0">
              <a:spcBef>
                <a:spcPts val="0"/>
              </a:spcBef>
              <a:spcAft>
                <a:spcPts val="0"/>
              </a:spcAft>
              <a:buClr>
                <a:srgbClr val="FFFFFF"/>
              </a:buClr>
            </a:pPr>
            <a:r>
              <a:rPr lang="en" dirty="0">
                <a:solidFill>
                  <a:srgbClr val="FFFFFF"/>
                </a:solidFill>
              </a:rPr>
              <a:t>Technical</a:t>
            </a:r>
          </a:p>
          <a:p>
            <a:pPr marL="914400" lvl="1" indent="-228600" rtl="0">
              <a:spcBef>
                <a:spcPts val="0"/>
              </a:spcBef>
              <a:spcAft>
                <a:spcPts val="0"/>
              </a:spcAft>
              <a:buClr>
                <a:srgbClr val="FFFFFF"/>
              </a:buClr>
            </a:pPr>
            <a:r>
              <a:rPr lang="en" dirty="0"/>
              <a:t>Explosion in </a:t>
            </a:r>
            <a:r>
              <a:rPr lang="en" dirty="0">
                <a:solidFill>
                  <a:srgbClr val="FFFFFF"/>
                </a:solidFill>
              </a:rPr>
              <a:t>blockchain size [3]</a:t>
            </a:r>
          </a:p>
          <a:p>
            <a:pPr marL="914400" lvl="1" indent="-228600" rtl="0">
              <a:spcBef>
                <a:spcPts val="0"/>
              </a:spcBef>
              <a:spcAft>
                <a:spcPts val="0"/>
              </a:spcAft>
              <a:buClr>
                <a:srgbClr val="FFFFFF"/>
              </a:buClr>
            </a:pPr>
            <a:r>
              <a:rPr lang="en" dirty="0">
                <a:solidFill>
                  <a:srgbClr val="FFFFFF"/>
                </a:solidFill>
              </a:rPr>
              <a:t>High-speed, high-volume is unproven [3]</a:t>
            </a:r>
          </a:p>
          <a:p>
            <a:pPr marL="914400" lvl="1" indent="-228600" rtl="0">
              <a:spcBef>
                <a:spcPts val="0"/>
              </a:spcBef>
              <a:spcAft>
                <a:spcPts val="0"/>
              </a:spcAft>
              <a:buClr>
                <a:srgbClr val="FFFFFF"/>
              </a:buClr>
            </a:pPr>
            <a:r>
              <a:rPr lang="en" dirty="0">
                <a:solidFill>
                  <a:srgbClr val="FFFFFF"/>
                </a:solidFill>
              </a:rPr>
              <a:t>No reversibility or re</a:t>
            </a:r>
            <a:r>
              <a:rPr lang="en" dirty="0"/>
              <a:t>covery of lost wallet </a:t>
            </a:r>
            <a:r>
              <a:rPr lang="en" dirty="0">
                <a:solidFill>
                  <a:srgbClr val="FFFFFF"/>
                </a:solidFill>
              </a:rPr>
              <a:t>[4]</a:t>
            </a:r>
          </a:p>
          <a:p>
            <a:pPr marL="914400" lvl="1" indent="-228600" rtl="0">
              <a:spcBef>
                <a:spcPts val="0"/>
              </a:spcBef>
              <a:spcAft>
                <a:spcPts val="0"/>
              </a:spcAft>
              <a:buClr>
                <a:srgbClr val="FFFFFF"/>
              </a:buClr>
            </a:pPr>
            <a:r>
              <a:rPr lang="en" dirty="0">
                <a:solidFill>
                  <a:srgbClr val="FFFFFF"/>
                </a:solidFill>
              </a:rPr>
              <a:t>Energy costs → high transaction costs [3]</a:t>
            </a:r>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11</a:t>
            </a:fld>
            <a:endParaRPr lang="en"/>
          </a:p>
        </p:txBody>
      </p:sp>
      <p:sp>
        <p:nvSpPr>
          <p:cNvPr id="154" name="Shape 154"/>
          <p:cNvSpPr txBox="1"/>
          <p:nvPr/>
        </p:nvSpPr>
        <p:spPr>
          <a:xfrm>
            <a:off x="8096725" y="4438175"/>
            <a:ext cx="665700" cy="4362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1600"/>
              </a:spcAft>
              <a:buNone/>
            </a:pPr>
            <a:r>
              <a:rPr lang="en">
                <a:solidFill>
                  <a:schemeClr val="lt2"/>
                </a:solidFill>
              </a:rPr>
              <a:t>[10]</a:t>
            </a:r>
          </a:p>
        </p:txBody>
      </p:sp>
      <p:pic>
        <p:nvPicPr>
          <p:cNvPr id="155" name="Shape 155"/>
          <p:cNvPicPr preferRelativeResize="0"/>
          <p:nvPr/>
        </p:nvPicPr>
        <p:blipFill>
          <a:blip r:embed="rId3">
            <a:alphaModFix/>
          </a:blip>
          <a:stretch>
            <a:fillRect/>
          </a:stretch>
        </p:blipFill>
        <p:spPr>
          <a:xfrm>
            <a:off x="4986950" y="1442825"/>
            <a:ext cx="4034199" cy="238074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Short-term (3-5 years)</a:t>
            </a:r>
          </a:p>
        </p:txBody>
      </p:sp>
      <p:sp>
        <p:nvSpPr>
          <p:cNvPr id="161" name="Shape 161"/>
          <p:cNvSpPr txBox="1">
            <a:spLocks noGrp="1"/>
          </p:cNvSpPr>
          <p:nvPr>
            <p:ph type="body" idx="1"/>
          </p:nvPr>
        </p:nvSpPr>
        <p:spPr>
          <a:xfrm>
            <a:off x="311700" y="1248125"/>
            <a:ext cx="5081700" cy="33207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Increasing Efficiency in Finance</a:t>
            </a:r>
          </a:p>
          <a:p>
            <a:pPr marL="914400" lvl="1" indent="-228600" rtl="0">
              <a:spcBef>
                <a:spcPts val="0"/>
              </a:spcBef>
              <a:spcAft>
                <a:spcPts val="0"/>
              </a:spcAft>
            </a:pPr>
            <a:r>
              <a:rPr lang="en" dirty="0"/>
              <a:t>Increased efficiency (up to $6 billion/year) [4]</a:t>
            </a:r>
          </a:p>
          <a:p>
            <a:pPr marL="1371600" lvl="2" indent="-228600" rtl="0">
              <a:spcBef>
                <a:spcPts val="0"/>
              </a:spcBef>
              <a:spcAft>
                <a:spcPts val="0"/>
              </a:spcAft>
            </a:pPr>
            <a:r>
              <a:rPr lang="en" dirty="0">
                <a:solidFill>
                  <a:schemeClr val="dk1"/>
                </a:solidFill>
              </a:rPr>
              <a:t>Increased transparency → less fraud [3]</a:t>
            </a:r>
          </a:p>
          <a:p>
            <a:pPr marL="1371600" lvl="2" indent="-228600" rtl="0">
              <a:spcBef>
                <a:spcPts val="0"/>
              </a:spcBef>
              <a:spcAft>
                <a:spcPts val="0"/>
              </a:spcAft>
            </a:pPr>
            <a:r>
              <a:rPr lang="en" dirty="0"/>
              <a:t>Creation of proprietary centralized cryptocurrencies [9]</a:t>
            </a:r>
          </a:p>
          <a:p>
            <a:pPr marL="457200" lvl="0" indent="-228600" rtl="0">
              <a:spcBef>
                <a:spcPts val="0"/>
              </a:spcBef>
              <a:spcAft>
                <a:spcPts val="0"/>
              </a:spcAft>
            </a:pPr>
            <a:r>
              <a:rPr lang="en" dirty="0"/>
              <a:t>Emerging Markets</a:t>
            </a:r>
          </a:p>
          <a:p>
            <a:pPr marL="914400" lvl="1" indent="-228600" rtl="0">
              <a:spcBef>
                <a:spcPts val="0"/>
              </a:spcBef>
              <a:spcAft>
                <a:spcPts val="0"/>
              </a:spcAft>
            </a:pPr>
            <a:r>
              <a:rPr lang="en" dirty="0"/>
              <a:t>Serve as financial intermediaries where there is no financial system in place [3]</a:t>
            </a:r>
          </a:p>
          <a:p>
            <a:pPr marL="1371600" lvl="2" indent="-228600" rtl="0">
              <a:spcBef>
                <a:spcPts val="0"/>
              </a:spcBef>
              <a:spcAft>
                <a:spcPts val="0"/>
              </a:spcAft>
            </a:pPr>
            <a:r>
              <a:rPr lang="en" dirty="0"/>
              <a:t>Remittance service startups [10]</a:t>
            </a:r>
          </a:p>
          <a:p>
            <a:pPr marL="1371600" lvl="2" indent="-228600" rtl="0">
              <a:spcBef>
                <a:spcPts val="0"/>
              </a:spcBef>
              <a:spcAft>
                <a:spcPts val="0"/>
              </a:spcAft>
            </a:pPr>
            <a:r>
              <a:rPr lang="en" dirty="0"/>
              <a:t>Very high confidence among consumers [10]</a:t>
            </a:r>
          </a:p>
        </p:txBody>
      </p:sp>
      <p:sp>
        <p:nvSpPr>
          <p:cNvPr id="162" name="Shape 16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163" name="Shape 163"/>
          <p:cNvPicPr preferRelativeResize="0"/>
          <p:nvPr/>
        </p:nvPicPr>
        <p:blipFill rotWithShape="1">
          <a:blip r:embed="rId3">
            <a:alphaModFix/>
          </a:blip>
          <a:srcRect l="4935" r="14542"/>
          <a:stretch/>
        </p:blipFill>
        <p:spPr>
          <a:xfrm>
            <a:off x="5572224" y="1505850"/>
            <a:ext cx="3362575" cy="2350025"/>
          </a:xfrm>
          <a:prstGeom prst="rect">
            <a:avLst/>
          </a:prstGeom>
          <a:noFill/>
          <a:ln w="9525" cap="flat" cmpd="sng">
            <a:solidFill>
              <a:srgbClr val="000000"/>
            </a:solidFill>
            <a:prstDash val="solid"/>
            <a:round/>
            <a:headEnd type="none" w="med" len="med"/>
            <a:tailEnd type="none" w="med" len="med"/>
          </a:ln>
        </p:spPr>
      </p:pic>
      <p:sp>
        <p:nvSpPr>
          <p:cNvPr id="164" name="Shape 164"/>
          <p:cNvSpPr txBox="1"/>
          <p:nvPr/>
        </p:nvSpPr>
        <p:spPr>
          <a:xfrm>
            <a:off x="8022700" y="4445575"/>
            <a:ext cx="665700" cy="4362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1600"/>
              </a:spcAft>
              <a:buNone/>
            </a:pPr>
            <a:r>
              <a:rPr lang="en">
                <a:solidFill>
                  <a:schemeClr val="lt2"/>
                </a:solidFil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Long-term (5-10 years)</a:t>
            </a:r>
          </a:p>
        </p:txBody>
      </p:sp>
      <p:sp>
        <p:nvSpPr>
          <p:cNvPr id="170" name="Shape 170"/>
          <p:cNvSpPr txBox="1">
            <a:spLocks noGrp="1"/>
          </p:cNvSpPr>
          <p:nvPr>
            <p:ph type="body" idx="1"/>
          </p:nvPr>
        </p:nvSpPr>
        <p:spPr>
          <a:xfrm>
            <a:off x="311700" y="1152475"/>
            <a:ext cx="53724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Financial Industry Disruption</a:t>
            </a:r>
          </a:p>
          <a:p>
            <a:pPr marL="914400" lvl="1" indent="-228600" rtl="0">
              <a:spcBef>
                <a:spcPts val="0"/>
              </a:spcBef>
              <a:spcAft>
                <a:spcPts val="0"/>
              </a:spcAft>
            </a:pPr>
            <a:r>
              <a:rPr lang="en" dirty="0"/>
              <a:t>Role of large banks/institutions diminishes</a:t>
            </a:r>
          </a:p>
          <a:p>
            <a:pPr marL="914400" lvl="1" indent="-228600" rtl="0">
              <a:spcBef>
                <a:spcPts val="0"/>
              </a:spcBef>
              <a:spcAft>
                <a:spcPts val="0"/>
              </a:spcAft>
            </a:pPr>
            <a:r>
              <a:rPr lang="en" dirty="0"/>
              <a:t>IoT integration</a:t>
            </a:r>
          </a:p>
          <a:p>
            <a:pPr marL="1371600" lvl="2" indent="-228600">
              <a:spcBef>
                <a:spcPts val="0"/>
              </a:spcBef>
              <a:spcAft>
                <a:spcPts val="0"/>
              </a:spcAft>
            </a:pPr>
            <a:r>
              <a:rPr lang="en" dirty="0"/>
              <a:t>What if your car could pay the gas station?</a:t>
            </a:r>
          </a:p>
          <a:p>
            <a:pPr marL="457200" lvl="0" indent="-228600" rtl="0">
              <a:spcBef>
                <a:spcPts val="0"/>
              </a:spcBef>
              <a:spcAft>
                <a:spcPts val="0"/>
              </a:spcAft>
            </a:pPr>
            <a:r>
              <a:rPr lang="en" dirty="0"/>
              <a:t>Blockchain gets picked up by other industries</a:t>
            </a:r>
          </a:p>
          <a:p>
            <a:pPr marL="914400" lvl="1" indent="-228600" rtl="0">
              <a:spcBef>
                <a:spcPts val="0"/>
              </a:spcBef>
              <a:spcAft>
                <a:spcPts val="0"/>
              </a:spcAft>
            </a:pPr>
            <a:r>
              <a:rPr lang="en" dirty="0"/>
              <a:t>IP protection [4]</a:t>
            </a:r>
          </a:p>
          <a:p>
            <a:pPr marL="914400" lvl="1" indent="-228600" rtl="0">
              <a:spcBef>
                <a:spcPts val="0"/>
              </a:spcBef>
              <a:spcAft>
                <a:spcPts val="0"/>
              </a:spcAft>
            </a:pPr>
            <a:r>
              <a:rPr lang="en" dirty="0"/>
              <a:t>Public profiles (AirBnB) [4]</a:t>
            </a:r>
          </a:p>
          <a:p>
            <a:pPr marL="914400" lvl="1" indent="-228600">
              <a:spcBef>
                <a:spcPts val="0"/>
              </a:spcBef>
              <a:spcAft>
                <a:spcPts val="0"/>
              </a:spcAft>
            </a:pPr>
            <a:r>
              <a:rPr lang="en" dirty="0"/>
              <a:t>Any other service requiring record-keeping!</a:t>
            </a:r>
          </a:p>
          <a:p>
            <a:pPr marL="457200" lvl="0" indent="-228600" rtl="0">
              <a:spcBef>
                <a:spcPts val="0"/>
              </a:spcBef>
              <a:spcAft>
                <a:spcPts val="0"/>
              </a:spcAft>
            </a:pPr>
            <a:r>
              <a:rPr lang="en" dirty="0"/>
              <a:t>Very long-term (10+): Cryptocurrency replaces fiat currency</a:t>
            </a:r>
          </a:p>
          <a:p>
            <a:pPr marL="914400" lvl="1" indent="-228600" rtl="0">
              <a:spcBef>
                <a:spcPts val="0"/>
              </a:spcBef>
              <a:spcAft>
                <a:spcPts val="0"/>
              </a:spcAft>
            </a:pPr>
            <a:r>
              <a:rPr lang="en" dirty="0"/>
              <a:t>Microsoft has facilitated large-scale simulations of a global economic shift towards cryptocurrencies [7]</a:t>
            </a:r>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172" name="Shape 172"/>
          <p:cNvPicPr preferRelativeResize="0"/>
          <p:nvPr/>
        </p:nvPicPr>
        <p:blipFill rotWithShape="1">
          <a:blip r:embed="rId3">
            <a:alphaModFix/>
          </a:blip>
          <a:srcRect l="22173" r="21303"/>
          <a:stretch/>
        </p:blipFill>
        <p:spPr>
          <a:xfrm>
            <a:off x="5830357" y="1461437"/>
            <a:ext cx="3190791" cy="2581088"/>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2028775"/>
            <a:ext cx="8520600" cy="572700"/>
          </a:xfrm>
          <a:prstGeom prst="rect">
            <a:avLst/>
          </a:prstGeom>
        </p:spPr>
        <p:txBody>
          <a:bodyPr lIns="91425" tIns="91425" rIns="91425" bIns="91425" anchor="t" anchorCtr="0">
            <a:noAutofit/>
          </a:bodyPr>
          <a:lstStyle/>
          <a:p>
            <a:pPr lvl="0" algn="ctr">
              <a:spcBef>
                <a:spcPts val="0"/>
              </a:spcBef>
              <a:buNone/>
            </a:pPr>
            <a:r>
              <a:rPr lang="en"/>
              <a:t>Questions?</a:t>
            </a:r>
          </a:p>
        </p:txBody>
      </p:sp>
      <p:sp>
        <p:nvSpPr>
          <p:cNvPr id="178" name="Shape 1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 How it works</a:t>
            </a:r>
          </a:p>
        </p:txBody>
      </p:sp>
      <p:sp>
        <p:nvSpPr>
          <p:cNvPr id="185" name="Shape 1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200">
                <a:solidFill>
                  <a:schemeClr val="dk1"/>
                </a:solidFill>
              </a:rPr>
              <a:t>[1] 3 Pre-Bitcoin Virtual Currencies That Bit the Dust, by Stan Higgins. CoinDesk. Accessed 29 September 2016 from </a:t>
            </a:r>
            <a:r>
              <a:rPr lang="en" sz="1200" u="sng">
                <a:solidFill>
                  <a:schemeClr val="accent5"/>
                </a:solidFill>
                <a:hlinkClick r:id="rId3"/>
              </a:rPr>
              <a:t>http://www.coindesk.com/3-pre-bitcoin-virtual-currencies-bit-dust/</a:t>
            </a:r>
            <a:r>
              <a:rPr lang="en" sz="1200">
                <a:solidFill>
                  <a:schemeClr val="dk1"/>
                </a:solidFill>
              </a:rPr>
              <a:t> </a:t>
            </a:r>
          </a:p>
          <a:p>
            <a:pPr lvl="0">
              <a:lnSpc>
                <a:spcPct val="100000"/>
              </a:lnSpc>
              <a:spcBef>
                <a:spcPts val="0"/>
              </a:spcBef>
              <a:spcAft>
                <a:spcPts val="0"/>
              </a:spcAft>
              <a:buNone/>
            </a:pPr>
            <a:r>
              <a:rPr lang="en" sz="1200"/>
              <a:t>[2] Nakamoto, S. (2008). Bitcoin: A peer-to-peer electronic cash system.</a:t>
            </a:r>
          </a:p>
          <a:p>
            <a:pPr lvl="0">
              <a:lnSpc>
                <a:spcPct val="100000"/>
              </a:lnSpc>
              <a:spcBef>
                <a:spcPts val="0"/>
              </a:spcBef>
              <a:spcAft>
                <a:spcPts val="0"/>
              </a:spcAft>
              <a:buNone/>
            </a:pPr>
            <a:r>
              <a:rPr lang="en" sz="1200"/>
              <a:t>[3] How does Bitcoin work? </a:t>
            </a:r>
            <a:r>
              <a:rPr lang="en" sz="1200" u="sng">
                <a:solidFill>
                  <a:schemeClr val="hlink"/>
                </a:solidFill>
                <a:hlinkClick r:id="rId4"/>
              </a:rPr>
              <a:t>https://bitcoin.org/en/how-it-works</a:t>
            </a:r>
            <a:r>
              <a:rPr lang="en" sz="1200"/>
              <a:t>, Accessed 9/20/2016</a:t>
            </a:r>
          </a:p>
          <a:p>
            <a:pPr lvl="0">
              <a:lnSpc>
                <a:spcPct val="100000"/>
              </a:lnSpc>
              <a:spcBef>
                <a:spcPts val="0"/>
              </a:spcBef>
              <a:spcAft>
                <a:spcPts val="0"/>
              </a:spcAft>
              <a:buNone/>
            </a:pPr>
            <a:r>
              <a:rPr lang="en" sz="1200"/>
              <a:t>[4] Controlled Supply, </a:t>
            </a:r>
            <a:r>
              <a:rPr lang="en" sz="1200" u="sng">
                <a:solidFill>
                  <a:schemeClr val="hlink"/>
                </a:solidFill>
                <a:hlinkClick r:id="rId5"/>
              </a:rPr>
              <a:t>https://en.bitcoin.it/wiki/Controlled_supply</a:t>
            </a:r>
            <a:r>
              <a:rPr lang="en" sz="1200"/>
              <a:t>, Accessed 10/2/2016</a:t>
            </a:r>
          </a:p>
          <a:p>
            <a:pPr lvl="0">
              <a:lnSpc>
                <a:spcPct val="100000"/>
              </a:lnSpc>
              <a:spcBef>
                <a:spcPts val="0"/>
              </a:spcBef>
              <a:spcAft>
                <a:spcPts val="0"/>
              </a:spcAft>
              <a:buNone/>
            </a:pPr>
            <a:r>
              <a:rPr lang="en" sz="1200"/>
              <a:t>[5] Pooled mining, </a:t>
            </a:r>
            <a:r>
              <a:rPr lang="en" sz="1200" u="sng">
                <a:solidFill>
                  <a:schemeClr val="hlink"/>
                </a:solidFill>
                <a:hlinkClick r:id="rId6"/>
              </a:rPr>
              <a:t>https://en.bitcoin.it/wiki/Pooled_mining</a:t>
            </a:r>
            <a:r>
              <a:rPr lang="en" sz="1200"/>
              <a:t>, Accessed 10/1/2016.</a:t>
            </a:r>
          </a:p>
          <a:p>
            <a:pPr lvl="0">
              <a:lnSpc>
                <a:spcPct val="100000"/>
              </a:lnSpc>
              <a:spcBef>
                <a:spcPts val="0"/>
              </a:spcBef>
              <a:spcAft>
                <a:spcPts val="0"/>
              </a:spcAft>
              <a:buNone/>
            </a:pPr>
            <a:r>
              <a:rPr lang="en" sz="1200">
                <a:solidFill>
                  <a:schemeClr val="dk1"/>
                </a:solidFill>
              </a:rPr>
              <a:t>[6] Image for Bitcoin network. </a:t>
            </a:r>
            <a:r>
              <a:rPr lang="en" sz="1200" u="sng">
                <a:solidFill>
                  <a:schemeClr val="accent5"/>
                </a:solidFill>
                <a:hlinkClick r:id="rId7"/>
              </a:rPr>
              <a:t>http://www.ybrikman.com/assets/img/blog/bitcoin/bitcoin-send-message.png</a:t>
            </a:r>
            <a:r>
              <a:rPr lang="en" sz="1200">
                <a:solidFill>
                  <a:schemeClr val="dk1"/>
                </a:solidFill>
              </a:rPr>
              <a:t>, Accessed 9/1/2016 </a:t>
            </a:r>
          </a:p>
          <a:p>
            <a:pPr lvl="0">
              <a:lnSpc>
                <a:spcPct val="100000"/>
              </a:lnSpc>
              <a:spcBef>
                <a:spcPts val="0"/>
              </a:spcBef>
              <a:spcAft>
                <a:spcPts val="0"/>
              </a:spcAft>
              <a:buNone/>
            </a:pPr>
            <a:r>
              <a:rPr lang="en" sz="1200">
                <a:solidFill>
                  <a:schemeClr val="dk1"/>
                </a:solidFill>
              </a:rPr>
              <a:t>[7] Image for Bitcoin mining. </a:t>
            </a:r>
            <a:r>
              <a:rPr lang="en" sz="1200" u="sng">
                <a:solidFill>
                  <a:schemeClr val="accent5"/>
                </a:solidFill>
                <a:hlinkClick r:id="rId8"/>
              </a:rPr>
              <a:t>https://danims.com/wp-content/uploads/2015/06/bitcoin-block-chain-verified.png</a:t>
            </a:r>
            <a:r>
              <a:rPr lang="en" sz="1200">
                <a:solidFill>
                  <a:schemeClr val="dk1"/>
                </a:solidFill>
              </a:rPr>
              <a:t>, Accessed 9/28/2016</a:t>
            </a:r>
          </a:p>
          <a:p>
            <a:pPr lvl="0">
              <a:lnSpc>
                <a:spcPct val="100000"/>
              </a:lnSpc>
              <a:spcBef>
                <a:spcPts val="0"/>
              </a:spcBef>
              <a:spcAft>
                <a:spcPts val="0"/>
              </a:spcAft>
              <a:buNone/>
            </a:pPr>
            <a:endParaRPr sz="1200"/>
          </a:p>
        </p:txBody>
      </p:sp>
      <p:sp>
        <p:nvSpPr>
          <p:cNvPr id="186" name="Shape 18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 Implications, Crime, Speech</a:t>
            </a:r>
          </a:p>
        </p:txBody>
      </p:sp>
      <p:sp>
        <p:nvSpPr>
          <p:cNvPr id="192" name="Shape 1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98450" rtl="0">
              <a:spcBef>
                <a:spcPts val="0"/>
              </a:spcBef>
              <a:spcAft>
                <a:spcPts val="0"/>
              </a:spcAft>
              <a:buSzPct val="100000"/>
              <a:buAutoNum type="arabicPeriod"/>
            </a:pPr>
            <a:r>
              <a:rPr lang="en" sz="1100" dirty="0"/>
              <a:t>Seitim Aiganym. “The Conceptual Principles of Bitcoin Crypto Currency” Bitcoin innovative principles that can be used in current financial situation. </a:t>
            </a:r>
            <a:r>
              <a:rPr lang="en" sz="1100" u="sng" dirty="0">
                <a:solidFill>
                  <a:schemeClr val="hlink"/>
                </a:solidFill>
                <a:hlinkClick r:id="rId3"/>
              </a:rPr>
              <a:t>http://thescipub.com/abstract/10.3844/jcssp.2015.995.999</a:t>
            </a:r>
          </a:p>
          <a:p>
            <a:pPr marL="457200" lvl="0" indent="-298450" rtl="0">
              <a:spcBef>
                <a:spcPts val="0"/>
              </a:spcBef>
              <a:spcAft>
                <a:spcPts val="0"/>
              </a:spcAft>
              <a:buSzPct val="100000"/>
              <a:buAutoNum type="arabicPeriod"/>
            </a:pPr>
            <a:r>
              <a:rPr lang="en" sz="1100" dirty="0"/>
              <a:t>Alec Lui, With Euro Instability, “Can Bitcoin Now Compete with Hard Currency?”, MOTHERBOARD (June 12, 2012)</a:t>
            </a:r>
          </a:p>
          <a:p>
            <a:pPr marL="457200" lvl="0" indent="-298450" rtl="0">
              <a:spcBef>
                <a:spcPts val="0"/>
              </a:spcBef>
              <a:spcAft>
                <a:spcPts val="0"/>
              </a:spcAft>
              <a:buSzPct val="100000"/>
              <a:buAutoNum type="arabicPeriod"/>
            </a:pPr>
            <a:r>
              <a:rPr lang="en" sz="1100" dirty="0"/>
              <a:t>Thomas Slattery, “Taking a Bit out of Crime: Bitcoin and CrossBorder Tax Evasion”.  39 Brook. J. Int'l L. (2014)</a:t>
            </a:r>
          </a:p>
          <a:p>
            <a:pPr marL="457200" lvl="0" indent="-298450" rtl="0">
              <a:spcBef>
                <a:spcPts val="0"/>
              </a:spcBef>
              <a:spcAft>
                <a:spcPts val="0"/>
              </a:spcAft>
              <a:buSzPct val="100000"/>
              <a:buAutoNum type="arabicPeriod"/>
            </a:pPr>
            <a:r>
              <a:rPr lang="en" sz="1100" dirty="0"/>
              <a:t>Crosman, Penny. "Can You Really 'Know' a Customer Who Uses Bitcoin?" American Banker 2 Dec. 2015. Academic OneFile. Web. 28 Sept. 2016.</a:t>
            </a:r>
          </a:p>
          <a:p>
            <a:pPr marL="457200" lvl="0" indent="-298450" rtl="0">
              <a:spcBef>
                <a:spcPts val="0"/>
              </a:spcBef>
              <a:spcAft>
                <a:spcPts val="0"/>
              </a:spcAft>
              <a:buSzPct val="100000"/>
              <a:buAutoNum type="arabicPeriod"/>
            </a:pPr>
            <a:r>
              <a:rPr lang="en" sz="1100" dirty="0"/>
              <a:t>MAXIMILIANO GARCIA. Cryptortrust, JANUARY 21, 2014. </a:t>
            </a:r>
            <a:r>
              <a:rPr lang="en" sz="1100" u="sng" dirty="0">
                <a:solidFill>
                  <a:schemeClr val="hlink"/>
                </a:solidFill>
                <a:hlinkClick r:id="rId4"/>
              </a:rPr>
              <a:t>https://cryptortrust.com/2014/01/21/buy-bitcoin-in-3-simple-ways/</a:t>
            </a:r>
            <a:r>
              <a:rPr lang="en" sz="1100" dirty="0"/>
              <a:t> Accessed 9/29/16</a:t>
            </a:r>
          </a:p>
          <a:p>
            <a:pPr marL="457200" lvl="0" indent="-298450" rtl="0">
              <a:spcBef>
                <a:spcPts val="0"/>
              </a:spcBef>
              <a:spcAft>
                <a:spcPts val="0"/>
              </a:spcAft>
              <a:buSzPct val="100000"/>
              <a:buAutoNum type="arabicPeriod"/>
            </a:pPr>
            <a:r>
              <a:rPr lang="en" sz="1100" dirty="0"/>
              <a:t>Giulio Prisco. “Ecuador Pushes Forward on Upcoming Electronic Currency System”. Jun 02, 2015 , </a:t>
            </a:r>
            <a:r>
              <a:rPr lang="en" sz="1100" u="sng" dirty="0">
                <a:solidFill>
                  <a:schemeClr val="hlink"/>
                </a:solidFill>
                <a:hlinkClick r:id="rId5"/>
              </a:rPr>
              <a:t>https://bitcoinmagazine.com/articles/ecuador-pushes-forward-upcoming-electronic-currency-system-1433277129</a:t>
            </a:r>
            <a:r>
              <a:rPr lang="en" sz="1100" dirty="0"/>
              <a:t>. Accessed 9/29/16</a:t>
            </a:r>
          </a:p>
          <a:p>
            <a:pPr marL="457200" lvl="0" indent="-298450" rtl="0">
              <a:spcBef>
                <a:spcPts val="0"/>
              </a:spcBef>
              <a:spcAft>
                <a:spcPts val="0"/>
              </a:spcAft>
              <a:buSzPct val="100000"/>
              <a:buAutoNum type="arabicPeriod"/>
            </a:pPr>
            <a:r>
              <a:rPr lang="en" sz="1100" dirty="0"/>
              <a:t>BY LORENZO FRANCESCHI-BICCHIERAI. “The Silk Road Online Drug Marketplace by the Numbers”. OCT 04, 2013. </a:t>
            </a:r>
            <a:r>
              <a:rPr lang="en" sz="1100" u="sng" dirty="0">
                <a:solidFill>
                  <a:schemeClr val="hlink"/>
                </a:solidFill>
                <a:hlinkClick r:id="rId6"/>
              </a:rPr>
              <a:t>http://mashable.com/2013/10/04/silk-road-by-the-numbers/#3rUhaZGgniqb</a:t>
            </a:r>
            <a:r>
              <a:rPr lang="en" sz="1100" dirty="0"/>
              <a:t> Accessed 9/29/16</a:t>
            </a:r>
          </a:p>
          <a:p>
            <a:pPr marL="457200" lvl="0" indent="-298450" rtl="0">
              <a:spcBef>
                <a:spcPts val="0"/>
              </a:spcBef>
              <a:spcAft>
                <a:spcPts val="0"/>
              </a:spcAft>
              <a:buSzPct val="100000"/>
              <a:buAutoNum type="arabicPeriod"/>
            </a:pPr>
            <a:r>
              <a:rPr lang="en" sz="1100" dirty="0"/>
              <a:t>Joris de Ruiter. “Four Charts That Suggest Bitcoin Value Could Be At 10,000 USD Next Year”, 27/06/2014. </a:t>
            </a:r>
            <a:r>
              <a:rPr lang="en" sz="1100" u="sng" dirty="0">
                <a:solidFill>
                  <a:schemeClr val="hlink"/>
                </a:solidFill>
                <a:hlinkClick r:id="rId7"/>
              </a:rPr>
              <a:t>https://www.cryptocoinsnews.com/four-charts-suggest-bitcoin-value-10000-usd-next-year/</a:t>
            </a:r>
            <a:r>
              <a:rPr lang="en" sz="1100" dirty="0"/>
              <a:t> Accessed 9/29/16</a:t>
            </a:r>
          </a:p>
          <a:p>
            <a:pPr marL="457200" lvl="0" indent="-298450" rtl="0">
              <a:spcBef>
                <a:spcPts val="0"/>
              </a:spcBef>
              <a:spcAft>
                <a:spcPts val="0"/>
              </a:spcAft>
              <a:buSzPct val="100000"/>
              <a:buAutoNum type="arabicPeriod"/>
            </a:pPr>
            <a:r>
              <a:rPr lang="en" sz="1100" dirty="0"/>
              <a:t>THE NEW YORK TIMES. JUNE 17, 2016. </a:t>
            </a:r>
            <a:r>
              <a:rPr lang="en" sz="1100" u="sng" dirty="0">
                <a:solidFill>
                  <a:schemeClr val="hlink"/>
                </a:solidFill>
                <a:hlinkClick r:id="rId8"/>
              </a:rPr>
              <a:t>http://www.nytimes.com/interactive/2016/business/international/greece-debt-crisis-euro.html</a:t>
            </a:r>
            <a:r>
              <a:rPr lang="en" sz="1100" dirty="0"/>
              <a:t> </a:t>
            </a:r>
            <a:r>
              <a:rPr lang="en" sz="1100" dirty="0">
                <a:solidFill>
                  <a:schemeClr val="dk1"/>
                </a:solidFill>
              </a:rPr>
              <a:t>Accessed 10/6/16</a:t>
            </a:r>
          </a:p>
        </p:txBody>
      </p:sp>
      <p:sp>
        <p:nvSpPr>
          <p:cNvPr id="193" name="Shape 1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 Obstacles and Predictions</a:t>
            </a:r>
          </a:p>
        </p:txBody>
      </p:sp>
      <p:sp>
        <p:nvSpPr>
          <p:cNvPr id="199" name="Shape 1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92100" rtl="0">
              <a:spcBef>
                <a:spcPts val="0"/>
              </a:spcBef>
              <a:spcAft>
                <a:spcPts val="0"/>
              </a:spcAft>
              <a:buSzPct val="100000"/>
              <a:buAutoNum type="arabicPeriod"/>
            </a:pPr>
            <a:r>
              <a:rPr lang="en" sz="1000" dirty="0"/>
              <a:t>Ascribe home page. Ascribe. Accessed 29 September 2016 from </a:t>
            </a:r>
            <a:r>
              <a:rPr lang="en" sz="1000" u="sng" dirty="0">
                <a:solidFill>
                  <a:schemeClr val="hlink"/>
                </a:solidFill>
                <a:hlinkClick r:id="rId3"/>
              </a:rPr>
              <a:t>https://www.ascribe.io/</a:t>
            </a:r>
            <a:r>
              <a:rPr lang="en" sz="1000" dirty="0"/>
              <a:t> </a:t>
            </a:r>
          </a:p>
          <a:p>
            <a:pPr marL="457200" lvl="0" indent="-292100" rtl="0">
              <a:spcBef>
                <a:spcPts val="0"/>
              </a:spcBef>
              <a:spcAft>
                <a:spcPts val="0"/>
              </a:spcAft>
              <a:buSzPct val="100000"/>
              <a:buAutoNum type="arabicPeriod"/>
            </a:pPr>
            <a:r>
              <a:rPr lang="en" sz="1000" dirty="0"/>
              <a:t>Dutch Central Bank Presents Results of Cryptocurrency Experiments, by Michael del Castillo. CoinDesk. Accessed 29 September 2016 from </a:t>
            </a:r>
            <a:r>
              <a:rPr lang="en" sz="1000" u="sng" dirty="0">
                <a:solidFill>
                  <a:schemeClr val="hlink"/>
                </a:solidFill>
                <a:hlinkClick r:id="rId4"/>
              </a:rPr>
              <a:t>http://www.coindesk.com/dutch-central-bank-cryptocurrency-experiments/</a:t>
            </a:r>
            <a:r>
              <a:rPr lang="en" sz="1000" dirty="0"/>
              <a:t> </a:t>
            </a:r>
          </a:p>
          <a:p>
            <a:pPr marL="457200" lvl="0" indent="-292100" rtl="0">
              <a:spcBef>
                <a:spcPts val="0"/>
              </a:spcBef>
              <a:spcAft>
                <a:spcPts val="0"/>
              </a:spcAft>
              <a:buSzPct val="100000"/>
              <a:buAutoNum type="arabicPeriod"/>
            </a:pPr>
            <a:r>
              <a:rPr lang="en" sz="1000" dirty="0"/>
              <a:t>Citi: Bitcoin is an Opportunity for Banks, Not a Threat, by Pete Rizzo. CoinDesk. Accessed 29 September 2016 from </a:t>
            </a:r>
            <a:r>
              <a:rPr lang="en" sz="1000" u="sng" dirty="0">
                <a:solidFill>
                  <a:schemeClr val="hlink"/>
                </a:solidFill>
                <a:hlinkClick r:id="rId5"/>
              </a:rPr>
              <a:t>http://www.coindesk.com/citi-bitcoin-banks-remittances-wont-disrupt/</a:t>
            </a:r>
            <a:r>
              <a:rPr lang="en" sz="1000" dirty="0"/>
              <a:t> </a:t>
            </a:r>
          </a:p>
          <a:p>
            <a:pPr marL="457200" lvl="0" indent="-292100" rtl="0">
              <a:spcBef>
                <a:spcPts val="0"/>
              </a:spcBef>
              <a:spcAft>
                <a:spcPts val="0"/>
              </a:spcAft>
              <a:buSzPct val="100000"/>
              <a:buAutoNum type="arabicPeriod"/>
            </a:pPr>
            <a:r>
              <a:rPr lang="en" sz="1000" dirty="0"/>
              <a:t>Goldman Sachs on blockchain, by Pete Rizzo. CoinDesk. Accessed 29 September 2016 from </a:t>
            </a:r>
            <a:r>
              <a:rPr lang="en" sz="1000" u="sng" dirty="0">
                <a:solidFill>
                  <a:schemeClr val="hlink"/>
                </a:solidFill>
                <a:hlinkClick r:id="rId6"/>
              </a:rPr>
              <a:t>http://www.coindesk.com/goldman-sachs-blockchain-tech-save-capital-markets-12-billion/</a:t>
            </a:r>
            <a:r>
              <a:rPr lang="en" sz="1000" dirty="0"/>
              <a:t> </a:t>
            </a:r>
          </a:p>
          <a:p>
            <a:pPr marL="457200" lvl="0" indent="-292100" rtl="0">
              <a:spcBef>
                <a:spcPts val="0"/>
              </a:spcBef>
              <a:spcAft>
                <a:spcPts val="0"/>
              </a:spcAft>
              <a:buSzPct val="100000"/>
              <a:buAutoNum type="arabicPeriod"/>
            </a:pPr>
            <a:r>
              <a:rPr lang="en" sz="1000" u="sng" dirty="0">
                <a:solidFill>
                  <a:schemeClr val="hlink"/>
                </a:solidFill>
                <a:hlinkClick r:id="rId7"/>
              </a:rPr>
              <a:t>https://hbr.org/2016/05/the-impact-of-the-blockchain-goes-beyond-financial-services</a:t>
            </a:r>
            <a:r>
              <a:rPr lang="en" sz="1000" dirty="0"/>
              <a:t> </a:t>
            </a:r>
          </a:p>
          <a:p>
            <a:pPr marL="457200" lvl="0" indent="-292100" rtl="0">
              <a:spcBef>
                <a:spcPts val="0"/>
              </a:spcBef>
              <a:spcAft>
                <a:spcPts val="0"/>
              </a:spcAft>
              <a:buSzPct val="100000"/>
              <a:buAutoNum type="arabicPeriod"/>
            </a:pPr>
            <a:r>
              <a:rPr lang="en" sz="1000" dirty="0"/>
              <a:t>Banks find Blockchain hard to put into practice, by Kadhim Shubber. Financial Times. Accessed 29 September 2016 from </a:t>
            </a:r>
            <a:r>
              <a:rPr lang="en" sz="1000" u="sng" dirty="0">
                <a:solidFill>
                  <a:schemeClr val="hlink"/>
                </a:solidFill>
                <a:hlinkClick r:id="rId8"/>
              </a:rPr>
              <a:t>https://www.ft.com/content/0288caea-7382-11e6-bf48-b372cdb1043a</a:t>
            </a:r>
            <a:r>
              <a:rPr lang="en" sz="1000" dirty="0"/>
              <a:t> </a:t>
            </a:r>
          </a:p>
          <a:p>
            <a:pPr marL="457200" lvl="0" indent="-292100" rtl="0">
              <a:spcBef>
                <a:spcPts val="0"/>
              </a:spcBef>
              <a:spcAft>
                <a:spcPts val="0"/>
              </a:spcAft>
              <a:buSzPct val="100000"/>
              <a:buAutoNum type="arabicPeriod"/>
            </a:pPr>
            <a:r>
              <a:rPr lang="en" sz="1000" dirty="0"/>
              <a:t>Microsoft Bets That Bitcoin-Style Blockchains Will Be Big Business, by Tom Simonite. MIT Technology Review. Accessed 20 September from </a:t>
            </a:r>
            <a:r>
              <a:rPr lang="en" sz="1000" u="sng" dirty="0">
                <a:solidFill>
                  <a:schemeClr val="hlink"/>
                </a:solidFill>
                <a:hlinkClick r:id="rId9"/>
              </a:rPr>
              <a:t>https://www.technologyreview.com/s/545806/microsoft-bets-that-bitcoin-style-blockchains-will-be-big-business/</a:t>
            </a:r>
            <a:r>
              <a:rPr lang="en" sz="1000" dirty="0"/>
              <a:t> </a:t>
            </a:r>
          </a:p>
          <a:p>
            <a:pPr marL="457200" lvl="0" indent="-292100" rtl="0">
              <a:spcBef>
                <a:spcPts val="0"/>
              </a:spcBef>
              <a:spcAft>
                <a:spcPts val="0"/>
              </a:spcAft>
              <a:buSzPct val="100000"/>
              <a:buAutoNum type="arabicPeriod"/>
            </a:pPr>
            <a:r>
              <a:rPr lang="en" sz="1000" dirty="0"/>
              <a:t>No, Big Companies Aren’t Really Accepting BitCoin, by Jacob Davidson. Time. Accessed 29 September 2016 from </a:t>
            </a:r>
            <a:r>
              <a:rPr lang="en" sz="1000" u="sng" dirty="0">
                <a:solidFill>
                  <a:schemeClr val="hlink"/>
                </a:solidFill>
                <a:hlinkClick r:id="rId10"/>
              </a:rPr>
              <a:t>http://time.com/money/3658361/dell-microsoft-expedia-bitcoin/</a:t>
            </a:r>
            <a:r>
              <a:rPr lang="en" sz="1000" dirty="0"/>
              <a:t>   </a:t>
            </a:r>
          </a:p>
          <a:p>
            <a:pPr marL="457200" lvl="0" indent="-292100" rtl="0">
              <a:spcBef>
                <a:spcPts val="0"/>
              </a:spcBef>
              <a:spcAft>
                <a:spcPts val="0"/>
              </a:spcAft>
              <a:buSzPct val="100000"/>
              <a:buAutoNum type="arabicPeriod"/>
            </a:pPr>
            <a:r>
              <a:rPr lang="en" sz="1000" dirty="0"/>
              <a:t>Central banks beat Bitcoin at own game with rival supercurrency, by Ambrose Evans-Pritchard. The Telegraph. Accessed 20 September 2016 from </a:t>
            </a:r>
            <a:r>
              <a:rPr lang="en" sz="1000" u="sng" dirty="0">
                <a:solidFill>
                  <a:schemeClr val="hlink"/>
                </a:solidFill>
                <a:hlinkClick r:id="rId11"/>
              </a:rPr>
              <a:t>http://www.telegraph.co.uk/business/2016/03/13/central-banks-beat-bitcoin-at-own-game-with-rival-supercurrency/</a:t>
            </a:r>
          </a:p>
          <a:p>
            <a:pPr marL="457200" lvl="0" indent="-292100" rtl="0">
              <a:spcBef>
                <a:spcPts val="0"/>
              </a:spcBef>
              <a:spcAft>
                <a:spcPts val="0"/>
              </a:spcAft>
              <a:buSzPct val="100000"/>
              <a:buAutoNum type="arabicPeriod"/>
            </a:pPr>
            <a:r>
              <a:rPr lang="en" sz="1000" dirty="0"/>
              <a:t>Bitcoin Momentum Grows in Emerging Markets, by Min-Si Wang. Forbes. Accessed 29 September 2016 from </a:t>
            </a:r>
            <a:r>
              <a:rPr lang="en" sz="1000" u="sng" dirty="0">
                <a:solidFill>
                  <a:schemeClr val="hlink"/>
                </a:solidFill>
                <a:hlinkClick r:id="rId12"/>
              </a:rPr>
              <a:t>http://www.forbes.com/sites/techonomy/2014/08/07/bitcoin-momentum-grows-in-emerging-markets/#34647161dd4f</a:t>
            </a:r>
            <a:r>
              <a:rPr lang="en" sz="1000" dirty="0"/>
              <a:t> </a:t>
            </a:r>
          </a:p>
        </p:txBody>
      </p:sp>
      <p:sp>
        <p:nvSpPr>
          <p:cNvPr id="200" name="Shape 20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Popular Media Image References</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15000"/>
              </a:lnSpc>
              <a:spcBef>
                <a:spcPts val="0"/>
              </a:spcBef>
              <a:spcAft>
                <a:spcPts val="0"/>
              </a:spcAft>
              <a:buNone/>
            </a:pPr>
            <a:r>
              <a:rPr lang="en" sz="1100" dirty="0"/>
              <a:t>[1]</a:t>
            </a:r>
            <a:r>
              <a:rPr lang="en" dirty="0"/>
              <a:t> </a:t>
            </a:r>
            <a:r>
              <a:rPr lang="en" sz="1100" u="sng" dirty="0">
                <a:solidFill>
                  <a:schemeClr val="hlink"/>
                </a:solidFill>
                <a:hlinkClick r:id="rId3"/>
              </a:rPr>
              <a:t>http://a3.mzstatic.com/us/r30/Publication49/v4/b9/bb/8c/b9bb8c34-85b6-4356-f5da-cb3436934f00/cover225x225.jpeg</a:t>
            </a:r>
          </a:p>
          <a:p>
            <a:pPr lvl="0">
              <a:lnSpc>
                <a:spcPct val="115000"/>
              </a:lnSpc>
              <a:spcBef>
                <a:spcPts val="0"/>
              </a:spcBef>
              <a:spcAft>
                <a:spcPts val="0"/>
              </a:spcAft>
              <a:buNone/>
            </a:pPr>
            <a:r>
              <a:rPr lang="en" sz="1100" dirty="0"/>
              <a:t>[2] </a:t>
            </a:r>
            <a:r>
              <a:rPr lang="en" sz="1100" u="sng" dirty="0">
                <a:solidFill>
                  <a:schemeClr val="hlink"/>
                </a:solidFill>
                <a:hlinkClick r:id="rId4"/>
              </a:rPr>
              <a:t>http://a5.mzstatic.com/us/r30/Publication62/v4/ff/eb/36/ffeb36f9-62bf-18dd-c502-095c88c6d4b2/cover150x250.jpeg</a:t>
            </a:r>
          </a:p>
          <a:p>
            <a:pPr lvl="0">
              <a:lnSpc>
                <a:spcPct val="115000"/>
              </a:lnSpc>
              <a:spcBef>
                <a:spcPts val="0"/>
              </a:spcBef>
              <a:spcAft>
                <a:spcPts val="0"/>
              </a:spcAft>
              <a:buNone/>
            </a:pPr>
            <a:r>
              <a:rPr lang="en" sz="1100" dirty="0"/>
              <a:t>[3] </a:t>
            </a:r>
            <a:r>
              <a:rPr lang="en" sz="1100" u="sng" dirty="0">
                <a:solidFill>
                  <a:schemeClr val="hlink"/>
                </a:solidFill>
                <a:hlinkClick r:id="rId5"/>
              </a:rPr>
              <a:t>http://a4.mzstatic.com/us/r30/Publication20/v4/6b/62/36/6b623621-8a94-2c0f-3125-262ecc16dee8/cover150x250.jpeg</a:t>
            </a:r>
          </a:p>
          <a:p>
            <a:pPr lvl="0">
              <a:lnSpc>
                <a:spcPct val="115000"/>
              </a:lnSpc>
              <a:spcBef>
                <a:spcPts val="0"/>
              </a:spcBef>
              <a:spcAft>
                <a:spcPts val="0"/>
              </a:spcAft>
              <a:buNone/>
            </a:pPr>
            <a:r>
              <a:rPr lang="en" sz="1100" dirty="0"/>
              <a:t>[4] </a:t>
            </a:r>
            <a:r>
              <a:rPr lang="en" sz="1100" u="sng" dirty="0">
                <a:solidFill>
                  <a:schemeClr val="hlink"/>
                </a:solidFill>
                <a:hlinkClick r:id="rId6"/>
              </a:rPr>
              <a:t>http://a2.mzstatic.com/us/r30/Publication60/v4/0b/e6/c5/0be6c52e-f503-c445-63e9-606fac8b5fe4/cover225x225.jpeg</a:t>
            </a:r>
          </a:p>
          <a:p>
            <a:pPr lvl="0">
              <a:lnSpc>
                <a:spcPct val="115000"/>
              </a:lnSpc>
              <a:spcBef>
                <a:spcPts val="0"/>
              </a:spcBef>
              <a:spcAft>
                <a:spcPts val="0"/>
              </a:spcAft>
              <a:buNone/>
            </a:pPr>
            <a:r>
              <a:rPr lang="en" sz="1100" dirty="0"/>
              <a:t>[5] </a:t>
            </a:r>
            <a:r>
              <a:rPr lang="en" sz="1100" u="sng" dirty="0">
                <a:solidFill>
                  <a:schemeClr val="hlink"/>
                </a:solidFill>
                <a:hlinkClick r:id="rId7"/>
              </a:rPr>
              <a:t>http://a3.mzstatic.com/us/r30/Publication7/v4/09/f0/6b/09f06b59-b335-763a-18e6-0c43e19e904c/cover225x225.jpeg</a:t>
            </a:r>
          </a:p>
          <a:p>
            <a:pPr lvl="0">
              <a:lnSpc>
                <a:spcPct val="115000"/>
              </a:lnSpc>
              <a:spcBef>
                <a:spcPts val="0"/>
              </a:spcBef>
              <a:spcAft>
                <a:spcPts val="0"/>
              </a:spcAft>
              <a:buNone/>
            </a:pPr>
            <a:r>
              <a:rPr lang="en" sz="1100" dirty="0"/>
              <a:t>[6]</a:t>
            </a:r>
            <a:r>
              <a:rPr lang="en" sz="1100" u="sng" dirty="0">
                <a:solidFill>
                  <a:schemeClr val="hlink"/>
                </a:solidFill>
                <a:hlinkClick r:id="rId8"/>
              </a:rPr>
              <a:t>https://images-na.ssl-images-amazon.com/images/M/MV5BMjE1NTc4OTAzMl5BMl5BanBnXkFtZTcwMjU0ODA0OQ@@._V1_SY1000_CR0,0,652,1000_AL_.jpg</a:t>
            </a:r>
          </a:p>
          <a:p>
            <a:pPr lvl="0">
              <a:lnSpc>
                <a:spcPct val="115000"/>
              </a:lnSpc>
              <a:spcBef>
                <a:spcPts val="0"/>
              </a:spcBef>
              <a:spcAft>
                <a:spcPts val="0"/>
              </a:spcAft>
              <a:buNone/>
            </a:pPr>
            <a:r>
              <a:rPr lang="en" sz="1100" dirty="0"/>
              <a:t>[7]</a:t>
            </a:r>
            <a:r>
              <a:rPr lang="en" sz="1100" u="sng" dirty="0">
                <a:solidFill>
                  <a:schemeClr val="hlink"/>
                </a:solidFill>
                <a:hlinkClick r:id="rId9"/>
              </a:rPr>
              <a:t>https://images-na.ssl-images-amazon.com/images/M/MV5BNjU3MTM4ODU2OV5BMl5BanBnXkFtZTgwNDA1MjE4NTE@._V1_SY1000_SX875_AL_.jpg</a:t>
            </a:r>
          </a:p>
          <a:p>
            <a:pPr lvl="0">
              <a:lnSpc>
                <a:spcPct val="115000"/>
              </a:lnSpc>
              <a:spcBef>
                <a:spcPts val="0"/>
              </a:spcBef>
              <a:spcAft>
                <a:spcPts val="0"/>
              </a:spcAft>
              <a:buNone/>
            </a:pPr>
            <a:r>
              <a:rPr lang="en" sz="1100" dirty="0"/>
              <a:t>[8]</a:t>
            </a:r>
            <a:r>
              <a:rPr lang="en" sz="1100" u="sng" dirty="0">
                <a:solidFill>
                  <a:schemeClr val="hlink"/>
                </a:solidFill>
                <a:hlinkClick r:id="rId10"/>
              </a:rPr>
              <a:t>https://ksr-ugc.imgix.net/assets/011/512/580/592a095cc700996adc56788ef5a803e8_original.jpg?w=1536&amp;h=864&amp;fit=fill&amp;bg=000000&amp;v=1463683813&amp;auto=format&amp;q=92&amp;s=28bf913b3294274e63066556ea8eab5f</a:t>
            </a:r>
          </a:p>
          <a:p>
            <a:pPr lvl="0" rtl="0">
              <a:lnSpc>
                <a:spcPct val="115000"/>
              </a:lnSpc>
              <a:spcBef>
                <a:spcPts val="0"/>
              </a:spcBef>
              <a:spcAft>
                <a:spcPts val="0"/>
              </a:spcAft>
              <a:buNone/>
            </a:pPr>
            <a:r>
              <a:rPr lang="en" sz="1100" dirty="0"/>
              <a:t>[9]</a:t>
            </a:r>
            <a:r>
              <a:rPr lang="en" sz="1100" u="sng" dirty="0">
                <a:solidFill>
                  <a:schemeClr val="hlink"/>
                </a:solidFill>
                <a:hlinkClick r:id="rId11"/>
              </a:rPr>
              <a:t>https://images-na.ssl-images-amazon.com/images/M/MV5BMTg5OTY0MjUzOV5BMl5BanBnXkFtZTgwNjg2NDY2NDE@._V1_.jpg</a:t>
            </a:r>
          </a:p>
          <a:p>
            <a:pPr lvl="0" rtl="0">
              <a:lnSpc>
                <a:spcPct val="115000"/>
              </a:lnSpc>
              <a:spcBef>
                <a:spcPts val="0"/>
              </a:spcBef>
              <a:spcAft>
                <a:spcPts val="0"/>
              </a:spcAft>
              <a:buNone/>
            </a:pPr>
            <a:r>
              <a:rPr lang="en" sz="1100" dirty="0"/>
              <a:t>[10] </a:t>
            </a:r>
            <a:r>
              <a:rPr lang="en" sz="1100" u="sng" dirty="0">
                <a:solidFill>
                  <a:schemeClr val="hlink"/>
                </a:solidFill>
                <a:hlinkClick r:id="rId12"/>
              </a:rPr>
              <a:t>https://blockchain.info/charts/blocks-size?timespan=all</a:t>
            </a:r>
            <a:r>
              <a:rPr lang="en" sz="1100" dirty="0"/>
              <a:t> </a:t>
            </a:r>
          </a:p>
          <a:p>
            <a:pPr lvl="0" rtl="0">
              <a:lnSpc>
                <a:spcPct val="115000"/>
              </a:lnSpc>
              <a:spcBef>
                <a:spcPts val="0"/>
              </a:spcBef>
              <a:spcAft>
                <a:spcPts val="0"/>
              </a:spcAft>
              <a:buNone/>
            </a:pPr>
            <a:r>
              <a:rPr lang="en" sz="1100" dirty="0"/>
              <a:t>[11] </a:t>
            </a:r>
            <a:r>
              <a:rPr lang="en" sz="1100" u="sng" dirty="0">
                <a:solidFill>
                  <a:schemeClr val="hlink"/>
                </a:solidFill>
                <a:hlinkClick r:id="rId13"/>
              </a:rPr>
              <a:t>http://i2.cdn.turner.com/money/galleries/2010/technology/1003/gallery.dot_com_busts/images/flooz.jpg</a:t>
            </a:r>
          </a:p>
          <a:p>
            <a:pPr lvl="0" rtl="0">
              <a:lnSpc>
                <a:spcPct val="115000"/>
              </a:lnSpc>
              <a:spcBef>
                <a:spcPts val="0"/>
              </a:spcBef>
              <a:spcAft>
                <a:spcPts val="0"/>
              </a:spcAft>
              <a:buNone/>
            </a:pPr>
            <a:r>
              <a:rPr lang="en" sz="1100" dirty="0"/>
              <a:t>[12] </a:t>
            </a:r>
            <a:r>
              <a:rPr lang="en" sz="1100" u="sng" dirty="0">
                <a:solidFill>
                  <a:schemeClr val="hlink"/>
                </a:solidFill>
                <a:hlinkClick r:id="rId14"/>
              </a:rPr>
              <a:t>https://qzprod.files.wordpress.com/2013/01/africa-cellphone-1152013-web.jpg?w=940</a:t>
            </a:r>
            <a:r>
              <a:rPr lang="en" sz="1100" dirty="0"/>
              <a:t> </a:t>
            </a:r>
          </a:p>
          <a:p>
            <a:pPr lvl="0">
              <a:lnSpc>
                <a:spcPct val="115000"/>
              </a:lnSpc>
              <a:spcBef>
                <a:spcPts val="0"/>
              </a:spcBef>
              <a:spcAft>
                <a:spcPts val="0"/>
              </a:spcAft>
              <a:buNone/>
            </a:pPr>
            <a:r>
              <a:rPr lang="en" sz="1100" dirty="0"/>
              <a:t>[13] </a:t>
            </a:r>
            <a:r>
              <a:rPr lang="en" sz="1100" u="sng" dirty="0">
                <a:solidFill>
                  <a:schemeClr val="hlink"/>
                </a:solidFill>
                <a:hlinkClick r:id="rId15"/>
              </a:rPr>
              <a:t>http://news.bbc.co.uk/olmedia/1495000/images/_1496810_beenza300.jpg</a:t>
            </a:r>
            <a:r>
              <a:rPr lang="en" sz="1100" dirty="0"/>
              <a:t> </a:t>
            </a:r>
          </a:p>
        </p:txBody>
      </p:sp>
      <p:sp>
        <p:nvSpPr>
          <p:cNvPr id="207" name="Shape 20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Introduction</a:t>
            </a:r>
          </a:p>
        </p:txBody>
      </p:sp>
      <p:sp>
        <p:nvSpPr>
          <p:cNvPr id="64" name="Shape 64"/>
          <p:cNvSpPr txBox="1">
            <a:spLocks noGrp="1"/>
          </p:cNvSpPr>
          <p:nvPr>
            <p:ph type="body" idx="1"/>
          </p:nvPr>
        </p:nvSpPr>
        <p:spPr>
          <a:xfrm>
            <a:off x="311700" y="1701900"/>
            <a:ext cx="8520600" cy="2867100"/>
          </a:xfrm>
          <a:prstGeom prst="rect">
            <a:avLst/>
          </a:prstGeom>
        </p:spPr>
        <p:txBody>
          <a:bodyPr lIns="91425" tIns="91425" rIns="91425" bIns="91425" anchor="t" anchorCtr="0">
            <a:noAutofit/>
          </a:bodyPr>
          <a:lstStyle/>
          <a:p>
            <a:pPr marL="457200" lvl="0" indent="-228600" rtl="0">
              <a:spcBef>
                <a:spcPts val="0"/>
              </a:spcBef>
            </a:pPr>
            <a:r>
              <a:rPr lang="en"/>
              <a:t>Revolutionize the financial markets</a:t>
            </a:r>
          </a:p>
          <a:p>
            <a:pPr marL="457200" lvl="0" indent="-228600" rtl="0">
              <a:spcBef>
                <a:spcPts val="0"/>
              </a:spcBef>
            </a:pPr>
            <a:r>
              <a:rPr lang="en"/>
              <a:t>Expand across economic sectors</a:t>
            </a:r>
          </a:p>
          <a:p>
            <a:pPr marL="457200" lvl="0" indent="-228600">
              <a:spcBef>
                <a:spcPts val="0"/>
              </a:spcBef>
            </a:pPr>
            <a:r>
              <a:rPr lang="en"/>
              <a:t>Become a global competitor to fiat currency</a:t>
            </a:r>
          </a:p>
        </p:txBody>
      </p:sp>
      <p:sp>
        <p:nvSpPr>
          <p:cNvPr id="65" name="Shape 6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66" name="Shape 66" descr="opengraph.png"/>
          <p:cNvPicPr preferRelativeResize="0"/>
          <p:nvPr/>
        </p:nvPicPr>
        <p:blipFill>
          <a:blip r:embed="rId3">
            <a:alphaModFix/>
          </a:blip>
          <a:stretch>
            <a:fillRect/>
          </a:stretch>
        </p:blipFill>
        <p:spPr>
          <a:xfrm>
            <a:off x="6263000" y="1646725"/>
            <a:ext cx="1480325" cy="148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Before Cryptocurrency</a:t>
            </a:r>
          </a:p>
        </p:txBody>
      </p:sp>
      <p:sp>
        <p:nvSpPr>
          <p:cNvPr id="72" name="Shape 72"/>
          <p:cNvSpPr txBox="1">
            <a:spLocks noGrp="1"/>
          </p:cNvSpPr>
          <p:nvPr>
            <p:ph type="body" idx="1"/>
          </p:nvPr>
        </p:nvSpPr>
        <p:spPr>
          <a:xfrm>
            <a:off x="311700" y="1720525"/>
            <a:ext cx="8520600" cy="2848200"/>
          </a:xfrm>
          <a:prstGeom prst="rect">
            <a:avLst/>
          </a:prstGeom>
        </p:spPr>
        <p:txBody>
          <a:bodyPr lIns="91425" tIns="91425" rIns="91425" bIns="91425" anchor="t" anchorCtr="0">
            <a:noAutofit/>
          </a:bodyPr>
          <a:lstStyle/>
          <a:p>
            <a:pPr marL="457200" lvl="0" indent="-228600" rtl="0">
              <a:spcBef>
                <a:spcPts val="0"/>
              </a:spcBef>
            </a:pPr>
            <a:r>
              <a:rPr lang="en"/>
              <a:t>‘90s centralized online currencies [1]</a:t>
            </a:r>
          </a:p>
          <a:p>
            <a:pPr marL="914400" lvl="1" indent="-228600" rtl="0">
              <a:spcBef>
                <a:spcPts val="0"/>
              </a:spcBef>
            </a:pPr>
            <a:r>
              <a:rPr lang="en"/>
              <a:t>Flooz.com, Beenz.com, DigiCash…</a:t>
            </a:r>
          </a:p>
          <a:p>
            <a:pPr marL="914400" lvl="1" indent="-228600" rtl="0">
              <a:spcBef>
                <a:spcPts val="0"/>
              </a:spcBef>
            </a:pPr>
            <a:r>
              <a:rPr lang="en"/>
              <a:t>Comparable to airline miles</a:t>
            </a:r>
          </a:p>
          <a:p>
            <a:pPr marL="914400" lvl="1" indent="-228600" rtl="0">
              <a:spcBef>
                <a:spcPts val="0"/>
              </a:spcBef>
            </a:pPr>
            <a:r>
              <a:rPr lang="en"/>
              <a:t>All collapsed in the .com bubble crash</a:t>
            </a:r>
          </a:p>
          <a:p>
            <a:pPr marL="457200" marR="0" lvl="0" indent="-317500" algn="l" rtl="0">
              <a:lnSpc>
                <a:spcPct val="115000"/>
              </a:lnSpc>
              <a:spcBef>
                <a:spcPts val="0"/>
              </a:spcBef>
              <a:spcAft>
                <a:spcPts val="1600"/>
              </a:spcAft>
              <a:buClr>
                <a:srgbClr val="FFFFFF"/>
              </a:buClr>
              <a:buSzPct val="77777"/>
              <a:buFont typeface="Arial"/>
            </a:pPr>
            <a:r>
              <a:rPr lang="en"/>
              <a:t>Bitcoin Whitepaper (2008) [2]</a:t>
            </a:r>
          </a:p>
        </p:txBody>
      </p:sp>
      <p:sp>
        <p:nvSpPr>
          <p:cNvPr id="73" name="Shape 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74" name="Shape 74"/>
          <p:cNvPicPr preferRelativeResize="0"/>
          <p:nvPr/>
        </p:nvPicPr>
        <p:blipFill rotWithShape="1">
          <a:blip r:embed="rId3">
            <a:alphaModFix/>
          </a:blip>
          <a:srcRect l="8432" r="6994" b="60252"/>
          <a:stretch/>
        </p:blipFill>
        <p:spPr>
          <a:xfrm>
            <a:off x="5288244" y="2675662"/>
            <a:ext cx="3665180" cy="1987563"/>
          </a:xfrm>
          <a:prstGeom prst="rect">
            <a:avLst/>
          </a:prstGeom>
          <a:noFill/>
          <a:ln>
            <a:noFill/>
          </a:ln>
        </p:spPr>
      </p:pic>
      <p:pic>
        <p:nvPicPr>
          <p:cNvPr id="75" name="Shape 75"/>
          <p:cNvPicPr preferRelativeResize="0"/>
          <p:nvPr/>
        </p:nvPicPr>
        <p:blipFill rotWithShape="1">
          <a:blip r:embed="rId4">
            <a:alphaModFix/>
          </a:blip>
          <a:srcRect l="14172" t="32399" r="12851" b="30686"/>
          <a:stretch/>
        </p:blipFill>
        <p:spPr>
          <a:xfrm>
            <a:off x="4735450" y="1860300"/>
            <a:ext cx="2960125" cy="1127450"/>
          </a:xfrm>
          <a:prstGeom prst="rect">
            <a:avLst/>
          </a:prstGeom>
          <a:noFill/>
          <a:ln w="9525" cap="flat" cmpd="sng">
            <a:solidFill>
              <a:srgbClr val="000000"/>
            </a:solidFill>
            <a:prstDash val="solid"/>
            <a:round/>
            <a:headEnd type="none" w="med" len="med"/>
            <a:tailEnd type="none" w="med" len="med"/>
          </a:ln>
        </p:spPr>
      </p:pic>
      <p:sp>
        <p:nvSpPr>
          <p:cNvPr id="76" name="Shape 76"/>
          <p:cNvSpPr txBox="1"/>
          <p:nvPr/>
        </p:nvSpPr>
        <p:spPr>
          <a:xfrm>
            <a:off x="7621025" y="4663225"/>
            <a:ext cx="1127400" cy="4362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1600"/>
              </a:spcAft>
              <a:buNone/>
            </a:pPr>
            <a:r>
              <a:rPr lang="en">
                <a:solidFill>
                  <a:schemeClr val="lt2"/>
                </a:solidFill>
              </a:rPr>
              <a:t>[1, 11, 13]</a:t>
            </a:r>
          </a:p>
        </p:txBody>
      </p:sp>
      <p:pic>
        <p:nvPicPr>
          <p:cNvPr id="77" name="Shape 77"/>
          <p:cNvPicPr preferRelativeResize="0"/>
          <p:nvPr/>
        </p:nvPicPr>
        <p:blipFill>
          <a:blip r:embed="rId5">
            <a:alphaModFix/>
          </a:blip>
          <a:stretch>
            <a:fillRect/>
          </a:stretch>
        </p:blipFill>
        <p:spPr>
          <a:xfrm>
            <a:off x="6040025" y="592209"/>
            <a:ext cx="2792274" cy="1675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3725700" cy="572700"/>
          </a:xfrm>
          <a:prstGeom prst="rect">
            <a:avLst/>
          </a:prstGeom>
        </p:spPr>
        <p:txBody>
          <a:bodyPr lIns="91425" tIns="91425" rIns="91425" bIns="91425" anchor="t" anchorCtr="0">
            <a:noAutofit/>
          </a:bodyPr>
          <a:lstStyle/>
          <a:p>
            <a:pPr lvl="0">
              <a:spcBef>
                <a:spcPts val="0"/>
              </a:spcBef>
              <a:buNone/>
            </a:pPr>
            <a:r>
              <a:rPr lang="en"/>
              <a:t>The Public Ledger</a:t>
            </a:r>
          </a:p>
        </p:txBody>
      </p:sp>
      <p:sp>
        <p:nvSpPr>
          <p:cNvPr id="83" name="Shape 83"/>
          <p:cNvSpPr txBox="1">
            <a:spLocks noGrp="1"/>
          </p:cNvSpPr>
          <p:nvPr>
            <p:ph type="body" idx="1"/>
          </p:nvPr>
        </p:nvSpPr>
        <p:spPr>
          <a:xfrm>
            <a:off x="311700" y="1152475"/>
            <a:ext cx="50022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Peer-to-peer network of nodes [1]</a:t>
            </a:r>
            <a:br>
              <a:rPr lang="en" dirty="0"/>
            </a:br>
            <a:endParaRPr lang="en" dirty="0"/>
          </a:p>
          <a:p>
            <a:pPr marL="457200" lvl="0" indent="-228600" rtl="0">
              <a:spcBef>
                <a:spcPts val="0"/>
              </a:spcBef>
              <a:spcAft>
                <a:spcPts val="0"/>
              </a:spcAft>
            </a:pPr>
            <a:r>
              <a:rPr lang="en" dirty="0"/>
              <a:t>Wallets [2]</a:t>
            </a:r>
          </a:p>
          <a:p>
            <a:pPr marL="914400" lvl="1" indent="-228600" rtl="0">
              <a:spcBef>
                <a:spcPts val="0"/>
              </a:spcBef>
              <a:spcAft>
                <a:spcPts val="0"/>
              </a:spcAft>
            </a:pPr>
            <a:r>
              <a:rPr lang="en" dirty="0"/>
              <a:t>Public key uniquely identifies a user</a:t>
            </a:r>
          </a:p>
          <a:p>
            <a:pPr marL="914400" lvl="1" indent="-228600" rtl="0">
              <a:spcBef>
                <a:spcPts val="0"/>
              </a:spcBef>
              <a:spcAft>
                <a:spcPts val="0"/>
              </a:spcAft>
            </a:pPr>
            <a:r>
              <a:rPr lang="en" dirty="0"/>
              <a:t>Software to interact with network and abstract away details of cryptography</a:t>
            </a:r>
            <a:br>
              <a:rPr lang="en" dirty="0"/>
            </a:br>
            <a:endParaRPr lang="en" dirty="0"/>
          </a:p>
          <a:p>
            <a:pPr marL="457200" lvl="0" indent="-228600" rtl="0">
              <a:spcBef>
                <a:spcPts val="0"/>
              </a:spcBef>
              <a:spcAft>
                <a:spcPts val="0"/>
              </a:spcAft>
            </a:pPr>
            <a:r>
              <a:rPr lang="en" dirty="0"/>
              <a:t>Public ledger [1]</a:t>
            </a:r>
          </a:p>
          <a:p>
            <a:pPr marL="914400" lvl="1" indent="-228600" rtl="0">
              <a:spcBef>
                <a:spcPts val="0"/>
              </a:spcBef>
              <a:spcAft>
                <a:spcPts val="0"/>
              </a:spcAft>
            </a:pPr>
            <a:r>
              <a:rPr lang="en" dirty="0"/>
              <a:t>Every transaction ever made</a:t>
            </a:r>
          </a:p>
          <a:p>
            <a:pPr marL="914400" lvl="1" indent="-228600" rtl="0">
              <a:spcBef>
                <a:spcPts val="0"/>
              </a:spcBef>
              <a:spcAft>
                <a:spcPts val="0"/>
              </a:spcAft>
            </a:pPr>
            <a:r>
              <a:rPr lang="en" dirty="0"/>
              <a:t>New transactions must reference old transactions</a:t>
            </a:r>
          </a:p>
        </p:txBody>
      </p:sp>
      <p:sp>
        <p:nvSpPr>
          <p:cNvPr id="84" name="Shape 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85" name="Shape 85"/>
          <p:cNvSpPr txBox="1"/>
          <p:nvPr/>
        </p:nvSpPr>
        <p:spPr>
          <a:xfrm>
            <a:off x="7884850" y="3604075"/>
            <a:ext cx="1027200" cy="393600"/>
          </a:xfrm>
          <a:prstGeom prst="rect">
            <a:avLst/>
          </a:prstGeom>
          <a:noFill/>
          <a:ln>
            <a:noFill/>
          </a:ln>
        </p:spPr>
        <p:txBody>
          <a:bodyPr lIns="91425" tIns="91425" rIns="91425" bIns="91425" anchor="ctr" anchorCtr="0">
            <a:noAutofit/>
          </a:bodyPr>
          <a:lstStyle/>
          <a:p>
            <a:pPr marL="457200" lvl="0" indent="0" algn="r" rtl="0">
              <a:lnSpc>
                <a:spcPct val="115000"/>
              </a:lnSpc>
              <a:spcBef>
                <a:spcPts val="0"/>
              </a:spcBef>
              <a:spcAft>
                <a:spcPts val="1600"/>
              </a:spcAft>
              <a:buNone/>
            </a:pPr>
            <a:r>
              <a:rPr lang="en">
                <a:solidFill>
                  <a:schemeClr val="lt2"/>
                </a:solidFill>
              </a:rPr>
              <a:t>[6]</a:t>
            </a:r>
          </a:p>
        </p:txBody>
      </p:sp>
      <p:pic>
        <p:nvPicPr>
          <p:cNvPr id="86" name="Shape 86"/>
          <p:cNvPicPr preferRelativeResize="0"/>
          <p:nvPr/>
        </p:nvPicPr>
        <p:blipFill>
          <a:blip r:embed="rId3">
            <a:alphaModFix/>
          </a:blip>
          <a:stretch>
            <a:fillRect/>
          </a:stretch>
        </p:blipFill>
        <p:spPr>
          <a:xfrm>
            <a:off x="5186349" y="204674"/>
            <a:ext cx="3725700" cy="3643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Generating Bitcoins (“Mining”)</a:t>
            </a:r>
          </a:p>
        </p:txBody>
      </p:sp>
      <p:sp>
        <p:nvSpPr>
          <p:cNvPr id="92" name="Shape 92"/>
          <p:cNvSpPr txBox="1">
            <a:spLocks noGrp="1"/>
          </p:cNvSpPr>
          <p:nvPr>
            <p:ph type="body" idx="1"/>
          </p:nvPr>
        </p:nvSpPr>
        <p:spPr>
          <a:xfrm>
            <a:off x="311700" y="1152475"/>
            <a:ext cx="77070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Miners verify </a:t>
            </a:r>
            <a:r>
              <a:rPr lang="en" i="1" dirty="0"/>
              <a:t>blocks </a:t>
            </a:r>
            <a:r>
              <a:rPr lang="en" dirty="0"/>
              <a:t>of transactions [2]</a:t>
            </a:r>
          </a:p>
          <a:p>
            <a:pPr marL="914400" lvl="1" indent="-228600" rtl="0">
              <a:spcBef>
                <a:spcPts val="0"/>
              </a:spcBef>
              <a:spcAft>
                <a:spcPts val="0"/>
              </a:spcAft>
            </a:pPr>
            <a:r>
              <a:rPr lang="en" dirty="0"/>
              <a:t>Every node in network competes to compute a valid hash for the block</a:t>
            </a:r>
          </a:p>
          <a:p>
            <a:pPr marL="914400" lvl="1" indent="-228600" rtl="0">
              <a:spcBef>
                <a:spcPts val="0"/>
              </a:spcBef>
              <a:spcAft>
                <a:spcPts val="0"/>
              </a:spcAft>
            </a:pPr>
            <a:r>
              <a:rPr lang="en" dirty="0"/>
              <a:t>First node to compute a valid hash gets rewarded bitcoins</a:t>
            </a:r>
          </a:p>
          <a:p>
            <a:pPr marL="914400" lvl="1" indent="-228600" rtl="0">
              <a:spcBef>
                <a:spcPts val="0"/>
              </a:spcBef>
              <a:spcAft>
                <a:spcPts val="0"/>
              </a:spcAft>
            </a:pPr>
            <a:r>
              <a:rPr lang="en" dirty="0"/>
              <a:t>The block then gets added to ledger  (“blockchain”)</a:t>
            </a:r>
            <a:br>
              <a:rPr lang="en" dirty="0"/>
            </a:br>
            <a:endParaRPr lang="en" dirty="0"/>
          </a:p>
          <a:p>
            <a:pPr marL="457200" lvl="0" indent="-228600" rtl="0">
              <a:spcBef>
                <a:spcPts val="0"/>
              </a:spcBef>
              <a:spcAft>
                <a:spcPts val="0"/>
              </a:spcAft>
            </a:pPr>
            <a:r>
              <a:rPr lang="en" dirty="0"/>
              <a:t>Bitcoin reward is halved every 210,000 blocks [4] </a:t>
            </a:r>
          </a:p>
          <a:p>
            <a:pPr marL="914400" lvl="1" indent="-228600" rtl="0">
              <a:spcBef>
                <a:spcPts val="0"/>
              </a:spcBef>
              <a:spcAft>
                <a:spcPts val="0"/>
              </a:spcAft>
            </a:pPr>
            <a:r>
              <a:rPr lang="en" dirty="0"/>
              <a:t>16 out of 21 million coins have been mined</a:t>
            </a:r>
          </a:p>
          <a:p>
            <a:pPr marL="914400" lvl="1" indent="-228600" rtl="0">
              <a:spcBef>
                <a:spcPts val="0"/>
              </a:spcBef>
              <a:spcAft>
                <a:spcPts val="0"/>
              </a:spcAft>
            </a:pPr>
            <a:r>
              <a:rPr lang="en" dirty="0"/>
              <a:t>Eventually, incentive to mine will come from transaction fees</a:t>
            </a:r>
            <a:br>
              <a:rPr lang="en" dirty="0"/>
            </a:br>
            <a:endParaRPr lang="en" dirty="0"/>
          </a:p>
          <a:p>
            <a:pPr marL="457200" lvl="0" indent="-228600" rtl="0">
              <a:spcBef>
                <a:spcPts val="0"/>
              </a:spcBef>
              <a:spcAft>
                <a:spcPts val="0"/>
              </a:spcAft>
            </a:pPr>
            <a:r>
              <a:rPr lang="en" dirty="0"/>
              <a:t>Mining pools let miners can stabilize income [5]</a:t>
            </a:r>
          </a:p>
          <a:p>
            <a:pPr marL="914400" lvl="1" indent="-228600" rtl="0">
              <a:spcBef>
                <a:spcPts val="0"/>
              </a:spcBef>
              <a:spcAft>
                <a:spcPts val="0"/>
              </a:spcAft>
            </a:pPr>
            <a:r>
              <a:rPr lang="en" dirty="0"/>
              <a:t>Reward becomes proportional to resources </a:t>
            </a:r>
            <a:r>
              <a:rPr lang="en" dirty="0" smtClean="0"/>
              <a:t>contributed</a:t>
            </a:r>
            <a:endParaRPr lang="en" dirty="0"/>
          </a:p>
        </p:txBody>
      </p:sp>
      <p:sp>
        <p:nvSpPr>
          <p:cNvPr id="93" name="Shape 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
        <p:nvSpPr>
          <p:cNvPr id="94" name="Shape 94"/>
          <p:cNvSpPr txBox="1"/>
          <p:nvPr/>
        </p:nvSpPr>
        <p:spPr>
          <a:xfrm>
            <a:off x="7889250" y="4703625"/>
            <a:ext cx="855600" cy="393600"/>
          </a:xfrm>
          <a:prstGeom prst="rect">
            <a:avLst/>
          </a:prstGeom>
          <a:noFill/>
          <a:ln>
            <a:noFill/>
          </a:ln>
        </p:spPr>
        <p:txBody>
          <a:bodyPr lIns="91425" tIns="91425" rIns="91425" bIns="91425" anchor="ctr" anchorCtr="0">
            <a:noAutofit/>
          </a:bodyPr>
          <a:lstStyle/>
          <a:p>
            <a:pPr marL="457200" lvl="0" indent="0" algn="r" rtl="0">
              <a:lnSpc>
                <a:spcPct val="115000"/>
              </a:lnSpc>
              <a:spcBef>
                <a:spcPts val="0"/>
              </a:spcBef>
              <a:spcAft>
                <a:spcPts val="1600"/>
              </a:spcAft>
              <a:buNone/>
            </a:pPr>
            <a:r>
              <a:rPr lang="en">
                <a:solidFill>
                  <a:schemeClr val="lt2"/>
                </a:solidFill>
              </a:rPr>
              <a:t>[7]</a:t>
            </a:r>
          </a:p>
        </p:txBody>
      </p:sp>
      <p:pic>
        <p:nvPicPr>
          <p:cNvPr id="95" name="Shape 95"/>
          <p:cNvPicPr preferRelativeResize="0"/>
          <p:nvPr/>
        </p:nvPicPr>
        <p:blipFill rotWithShape="1">
          <a:blip r:embed="rId3">
            <a:alphaModFix/>
          </a:blip>
          <a:srcRect r="49369"/>
          <a:stretch/>
        </p:blipFill>
        <p:spPr>
          <a:xfrm>
            <a:off x="6154750" y="1784975"/>
            <a:ext cx="2677550" cy="28782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Current State of Cryptocurrency	</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There are hundreds of modern cryptocurrencies </a:t>
            </a:r>
          </a:p>
          <a:p>
            <a:pPr marL="914400" lvl="1" indent="-228600" rtl="0">
              <a:spcBef>
                <a:spcPts val="0"/>
              </a:spcBef>
              <a:spcAft>
                <a:spcPts val="0"/>
              </a:spcAft>
            </a:pPr>
            <a:r>
              <a:rPr lang="en" dirty="0"/>
              <a:t>Monero, DogeCoin, Ripple, Litecoin </a:t>
            </a:r>
          </a:p>
          <a:p>
            <a:pPr marL="457200" lvl="0" indent="-228600" rtl="0">
              <a:spcBef>
                <a:spcPts val="0"/>
              </a:spcBef>
              <a:spcAft>
                <a:spcPts val="0"/>
              </a:spcAft>
            </a:pPr>
            <a:r>
              <a:rPr lang="en" dirty="0"/>
              <a:t>Most popular by Market Cap</a:t>
            </a:r>
          </a:p>
          <a:p>
            <a:pPr marL="914400" lvl="1" indent="-228600" rtl="0">
              <a:spcBef>
                <a:spcPts val="0"/>
              </a:spcBef>
              <a:spcAft>
                <a:spcPts val="0"/>
              </a:spcAft>
            </a:pPr>
            <a:r>
              <a:rPr lang="en" b="1" dirty="0"/>
              <a:t>Bitcoin</a:t>
            </a:r>
            <a:r>
              <a:rPr lang="en" dirty="0"/>
              <a:t> (~80%)</a:t>
            </a:r>
          </a:p>
          <a:p>
            <a:pPr marL="1371600" lvl="2" indent="-228600" rtl="0">
              <a:spcBef>
                <a:spcPts val="0"/>
              </a:spcBef>
              <a:spcAft>
                <a:spcPts val="0"/>
              </a:spcAft>
            </a:pPr>
            <a:r>
              <a:rPr lang="en" dirty="0"/>
              <a:t>Market cap: $9.7b		</a:t>
            </a:r>
          </a:p>
          <a:p>
            <a:pPr marL="1371600" lvl="2" indent="-228600" rtl="0">
              <a:spcBef>
                <a:spcPts val="0"/>
              </a:spcBef>
              <a:spcAft>
                <a:spcPts val="0"/>
              </a:spcAft>
            </a:pPr>
            <a:r>
              <a:rPr lang="en" dirty="0"/>
              <a:t>Daily trading volume: $40-60m</a:t>
            </a:r>
          </a:p>
          <a:p>
            <a:pPr marL="914400" lvl="1" indent="-228600" rtl="0">
              <a:spcBef>
                <a:spcPts val="0"/>
              </a:spcBef>
              <a:spcAft>
                <a:spcPts val="0"/>
              </a:spcAft>
            </a:pPr>
            <a:r>
              <a:rPr lang="en" b="1" dirty="0"/>
              <a:t>Ethereum</a:t>
            </a:r>
            <a:r>
              <a:rPr lang="en" dirty="0"/>
              <a:t> (~10%)</a:t>
            </a:r>
          </a:p>
          <a:p>
            <a:pPr marL="1371600" lvl="2" indent="-228600" rtl="0">
              <a:spcBef>
                <a:spcPts val="0"/>
              </a:spcBef>
              <a:spcAft>
                <a:spcPts val="0"/>
              </a:spcAft>
            </a:pPr>
            <a:r>
              <a:rPr lang="en" dirty="0"/>
              <a:t>Market cap: $1.1b 		</a:t>
            </a:r>
          </a:p>
          <a:p>
            <a:pPr marL="1371600" lvl="2" indent="-228600" rtl="0">
              <a:spcBef>
                <a:spcPts val="0"/>
              </a:spcBef>
              <a:spcAft>
                <a:spcPts val="0"/>
              </a:spcAft>
            </a:pPr>
            <a:r>
              <a:rPr lang="en" dirty="0"/>
              <a:t>Daily trading volume: $2-6m</a:t>
            </a:r>
          </a:p>
          <a:p>
            <a:pPr marL="457200" lvl="0" indent="-228600" rtl="0">
              <a:spcBef>
                <a:spcPts val="0"/>
              </a:spcBef>
              <a:spcAft>
                <a:spcPts val="0"/>
              </a:spcAft>
            </a:pPr>
            <a:r>
              <a:rPr lang="en" dirty="0"/>
              <a:t>Growing acceptance of Bitcoin</a:t>
            </a:r>
          </a:p>
          <a:p>
            <a:pPr marL="914400" lvl="1" indent="-228600" rtl="0">
              <a:spcBef>
                <a:spcPts val="0"/>
              </a:spcBef>
              <a:spcAft>
                <a:spcPts val="0"/>
              </a:spcAft>
            </a:pPr>
            <a:r>
              <a:rPr lang="en" dirty="0"/>
              <a:t>Microsoft, PayPal, Reddit, Newegg</a:t>
            </a:r>
          </a:p>
          <a:p>
            <a:pPr marL="914400" lvl="1" indent="-228600" rtl="0">
              <a:spcBef>
                <a:spcPts val="0"/>
              </a:spcBef>
              <a:spcAft>
                <a:spcPts val="0"/>
              </a:spcAft>
            </a:pPr>
            <a:r>
              <a:rPr lang="en" dirty="0"/>
              <a:t>Most do not actually hold Bitcoin</a:t>
            </a:r>
          </a:p>
        </p:txBody>
      </p:sp>
      <p:sp>
        <p:nvSpPr>
          <p:cNvPr id="102" name="Shape 10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103" name="Shape 103"/>
          <p:cNvPicPr preferRelativeResize="0"/>
          <p:nvPr/>
        </p:nvPicPr>
        <p:blipFill>
          <a:blip r:embed="rId3">
            <a:alphaModFix/>
          </a:blip>
          <a:stretch>
            <a:fillRect/>
          </a:stretch>
        </p:blipFill>
        <p:spPr>
          <a:xfrm>
            <a:off x="4431375" y="1734375"/>
            <a:ext cx="4589773" cy="283449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Implications of Bitcoin</a:t>
            </a:r>
          </a:p>
          <a:p>
            <a:pPr lvl="0" rtl="0">
              <a:spcBef>
                <a:spcPts val="0"/>
              </a:spcBef>
              <a:buNone/>
            </a:pPr>
            <a:endParaRPr/>
          </a:p>
        </p:txBody>
      </p:sp>
      <p:sp>
        <p:nvSpPr>
          <p:cNvPr id="109" name="Shape 109"/>
          <p:cNvSpPr txBox="1">
            <a:spLocks noGrp="1"/>
          </p:cNvSpPr>
          <p:nvPr>
            <p:ph type="body" idx="1"/>
          </p:nvPr>
        </p:nvSpPr>
        <p:spPr>
          <a:xfrm>
            <a:off x="311700" y="1144500"/>
            <a:ext cx="4480800" cy="3842100"/>
          </a:xfrm>
          <a:prstGeom prst="rect">
            <a:avLst/>
          </a:prstGeom>
        </p:spPr>
        <p:txBody>
          <a:bodyPr lIns="91425" tIns="91425" rIns="91425" bIns="91425" anchor="t" anchorCtr="0">
            <a:noAutofit/>
          </a:bodyPr>
          <a:lstStyle/>
          <a:p>
            <a:pPr marL="457200" marR="0" lvl="0" indent="-228600" algn="l" rtl="0">
              <a:lnSpc>
                <a:spcPct val="150000"/>
              </a:lnSpc>
              <a:spcBef>
                <a:spcPts val="0"/>
              </a:spcBef>
              <a:spcAft>
                <a:spcPts val="0"/>
              </a:spcAft>
              <a:buClr>
                <a:srgbClr val="FFFFFF"/>
              </a:buClr>
              <a:buFont typeface="Arial"/>
            </a:pPr>
            <a:r>
              <a:rPr lang="en" dirty="0"/>
              <a:t>Conventional $ = centralized</a:t>
            </a:r>
          </a:p>
          <a:p>
            <a:pPr marL="457200" marR="0" lvl="0" indent="-228600" algn="l" rtl="0">
              <a:lnSpc>
                <a:spcPct val="150000"/>
              </a:lnSpc>
              <a:spcBef>
                <a:spcPts val="0"/>
              </a:spcBef>
              <a:spcAft>
                <a:spcPts val="0"/>
              </a:spcAft>
              <a:buClr>
                <a:srgbClr val="FFFFFF"/>
              </a:buClr>
            </a:pPr>
            <a:r>
              <a:rPr lang="en" dirty="0"/>
              <a:t>Cryptocurrency $ = decentralized</a:t>
            </a:r>
          </a:p>
          <a:p>
            <a:pPr marL="457200" marR="0" lvl="0" indent="-228600" algn="l" rtl="0">
              <a:lnSpc>
                <a:spcPct val="150000"/>
              </a:lnSpc>
              <a:spcBef>
                <a:spcPts val="0"/>
              </a:spcBef>
              <a:spcAft>
                <a:spcPts val="0"/>
              </a:spcAft>
              <a:buClr>
                <a:srgbClr val="FFFFFF"/>
              </a:buClr>
            </a:pPr>
            <a:r>
              <a:rPr lang="en" dirty="0"/>
              <a:t>Euro</a:t>
            </a:r>
          </a:p>
          <a:p>
            <a:pPr marL="914400" marR="0" lvl="1" indent="-228600" algn="l" rtl="0">
              <a:lnSpc>
                <a:spcPct val="150000"/>
              </a:lnSpc>
              <a:spcBef>
                <a:spcPts val="0"/>
              </a:spcBef>
              <a:spcAft>
                <a:spcPts val="0"/>
              </a:spcAft>
            </a:pPr>
            <a:r>
              <a:rPr lang="en" dirty="0"/>
              <a:t>Binds 19 nations to single currency</a:t>
            </a:r>
          </a:p>
          <a:p>
            <a:pPr marL="914400" marR="0" lvl="1" indent="-228600" algn="l" rtl="0">
              <a:lnSpc>
                <a:spcPct val="150000"/>
              </a:lnSpc>
              <a:spcBef>
                <a:spcPts val="0"/>
              </a:spcBef>
              <a:spcAft>
                <a:spcPts val="0"/>
              </a:spcAft>
            </a:pPr>
            <a:r>
              <a:rPr lang="en" dirty="0"/>
              <a:t>European Central Bank</a:t>
            </a:r>
          </a:p>
          <a:p>
            <a:pPr marL="914400" lvl="1" indent="-228600" rtl="0">
              <a:lnSpc>
                <a:spcPct val="150000"/>
              </a:lnSpc>
              <a:spcBef>
                <a:spcPts val="0"/>
              </a:spcBef>
              <a:spcAft>
                <a:spcPts val="0"/>
              </a:spcAft>
              <a:buClr>
                <a:schemeClr val="dk1"/>
              </a:buClr>
            </a:pPr>
            <a:r>
              <a:rPr lang="en" dirty="0">
                <a:solidFill>
                  <a:schemeClr val="dk1"/>
                </a:solidFill>
              </a:rPr>
              <a:t>Each country: </a:t>
            </a:r>
            <a:r>
              <a:rPr lang="en" dirty="0"/>
              <a:t>budget and tax policy</a:t>
            </a:r>
          </a:p>
          <a:p>
            <a:pPr marL="914400" marR="0" lvl="1" indent="-228600" algn="l" rtl="0">
              <a:lnSpc>
                <a:spcPct val="150000"/>
              </a:lnSpc>
              <a:spcBef>
                <a:spcPts val="0"/>
              </a:spcBef>
              <a:spcAft>
                <a:spcPts val="0"/>
              </a:spcAft>
            </a:pPr>
            <a:r>
              <a:rPr lang="en" dirty="0"/>
              <a:t>Economists believe doomed from the start</a:t>
            </a:r>
          </a:p>
          <a:p>
            <a:pPr marL="457200" marR="0" lvl="0" indent="-228600" algn="l" rtl="0">
              <a:lnSpc>
                <a:spcPct val="100000"/>
              </a:lnSpc>
              <a:spcBef>
                <a:spcPts val="0"/>
              </a:spcBef>
              <a:spcAft>
                <a:spcPts val="0"/>
              </a:spcAft>
              <a:buClr>
                <a:srgbClr val="FFFFFF"/>
              </a:buClr>
            </a:pPr>
            <a:r>
              <a:rPr lang="en" i="1" dirty="0"/>
              <a:t>“Each user depends on the system and the system’s functioning depends on the users.” </a:t>
            </a:r>
            <a:r>
              <a:rPr lang="en" dirty="0"/>
              <a:t>[1] </a:t>
            </a:r>
          </a:p>
        </p:txBody>
      </p:sp>
      <p:sp>
        <p:nvSpPr>
          <p:cNvPr id="110" name="Shape 110"/>
          <p:cNvSpPr txBox="1"/>
          <p:nvPr/>
        </p:nvSpPr>
        <p:spPr>
          <a:xfrm>
            <a:off x="7830625" y="4157850"/>
            <a:ext cx="963000" cy="828900"/>
          </a:xfrm>
          <a:prstGeom prst="rect">
            <a:avLst/>
          </a:prstGeom>
          <a:noFill/>
          <a:ln>
            <a:noFill/>
          </a:ln>
        </p:spPr>
        <p:txBody>
          <a:bodyPr lIns="91425" tIns="91425" rIns="91425" bIns="91425" anchor="t" anchorCtr="0">
            <a:noAutofit/>
          </a:bodyPr>
          <a:lstStyle/>
          <a:p>
            <a:pPr lvl="0" rtl="0">
              <a:lnSpc>
                <a:spcPct val="150000"/>
              </a:lnSpc>
              <a:spcBef>
                <a:spcPts val="0"/>
              </a:spcBef>
              <a:spcAft>
                <a:spcPts val="1600"/>
              </a:spcAft>
              <a:buNone/>
            </a:pPr>
            <a:r>
              <a:rPr lang="en" sz="1800" i="1">
                <a:solidFill>
                  <a:schemeClr val="lt2"/>
                </a:solidFill>
              </a:rPr>
              <a:t> </a:t>
            </a:r>
            <a:r>
              <a:rPr lang="en" sz="1800">
                <a:solidFill>
                  <a:schemeClr val="lt2"/>
                </a:solidFill>
              </a:rPr>
              <a:t>[6, 9]</a:t>
            </a:r>
          </a:p>
        </p:txBody>
      </p:sp>
      <p:sp>
        <p:nvSpPr>
          <p:cNvPr id="111" name="Shape 1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112" name="Shape 112"/>
          <p:cNvPicPr preferRelativeResize="0"/>
          <p:nvPr/>
        </p:nvPicPr>
        <p:blipFill>
          <a:blip r:embed="rId3">
            <a:alphaModFix/>
          </a:blip>
          <a:stretch>
            <a:fillRect/>
          </a:stretch>
        </p:blipFill>
        <p:spPr>
          <a:xfrm>
            <a:off x="4875300" y="1568575"/>
            <a:ext cx="4145850" cy="2038399"/>
          </a:xfrm>
          <a:prstGeom prst="rect">
            <a:avLst/>
          </a:prstGeom>
          <a:noFill/>
          <a:ln>
            <a:noFill/>
          </a:ln>
        </p:spPr>
      </p:pic>
      <p:sp>
        <p:nvSpPr>
          <p:cNvPr id="113" name="Shape 113"/>
          <p:cNvSpPr txBox="1"/>
          <p:nvPr/>
        </p:nvSpPr>
        <p:spPr>
          <a:xfrm>
            <a:off x="5932250" y="3714850"/>
            <a:ext cx="2861400" cy="828900"/>
          </a:xfrm>
          <a:prstGeom prst="rect">
            <a:avLst/>
          </a:prstGeom>
          <a:noFill/>
          <a:ln>
            <a:noFill/>
          </a:ln>
        </p:spPr>
        <p:txBody>
          <a:bodyPr lIns="91425" tIns="91425" rIns="91425" bIns="91425" anchor="t" anchorCtr="0">
            <a:noAutofit/>
          </a:bodyPr>
          <a:lstStyle/>
          <a:p>
            <a:pPr lvl="0" rtl="0">
              <a:lnSpc>
                <a:spcPct val="150000"/>
              </a:lnSpc>
              <a:spcBef>
                <a:spcPts val="0"/>
              </a:spcBef>
              <a:spcAft>
                <a:spcPts val="1600"/>
              </a:spcAft>
              <a:buNone/>
            </a:pPr>
            <a:r>
              <a:rPr lang="en" i="1">
                <a:solidFill>
                  <a:schemeClr val="lt2"/>
                </a:solidFill>
              </a:rPr>
              <a:t>Gross government debt, 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Implications: Controversies</a:t>
            </a:r>
          </a:p>
        </p:txBody>
      </p:sp>
      <p:sp>
        <p:nvSpPr>
          <p:cNvPr id="119" name="Shape 119"/>
          <p:cNvSpPr txBox="1">
            <a:spLocks noGrp="1"/>
          </p:cNvSpPr>
          <p:nvPr>
            <p:ph type="body" idx="1"/>
          </p:nvPr>
        </p:nvSpPr>
        <p:spPr>
          <a:xfrm>
            <a:off x="518125" y="1770025"/>
            <a:ext cx="4898100" cy="28932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Evade taxes</a:t>
            </a:r>
          </a:p>
          <a:p>
            <a:pPr marL="457200" lvl="0" indent="-228600" rtl="0">
              <a:lnSpc>
                <a:spcPct val="150000"/>
              </a:lnSpc>
              <a:spcBef>
                <a:spcPts val="0"/>
              </a:spcBef>
            </a:pPr>
            <a:r>
              <a:rPr lang="en"/>
              <a:t>Violate U.S. law</a:t>
            </a:r>
          </a:p>
          <a:p>
            <a:pPr marL="457200" lvl="0" indent="-228600" rtl="0">
              <a:lnSpc>
                <a:spcPct val="150000"/>
              </a:lnSpc>
              <a:spcBef>
                <a:spcPts val="0"/>
              </a:spcBef>
            </a:pPr>
            <a:r>
              <a:rPr lang="en"/>
              <a:t>Underground markets</a:t>
            </a:r>
          </a:p>
          <a:p>
            <a:pPr marL="457200" lvl="0" indent="-228600" rtl="0">
              <a:lnSpc>
                <a:spcPct val="150000"/>
              </a:lnSpc>
              <a:spcBef>
                <a:spcPts val="0"/>
              </a:spcBef>
            </a:pPr>
            <a:r>
              <a:rPr lang="en"/>
              <a:t>No authority organization support</a:t>
            </a:r>
          </a:p>
        </p:txBody>
      </p:sp>
      <p:pic>
        <p:nvPicPr>
          <p:cNvPr id="120" name="Shape 120"/>
          <p:cNvPicPr preferRelativeResize="0"/>
          <p:nvPr/>
        </p:nvPicPr>
        <p:blipFill>
          <a:blip r:embed="rId3">
            <a:alphaModFix/>
          </a:blip>
          <a:stretch>
            <a:fillRect/>
          </a:stretch>
        </p:blipFill>
        <p:spPr>
          <a:xfrm>
            <a:off x="5859200" y="506654"/>
            <a:ext cx="2781574" cy="3578124"/>
          </a:xfrm>
          <a:prstGeom prst="rect">
            <a:avLst/>
          </a:prstGeom>
          <a:noFill/>
          <a:ln>
            <a:noFill/>
          </a:ln>
        </p:spPr>
      </p:pic>
      <p:sp>
        <p:nvSpPr>
          <p:cNvPr id="121" name="Shape 121"/>
          <p:cNvSpPr txBox="1"/>
          <p:nvPr/>
        </p:nvSpPr>
        <p:spPr>
          <a:xfrm>
            <a:off x="7889225" y="4146175"/>
            <a:ext cx="657000" cy="422700"/>
          </a:xfrm>
          <a:prstGeom prst="rect">
            <a:avLst/>
          </a:prstGeom>
          <a:noFill/>
          <a:ln>
            <a:noFill/>
          </a:ln>
        </p:spPr>
        <p:txBody>
          <a:bodyPr lIns="91425" tIns="91425" rIns="91425" bIns="91425" anchor="ctr" anchorCtr="0">
            <a:noAutofit/>
          </a:bodyPr>
          <a:lstStyle/>
          <a:p>
            <a:pPr lvl="0" rtl="0">
              <a:spcBef>
                <a:spcPts val="0"/>
              </a:spcBef>
              <a:buNone/>
            </a:pPr>
            <a:r>
              <a:rPr lang="en">
                <a:solidFill>
                  <a:srgbClr val="FFFFFF"/>
                </a:solidFill>
              </a:rPr>
              <a:t>[5]</a:t>
            </a:r>
          </a:p>
        </p:txBody>
      </p:sp>
      <p:sp>
        <p:nvSpPr>
          <p:cNvPr id="122" name="Shape 1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Underground Markets</a:t>
            </a:r>
          </a:p>
          <a:p>
            <a:pPr lvl="0">
              <a:spcBef>
                <a:spcPts val="0"/>
              </a:spcBef>
              <a:buNone/>
            </a:pPr>
            <a:endParaRPr/>
          </a:p>
          <a:p>
            <a:pPr lvl="0">
              <a:spcBef>
                <a:spcPts val="0"/>
              </a:spcBef>
              <a:buNone/>
            </a:pPr>
            <a:endParaRPr/>
          </a:p>
        </p:txBody>
      </p:sp>
      <p:sp>
        <p:nvSpPr>
          <p:cNvPr id="128" name="Shape 128"/>
          <p:cNvSpPr txBox="1">
            <a:spLocks noGrp="1"/>
          </p:cNvSpPr>
          <p:nvPr>
            <p:ph type="body" idx="1"/>
          </p:nvPr>
        </p:nvSpPr>
        <p:spPr>
          <a:xfrm>
            <a:off x="179500" y="1299925"/>
            <a:ext cx="6815100" cy="3463200"/>
          </a:xfrm>
          <a:prstGeom prst="rect">
            <a:avLst/>
          </a:prstGeom>
        </p:spPr>
        <p:txBody>
          <a:bodyPr lIns="91425" tIns="91425" rIns="91425" bIns="91425" anchor="t" anchorCtr="0">
            <a:noAutofit/>
          </a:bodyPr>
          <a:lstStyle/>
          <a:p>
            <a:pPr marL="457200" lvl="0" indent="-228600" rtl="0">
              <a:lnSpc>
                <a:spcPct val="150000"/>
              </a:lnSpc>
              <a:spcBef>
                <a:spcPts val="0"/>
              </a:spcBef>
              <a:spcAft>
                <a:spcPts val="0"/>
              </a:spcAft>
            </a:pPr>
            <a:r>
              <a:rPr lang="en" dirty="0"/>
              <a:t>Case Study: Silk Road</a:t>
            </a:r>
          </a:p>
          <a:p>
            <a:pPr marL="914400" lvl="1" indent="-342900" rtl="0">
              <a:lnSpc>
                <a:spcPct val="150000"/>
              </a:lnSpc>
              <a:spcBef>
                <a:spcPts val="0"/>
              </a:spcBef>
              <a:spcAft>
                <a:spcPts val="0"/>
              </a:spcAft>
              <a:buSzPct val="100000"/>
            </a:pPr>
            <a:r>
              <a:rPr lang="en" sz="1800" dirty="0"/>
              <a:t>9,519,664 Bitcoins exchanged</a:t>
            </a:r>
          </a:p>
          <a:p>
            <a:pPr marL="1371600" lvl="2" indent="-342900" rtl="0">
              <a:lnSpc>
                <a:spcPct val="150000"/>
              </a:lnSpc>
              <a:spcBef>
                <a:spcPts val="0"/>
              </a:spcBef>
              <a:spcAft>
                <a:spcPts val="0"/>
              </a:spcAft>
              <a:buSzPct val="100000"/>
            </a:pPr>
            <a:r>
              <a:rPr lang="en" sz="1800" dirty="0"/>
              <a:t>2-6-2011 to 7-23-2013 </a:t>
            </a:r>
          </a:p>
          <a:p>
            <a:pPr marL="914400" lvl="1" indent="-342900" rtl="0">
              <a:lnSpc>
                <a:spcPct val="150000"/>
              </a:lnSpc>
              <a:spcBef>
                <a:spcPts val="0"/>
              </a:spcBef>
              <a:spcAft>
                <a:spcPts val="0"/>
              </a:spcAft>
              <a:buSzPct val="100000"/>
            </a:pPr>
            <a:r>
              <a:rPr lang="en" sz="1800" dirty="0"/>
              <a:t>1,229,465 transactions</a:t>
            </a:r>
          </a:p>
          <a:p>
            <a:pPr marL="457200" lvl="0" indent="-342900" rtl="0">
              <a:lnSpc>
                <a:spcPct val="150000"/>
              </a:lnSpc>
              <a:spcBef>
                <a:spcPts val="0"/>
              </a:spcBef>
              <a:spcAft>
                <a:spcPts val="0"/>
              </a:spcAft>
              <a:buSzPct val="100000"/>
            </a:pPr>
            <a:r>
              <a:rPr lang="en" dirty="0"/>
              <a:t>Disconnect of rules for criminal litigation</a:t>
            </a:r>
          </a:p>
          <a:p>
            <a:pPr marL="457200" lvl="0" indent="-342900" rtl="0">
              <a:lnSpc>
                <a:spcPct val="150000"/>
              </a:lnSpc>
              <a:spcBef>
                <a:spcPts val="0"/>
              </a:spcBef>
              <a:spcAft>
                <a:spcPts val="0"/>
              </a:spcAft>
              <a:buSzPct val="100000"/>
            </a:pPr>
            <a:r>
              <a:rPr lang="en" dirty="0"/>
              <a:t>U.S. Supreme Court and Congress must design a balance</a:t>
            </a:r>
          </a:p>
          <a:p>
            <a:pPr marL="457200" lvl="0" indent="-342900" rtl="0">
              <a:lnSpc>
                <a:spcPct val="150000"/>
              </a:lnSpc>
              <a:spcBef>
                <a:spcPts val="0"/>
              </a:spcBef>
              <a:spcAft>
                <a:spcPts val="0"/>
              </a:spcAft>
              <a:buSzPct val="100000"/>
            </a:pPr>
            <a:r>
              <a:rPr lang="en" dirty="0"/>
              <a:t>Governmental overstep and potential infringement upon the First Amendment rights of legitimate Bitcoin </a:t>
            </a:r>
            <a:r>
              <a:rPr lang="en" dirty="0" smtClean="0"/>
              <a:t>users</a:t>
            </a:r>
            <a:endParaRPr lang="en" dirty="0"/>
          </a:p>
        </p:txBody>
      </p:sp>
      <p:sp>
        <p:nvSpPr>
          <p:cNvPr id="129" name="Shape 129"/>
          <p:cNvSpPr txBox="1"/>
          <p:nvPr/>
        </p:nvSpPr>
        <p:spPr>
          <a:xfrm>
            <a:off x="6925800" y="4269625"/>
            <a:ext cx="1906500" cy="393600"/>
          </a:xfrm>
          <a:prstGeom prst="rect">
            <a:avLst/>
          </a:prstGeom>
          <a:noFill/>
          <a:ln>
            <a:noFill/>
          </a:ln>
        </p:spPr>
        <p:txBody>
          <a:bodyPr lIns="91425" tIns="91425" rIns="91425" bIns="91425" anchor="t" anchorCtr="0">
            <a:noAutofit/>
          </a:bodyPr>
          <a:lstStyle/>
          <a:p>
            <a:pPr marL="457200" lvl="0" indent="0" rtl="0">
              <a:lnSpc>
                <a:spcPct val="115000"/>
              </a:lnSpc>
              <a:spcBef>
                <a:spcPts val="0"/>
              </a:spcBef>
              <a:spcAft>
                <a:spcPts val="1600"/>
              </a:spcAft>
              <a:buNone/>
            </a:pPr>
            <a:r>
              <a:rPr lang="en">
                <a:solidFill>
                  <a:schemeClr val="lt2"/>
                </a:solidFill>
              </a:rPr>
              <a:t>[1, 2, 7, 8]</a:t>
            </a:r>
          </a:p>
        </p:txBody>
      </p:sp>
      <p:sp>
        <p:nvSpPr>
          <p:cNvPr id="130" name="Shape 1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131" name="Shape 131"/>
          <p:cNvPicPr preferRelativeResize="0"/>
          <p:nvPr/>
        </p:nvPicPr>
        <p:blipFill>
          <a:blip r:embed="rId3">
            <a:alphaModFix/>
          </a:blip>
          <a:stretch>
            <a:fillRect/>
          </a:stretch>
        </p:blipFill>
        <p:spPr>
          <a:xfrm>
            <a:off x="5508325" y="1299912"/>
            <a:ext cx="2819400" cy="162877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2007</Words>
  <Application>Microsoft Macintosh PowerPoint</Application>
  <PresentationFormat>On-screen Show (16:9)</PresentationFormat>
  <Paragraphs>251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simple-dark-2</vt:lpstr>
      <vt:lpstr>Cryptocurrency</vt:lpstr>
      <vt:lpstr>Introduction</vt:lpstr>
      <vt:lpstr>Before Cryptocurrency</vt:lpstr>
      <vt:lpstr>The Public Ledger</vt:lpstr>
      <vt:lpstr>Generating Bitcoins (“Mining”)</vt:lpstr>
      <vt:lpstr>Current State of Cryptocurrency </vt:lpstr>
      <vt:lpstr>Implications of Bitcoin </vt:lpstr>
      <vt:lpstr>Implications: Controversies</vt:lpstr>
      <vt:lpstr>Underground Markets  </vt:lpstr>
      <vt:lpstr>Popular Media</vt:lpstr>
      <vt:lpstr>Obstacles for Cryptocurrencies</vt:lpstr>
      <vt:lpstr>Short-term (3-5 years)</vt:lpstr>
      <vt:lpstr>Long-term (5-10 years)</vt:lpstr>
      <vt:lpstr>Questions?</vt:lpstr>
      <vt:lpstr>References: How it works</vt:lpstr>
      <vt:lpstr>References: Implications, Crime, Speech</vt:lpstr>
      <vt:lpstr>References: Obstacles and Predictions</vt:lpstr>
      <vt:lpstr>Popular Media Image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Cryptocurrency</dc:title>
  <cp:lastModifiedBy>Keith A. Pray</cp:lastModifiedBy>
  <cp:revision>1</cp:revision>
  <dcterms:modified xsi:type="dcterms:W3CDTF">2016-10-15T04:15:25Z</dcterms:modified>
</cp:coreProperties>
</file>