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notesMasterIdLst>
    <p:notesMasterId r:id="rId14"/>
  </p:notesMasterIdLst>
  <p:sldIdLst>
    <p:sldId id="256" r:id="rId3"/>
    <p:sldId id="258" r:id="rId4"/>
    <p:sldId id="259" r:id="rId5"/>
    <p:sldId id="257" r:id="rId6"/>
    <p:sldId id="267" r:id="rId7"/>
    <p:sldId id="272" r:id="rId8"/>
    <p:sldId id="273" r:id="rId9"/>
    <p:sldId id="271"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32" autoAdjust="0"/>
    <p:restoredTop sz="78695"/>
  </p:normalViewPr>
  <p:slideViewPr>
    <p:cSldViewPr snapToGrid="0">
      <p:cViewPr varScale="1">
        <p:scale>
          <a:sx n="102" d="100"/>
          <a:sy n="102" d="100"/>
        </p:scale>
        <p:origin x="255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118703-A7A4-614A-8626-E7B02191EE5B}" type="datetimeFigureOut">
              <a:rPr lang="en-US" smtClean="0"/>
              <a:t>4/27/15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8A34AD-8078-7C40-95BD-8EEDA87D9591}" type="slidenum">
              <a:rPr lang="en-US" smtClean="0"/>
              <a:t>‹#›</a:t>
            </a:fld>
            <a:endParaRPr lang="en-US"/>
          </a:p>
        </p:txBody>
      </p:sp>
    </p:spTree>
    <p:extLst>
      <p:ext uri="{BB962C8B-B14F-4D97-AF65-F5344CB8AC3E}">
        <p14:creationId xmlns:p14="http://schemas.microsoft.com/office/powerpoint/2010/main" val="30408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8A34AD-8078-7C40-95BD-8EEDA87D9591}" type="slidenum">
              <a:rPr lang="en-US" smtClean="0"/>
              <a:t>1</a:t>
            </a:fld>
            <a:endParaRPr lang="en-US"/>
          </a:p>
        </p:txBody>
      </p:sp>
    </p:spTree>
    <p:extLst>
      <p:ext uri="{BB962C8B-B14F-4D97-AF65-F5344CB8AC3E}">
        <p14:creationId xmlns:p14="http://schemas.microsoft.com/office/powerpoint/2010/main" val="2050568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1" dirty="0" smtClean="0"/>
              <a:t>Arthur</a:t>
            </a:r>
          </a:p>
          <a:p>
            <a:pPr marL="171450" indent="-171450">
              <a:buFont typeface="Arial" charset="0"/>
              <a:buChar char="•"/>
            </a:pPr>
            <a:r>
              <a:rPr lang="en-US" dirty="0" smtClean="0"/>
              <a:t>In one to five years, we predict</a:t>
            </a:r>
            <a:r>
              <a:rPr lang="en-US" baseline="0" dirty="0" smtClean="0"/>
              <a:t> that AR won’t be widely adopted. </a:t>
            </a:r>
          </a:p>
          <a:p>
            <a:pPr marL="628650" lvl="1" indent="-171450">
              <a:buFont typeface="Arial" charset="0"/>
              <a:buChar char="•"/>
            </a:pPr>
            <a:r>
              <a:rPr lang="en-US" baseline="0" dirty="0" smtClean="0"/>
              <a:t>Currently there are no devices being mass-produced for consumers. The closest is the Microsoft </a:t>
            </a:r>
            <a:r>
              <a:rPr lang="en-US" baseline="0" dirty="0" err="1" smtClean="0"/>
              <a:t>HoloLens</a:t>
            </a:r>
            <a:r>
              <a:rPr lang="en-US" baseline="0" dirty="0" smtClean="0"/>
              <a:t>, but it hasn’t been released yet and it is unclear at this point if it will live up to the hype. There are several solutions in development right now, but </a:t>
            </a:r>
            <a:r>
              <a:rPr lang="en-US" baseline="0" smtClean="0"/>
              <a:t>none commercially released.</a:t>
            </a:r>
            <a:endParaRPr lang="en-US" baseline="0" dirty="0" smtClean="0"/>
          </a:p>
          <a:p>
            <a:pPr marL="628650" lvl="1" indent="-171450">
              <a:buFont typeface="Arial" charset="0"/>
              <a:buChar char="•"/>
            </a:pPr>
            <a:r>
              <a:rPr lang="en-US" baseline="0" dirty="0" smtClean="0"/>
              <a:t>If any of these devices are adopted, they will most likely be used only for entertainment. </a:t>
            </a:r>
          </a:p>
          <a:p>
            <a:pPr marL="171450" lvl="0" indent="-171450">
              <a:buFont typeface="Arial" charset="0"/>
              <a:buChar char="•"/>
            </a:pPr>
            <a:r>
              <a:rPr lang="en-US" baseline="0" dirty="0" smtClean="0"/>
              <a:t>In 7 or more years, AR will most likely be widely adopted.</a:t>
            </a:r>
          </a:p>
          <a:p>
            <a:pPr marL="628650" lvl="1" indent="-171450">
              <a:buFont typeface="Arial" charset="0"/>
              <a:buChar char="•"/>
            </a:pPr>
            <a:r>
              <a:rPr lang="en-US" baseline="0" dirty="0" smtClean="0"/>
              <a:t>The largest problem is that if everyone is wearing one of these devices, then what one person perceives as reality will be different than another person’s. </a:t>
            </a:r>
          </a:p>
          <a:p>
            <a:pPr marL="628650" lvl="1" indent="-171450">
              <a:buFont typeface="Arial" charset="0"/>
              <a:buChar char="•"/>
            </a:pPr>
            <a:r>
              <a:rPr lang="en-US" baseline="0" dirty="0" smtClean="0"/>
              <a:t>Most of these devices will have cameras on them, meaning that people have a potential to be monitored more than before. If the devices are networked then there is a possibility that malicious companies / governments could spy on whatever a user is doing.</a:t>
            </a:r>
          </a:p>
          <a:p>
            <a:pPr marL="628650" lvl="1" indent="-171450">
              <a:buFont typeface="Arial" charset="0"/>
              <a:buChar char="•"/>
            </a:pPr>
            <a:r>
              <a:rPr lang="en-US" baseline="0" dirty="0" smtClean="0"/>
              <a:t>These devices will most likely replace smartphones and tablets. If they provide a means of having a screen everywhere, then the smartphone will become obsolete. It’s possible that these devices could replace almost all screens eventually.</a:t>
            </a:r>
          </a:p>
          <a:p>
            <a:pPr marL="628650" lvl="1" indent="-171450">
              <a:buFont typeface="Arial" charset="0"/>
              <a:buChar char="•"/>
            </a:pPr>
            <a:r>
              <a:rPr lang="en-US" baseline="0" dirty="0" smtClean="0"/>
              <a:t>It is predicted that by 2020, there will be a $150 billion market for these devices. While we don’t agree with the date, the number is probably accurate.</a:t>
            </a:r>
          </a:p>
          <a:p>
            <a:endParaRPr lang="en-US" dirty="0"/>
          </a:p>
        </p:txBody>
      </p:sp>
      <p:sp>
        <p:nvSpPr>
          <p:cNvPr id="4" name="Slide Number Placeholder 3"/>
          <p:cNvSpPr>
            <a:spLocks noGrp="1"/>
          </p:cNvSpPr>
          <p:nvPr>
            <p:ph type="sldNum" sz="quarter" idx="10"/>
          </p:nvPr>
        </p:nvSpPr>
        <p:spPr/>
        <p:txBody>
          <a:bodyPr/>
          <a:lstStyle/>
          <a:p>
            <a:fld id="{AD8A34AD-8078-7C40-95BD-8EEDA87D9591}" type="slidenum">
              <a:rPr lang="en-US" smtClean="0"/>
              <a:t>10</a:t>
            </a:fld>
            <a:endParaRPr lang="en-US"/>
          </a:p>
        </p:txBody>
      </p:sp>
    </p:spTree>
    <p:extLst>
      <p:ext uri="{BB962C8B-B14F-4D97-AF65-F5344CB8AC3E}">
        <p14:creationId xmlns:p14="http://schemas.microsoft.com/office/powerpoint/2010/main" val="62503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b="1" i="0" dirty="0" smtClean="0"/>
              <a:t>Arthur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i="1" dirty="0" smtClean="0"/>
              <a:t>The great thing is, the sentence is really just a reminder to the listener to worry about whatever aspects of the technology they're already feeling alarmist about, which in their mind gives you credit for addressing their biggest anxieties.</a:t>
            </a:r>
          </a:p>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fld id="{AD8A34AD-8078-7C40-95BD-8EEDA87D9591}" type="slidenum">
              <a:rPr lang="en-US" smtClean="0"/>
              <a:t>2</a:t>
            </a:fld>
            <a:endParaRPr lang="en-US"/>
          </a:p>
        </p:txBody>
      </p:sp>
    </p:spTree>
    <p:extLst>
      <p:ext uri="{BB962C8B-B14F-4D97-AF65-F5344CB8AC3E}">
        <p14:creationId xmlns:p14="http://schemas.microsoft.com/office/powerpoint/2010/main" val="2874242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1" dirty="0" smtClean="0"/>
              <a:t>Arthur</a:t>
            </a:r>
          </a:p>
          <a:p>
            <a:pPr marL="171450" indent="-171450">
              <a:buFont typeface="Arial" charset="0"/>
              <a:buChar char="•"/>
            </a:pPr>
            <a:r>
              <a:rPr lang="en-US" dirty="0" smtClean="0"/>
              <a:t>What is augmented</a:t>
            </a:r>
            <a:r>
              <a:rPr lang="en-US" baseline="0" dirty="0" smtClean="0"/>
              <a:t> reality?</a:t>
            </a:r>
          </a:p>
          <a:p>
            <a:pPr marL="171450" indent="-171450">
              <a:buFont typeface="Arial" charset="0"/>
              <a:buChar char="•"/>
            </a:pPr>
            <a:r>
              <a:rPr lang="en-US" baseline="0" dirty="0" smtClean="0"/>
              <a:t>Augmented reality defines a collection of technologies that in some way adds to or augments what we see sense and perceive as reality. </a:t>
            </a:r>
          </a:p>
          <a:p>
            <a:pPr marL="171450" indent="-171450">
              <a:buFont typeface="Arial" charset="0"/>
              <a:buChar char="•"/>
            </a:pPr>
            <a:r>
              <a:rPr lang="en-US" baseline="0" dirty="0" smtClean="0"/>
              <a:t>This can be done through audio and video, like with the Microsoft </a:t>
            </a:r>
            <a:r>
              <a:rPr lang="en-US" baseline="0" dirty="0" err="1" smtClean="0"/>
              <a:t>HoloLens</a:t>
            </a:r>
            <a:r>
              <a:rPr lang="en-US" baseline="0" dirty="0" smtClean="0"/>
              <a:t> or google glass, or with physical touch like the </a:t>
            </a:r>
            <a:r>
              <a:rPr lang="en-US" baseline="0" dirty="0" err="1" smtClean="0"/>
              <a:t>taptic</a:t>
            </a:r>
            <a:r>
              <a:rPr lang="en-US" baseline="0" dirty="0" smtClean="0"/>
              <a:t> engine in the Apple Watch.</a:t>
            </a:r>
          </a:p>
          <a:p>
            <a:pPr marL="171450" indent="-171450">
              <a:buFont typeface="Arial" charset="0"/>
              <a:buChar char="•"/>
            </a:pPr>
            <a:r>
              <a:rPr lang="en-US" baseline="0" dirty="0" smtClean="0"/>
              <a:t>Our focus is on fully immersive AR devices like the </a:t>
            </a:r>
            <a:r>
              <a:rPr lang="en-US" baseline="0" dirty="0" err="1" smtClean="0"/>
              <a:t>HoloLens</a:t>
            </a:r>
            <a:r>
              <a:rPr lang="en-US" baseline="0" dirty="0" smtClean="0"/>
              <a:t>, and not on AR apps or smaller devices like the Nintendo 3DS.</a:t>
            </a:r>
          </a:p>
        </p:txBody>
      </p:sp>
      <p:sp>
        <p:nvSpPr>
          <p:cNvPr id="4" name="Slide Number Placeholder 3"/>
          <p:cNvSpPr>
            <a:spLocks noGrp="1"/>
          </p:cNvSpPr>
          <p:nvPr>
            <p:ph type="sldNum" sz="quarter" idx="10"/>
          </p:nvPr>
        </p:nvSpPr>
        <p:spPr/>
        <p:txBody>
          <a:bodyPr/>
          <a:lstStyle/>
          <a:p>
            <a:fld id="{AD8A34AD-8078-7C40-95BD-8EEDA87D9591}" type="slidenum">
              <a:rPr lang="en-US" smtClean="0"/>
              <a:t>3</a:t>
            </a:fld>
            <a:endParaRPr lang="en-US"/>
          </a:p>
        </p:txBody>
      </p:sp>
    </p:spTree>
    <p:extLst>
      <p:ext uri="{BB962C8B-B14F-4D97-AF65-F5344CB8AC3E}">
        <p14:creationId xmlns:p14="http://schemas.microsoft.com/office/powerpoint/2010/main" val="1303455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Ethan</a:t>
            </a:r>
          </a:p>
          <a:p>
            <a:r>
              <a:rPr lang="en-US" dirty="0"/>
              <a:t>	Augmented reality has many practical uses. First an foremost it has the potential to impact how we interact with others and organize our lives. Just like cellphones have become a vital part of our daily lives augmented reality can do the same. 90% of American adults own a cellphone(1), if augmented reality gains popularity then imagine that 90% of all adults in America have the ability to not only communicate verbally or via text, but to instantly appear in front of another person, or allow another person to experience exactly what they are experiencing. Augmented reality could make our society more interconnected than it has every been. Augmented reality could impact how we organize our lives because with augmented reality you can basically add things to a list, change your calendar, or set up a meeting with literally the blink an eye and this technology would be so integrated into our lives that it would be common to never have to remember anything because everything you need to know is instantly accessible and intractable with.</a:t>
            </a:r>
          </a:p>
          <a:p>
            <a:r>
              <a:rPr lang="en-US" dirty="0"/>
              <a:t>	Augmented reality also improves the efficiency and quality of work. For example, you could give a group of construction workers a program that displays where different materials need to be placed in order to construct something and it could be build without needing to consult a chart. The program would tell them the moment that something is out of place so their productivity would increase and the amount of time spend fixing errors would drop dramatically.</a:t>
            </a:r>
          </a:p>
          <a:p>
            <a:r>
              <a:rPr lang="en-US" dirty="0"/>
              <a:t>There is also a great potential for augmented reality to effect how crimes are committed and how they’re solved. Already in development is a program that allows for detectives to save a crime scene by documenting evidence that they find and recreate the crime scene virtually later so that there is no deterioration of evidence over time(2). This program could be used to simulate crimes and give the detective better insight into what actually happened. </a:t>
            </a:r>
            <a:r>
              <a:rPr lang="en-US"/>
              <a:t>The image is a screen cap from a popular videogame, “Heavy Rain” in which a detective has augmented reality glasses that allow him to highlight and examine evidence after a crime scene has been tampered with. The potential </a:t>
            </a:r>
            <a:r>
              <a:rPr lang="en-US" dirty="0"/>
              <a:t>also exists for criminals to use augmented reality to quickly record people as they enter their pin numbers or recite banking information over the phone. The potential even exists to create programs that are put onto other people’s augmented reality devices that cause them to unknowingly commit crimes by creating a fake world around them.</a:t>
            </a:r>
          </a:p>
          <a:p>
            <a:endParaRPr lang="en-US" dirty="0"/>
          </a:p>
          <a:p>
            <a:pPr marL="228600" indent="-228600">
              <a:buAutoNum type="arabicPeriod"/>
            </a:pPr>
            <a:r>
              <a:rPr lang="en-US" dirty="0"/>
              <a:t>"Mobile Technology Fact Sheet." </a:t>
            </a:r>
            <a:r>
              <a:rPr lang="en-US" i="1" dirty="0"/>
              <a:t>Pew Research Centers Internet American Life Project RSS</a:t>
            </a:r>
            <a:r>
              <a:rPr lang="en-US" dirty="0"/>
              <a:t>. Pew Research Center, 27 Dec. 2013. Web. 23 Apr. 2015.</a:t>
            </a:r>
          </a:p>
          <a:p>
            <a:pPr marL="228600" indent="-228600">
              <a:buAutoNum type="arabicPeriod"/>
            </a:pPr>
            <a:r>
              <a:rPr lang="en-US" dirty="0"/>
              <a:t>Lee, Kevin. "Coming Soon: Augmented Reality Goggles for Crime Scene Investigations." </a:t>
            </a:r>
            <a:r>
              <a:rPr lang="en-US" i="1" dirty="0" err="1"/>
              <a:t>TechHive</a:t>
            </a:r>
            <a:r>
              <a:rPr lang="en-US" dirty="0"/>
              <a:t>. </a:t>
            </a:r>
            <a:r>
              <a:rPr lang="en-US" dirty="0" err="1"/>
              <a:t>N.p</a:t>
            </a:r>
            <a:r>
              <a:rPr lang="en-US" dirty="0"/>
              <a:t>., 1 Feb. 2012. Web. 23 Apr. 2015.</a:t>
            </a:r>
          </a:p>
        </p:txBody>
      </p:sp>
      <p:sp>
        <p:nvSpPr>
          <p:cNvPr id="4" name="Slide Number Placeholder 3"/>
          <p:cNvSpPr>
            <a:spLocks noGrp="1"/>
          </p:cNvSpPr>
          <p:nvPr>
            <p:ph type="sldNum" sz="quarter" idx="10"/>
          </p:nvPr>
        </p:nvSpPr>
        <p:spPr/>
        <p:txBody>
          <a:bodyPr/>
          <a:lstStyle/>
          <a:p>
            <a:fld id="{AD8A34AD-8078-7C40-95BD-8EEDA87D9591}" type="slidenum">
              <a:rPr lang="en-US" smtClean="0"/>
              <a:t>4</a:t>
            </a:fld>
            <a:endParaRPr lang="en-US"/>
          </a:p>
        </p:txBody>
      </p:sp>
    </p:spTree>
    <p:extLst>
      <p:ext uri="{BB962C8B-B14F-4D97-AF65-F5344CB8AC3E}">
        <p14:creationId xmlns:p14="http://schemas.microsoft.com/office/powerpoint/2010/main" val="1477171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smtClean="0">
                <a:latin typeface="Calibri"/>
              </a:rPr>
              <a:t>Phil</a:t>
            </a:r>
          </a:p>
          <a:p>
            <a:pPr marL="171450" indent="-171450">
              <a:buFont typeface="Arial" panose="020B0604020202020204" pitchFamily="34" charset="0"/>
              <a:buChar char="•"/>
            </a:pPr>
            <a:r>
              <a:rPr lang="en-US" dirty="0" smtClean="0">
                <a:latin typeface="Calibri"/>
              </a:rPr>
              <a:t>Security</a:t>
            </a:r>
            <a:endParaRPr lang="en-US" dirty="0">
              <a:latin typeface="Calibri"/>
            </a:endParaRPr>
          </a:p>
          <a:p>
            <a:r>
              <a:rPr lang="en-US" dirty="0">
                <a:latin typeface="Calibri"/>
              </a:rPr>
              <a:t>AR devices can collect data via machine noise and network monitoring</a:t>
            </a:r>
          </a:p>
          <a:p>
            <a:r>
              <a:rPr lang="en-US" dirty="0">
                <a:latin typeface="Calibri"/>
              </a:rPr>
              <a:t>Surveillance</a:t>
            </a:r>
          </a:p>
          <a:p>
            <a:r>
              <a:rPr lang="en-US" dirty="0">
                <a:latin typeface="Calibri"/>
              </a:rPr>
              <a:t>Government can use AR devices to spy on what people do, see, and say</a:t>
            </a:r>
          </a:p>
          <a:p>
            <a:r>
              <a:rPr lang="en-US" dirty="0">
                <a:latin typeface="Calibri"/>
              </a:rPr>
              <a:t>Easy surveillance of environment</a:t>
            </a:r>
          </a:p>
          <a:p>
            <a:r>
              <a:rPr lang="en-US" dirty="0">
                <a:latin typeface="Calibri"/>
              </a:rPr>
              <a:t>Privacy</a:t>
            </a:r>
          </a:p>
          <a:p>
            <a:r>
              <a:rPr lang="en-US" dirty="0">
                <a:latin typeface="Calibri"/>
              </a:rPr>
              <a:t>Someone with an AR device can record videos and take pictures any time</a:t>
            </a:r>
          </a:p>
          <a:p>
            <a:r>
              <a:rPr lang="en-US" dirty="0">
                <a:latin typeface="Calibri"/>
              </a:rPr>
              <a:t/>
            </a:r>
            <a:br>
              <a:rPr lang="en-US" dirty="0">
                <a:latin typeface="Calibri"/>
              </a:rPr>
            </a:br>
            <a:endParaRPr lang="en-US" dirty="0">
              <a:latin typeface="Calibri"/>
            </a:endParaRPr>
          </a:p>
          <a:p>
            <a:r>
              <a:rPr lang="en-US" dirty="0">
                <a:latin typeface="Calibri"/>
              </a:rPr>
              <a:t>Possibility to upload to internet means everything is public</a:t>
            </a:r>
          </a:p>
          <a:p>
            <a:r>
              <a:rPr lang="en-US" dirty="0">
                <a:latin typeface="Calibri"/>
              </a:rPr>
              <a:t>Can see all personal information on people without </a:t>
            </a:r>
            <a:r>
              <a:rPr lang="en-US" smtClean="0">
                <a:latin typeface="Calibri"/>
              </a:rPr>
              <a:t>effort – </a:t>
            </a:r>
            <a:endParaRPr lang="en-US" dirty="0" smtClean="0">
              <a:latin typeface="Calibri"/>
            </a:endParaRPr>
          </a:p>
          <a:p>
            <a:r>
              <a:rPr lang="en-US" dirty="0" smtClean="0">
                <a:latin typeface="Calibri"/>
              </a:rPr>
              <a:t>could</a:t>
            </a:r>
            <a:r>
              <a:rPr lang="en-US" baseline="0" dirty="0" smtClean="0">
                <a:latin typeface="Calibri"/>
              </a:rPr>
              <a:t> lead to companies like google using this information for marketing to you in your field of view.</a:t>
            </a:r>
            <a:endParaRPr lang="en-US" dirty="0">
              <a:latin typeface="Calibri"/>
            </a:endParaRPr>
          </a:p>
        </p:txBody>
      </p:sp>
      <p:sp>
        <p:nvSpPr>
          <p:cNvPr id="4" name="Slide Number Placeholder 3"/>
          <p:cNvSpPr>
            <a:spLocks noGrp="1"/>
          </p:cNvSpPr>
          <p:nvPr>
            <p:ph type="sldNum" sz="quarter" idx="10"/>
          </p:nvPr>
        </p:nvSpPr>
        <p:spPr/>
        <p:txBody>
          <a:bodyPr/>
          <a:lstStyle/>
          <a:p>
            <a:fld id="{AD8A34AD-8078-7C40-95BD-8EEDA87D9591}" type="slidenum">
              <a:rPr lang="en-US" smtClean="0"/>
              <a:t>5</a:t>
            </a:fld>
            <a:endParaRPr lang="en-US"/>
          </a:p>
        </p:txBody>
      </p:sp>
    </p:spTree>
    <p:extLst>
      <p:ext uri="{BB962C8B-B14F-4D97-AF65-F5344CB8AC3E}">
        <p14:creationId xmlns:p14="http://schemas.microsoft.com/office/powerpoint/2010/main" val="2311512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Rob</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Integration of social media, or messaging services onto AR devices may present another way for governments to track the speech of individuals</a:t>
            </a:r>
            <a:r>
              <a:rPr lang="en-US" dirty="0" smtClean="0"/>
              <a:t>. The new aspect</a:t>
            </a:r>
            <a:r>
              <a:rPr lang="en-US" baseline="0" dirty="0" smtClean="0"/>
              <a:t> that AR brings to the table is that it adds visual context to everything that they might already be recording. Right now they may have audio and text communication data, but no way to attach that to what the user is actually seeing. AR devices with cameras would bridge that gap in </a:t>
            </a:r>
            <a:r>
              <a:rPr lang="en-US" baseline="0" dirty="0" err="1" smtClean="0"/>
              <a:t>surveilance</a:t>
            </a:r>
            <a:r>
              <a:rPr lang="en-US" baseline="0" dirty="0" smtClean="0"/>
              <a:t>. </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Similar to cellphone uses, governments</a:t>
            </a:r>
            <a:r>
              <a:rPr lang="en-US" baseline="0" dirty="0" smtClean="0"/>
              <a:t> can use data mining and processing techniques on large amounts of text exchanges, shared websites, and other data to detect patterns in users daily life.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A daily use AR can replace cell phones in this sense a provide a more centralized means of sharing data.</a:t>
            </a:r>
            <a:r>
              <a:rPr lang="en-US"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 this is already a documented occurrence, AR, as the technology is today may not worsen the situation, but it provides the same means for governments to limit freedom of speech.</a:t>
            </a:r>
            <a:endParaRPr lang="en-US" dirty="0" smtClean="0"/>
          </a:p>
          <a:p>
            <a:endParaRPr lang="en-US" dirty="0"/>
          </a:p>
        </p:txBody>
      </p:sp>
      <p:sp>
        <p:nvSpPr>
          <p:cNvPr id="4" name="Slide Number Placeholder 3"/>
          <p:cNvSpPr>
            <a:spLocks noGrp="1"/>
          </p:cNvSpPr>
          <p:nvPr>
            <p:ph type="sldNum" sz="quarter" idx="10"/>
          </p:nvPr>
        </p:nvSpPr>
        <p:spPr/>
        <p:txBody>
          <a:bodyPr/>
          <a:lstStyle/>
          <a:p>
            <a:fld id="{AD8A34AD-8078-7C40-95BD-8EEDA87D9591}" type="slidenum">
              <a:rPr lang="en-US" smtClean="0"/>
              <a:t>6</a:t>
            </a:fld>
            <a:endParaRPr lang="en-US"/>
          </a:p>
        </p:txBody>
      </p:sp>
    </p:spTree>
    <p:extLst>
      <p:ext uri="{BB962C8B-B14F-4D97-AF65-F5344CB8AC3E}">
        <p14:creationId xmlns:p14="http://schemas.microsoft.com/office/powerpoint/2010/main" val="2807113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smtClean="0"/>
              <a:t>Rob</a:t>
            </a:r>
          </a:p>
          <a:p>
            <a:pPr marL="171450" indent="-171450">
              <a:buFont typeface="Arial" panose="020B0604020202020204" pitchFamily="34" charset="0"/>
              <a:buChar char="•"/>
            </a:pPr>
            <a:r>
              <a:rPr lang="en-US" dirty="0" smtClean="0"/>
              <a:t>Contextual Data</a:t>
            </a:r>
          </a:p>
          <a:p>
            <a:pPr marL="628650" lvl="1" indent="-171450">
              <a:buFont typeface="Arial" panose="020B0604020202020204" pitchFamily="34" charset="0"/>
              <a:buChar char="•"/>
            </a:pPr>
            <a:r>
              <a:rPr lang="en-US" dirty="0" smtClean="0"/>
              <a:t>Contextual data refers to the possibility</a:t>
            </a:r>
            <a:r>
              <a:rPr lang="en-US" baseline="0" dirty="0" smtClean="0"/>
              <a:t> of users sharing data based on a possible location, or action.</a:t>
            </a:r>
          </a:p>
          <a:p>
            <a:pPr marL="628650" lvl="1" indent="-171450">
              <a:buFont typeface="Arial" panose="020B0604020202020204" pitchFamily="34" charset="0"/>
              <a:buChar char="•"/>
            </a:pPr>
            <a:r>
              <a:rPr lang="en-US" baseline="0" dirty="0" smtClean="0"/>
              <a:t>For instance, a user that walks into a restaurant may be presented with reviews of that restaurant on their heads up display. This is an example of the increased sharing of data and freedom of speech that AR allows.</a:t>
            </a:r>
          </a:p>
          <a:p>
            <a:pPr marL="171450" lvl="0" indent="-171450">
              <a:buFont typeface="Arial" panose="020B0604020202020204" pitchFamily="34" charset="0"/>
              <a:buChar char="•"/>
            </a:pPr>
            <a:r>
              <a:rPr lang="en-US" baseline="0" dirty="0" err="1" smtClean="0"/>
              <a:t>Reat</a:t>
            </a:r>
            <a:r>
              <a:rPr lang="en-US" baseline="0" dirty="0" smtClean="0"/>
              <a:t> Time Data Sharing</a:t>
            </a:r>
          </a:p>
          <a:p>
            <a:pPr marL="628650" lvl="1" indent="-171450">
              <a:buFont typeface="Arial" panose="020B0604020202020204" pitchFamily="34" charset="0"/>
              <a:buChar char="•"/>
            </a:pPr>
            <a:r>
              <a:rPr lang="en-US" baseline="0" dirty="0" smtClean="0"/>
              <a:t>Through the use of a heads up display data about a given location based on what is happening “now” can be shared with multiple users. </a:t>
            </a:r>
          </a:p>
          <a:p>
            <a:pPr marL="628650" lvl="1" indent="-171450">
              <a:buFont typeface="Arial" panose="020B0604020202020204" pitchFamily="34" charset="0"/>
              <a:buChar char="•"/>
            </a:pPr>
            <a:r>
              <a:rPr lang="en-US" baseline="0" dirty="0" smtClean="0"/>
              <a:t>This can include protests, demonstrations, parties, etc.</a:t>
            </a:r>
          </a:p>
          <a:p>
            <a:pPr marL="628650" lvl="1" indent="-171450">
              <a:buFont typeface="Arial" panose="020B0604020202020204" pitchFamily="34" charset="0"/>
              <a:buChar char="•"/>
            </a:pPr>
            <a:r>
              <a:rPr lang="en-US" dirty="0" smtClean="0"/>
              <a:t>Events can be managed in real time, without requiring</a:t>
            </a:r>
            <a:r>
              <a:rPr lang="en-US" baseline="0" dirty="0" smtClean="0"/>
              <a:t> the user to be constantly pulling their phone from the pockets to receive updates, as they would be notified immediately on the HUD.</a:t>
            </a:r>
            <a:endParaRPr lang="en-US" dirty="0" smtClean="0"/>
          </a:p>
          <a:p>
            <a:endParaRPr lang="en-US" dirty="0"/>
          </a:p>
        </p:txBody>
      </p:sp>
      <p:sp>
        <p:nvSpPr>
          <p:cNvPr id="4" name="Slide Number Placeholder 3"/>
          <p:cNvSpPr>
            <a:spLocks noGrp="1"/>
          </p:cNvSpPr>
          <p:nvPr>
            <p:ph type="sldNum" sz="quarter" idx="10"/>
          </p:nvPr>
        </p:nvSpPr>
        <p:spPr/>
        <p:txBody>
          <a:bodyPr/>
          <a:lstStyle/>
          <a:p>
            <a:fld id="{AD8A34AD-8078-7C40-95BD-8EEDA87D9591}" type="slidenum">
              <a:rPr lang="en-US" smtClean="0"/>
              <a:t>7</a:t>
            </a:fld>
            <a:endParaRPr lang="en-US"/>
          </a:p>
        </p:txBody>
      </p:sp>
    </p:spTree>
    <p:extLst>
      <p:ext uri="{BB962C8B-B14F-4D97-AF65-F5344CB8AC3E}">
        <p14:creationId xmlns:p14="http://schemas.microsoft.com/office/powerpoint/2010/main" val="297892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smtClean="0"/>
              <a:t>Rob</a:t>
            </a:r>
          </a:p>
          <a:p>
            <a:pPr marL="171450" indent="-171450">
              <a:buFont typeface="Arial" panose="020B0604020202020204" pitchFamily="34" charset="0"/>
              <a:buChar char="•"/>
            </a:pPr>
            <a:r>
              <a:rPr lang="en-US" dirty="0" smtClean="0"/>
              <a:t>It</a:t>
            </a:r>
            <a:r>
              <a:rPr lang="en-US" baseline="0" dirty="0" smtClean="0"/>
              <a:t> is a documented fact that companies spy on employees through monitoring of the equipment they own.</a:t>
            </a:r>
          </a:p>
          <a:p>
            <a:pPr marL="628650" lvl="1" indent="-171450">
              <a:buFont typeface="Arial" panose="020B0604020202020204" pitchFamily="34" charset="0"/>
              <a:buChar char="•"/>
            </a:pPr>
            <a:r>
              <a:rPr lang="en-US" baseline="0" dirty="0" smtClean="0"/>
              <a:t>AR in this regard could allow companies to visually monitor what the employee is doing based on the tech of the AR device.</a:t>
            </a:r>
          </a:p>
          <a:p>
            <a:pPr marL="628650" lvl="1" indent="-171450">
              <a:buFont typeface="Arial" panose="020B0604020202020204" pitchFamily="34" charset="0"/>
              <a:buChar char="•"/>
            </a:pPr>
            <a:r>
              <a:rPr lang="en-US" baseline="0" dirty="0" smtClean="0"/>
              <a:t>It also allows possible monitoring of location, messaging etc.</a:t>
            </a:r>
          </a:p>
          <a:p>
            <a:pPr marL="628650" lvl="1" indent="-171450">
              <a:buFont typeface="Arial" panose="020B0604020202020204" pitchFamily="34" charset="0"/>
              <a:buChar char="•"/>
            </a:pPr>
            <a:r>
              <a:rPr lang="en-US" baseline="0" dirty="0" smtClean="0"/>
              <a:t>This is an issue regarding professional ethics, and as it stands there are few regulations in regards to this sort of spying.</a:t>
            </a:r>
          </a:p>
          <a:p>
            <a:pPr marL="628650" lvl="1" indent="-171450">
              <a:buFont typeface="Arial" panose="020B0604020202020204" pitchFamily="34" charset="0"/>
              <a:buChar char="•"/>
            </a:pPr>
            <a:r>
              <a:rPr lang="en-US" baseline="0" dirty="0" smtClean="0"/>
              <a:t>It is important that a line be drawn, so that companies follow a strict code of professional ethics when monitoring there employee’s through the use of advanced AR devices.</a:t>
            </a:r>
            <a:endParaRPr lang="en-US" dirty="0"/>
          </a:p>
        </p:txBody>
      </p:sp>
      <p:sp>
        <p:nvSpPr>
          <p:cNvPr id="4" name="Slide Number Placeholder 3"/>
          <p:cNvSpPr>
            <a:spLocks noGrp="1"/>
          </p:cNvSpPr>
          <p:nvPr>
            <p:ph type="sldNum" sz="quarter" idx="10"/>
          </p:nvPr>
        </p:nvSpPr>
        <p:spPr/>
        <p:txBody>
          <a:bodyPr/>
          <a:lstStyle/>
          <a:p>
            <a:fld id="{AD8A34AD-8078-7C40-95BD-8EEDA87D9591}" type="slidenum">
              <a:rPr lang="en-US" smtClean="0"/>
              <a:t>8</a:t>
            </a:fld>
            <a:endParaRPr lang="en-US"/>
          </a:p>
        </p:txBody>
      </p:sp>
    </p:spTree>
    <p:extLst>
      <p:ext uri="{BB962C8B-B14F-4D97-AF65-F5344CB8AC3E}">
        <p14:creationId xmlns:p14="http://schemas.microsoft.com/office/powerpoint/2010/main" val="1153630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1" dirty="0" smtClean="0"/>
              <a:t>Arthur</a:t>
            </a:r>
          </a:p>
          <a:p>
            <a:pPr marL="171450" indent="-171450">
              <a:buFont typeface="Arial" charset="0"/>
              <a:buChar char="•"/>
            </a:pPr>
            <a:r>
              <a:rPr lang="en-US" dirty="0" smtClean="0"/>
              <a:t>A number of concerns arise when using AR in real life. The biggest of these is a</a:t>
            </a:r>
            <a:r>
              <a:rPr lang="en-US" baseline="0" dirty="0" smtClean="0"/>
              <a:t> concern about software reliability. </a:t>
            </a:r>
          </a:p>
          <a:p>
            <a:pPr marL="628650" lvl="1" indent="-171450">
              <a:buFont typeface="Arial" charset="0"/>
              <a:buChar char="•"/>
            </a:pPr>
            <a:r>
              <a:rPr lang="en-US" baseline="0" dirty="0" smtClean="0"/>
              <a:t>If AR becomes sufficiently advanced in the next few decades, it’s possible that we might come to a point where it’s nearly impossible to tell what’s present in the AR world and what’s actually there.</a:t>
            </a:r>
          </a:p>
          <a:p>
            <a:pPr marL="628650" lvl="1" indent="-171450">
              <a:buFont typeface="Arial" charset="0"/>
              <a:buChar char="•"/>
            </a:pPr>
            <a:r>
              <a:rPr lang="en-US" baseline="0" dirty="0" smtClean="0"/>
              <a:t>To see the problem with this, take the concept of virtual road signs. It would save the government quite a bit of money if road signs could be virtual and updated with information with just a software update.</a:t>
            </a:r>
          </a:p>
          <a:p>
            <a:pPr marL="628650" lvl="1" indent="-171450">
              <a:buFont typeface="Arial" charset="0"/>
              <a:buChar char="•"/>
            </a:pPr>
            <a:r>
              <a:rPr lang="en-US" baseline="0" dirty="0" smtClean="0"/>
              <a:t>What would happen if a headset showed a road sign that wasn’t actually there? Or potentially neglected to display an important alert, and led to a fatality due to a stop sign not showing at an intersection?</a:t>
            </a:r>
          </a:p>
          <a:p>
            <a:pPr marL="628650" lvl="1" indent="-171450">
              <a:buFont typeface="Arial" charset="0"/>
              <a:buChar char="•"/>
            </a:pPr>
            <a:r>
              <a:rPr lang="en-US" baseline="0" dirty="0" smtClean="0"/>
              <a:t>These headsets would require an extreme amount of testing to make sure that something like this is extremely unlikely to happen. Even then, there is still a risk since no software can be 100% tested.</a:t>
            </a:r>
          </a:p>
          <a:p>
            <a:pPr marL="171450" lvl="0" indent="-171450">
              <a:buFont typeface="Arial" charset="0"/>
              <a:buChar char="•"/>
            </a:pPr>
            <a:r>
              <a:rPr lang="en-US" dirty="0" smtClean="0"/>
              <a:t>It also raises a number of intellectual property</a:t>
            </a:r>
            <a:r>
              <a:rPr lang="en-US" baseline="0" dirty="0" smtClean="0"/>
              <a:t> concerns.</a:t>
            </a:r>
          </a:p>
          <a:p>
            <a:pPr marL="628650" lvl="1" indent="-171450">
              <a:buFont typeface="Arial" charset="0"/>
              <a:buChar char="•"/>
            </a:pPr>
            <a:r>
              <a:rPr lang="en-US" dirty="0" smtClean="0"/>
              <a:t>Most of these headsets have cameras on them. The cameras could be “always on”</a:t>
            </a:r>
            <a:r>
              <a:rPr lang="en-US" baseline="0" dirty="0" smtClean="0"/>
              <a:t>, like with Google Glass, meaning that they might be capturing video and images always while the headset is turned on.</a:t>
            </a:r>
          </a:p>
          <a:p>
            <a:pPr marL="628650" lvl="1" indent="-171450">
              <a:buFont typeface="Arial" charset="0"/>
              <a:buChar char="•"/>
            </a:pPr>
            <a:r>
              <a:rPr lang="en-US" baseline="0" dirty="0" smtClean="0"/>
              <a:t>This raises an important concern – if a user has a camera strapped to their head at all times, what’s to stop them from taking and transmitting pictures of classified designs or projects?</a:t>
            </a:r>
          </a:p>
          <a:p>
            <a:pPr marL="628650" lvl="1" indent="-171450">
              <a:buFont typeface="Arial" charset="0"/>
              <a:buChar char="•"/>
            </a:pPr>
            <a:r>
              <a:rPr lang="en-US" baseline="0" dirty="0" smtClean="0"/>
              <a:t>What if a person walks into a movie theater wearing a headset and records a movie? What’s to stop this from happening?</a:t>
            </a:r>
          </a:p>
          <a:p>
            <a:pPr marL="628650" lvl="1" indent="-171450">
              <a:buFont typeface="Arial" charset="0"/>
              <a:buChar char="•"/>
            </a:pPr>
            <a:r>
              <a:rPr lang="en-US" baseline="0" dirty="0" smtClean="0"/>
              <a:t>Many companies and businesses will most likely ban people from using these devices on the premises to stop their intellectual property from being stolen.</a:t>
            </a:r>
          </a:p>
          <a:p>
            <a:pPr marL="628650" lvl="1" indent="-171450">
              <a:buFont typeface="Arial" charset="0"/>
              <a:buChar char="•"/>
            </a:pPr>
            <a:r>
              <a:rPr lang="en-US" baseline="0" dirty="0" smtClean="0"/>
              <a:t>This already happened with Google Glass being banned from most movie theaters.</a:t>
            </a:r>
          </a:p>
        </p:txBody>
      </p:sp>
      <p:sp>
        <p:nvSpPr>
          <p:cNvPr id="4" name="Slide Number Placeholder 3"/>
          <p:cNvSpPr>
            <a:spLocks noGrp="1"/>
          </p:cNvSpPr>
          <p:nvPr>
            <p:ph type="sldNum" sz="quarter" idx="10"/>
          </p:nvPr>
        </p:nvSpPr>
        <p:spPr/>
        <p:txBody>
          <a:bodyPr/>
          <a:lstStyle/>
          <a:p>
            <a:fld id="{AD8A34AD-8078-7C40-95BD-8EEDA87D9591}" type="slidenum">
              <a:rPr lang="en-US" smtClean="0"/>
              <a:t>9</a:t>
            </a:fld>
            <a:endParaRPr lang="en-US"/>
          </a:p>
        </p:txBody>
      </p:sp>
    </p:spTree>
    <p:extLst>
      <p:ext uri="{BB962C8B-B14F-4D97-AF65-F5344CB8AC3E}">
        <p14:creationId xmlns:p14="http://schemas.microsoft.com/office/powerpoint/2010/main" val="35642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8C71CAF9-4461-454A-B702-D536C3775752}" type="slidenum">
              <a:rPr lang="en-US" smtClean="0"/>
              <a:t>‹#›</a:t>
            </a:fld>
            <a:endParaRPr lang="en-US"/>
          </a:p>
        </p:txBody>
      </p:sp>
      <p:grpSp>
        <p:nvGrpSpPr>
          <p:cNvPr id="7" name="Group 6"/>
          <p:cNvGrpSpPr/>
          <p:nvPr/>
        </p:nvGrpSpPr>
        <p:grpSpPr>
          <a:xfrm>
            <a:off x="564644" y="744470"/>
            <a:ext cx="8005588"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71151432"/>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130794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421" y="624156"/>
            <a:ext cx="1174325"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613473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239036029"/>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8C71CAF9-4461-454A-B702-D536C3775752}"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99680269"/>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4102208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187430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961513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FA7AC5-6045-4418-8E60-F48788734473}" type="datetimeFigureOut">
              <a:rPr lang="en-US" smtClean="0"/>
              <a:t>4/27/15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213370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FA7AC5-6045-4418-8E60-F48788734473}" type="datetimeFigureOut">
              <a:rPr lang="en-US" smtClean="0"/>
              <a:t>4/27/15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3395784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A7AC5-6045-4418-8E60-F48788734473}" type="datetimeFigureOut">
              <a:rPr lang="en-US" smtClean="0"/>
              <a:t>4/27/15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5137363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430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186452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9102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174788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19483402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7" name="Freeform 6"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4431643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971899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FA7AC5-6045-4418-8E60-F48788734473}" type="datetimeFigureOut">
              <a:rPr lang="en-US" smtClean="0"/>
              <a:t>4/27/15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47615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FA7AC5-6045-4418-8E60-F48788734473}" type="datetimeFigureOut">
              <a:rPr lang="en-US" smtClean="0"/>
              <a:t>4/27/15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1397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A7AC5-6045-4418-8E60-F48788734473}" type="datetimeFigureOut">
              <a:rPr lang="en-US" smtClean="0"/>
              <a:t>4/27/15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139901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9" name="Rectangle 8"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627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42925" y="2855968"/>
            <a:ext cx="289179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1FA7AC5-6045-4418-8E60-F48788734473}" type="datetimeFigureOut">
              <a:rPr lang="en-US" smtClean="0"/>
              <a:t>4/27/15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8C71CAF9-4461-454A-B702-D536C3775752}" type="slidenum">
              <a:rPr lang="en-US" smtClean="0"/>
              <a:t>‹#›</a:t>
            </a:fld>
            <a:endParaRPr lang="en-US"/>
          </a:p>
        </p:txBody>
      </p:sp>
      <p:sp>
        <p:nvSpPr>
          <p:cNvPr id="9" name="Rectangle 8"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534688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200" baseline="0">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200" baseline="0">
                <a:solidFill>
                  <a:schemeClr val="tx2"/>
                </a:solidFill>
              </a:defRPr>
            </a:lvl1pPr>
          </a:lstStyle>
          <a:p>
            <a:fld id="{8C71CAF9-4461-454A-B702-D536C3775752}" type="slidenum">
              <a:rPr lang="en-US" smtClean="0"/>
              <a:t>‹#›</a:t>
            </a:fld>
            <a:endParaRPr lang="en-US"/>
          </a:p>
        </p:txBody>
      </p:sp>
      <p:sp>
        <p:nvSpPr>
          <p:cNvPr id="9" name="Rectangle 8"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028193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5184" userDrawn="1">
          <p15:clr>
            <a:srgbClr val="F26B43"/>
          </p15:clr>
        </p15:guide>
        <p15:guide id="10" pos="702" userDrawn="1">
          <p15:clr>
            <a:srgbClr val="F26B43"/>
          </p15:clr>
        </p15:guide>
        <p15:guide id="11" pos="6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1FA7AC5-6045-4418-8E60-F48788734473}" type="datetimeFigureOut">
              <a:rPr lang="en-US" smtClean="0"/>
              <a:t>4/27/15</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8C71CAF9-4461-454A-B702-D536C3775752}"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9935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1.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Augmented Reality</a:t>
            </a:r>
            <a:endParaRPr lang="en-US" dirty="0"/>
          </a:p>
        </p:txBody>
      </p:sp>
      <p:sp>
        <p:nvSpPr>
          <p:cNvPr id="3" name="Subtitle 2"/>
          <p:cNvSpPr>
            <a:spLocks noGrp="1"/>
          </p:cNvSpPr>
          <p:nvPr>
            <p:ph type="subTitle" idx="1"/>
          </p:nvPr>
        </p:nvSpPr>
        <p:spPr/>
        <p:txBody>
          <a:bodyPr/>
          <a:lstStyle/>
          <a:p>
            <a:r>
              <a:rPr lang="en-US" dirty="0" smtClean="0"/>
              <a:t>Arthur Lockman, Ethan Prihar, Phil Baumann, </a:t>
            </a:r>
            <a:r>
              <a:rPr lang="en-US" dirty="0"/>
              <a:t>Robert McKenna</a:t>
            </a:r>
          </a:p>
        </p:txBody>
      </p:sp>
    </p:spTree>
    <p:extLst>
      <p:ext uri="{BB962C8B-B14F-4D97-AF65-F5344CB8AC3E}">
        <p14:creationId xmlns:p14="http://schemas.microsoft.com/office/powerpoint/2010/main" val="4157082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1-5 years</a:t>
            </a:r>
          </a:p>
          <a:p>
            <a:pPr lvl="1"/>
            <a:r>
              <a:rPr lang="en-US" dirty="0" smtClean="0"/>
              <a:t>Low rate of adoption – in development</a:t>
            </a:r>
          </a:p>
          <a:p>
            <a:pPr lvl="1"/>
            <a:r>
              <a:rPr lang="en-US" dirty="0" smtClean="0"/>
              <a:t>Used primarily for entertainment</a:t>
            </a:r>
          </a:p>
          <a:p>
            <a:r>
              <a:rPr lang="en-US" dirty="0" smtClean="0"/>
              <a:t>7 years+</a:t>
            </a:r>
          </a:p>
          <a:p>
            <a:pPr lvl="1"/>
            <a:r>
              <a:rPr lang="en-US" dirty="0" smtClean="0"/>
              <a:t>Large rates of adoption</a:t>
            </a:r>
          </a:p>
          <a:p>
            <a:pPr lvl="1"/>
            <a:r>
              <a:rPr lang="en-US" dirty="0"/>
              <a:t>Divergent views of reality</a:t>
            </a:r>
          </a:p>
          <a:p>
            <a:pPr lvl="1"/>
            <a:r>
              <a:rPr lang="en-US" dirty="0" smtClean="0"/>
              <a:t>Decreased privacy</a:t>
            </a:r>
          </a:p>
          <a:p>
            <a:pPr lvl="1"/>
            <a:r>
              <a:rPr lang="en-US" dirty="0" smtClean="0"/>
              <a:t>Targeted to replace smartphones/tablets [6]</a:t>
            </a:r>
          </a:p>
          <a:p>
            <a:pPr lvl="1"/>
            <a:r>
              <a:rPr lang="en-US" dirty="0" smtClean="0"/>
              <a:t>Enormous market, $150 billion [6]</a:t>
            </a:r>
          </a:p>
        </p:txBody>
      </p:sp>
    </p:spTree>
    <p:extLst>
      <p:ext uri="{BB962C8B-B14F-4D97-AF65-F5344CB8AC3E}">
        <p14:creationId xmlns:p14="http://schemas.microsoft.com/office/powerpoint/2010/main" val="3763208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sz="1200" dirty="0" smtClean="0"/>
              <a:t>[1] </a:t>
            </a:r>
            <a:r>
              <a:rPr lang="en-US" sz="1200" dirty="0" err="1"/>
              <a:t>Condliffe</a:t>
            </a:r>
            <a:r>
              <a:rPr lang="en-US" sz="1200" dirty="0"/>
              <a:t>, Jamie. "Google Glass Is Now Banned From Movie Theaters Across the U.S." </a:t>
            </a:r>
            <a:r>
              <a:rPr lang="en-US" sz="1200" i="1" dirty="0"/>
              <a:t>Gizmodo</a:t>
            </a:r>
            <a:r>
              <a:rPr lang="en-US" sz="1200" dirty="0"/>
              <a:t>. Gizmodo, 30 Oct. 2014. Web. 22 Apr. 2015. &lt;http://gizmodo.com/google-glass-is-now-banned-from-movie-theaters-across-t-1652672187</a:t>
            </a:r>
            <a:r>
              <a:rPr lang="en-US" sz="1200" dirty="0" smtClean="0"/>
              <a:t>&gt;.</a:t>
            </a:r>
          </a:p>
          <a:p>
            <a:r>
              <a:rPr lang="en-US" sz="1200" dirty="0"/>
              <a:t>[2] Simpson, David, and Pamela Brown. "NSA Mines Facebook, including Americans' Profiles - CNN.com." </a:t>
            </a:r>
            <a:r>
              <a:rPr lang="en-US" sz="1200" i="1" dirty="0"/>
              <a:t>CNN</a:t>
            </a:r>
            <a:r>
              <a:rPr lang="en-US" sz="1200" dirty="0"/>
              <a:t>. Cable News Network, 30 Sept. 2013. Web. 23 Apr. 2015. &lt;http://www.cnn.com/2013/09/30/us/nsa-social-networks</a:t>
            </a:r>
            <a:r>
              <a:rPr lang="en-US" sz="1200" dirty="0" smtClean="0"/>
              <a:t>/&gt;.</a:t>
            </a:r>
          </a:p>
          <a:p>
            <a:r>
              <a:rPr lang="en-US" sz="1200" dirty="0" smtClean="0"/>
              <a:t>[3] </a:t>
            </a:r>
            <a:r>
              <a:rPr lang="en-US" sz="1200" dirty="0" err="1" smtClean="0"/>
              <a:t>Derene</a:t>
            </a:r>
            <a:r>
              <a:rPr lang="en-US" sz="1200" dirty="0"/>
              <a:t>, Glenn. “Is Your Boss Spying on You? Inside New Workplace Surveillance.” Popular Mechanics. </a:t>
            </a:r>
            <a:r>
              <a:rPr lang="en-US" sz="1200" dirty="0" err="1"/>
              <a:t>N.p</a:t>
            </a:r>
            <a:r>
              <a:rPr lang="en-US" sz="1200" dirty="0"/>
              <a:t>., </a:t>
            </a:r>
            <a:r>
              <a:rPr lang="en-US" sz="1200" dirty="0" err="1"/>
              <a:t>n.d.</a:t>
            </a:r>
            <a:r>
              <a:rPr lang="en-US" sz="1200" dirty="0"/>
              <a:t> Web. 20 Apr. </a:t>
            </a:r>
            <a:r>
              <a:rPr lang="en-US" sz="1200" dirty="0" smtClean="0"/>
              <a:t>2015</a:t>
            </a:r>
          </a:p>
          <a:p>
            <a:r>
              <a:rPr lang="en-US" sz="1200" dirty="0" smtClean="0"/>
              <a:t>[4] "Mobile </a:t>
            </a:r>
            <a:r>
              <a:rPr lang="en-US" sz="1200" dirty="0"/>
              <a:t>Technology Fact Sheet." Pew Research Centers Internet American Life Project RSS. Pew Research Center, 27 Dec. 2013. Web. 23 Apr. 2015.</a:t>
            </a:r>
          </a:p>
          <a:p>
            <a:r>
              <a:rPr lang="en-US" sz="1200" dirty="0" smtClean="0"/>
              <a:t>[5] Lee</a:t>
            </a:r>
            <a:r>
              <a:rPr lang="en-US" sz="1200" dirty="0"/>
              <a:t>, Kevin. "Coming Soon: Augmented Reality Goggles for Crime Scene Investigations." </a:t>
            </a:r>
            <a:r>
              <a:rPr lang="en-US" sz="1200" dirty="0" err="1"/>
              <a:t>TechHive</a:t>
            </a:r>
            <a:r>
              <a:rPr lang="en-US" sz="1200" dirty="0"/>
              <a:t>. </a:t>
            </a:r>
            <a:r>
              <a:rPr lang="en-US" sz="1200" dirty="0" err="1"/>
              <a:t>N.p</a:t>
            </a:r>
            <a:r>
              <a:rPr lang="en-US" sz="1200" dirty="0"/>
              <a:t>., 1 Feb. 2012. Web. 23 Apr. 2015</a:t>
            </a:r>
            <a:r>
              <a:rPr lang="en-US" sz="1200" dirty="0" smtClean="0"/>
              <a:t>.</a:t>
            </a:r>
          </a:p>
          <a:p>
            <a:r>
              <a:rPr lang="en-US" sz="1200" dirty="0" smtClean="0"/>
              <a:t>[6] </a:t>
            </a:r>
            <a:r>
              <a:rPr lang="en-US" sz="1200" dirty="0" err="1"/>
              <a:t>Gaudiosi</a:t>
            </a:r>
            <a:r>
              <a:rPr lang="en-US" sz="1200" dirty="0"/>
              <a:t>, John. "How Augmented Reality and Virtual Reality Will Generate $150 Billion in Revenue By 2020." </a:t>
            </a:r>
            <a:r>
              <a:rPr lang="en-US" sz="1200" i="1" dirty="0"/>
              <a:t>How Augmented Reality and Virtual Reality Will Generate 150 Billion in Revenue By2020 Comments</a:t>
            </a:r>
            <a:r>
              <a:rPr lang="en-US" sz="1200" dirty="0"/>
              <a:t>. Fortune, 25 Apr. 2015. Web. 26 Apr. 2015. &lt;http://</a:t>
            </a:r>
            <a:r>
              <a:rPr lang="en-US" sz="1200" dirty="0" err="1"/>
              <a:t>fortune.com</a:t>
            </a:r>
            <a:r>
              <a:rPr lang="en-US" sz="1200" dirty="0"/>
              <a:t>/2015/04/25/augmented-reality-virtual-reality/&gt;.</a:t>
            </a:r>
          </a:p>
        </p:txBody>
      </p:sp>
    </p:spTree>
    <p:extLst>
      <p:ext uri="{BB962C8B-B14F-4D97-AF65-F5344CB8AC3E}">
        <p14:creationId xmlns:p14="http://schemas.microsoft.com/office/powerpoint/2010/main" val="2357941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half" idx="1"/>
          </p:nvPr>
        </p:nvSpPr>
        <p:spPr/>
        <p:txBody>
          <a:bodyPr/>
          <a:lstStyle/>
          <a:p>
            <a:r>
              <a:rPr lang="en-US" dirty="0"/>
              <a:t>What is AR?</a:t>
            </a:r>
          </a:p>
          <a:p>
            <a:r>
              <a:rPr lang="en-US" dirty="0"/>
              <a:t>Practical Uses</a:t>
            </a:r>
          </a:p>
          <a:p>
            <a:r>
              <a:rPr lang="en-US" dirty="0"/>
              <a:t>Privacy Concerns</a:t>
            </a:r>
          </a:p>
          <a:p>
            <a:r>
              <a:rPr lang="en-US" dirty="0" smtClean="0"/>
              <a:t>Personal Rights</a:t>
            </a:r>
            <a:endParaRPr lang="en-US" dirty="0"/>
          </a:p>
          <a:p>
            <a:r>
              <a:rPr lang="en-US" dirty="0"/>
              <a:t>Practical Concerns</a:t>
            </a:r>
          </a:p>
          <a:p>
            <a:r>
              <a:rPr lang="en-US" dirty="0"/>
              <a:t>Conclusions</a:t>
            </a:r>
          </a:p>
        </p:txBody>
      </p:sp>
      <p:pic>
        <p:nvPicPr>
          <p:cNvPr id="5" name="Content Placeholder 4"/>
          <p:cNvPicPr>
            <a:picLocks noGrp="1" noChangeAspect="1"/>
          </p:cNvPicPr>
          <p:nvPr>
            <p:ph sz="half" idx="2"/>
          </p:nvPr>
        </p:nvPicPr>
        <p:blipFill>
          <a:blip r:embed="rId3"/>
          <a:stretch>
            <a:fillRect/>
          </a:stretch>
        </p:blipFill>
        <p:spPr>
          <a:xfrm>
            <a:off x="5197886" y="840703"/>
            <a:ext cx="2914403" cy="4838586"/>
          </a:xfrm>
        </p:spPr>
      </p:pic>
      <p:sp>
        <p:nvSpPr>
          <p:cNvPr id="7" name="Rectangle 6"/>
          <p:cNvSpPr/>
          <p:nvPr/>
        </p:nvSpPr>
        <p:spPr>
          <a:xfrm>
            <a:off x="5080571" y="5762811"/>
            <a:ext cx="3149029" cy="369332"/>
          </a:xfrm>
          <a:prstGeom prst="rect">
            <a:avLst/>
          </a:prstGeom>
        </p:spPr>
        <p:txBody>
          <a:bodyPr wrap="square">
            <a:spAutoFit/>
          </a:bodyPr>
          <a:lstStyle/>
          <a:p>
            <a:r>
              <a:rPr lang="en-US" i="1" dirty="0"/>
              <a:t>From https://</a:t>
            </a:r>
            <a:r>
              <a:rPr lang="en-US" i="1" dirty="0" err="1"/>
              <a:t>xkcd.com</a:t>
            </a:r>
            <a:r>
              <a:rPr lang="en-US" i="1" dirty="0"/>
              <a:t>/1215/</a:t>
            </a:r>
          </a:p>
        </p:txBody>
      </p:sp>
    </p:spTree>
    <p:extLst>
      <p:ext uri="{BB962C8B-B14F-4D97-AF65-F5344CB8AC3E}">
        <p14:creationId xmlns:p14="http://schemas.microsoft.com/office/powerpoint/2010/main" val="70939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Augmented Reality?</a:t>
            </a:r>
            <a:endParaRPr lang="en-US" dirty="0"/>
          </a:p>
        </p:txBody>
      </p:sp>
      <p:sp>
        <p:nvSpPr>
          <p:cNvPr id="4" name="Content Placeholder 3"/>
          <p:cNvSpPr>
            <a:spLocks noGrp="1"/>
          </p:cNvSpPr>
          <p:nvPr>
            <p:ph sz="half" idx="1"/>
          </p:nvPr>
        </p:nvSpPr>
        <p:spPr/>
        <p:txBody>
          <a:bodyPr/>
          <a:lstStyle/>
          <a:p>
            <a:r>
              <a:rPr lang="en-US" dirty="0"/>
              <a:t>Defines a group of technology that </a:t>
            </a:r>
            <a:r>
              <a:rPr lang="en-US" dirty="0" smtClean="0"/>
              <a:t>adds to or changes our perception of reality</a:t>
            </a:r>
            <a:endParaRPr lang="en-US" dirty="0"/>
          </a:p>
          <a:p>
            <a:r>
              <a:rPr lang="en-US" dirty="0"/>
              <a:t>Could be through audio, video, touch, etc</a:t>
            </a:r>
            <a:r>
              <a:rPr lang="en-US" dirty="0" smtClean="0"/>
              <a:t>.</a:t>
            </a:r>
          </a:p>
        </p:txBody>
      </p:sp>
      <p:pic>
        <p:nvPicPr>
          <p:cNvPr id="8" name="Content Placeholder 7" descr="014089f8-8cc3-43dc-8e97-f48fd1dfe5a2.jpg"/>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94263" y="2498793"/>
            <a:ext cx="3335337" cy="3155814"/>
          </a:xfrm>
        </p:spPr>
      </p:pic>
      <p:sp>
        <p:nvSpPr>
          <p:cNvPr id="3" name="Footer Placeholder 2"/>
          <p:cNvSpPr>
            <a:spLocks noGrp="1"/>
          </p:cNvSpPr>
          <p:nvPr>
            <p:ph type="ftr" sz="quarter" idx="11"/>
          </p:nvPr>
        </p:nvSpPr>
        <p:spPr>
          <a:xfrm>
            <a:off x="2170173" y="6453386"/>
            <a:ext cx="4710623" cy="404614"/>
          </a:xfrm>
        </p:spPr>
        <p:txBody>
          <a:bodyPr/>
          <a:lstStyle/>
          <a:p>
            <a:r>
              <a:rPr lang="en-US" dirty="0"/>
              <a:t>Image from https://</a:t>
            </a:r>
            <a:r>
              <a:rPr lang="en-US" dirty="0" err="1"/>
              <a:t>www.microsoft.com</a:t>
            </a:r>
            <a:r>
              <a:rPr lang="en-US" dirty="0"/>
              <a:t>/</a:t>
            </a:r>
            <a:r>
              <a:rPr lang="en-US" dirty="0" err="1"/>
              <a:t>microsoft-hololens</a:t>
            </a:r>
            <a:r>
              <a:rPr lang="en-US" dirty="0"/>
              <a:t>/en-us</a:t>
            </a:r>
          </a:p>
        </p:txBody>
      </p:sp>
    </p:spTree>
    <p:extLst>
      <p:ext uri="{BB962C8B-B14F-4D97-AF65-F5344CB8AC3E}">
        <p14:creationId xmlns:p14="http://schemas.microsoft.com/office/powerpoint/2010/main" val="109668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Practical Uses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Personal</a:t>
            </a:r>
            <a:r>
              <a:rPr lang="en-US"/>
              <a:t> Use</a:t>
            </a:r>
            <a:endParaRPr lang="en-US" dirty="0"/>
          </a:p>
          <a:p>
            <a:pPr lvl="1"/>
            <a:r>
              <a:rPr lang="en-US"/>
              <a:t>More communication</a:t>
            </a:r>
            <a:endParaRPr lang="en-US" dirty="0"/>
          </a:p>
          <a:p>
            <a:pPr lvl="1"/>
            <a:r>
              <a:rPr lang="en-US" dirty="0"/>
              <a:t>Less</a:t>
            </a:r>
            <a:r>
              <a:rPr lang="en-US"/>
              <a:t> need for memorization</a:t>
            </a:r>
            <a:endParaRPr lang="en-US" dirty="0"/>
          </a:p>
          <a:p>
            <a:r>
              <a:rPr lang="en-US"/>
              <a:t>Work</a:t>
            </a:r>
            <a:endParaRPr lang="en-US" dirty="0"/>
          </a:p>
          <a:p>
            <a:pPr lvl="1"/>
            <a:r>
              <a:rPr lang="en-US" dirty="0"/>
              <a:t>Increased</a:t>
            </a:r>
            <a:r>
              <a:rPr lang="en-US"/>
              <a:t> efficiency</a:t>
            </a:r>
            <a:endParaRPr lang="en-US" dirty="0"/>
          </a:p>
          <a:p>
            <a:pPr lvl="1"/>
            <a:r>
              <a:rPr lang="en-US"/>
              <a:t>Increased quality control</a:t>
            </a:r>
            <a:endParaRPr lang="en-US" dirty="0"/>
          </a:p>
          <a:p>
            <a:r>
              <a:rPr lang="en-US"/>
              <a:t>Crime</a:t>
            </a:r>
          </a:p>
          <a:p>
            <a:pPr lvl="1"/>
            <a:r>
              <a:rPr lang="en-US" dirty="0"/>
              <a:t>Document</a:t>
            </a:r>
            <a:r>
              <a:rPr lang="en-US"/>
              <a:t> and solve crimes</a:t>
            </a:r>
            <a:endParaRPr lang="en-US" dirty="0"/>
          </a:p>
          <a:p>
            <a:pPr lvl="1"/>
            <a:r>
              <a:rPr lang="en-US"/>
              <a:t>Commit crimes more discreetly</a:t>
            </a:r>
            <a:endParaRPr lang="en-US" dirty="0"/>
          </a:p>
        </p:txBody>
      </p:sp>
      <p:pic>
        <p:nvPicPr>
          <p:cNvPr id="1026" name="Picture 2" descr="http://images.pcworld.com/images/article/2012/02/02_heavyrain_ari-w606-11068825.jpg"/>
          <p:cNvPicPr>
            <a:picLocks noChangeAspect="1" noChangeArrowheads="1"/>
          </p:cNvPicPr>
          <p:nvPr/>
        </p:nvPicPr>
        <p:blipFill rotWithShape="1">
          <a:blip r:embed="rId3">
            <a:extLst>
              <a:ext uri="{28A0092B-C50C-407E-A947-70E740481C1C}">
                <a14:useLocalDpi xmlns:a14="http://schemas.microsoft.com/office/drawing/2010/main" val="0"/>
              </a:ext>
            </a:extLst>
          </a:blip>
          <a:srcRect l="19025" r="14182"/>
          <a:stretch/>
        </p:blipFill>
        <p:spPr bwMode="auto">
          <a:xfrm>
            <a:off x="5003603" y="2424545"/>
            <a:ext cx="3922188" cy="3304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96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Concerns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lvl="2"/>
            <a:r>
              <a:rPr lang="en-US" sz="2000" dirty="0">
                <a:latin typeface="Franklin Gothic Book" charset="0"/>
              </a:rPr>
              <a:t>Computer Security </a:t>
            </a:r>
          </a:p>
          <a:p>
            <a:pPr lvl="1"/>
            <a:r>
              <a:rPr lang="en-US" dirty="0">
                <a:latin typeface="Franklin Gothic Book" charset="0"/>
              </a:rPr>
              <a:t>New viruses</a:t>
            </a:r>
            <a:endParaRPr lang="en-US" dirty="0">
              <a:solidFill>
                <a:srgbClr val="191B0E"/>
              </a:solidFill>
              <a:latin typeface="Franklin Gothic Book" charset="0"/>
            </a:endParaRPr>
          </a:p>
          <a:p>
            <a:pPr lvl="1"/>
            <a:r>
              <a:rPr lang="en-US" dirty="0">
                <a:latin typeface="Franklin Gothic Book" charset="0"/>
              </a:rPr>
              <a:t>New hacking techniques</a:t>
            </a:r>
          </a:p>
          <a:p>
            <a:pPr lvl="2"/>
            <a:r>
              <a:rPr lang="en-US" sz="2000" dirty="0">
                <a:latin typeface="Franklin Gothic Book" charset="0"/>
              </a:rPr>
              <a:t>Government Surveillance</a:t>
            </a:r>
          </a:p>
          <a:p>
            <a:pPr lvl="1"/>
            <a:r>
              <a:rPr lang="en-US" dirty="0">
                <a:latin typeface="Franklin Gothic Book" charset="0"/>
              </a:rPr>
              <a:t>Easy access to all aspects of life</a:t>
            </a:r>
          </a:p>
          <a:p>
            <a:pPr lvl="2"/>
            <a:r>
              <a:rPr lang="en-US" sz="2000" dirty="0">
                <a:latin typeface="Franklin Gothic Book" charset="0"/>
              </a:rPr>
              <a:t>Personal Privacy</a:t>
            </a:r>
          </a:p>
          <a:p>
            <a:pPr lvl="1"/>
            <a:r>
              <a:rPr lang="en-US" dirty="0">
                <a:latin typeface="Franklin Gothic Book" charset="0"/>
              </a:rPr>
              <a:t>Ability to record everything</a:t>
            </a:r>
          </a:p>
          <a:p>
            <a:pPr lvl="1"/>
            <a:r>
              <a:rPr lang="en-US" dirty="0">
                <a:latin typeface="Franklin Gothic Book" charset="0"/>
              </a:rPr>
              <a:t>Access to personal information</a:t>
            </a:r>
          </a:p>
          <a:p>
            <a:pPr lvl="1"/>
            <a:endParaRPr lang="en-US" dirty="0"/>
          </a:p>
          <a:p>
            <a:pPr lvl="1"/>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8853" y="2225936"/>
            <a:ext cx="3290157" cy="3284064"/>
          </a:xfrm>
          <a:prstGeom prst="rect">
            <a:avLst/>
          </a:prstGeom>
        </p:spPr>
      </p:pic>
      <p:sp>
        <p:nvSpPr>
          <p:cNvPr id="6" name="TextBox 5"/>
          <p:cNvSpPr txBox="1"/>
          <p:nvPr/>
        </p:nvSpPr>
        <p:spPr>
          <a:xfrm>
            <a:off x="857606" y="6584830"/>
            <a:ext cx="8139039" cy="246221"/>
          </a:xfrm>
          <a:prstGeom prst="rect">
            <a:avLst/>
          </a:prstGeom>
        </p:spPr>
        <p:txBody>
          <a:bodyPr rtlCol="0">
            <a:spAutoFit/>
          </a:bodyPr>
          <a:lstStyle/>
          <a:p>
            <a:pPr algn="ctr"/>
            <a:r>
              <a:rPr lang="en-US" sz="1000" dirty="0">
                <a:latin typeface="Franklin Gothic Book" charset="0"/>
              </a:rPr>
              <a:t>Image from http://www.scoutnetworkblog.com/2009/07/8297/twittering-in-augmented-reality-bkk/</a:t>
            </a:r>
          </a:p>
        </p:txBody>
      </p:sp>
    </p:spTree>
    <p:extLst>
      <p:ext uri="{BB962C8B-B14F-4D97-AF65-F5344CB8AC3E}">
        <p14:creationId xmlns:p14="http://schemas.microsoft.com/office/powerpoint/2010/main" val="4007043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Freedom of Speech</a:t>
            </a:r>
            <a:endParaRPr lang="en-US" dirty="0"/>
          </a:p>
        </p:txBody>
      </p:sp>
      <p:sp>
        <p:nvSpPr>
          <p:cNvPr id="3" name="Content Placeholder 2"/>
          <p:cNvSpPr>
            <a:spLocks noGrp="1"/>
          </p:cNvSpPr>
          <p:nvPr>
            <p:ph idx="1"/>
          </p:nvPr>
        </p:nvSpPr>
        <p:spPr/>
        <p:txBody>
          <a:bodyPr/>
          <a:lstStyle/>
          <a:p>
            <a:r>
              <a:rPr lang="en-US" dirty="0" smtClean="0"/>
              <a:t>With the Integration of AR in society, </a:t>
            </a:r>
            <a:r>
              <a:rPr lang="en-US" dirty="0" smtClean="0"/>
              <a:t>freedom of speech could </a:t>
            </a:r>
            <a:r>
              <a:rPr lang="en-US" dirty="0" smtClean="0"/>
              <a:t>be </a:t>
            </a:r>
            <a:r>
              <a:rPr lang="en-US" dirty="0" smtClean="0"/>
              <a:t>limited.</a:t>
            </a:r>
            <a:endParaRPr lang="en-US" dirty="0" smtClean="0"/>
          </a:p>
          <a:p>
            <a:pPr lvl="1"/>
            <a:r>
              <a:rPr lang="en-US" dirty="0" smtClean="0"/>
              <a:t>The NSA has been known to track individual’s social habits on </a:t>
            </a:r>
            <a:r>
              <a:rPr lang="en-US" dirty="0"/>
              <a:t>F</a:t>
            </a:r>
            <a:r>
              <a:rPr lang="en-US" dirty="0" smtClean="0"/>
              <a:t>acebook.[2]</a:t>
            </a:r>
          </a:p>
          <a:p>
            <a:pPr lvl="1"/>
            <a:r>
              <a:rPr lang="en-US" dirty="0" smtClean="0"/>
              <a:t>Integration of AR opens a new means in which a government can monitor </a:t>
            </a:r>
            <a:r>
              <a:rPr lang="en-US" dirty="0" smtClean="0"/>
              <a:t>speech.</a:t>
            </a:r>
            <a:endParaRPr lang="en-US" dirty="0" smtClean="0"/>
          </a:p>
          <a:p>
            <a:pPr lvl="1"/>
            <a:r>
              <a:rPr lang="en-US" dirty="0" smtClean="0"/>
              <a:t>If this were to become a norm, individuals may have to censor themselves for fear of who may be watching</a:t>
            </a:r>
            <a:r>
              <a:rPr lang="en-US" dirty="0" smtClean="0"/>
              <a:t>.</a:t>
            </a:r>
          </a:p>
        </p:txBody>
      </p:sp>
    </p:spTree>
    <p:extLst>
      <p:ext uri="{BB962C8B-B14F-4D97-AF65-F5344CB8AC3E}">
        <p14:creationId xmlns:p14="http://schemas.microsoft.com/office/powerpoint/2010/main" val="2278569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Rights</a:t>
            </a:r>
            <a:endParaRPr lang="en-US" dirty="0"/>
          </a:p>
        </p:txBody>
      </p:sp>
      <p:sp>
        <p:nvSpPr>
          <p:cNvPr id="3" name="Content Placeholder 2"/>
          <p:cNvSpPr>
            <a:spLocks noGrp="1"/>
          </p:cNvSpPr>
          <p:nvPr>
            <p:ph idx="1"/>
          </p:nvPr>
        </p:nvSpPr>
        <p:spPr/>
        <p:txBody>
          <a:bodyPr>
            <a:normAutofit/>
          </a:bodyPr>
          <a:lstStyle/>
          <a:p>
            <a:r>
              <a:rPr lang="en-US" dirty="0" smtClean="0"/>
              <a:t>AR integration may also </a:t>
            </a:r>
            <a:r>
              <a:rPr lang="en-US" dirty="0" smtClean="0"/>
              <a:t>help protect personal rights</a:t>
            </a:r>
          </a:p>
          <a:p>
            <a:pPr lvl="1"/>
            <a:r>
              <a:rPr lang="en-US" dirty="0" smtClean="0"/>
              <a:t>Contextual data may become a popular new form of sharing experiences.</a:t>
            </a:r>
          </a:p>
          <a:p>
            <a:pPr lvl="1"/>
            <a:r>
              <a:rPr lang="en-US" dirty="0" smtClean="0"/>
              <a:t>Real </a:t>
            </a:r>
            <a:r>
              <a:rPr lang="en-US" dirty="0" smtClean="0"/>
              <a:t>Time data sharing would increase between users.</a:t>
            </a:r>
          </a:p>
          <a:p>
            <a:pPr lvl="1"/>
            <a:r>
              <a:rPr lang="en-US" dirty="0" smtClean="0"/>
              <a:t>Using Location tracking technology, Real time, contextual data and news can allow for a new level of information sharing.</a:t>
            </a:r>
          </a:p>
        </p:txBody>
      </p:sp>
    </p:spTree>
    <p:extLst>
      <p:ext uri="{BB962C8B-B14F-4D97-AF65-F5344CB8AC3E}">
        <p14:creationId xmlns:p14="http://schemas.microsoft.com/office/powerpoint/2010/main" val="203841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Ethics</a:t>
            </a:r>
            <a:endParaRPr lang="en-US" dirty="0"/>
          </a:p>
        </p:txBody>
      </p:sp>
      <p:sp>
        <p:nvSpPr>
          <p:cNvPr id="3" name="Content Placeholder 2"/>
          <p:cNvSpPr>
            <a:spLocks noGrp="1"/>
          </p:cNvSpPr>
          <p:nvPr>
            <p:ph idx="1"/>
          </p:nvPr>
        </p:nvSpPr>
        <p:spPr/>
        <p:txBody>
          <a:bodyPr/>
          <a:lstStyle/>
          <a:p>
            <a:r>
              <a:rPr lang="en-US" dirty="0"/>
              <a:t>Employee Privacy </a:t>
            </a:r>
          </a:p>
          <a:p>
            <a:pPr lvl="1"/>
            <a:r>
              <a:rPr lang="en-US" dirty="0"/>
              <a:t>Companies have been known to monitor data on equipment used </a:t>
            </a:r>
            <a:r>
              <a:rPr lang="en-US"/>
              <a:t>by </a:t>
            </a:r>
            <a:r>
              <a:rPr lang="en-US" smtClean="0"/>
              <a:t>Employees[ </a:t>
            </a:r>
            <a:r>
              <a:rPr lang="en-US"/>
              <a:t>3]. </a:t>
            </a:r>
            <a:endParaRPr lang="en-US" dirty="0"/>
          </a:p>
          <a:p>
            <a:pPr lvl="1"/>
            <a:r>
              <a:rPr lang="en-US" dirty="0"/>
              <a:t>This includes email, word documents, and cellular exchanges.</a:t>
            </a:r>
          </a:p>
          <a:p>
            <a:pPr lvl="1"/>
            <a:r>
              <a:rPr lang="en-US" dirty="0"/>
              <a:t>Company owned AR may allow companies to view what the user is viewing.</a:t>
            </a:r>
          </a:p>
        </p:txBody>
      </p:sp>
    </p:spTree>
    <p:extLst>
      <p:ext uri="{BB962C8B-B14F-4D97-AF65-F5344CB8AC3E}">
        <p14:creationId xmlns:p14="http://schemas.microsoft.com/office/powerpoint/2010/main" val="58378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Concerns</a:t>
            </a:r>
            <a:endParaRPr lang="en-US" dirty="0"/>
          </a:p>
        </p:txBody>
      </p:sp>
      <p:sp>
        <p:nvSpPr>
          <p:cNvPr id="3" name="Content Placeholder 2"/>
          <p:cNvSpPr>
            <a:spLocks noGrp="1"/>
          </p:cNvSpPr>
          <p:nvPr>
            <p:ph idx="1"/>
          </p:nvPr>
        </p:nvSpPr>
        <p:spPr/>
        <p:txBody>
          <a:bodyPr/>
          <a:lstStyle/>
          <a:p>
            <a:r>
              <a:rPr lang="en-US" dirty="0" smtClean="0"/>
              <a:t>Software Reliability</a:t>
            </a:r>
          </a:p>
          <a:p>
            <a:pPr lvl="1"/>
            <a:r>
              <a:rPr lang="en-US" dirty="0" smtClean="0"/>
              <a:t>AR headsets run software that could show incorrect objects in a user’s view</a:t>
            </a:r>
          </a:p>
          <a:p>
            <a:pPr lvl="1"/>
            <a:r>
              <a:rPr lang="en-US" dirty="0" smtClean="0"/>
              <a:t>Would require extremely vigorous testing</a:t>
            </a:r>
          </a:p>
          <a:p>
            <a:r>
              <a:rPr lang="en-US" dirty="0" smtClean="0"/>
              <a:t>Intellectual Property</a:t>
            </a:r>
          </a:p>
          <a:p>
            <a:pPr lvl="1"/>
            <a:r>
              <a:rPr lang="en-US" dirty="0" smtClean="0"/>
              <a:t>AR headsets usually have cameras</a:t>
            </a:r>
          </a:p>
          <a:p>
            <a:pPr lvl="1"/>
            <a:r>
              <a:rPr lang="en-US" dirty="0" smtClean="0"/>
              <a:t>Companies may be uncomfortable with employees wearing headsets around sensitive projects [1]</a:t>
            </a:r>
            <a:endParaRPr lang="en-US" dirty="0"/>
          </a:p>
        </p:txBody>
      </p:sp>
    </p:spTree>
    <p:extLst>
      <p:ext uri="{BB962C8B-B14F-4D97-AF65-F5344CB8AC3E}">
        <p14:creationId xmlns:p14="http://schemas.microsoft.com/office/powerpoint/2010/main" val="187748423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1_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409</TotalTime>
  <Words>1634</Words>
  <Application>Microsoft Macintosh PowerPoint</Application>
  <PresentationFormat>On-screen Show (4:3)</PresentationFormat>
  <Paragraphs>151</Paragraphs>
  <Slides>11</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Calibri</vt:lpstr>
      <vt:lpstr>Franklin Gothic Book</vt:lpstr>
      <vt:lpstr>Arial</vt:lpstr>
      <vt:lpstr>Crop</vt:lpstr>
      <vt:lpstr>1_Crop</vt:lpstr>
      <vt:lpstr>Augmented Reality</vt:lpstr>
      <vt:lpstr>Overview</vt:lpstr>
      <vt:lpstr>What is Augmented Reality?</vt:lpstr>
      <vt:lpstr>Practical Uses </vt:lpstr>
      <vt:lpstr>Privacy Concerns</vt:lpstr>
      <vt:lpstr>Freedom of Speech</vt:lpstr>
      <vt:lpstr>Personal Rights</vt:lpstr>
      <vt:lpstr>Professional Ethics</vt:lpstr>
      <vt:lpstr>Practical Concerns</vt:lpstr>
      <vt:lpstr>Conclusion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Augmented Reality</dc:title>
  <dc:creator/>
  <cp:lastModifiedBy>Arthur Lockman</cp:lastModifiedBy>
  <cp:revision>76</cp:revision>
  <dcterms:created xsi:type="dcterms:W3CDTF">2012-07-27T01:16:44Z</dcterms:created>
  <dcterms:modified xsi:type="dcterms:W3CDTF">2015-04-28T00:14:26Z</dcterms:modified>
</cp:coreProperties>
</file>