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27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89720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Hello, we’re here to discuss several assistive autonomous robots, and their relevant impact on society.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Peerapat</a:t>
            </a:r>
          </a:p>
          <a:p>
            <a:pPr lvl="0" rtl="0">
              <a:spcBef>
                <a:spcPts val="0"/>
              </a:spcBef>
              <a:buNone/>
            </a:pPr>
            <a:r>
              <a:rPr lang="en"/>
              <a:t>Errors and Failures:</a:t>
            </a:r>
          </a:p>
          <a:p>
            <a:pPr marL="457200" lvl="0" indent="-317500" rtl="0">
              <a:spcBef>
                <a:spcPts val="0"/>
              </a:spcBef>
              <a:buClr>
                <a:srgbClr val="000000"/>
              </a:buClr>
              <a:buSzPct val="127272"/>
              <a:buFont typeface="Arial"/>
              <a:buChar char="-"/>
            </a:pPr>
            <a:r>
              <a:rPr lang="en"/>
              <a:t>Engineering</a:t>
            </a:r>
          </a:p>
          <a:p>
            <a:pPr marL="914400" lvl="1" indent="-317500" rtl="0">
              <a:spcBef>
                <a:spcPts val="0"/>
              </a:spcBef>
              <a:buClr>
                <a:srgbClr val="000000"/>
              </a:buClr>
              <a:buSzPct val="127272"/>
              <a:buFont typeface="Arial"/>
              <a:buChar char="-"/>
            </a:pPr>
            <a:r>
              <a:rPr lang="en"/>
              <a:t>Software</a:t>
            </a:r>
          </a:p>
          <a:p>
            <a:pPr marL="1371600" lvl="2" indent="-317500" rtl="0">
              <a:spcBef>
                <a:spcPts val="0"/>
              </a:spcBef>
              <a:buClr>
                <a:srgbClr val="000000"/>
              </a:buClr>
              <a:buSzPct val="127272"/>
              <a:buFont typeface="Arial"/>
              <a:buChar char="-"/>
            </a:pPr>
            <a:r>
              <a:rPr lang="en"/>
              <a:t>Control System</a:t>
            </a:r>
          </a:p>
          <a:p>
            <a:pPr marL="914400" lvl="1" indent="-317500" rtl="0">
              <a:spcBef>
                <a:spcPts val="0"/>
              </a:spcBef>
              <a:buClr>
                <a:srgbClr val="000000"/>
              </a:buClr>
              <a:buSzPct val="127272"/>
              <a:buFont typeface="Arial"/>
              <a:buChar char="-"/>
            </a:pPr>
            <a:r>
              <a:rPr lang="en"/>
              <a:t>Hardware</a:t>
            </a:r>
          </a:p>
          <a:p>
            <a:pPr marL="1371600" lvl="2" indent="-317500" rtl="0">
              <a:spcBef>
                <a:spcPts val="0"/>
              </a:spcBef>
              <a:buClr>
                <a:srgbClr val="000000"/>
              </a:buClr>
              <a:buSzPct val="127272"/>
              <a:buFont typeface="Arial"/>
              <a:buChar char="-"/>
            </a:pPr>
            <a:r>
              <a:rPr lang="en"/>
              <a:t>Sensors</a:t>
            </a:r>
          </a:p>
          <a:p>
            <a:pPr marL="1371600" lvl="2" indent="-317500" rtl="0">
              <a:spcBef>
                <a:spcPts val="0"/>
              </a:spcBef>
              <a:buClr>
                <a:srgbClr val="000000"/>
              </a:buClr>
              <a:buSzPct val="127272"/>
              <a:buFont typeface="Arial"/>
              <a:buChar char="-"/>
            </a:pPr>
            <a:r>
              <a:rPr lang="en"/>
              <a:t>Power</a:t>
            </a:r>
          </a:p>
          <a:p>
            <a:pPr marL="1371600" lvl="2" indent="-317500" rtl="0">
              <a:spcBef>
                <a:spcPts val="0"/>
              </a:spcBef>
              <a:buClr>
                <a:srgbClr val="000000"/>
              </a:buClr>
              <a:buSzPct val="127272"/>
              <a:buFont typeface="Arial"/>
              <a:buChar char="-"/>
            </a:pPr>
            <a:r>
              <a:rPr lang="en"/>
              <a:t>Communications</a:t>
            </a:r>
          </a:p>
          <a:p>
            <a:pPr marL="1371600" lvl="2" indent="-317500" rtl="0">
              <a:spcBef>
                <a:spcPts val="0"/>
              </a:spcBef>
              <a:buClr>
                <a:srgbClr val="000000"/>
              </a:buClr>
              <a:buSzPct val="127272"/>
              <a:buFont typeface="Arial"/>
              <a:buChar char="-"/>
            </a:pPr>
            <a:r>
              <a:rPr lang="en"/>
              <a:t>Effector</a:t>
            </a:r>
          </a:p>
          <a:p>
            <a:pPr marL="457200" lvl="0" indent="-317500" rtl="0">
              <a:spcBef>
                <a:spcPts val="0"/>
              </a:spcBef>
              <a:buClr>
                <a:srgbClr val="000000"/>
              </a:buClr>
              <a:buSzPct val="127272"/>
              <a:buFont typeface="Arial"/>
              <a:buChar char="-"/>
            </a:pPr>
            <a:r>
              <a:rPr lang="en"/>
              <a:t>Human (Human Error)</a:t>
            </a:r>
          </a:p>
          <a:p>
            <a:pPr marL="914400" lvl="1" indent="-317500" rtl="0">
              <a:spcBef>
                <a:spcPts val="0"/>
              </a:spcBef>
              <a:buClr>
                <a:srgbClr val="000000"/>
              </a:buClr>
              <a:buSzPct val="127272"/>
              <a:buFont typeface="Arial"/>
              <a:buChar char="-"/>
            </a:pPr>
            <a:r>
              <a:rPr lang="en"/>
              <a:t>Design</a:t>
            </a:r>
          </a:p>
          <a:p>
            <a:pPr marL="1371600" lvl="2" indent="-317500" rtl="0">
              <a:spcBef>
                <a:spcPts val="0"/>
              </a:spcBef>
              <a:buClr>
                <a:srgbClr val="000000"/>
              </a:buClr>
              <a:buSzPct val="127272"/>
              <a:buFont typeface="Arial"/>
              <a:buChar char="-"/>
            </a:pPr>
            <a:r>
              <a:rPr lang="en"/>
              <a:t>Software bugs</a:t>
            </a:r>
          </a:p>
          <a:p>
            <a:pPr marL="1371600" lvl="2" indent="-317500" rtl="0">
              <a:spcBef>
                <a:spcPts val="0"/>
              </a:spcBef>
              <a:buClr>
                <a:srgbClr val="000000"/>
              </a:buClr>
              <a:buSzPct val="127272"/>
              <a:buFont typeface="Arial"/>
              <a:buChar char="-"/>
            </a:pPr>
            <a:r>
              <a:rPr lang="en"/>
              <a:t>Physical design of robot</a:t>
            </a:r>
          </a:p>
          <a:p>
            <a:pPr marL="914400" lvl="1" indent="-317500" rtl="0">
              <a:spcBef>
                <a:spcPts val="0"/>
              </a:spcBef>
              <a:buClr>
                <a:srgbClr val="000000"/>
              </a:buClr>
              <a:buSzPct val="127272"/>
              <a:buFont typeface="Arial"/>
              <a:buChar char="-"/>
            </a:pPr>
            <a:r>
              <a:rPr lang="en"/>
              <a:t>Interaction</a:t>
            </a:r>
          </a:p>
          <a:p>
            <a:pPr marL="1371600" lvl="2" indent="-317500" rtl="0">
              <a:spcBef>
                <a:spcPts val="0"/>
              </a:spcBef>
              <a:buClr>
                <a:srgbClr val="000000"/>
              </a:buClr>
              <a:buSzPct val="127272"/>
              <a:buFont typeface="Arial"/>
              <a:buChar char="-"/>
            </a:pPr>
            <a:r>
              <a:rPr lang="en"/>
              <a:t>Improper safety procedure</a:t>
            </a:r>
          </a:p>
          <a:p>
            <a:pPr marL="1371600" lvl="2" indent="-317500" rtl="0">
              <a:spcBef>
                <a:spcPts val="0"/>
              </a:spcBef>
              <a:buClr>
                <a:srgbClr val="000000"/>
              </a:buClr>
              <a:buSzPct val="127272"/>
              <a:buFont typeface="Arial"/>
              <a:buChar char="-"/>
            </a:pPr>
            <a:r>
              <a:rPr lang="en"/>
              <a:t>Improper use of robot (for wrong purpose)</a:t>
            </a:r>
          </a:p>
          <a:p>
            <a:pPr marL="457200" lvl="0" indent="-317500" rtl="0">
              <a:spcBef>
                <a:spcPts val="0"/>
              </a:spcBef>
              <a:buClr>
                <a:srgbClr val="000000"/>
              </a:buClr>
              <a:buSzPct val="127272"/>
              <a:buFont typeface="Arial"/>
              <a:buChar char="-"/>
            </a:pPr>
            <a:r>
              <a:rPr lang="en"/>
              <a:t>Environment (</a:t>
            </a:r>
            <a:r>
              <a:rPr lang="en">
                <a:solidFill>
                  <a:schemeClr val="dk1"/>
                </a:solidFill>
              </a:rPr>
              <a:t>Random Error</a:t>
            </a:r>
            <a:r>
              <a:rPr lang="en"/>
              <a:t>)</a:t>
            </a:r>
          </a:p>
          <a:p>
            <a:pPr marL="914400" lvl="1" indent="-317500" rtl="0">
              <a:spcBef>
                <a:spcPts val="0"/>
              </a:spcBef>
              <a:buClr>
                <a:srgbClr val="000000"/>
              </a:buClr>
              <a:buSzPct val="127272"/>
              <a:buFont typeface="Arial"/>
              <a:buChar char="-"/>
            </a:pPr>
            <a:r>
              <a:rPr lang="en"/>
              <a:t>Introduce redundant safety features to reduce chance of random error/failure</a:t>
            </a:r>
          </a:p>
          <a:p>
            <a:pPr rtl="0">
              <a:spcBef>
                <a:spcPts val="0"/>
              </a:spcBef>
              <a:buNone/>
            </a:pPr>
            <a:r>
              <a:rPr lang="en">
                <a:solidFill>
                  <a:schemeClr val="dk1"/>
                </a:solidFill>
              </a:rPr>
              <a:t>Risks:</a:t>
            </a:r>
          </a:p>
          <a:p>
            <a:pPr marL="457200" lvl="0" indent="-317500" rtl="0">
              <a:spcBef>
                <a:spcPts val="0"/>
              </a:spcBef>
              <a:buClr>
                <a:schemeClr val="dk1"/>
              </a:buClr>
              <a:buSzPct val="127272"/>
              <a:buFont typeface="Arial"/>
              <a:buChar char="-"/>
            </a:pPr>
            <a:r>
              <a:rPr lang="en">
                <a:solidFill>
                  <a:schemeClr val="dk1"/>
                </a:solidFill>
              </a:rPr>
              <a:t>Risk is present whenever there is HRI</a:t>
            </a:r>
          </a:p>
          <a:p>
            <a:pPr marL="457200" lvl="0" indent="-317500" rtl="0">
              <a:spcBef>
                <a:spcPts val="0"/>
              </a:spcBef>
              <a:buClr>
                <a:schemeClr val="dk1"/>
              </a:buClr>
              <a:buSzPct val="127272"/>
              <a:buFont typeface="Arial"/>
              <a:buChar char="-"/>
            </a:pPr>
            <a:r>
              <a:rPr lang="en">
                <a:solidFill>
                  <a:schemeClr val="dk1"/>
                </a:solidFill>
              </a:rPr>
              <a:t>Physical injury is primary risk</a:t>
            </a:r>
          </a:p>
          <a:p>
            <a:pPr marL="914400" lvl="1" indent="-317500" rtl="0">
              <a:spcBef>
                <a:spcPts val="0"/>
              </a:spcBef>
              <a:buClr>
                <a:schemeClr val="dk1"/>
              </a:buClr>
              <a:buSzPct val="127272"/>
              <a:buFont typeface="Arial"/>
              <a:buChar char="-"/>
            </a:pPr>
            <a:r>
              <a:rPr lang="en">
                <a:solidFill>
                  <a:schemeClr val="dk1"/>
                </a:solidFill>
              </a:rPr>
              <a:t>Robots like Romeo won’t be available to public for a while</a:t>
            </a:r>
          </a:p>
          <a:p>
            <a:pPr marL="457200" lvl="0" indent="-317500" rtl="0">
              <a:spcBef>
                <a:spcPts val="0"/>
              </a:spcBef>
              <a:buClr>
                <a:schemeClr val="dk1"/>
              </a:buClr>
              <a:buSzPct val="127272"/>
              <a:buFont typeface="Arial"/>
              <a:buChar char="-"/>
            </a:pPr>
            <a:r>
              <a:rPr lang="en">
                <a:solidFill>
                  <a:schemeClr val="dk1"/>
                </a:solidFill>
              </a:rPr>
              <a:t>Research into long-term effects of using robot to supplement mental/psychological/emotional well-being is still being done</a:t>
            </a:r>
          </a:p>
          <a:p>
            <a:pPr marL="914400" lvl="1" indent="-317500" rtl="0">
              <a:spcBef>
                <a:spcPts val="0"/>
              </a:spcBef>
              <a:buClr>
                <a:schemeClr val="dk1"/>
              </a:buClr>
              <a:buSzPct val="127272"/>
              <a:buFont typeface="Arial"/>
              <a:buChar char="-"/>
            </a:pPr>
            <a:r>
              <a:rPr lang="en">
                <a:solidFill>
                  <a:schemeClr val="dk1"/>
                </a:solidFill>
              </a:rPr>
              <a:t>Robots like Nao and Pepper already being used</a:t>
            </a:r>
          </a:p>
          <a:p>
            <a:pPr marL="914400" lvl="1" indent="-317500" rtl="0">
              <a:spcBef>
                <a:spcPts val="0"/>
              </a:spcBef>
              <a:buClr>
                <a:schemeClr val="dk1"/>
              </a:buClr>
              <a:buSzPct val="127272"/>
              <a:buFont typeface="Arial"/>
              <a:buChar char="-"/>
            </a:pPr>
            <a:r>
              <a:rPr lang="en">
                <a:solidFill>
                  <a:schemeClr val="dk1"/>
                </a:solidFill>
              </a:rPr>
              <a:t>Primary limiting factor is price, not safety</a:t>
            </a:r>
          </a:p>
          <a:p>
            <a:pPr rtl="0">
              <a:spcBef>
                <a:spcPts val="0"/>
              </a:spcBef>
              <a:buNone/>
            </a:pPr>
            <a:r>
              <a:rPr lang="en">
                <a:solidFill>
                  <a:schemeClr val="dk1"/>
                </a:solidFill>
              </a:rPr>
              <a:t>Ties into Conclusion:</a:t>
            </a:r>
          </a:p>
          <a:p>
            <a:pPr marL="457200" lvl="0" indent="-317500" rtl="0">
              <a:spcBef>
                <a:spcPts val="0"/>
              </a:spcBef>
              <a:buClr>
                <a:schemeClr val="dk1"/>
              </a:buClr>
              <a:buSzPct val="127272"/>
              <a:buFont typeface="Arial"/>
              <a:buChar char="-"/>
            </a:pPr>
            <a:r>
              <a:rPr lang="en">
                <a:solidFill>
                  <a:schemeClr val="dk1"/>
                </a:solidFill>
              </a:rPr>
              <a:t>The risk to humans that mental/psychological/emotional robots pose is low</a:t>
            </a:r>
          </a:p>
          <a:p>
            <a:pPr marL="457200" lvl="0" indent="-317500" rtl="0">
              <a:spcBef>
                <a:spcPts val="0"/>
              </a:spcBef>
              <a:buClr>
                <a:schemeClr val="dk1"/>
              </a:buClr>
              <a:buSzPct val="127272"/>
              <a:buFont typeface="Arial"/>
              <a:buChar char="-"/>
            </a:pPr>
            <a:r>
              <a:rPr lang="en">
                <a:solidFill>
                  <a:schemeClr val="dk1"/>
                </a:solidFill>
              </a:rPr>
              <a:t>The risk that physical assistive robots pose is high</a:t>
            </a:r>
          </a:p>
          <a:p>
            <a:pPr marL="457200" lvl="0" indent="-317500" rtl="0">
              <a:spcBef>
                <a:spcPts val="0"/>
              </a:spcBef>
              <a:buClr>
                <a:schemeClr val="dk1"/>
              </a:buClr>
              <a:buSzPct val="127272"/>
              <a:buFont typeface="Arial"/>
              <a:buChar char="-"/>
            </a:pPr>
            <a:r>
              <a:rPr lang="en">
                <a:solidFill>
                  <a:schemeClr val="dk1"/>
                </a:solidFill>
              </a:rPr>
              <a:t>Baxter has safety features, and is cheap, so may be adopted soon in the future</a:t>
            </a:r>
          </a:p>
          <a:p>
            <a:pPr marL="914400" lvl="1" indent="-317500" rtl="0">
              <a:spcBef>
                <a:spcPts val="0"/>
              </a:spcBef>
              <a:buClr>
                <a:schemeClr val="dk1"/>
              </a:buClr>
              <a:buSzPct val="127272"/>
              <a:buFont typeface="Arial"/>
              <a:buChar char="-"/>
            </a:pPr>
            <a:r>
              <a:rPr lang="en">
                <a:solidFill>
                  <a:schemeClr val="dk1"/>
                </a:solidFill>
              </a:rPr>
              <a:t>Similar robots to baxter may be adopted in households in ~5-10 years</a:t>
            </a:r>
          </a:p>
          <a:p>
            <a:pPr marL="457200" lvl="0" indent="-317500" rtl="0">
              <a:spcBef>
                <a:spcPts val="0"/>
              </a:spcBef>
              <a:buClr>
                <a:schemeClr val="dk1"/>
              </a:buClr>
              <a:buSzPct val="127272"/>
              <a:buFont typeface="Arial"/>
              <a:buChar char="-"/>
            </a:pPr>
            <a:r>
              <a:rPr lang="en">
                <a:solidFill>
                  <a:schemeClr val="dk1"/>
                </a:solidFill>
              </a:rPr>
              <a:t>Errors in sentry guns pose extreme threat, due to long range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Mike</a:t>
            </a:r>
          </a:p>
          <a:p>
            <a:pPr rtl="0">
              <a:spcBef>
                <a:spcPts val="0"/>
              </a:spcBef>
              <a:buNone/>
            </a:pPr>
            <a:r>
              <a:rPr lang="en"/>
              <a:t>Assistive robotics hits its ethical stride in improving the Quality Of Life for the elderly and disabled.</a:t>
            </a:r>
          </a:p>
          <a:p>
            <a:pPr rtl="0">
              <a:spcBef>
                <a:spcPts val="0"/>
              </a:spcBef>
              <a:buNone/>
            </a:pPr>
            <a:r>
              <a:rPr lang="en"/>
              <a:t>For the elderly:</a:t>
            </a:r>
          </a:p>
          <a:p>
            <a:pPr marL="457200" lvl="0" indent="-317500" rtl="0">
              <a:spcBef>
                <a:spcPts val="0"/>
              </a:spcBef>
              <a:buClr>
                <a:srgbClr val="000000"/>
              </a:buClr>
              <a:buSzPct val="127272"/>
              <a:buFont typeface="Arial"/>
              <a:buChar char="-"/>
            </a:pPr>
            <a:r>
              <a:rPr lang="en"/>
              <a:t>Helps with tasks that become harder with age.</a:t>
            </a:r>
          </a:p>
          <a:p>
            <a:pPr marL="457200" lvl="0" indent="-317500" rtl="0">
              <a:spcBef>
                <a:spcPts val="0"/>
              </a:spcBef>
              <a:buClr>
                <a:srgbClr val="000000"/>
              </a:buClr>
              <a:buSzPct val="127272"/>
              <a:buFont typeface="Arial"/>
              <a:buChar char="-"/>
            </a:pPr>
            <a:r>
              <a:rPr lang="en"/>
              <a:t>Helps with basic mobility.</a:t>
            </a:r>
          </a:p>
          <a:p>
            <a:pPr marL="457200" lvl="0" indent="-317500" rtl="0">
              <a:spcBef>
                <a:spcPts val="0"/>
              </a:spcBef>
              <a:buClr>
                <a:srgbClr val="000000"/>
              </a:buClr>
              <a:buSzPct val="127272"/>
              <a:buFont typeface="Arial"/>
              <a:buChar char="-"/>
            </a:pPr>
            <a:r>
              <a:rPr lang="en"/>
              <a:t>Helps in cases of emergency.</a:t>
            </a:r>
          </a:p>
          <a:p>
            <a:pPr rtl="0">
              <a:spcBef>
                <a:spcPts val="0"/>
              </a:spcBef>
              <a:buNone/>
            </a:pPr>
            <a:r>
              <a:rPr lang="en"/>
              <a:t>For the disabled:</a:t>
            </a:r>
          </a:p>
          <a:p>
            <a:pPr marL="457200" lvl="0" indent="-317500" rtl="0">
              <a:spcBef>
                <a:spcPts val="0"/>
              </a:spcBef>
              <a:buClr>
                <a:srgbClr val="000000"/>
              </a:buClr>
              <a:buSzPct val="127272"/>
              <a:buFont typeface="Arial"/>
              <a:buChar char="-"/>
            </a:pPr>
            <a:r>
              <a:rPr lang="en"/>
              <a:t>Gives means to communicate (Stephan Hawking-esk)</a:t>
            </a:r>
          </a:p>
          <a:p>
            <a:pPr marL="457200" lvl="0" indent="-317500" rtl="0">
              <a:spcBef>
                <a:spcPts val="0"/>
              </a:spcBef>
              <a:buClr>
                <a:srgbClr val="000000"/>
              </a:buClr>
              <a:buSzPct val="127272"/>
              <a:buFont typeface="Arial"/>
              <a:buChar char="-"/>
            </a:pPr>
            <a:r>
              <a:rPr lang="en"/>
              <a:t>Helps with mobility / physical manipulation of objects</a:t>
            </a:r>
          </a:p>
          <a:p>
            <a:pPr marL="457200" lvl="0" indent="-317500" rtl="0">
              <a:spcBef>
                <a:spcPts val="0"/>
              </a:spcBef>
              <a:buClr>
                <a:srgbClr val="000000"/>
              </a:buClr>
              <a:buSzPct val="127272"/>
              <a:buFont typeface="Arial"/>
              <a:buChar char="-"/>
            </a:pPr>
            <a:r>
              <a:rPr lang="en"/>
              <a:t>Assistive tasks</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Refer to previous examples</a:t>
            </a:r>
          </a:p>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a brief outline of what our presentation will entail. We will first introduce a couple of currently existing assistive robots, to build some context on which we will base our conclusions. We will also discuss the roles assistive robots play in our society, and the issues that currently exist, and the issues that will come with their wide spread use.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Main points:</a:t>
            </a:r>
          </a:p>
          <a:p>
            <a:pPr marL="457200" lvl="0" indent="-317500" rtl="0">
              <a:spcBef>
                <a:spcPts val="0"/>
              </a:spcBef>
              <a:buClr>
                <a:srgbClr val="000000"/>
              </a:buClr>
              <a:buSzPct val="127272"/>
              <a:buFont typeface="Arial"/>
              <a:buChar char="-"/>
            </a:pPr>
            <a:r>
              <a:rPr lang="en"/>
              <a:t>Assistive robots are machines that help us with something.</a:t>
            </a:r>
          </a:p>
          <a:p>
            <a:pPr marL="457200" lvl="0" indent="-317500" rtl="0">
              <a:spcBef>
                <a:spcPts val="0"/>
              </a:spcBef>
              <a:buClr>
                <a:srgbClr val="000000"/>
              </a:buClr>
              <a:buSzPct val="127272"/>
              <a:buFont typeface="Arial"/>
              <a:buChar char="-"/>
            </a:pPr>
            <a:r>
              <a:rPr lang="en"/>
              <a:t>They can do our tasks, help us walk, help us talk.</a:t>
            </a:r>
          </a:p>
          <a:p>
            <a:pPr marL="457200" lvl="0" indent="-317500" rtl="0">
              <a:spcBef>
                <a:spcPts val="0"/>
              </a:spcBef>
              <a:buClr>
                <a:srgbClr val="000000"/>
              </a:buClr>
              <a:buSzPct val="127272"/>
              <a:buFont typeface="Arial"/>
              <a:buChar char="-"/>
            </a:pPr>
            <a:r>
              <a:rPr lang="en"/>
              <a:t>They’ve been used to help children, they’ve been used to do basic things, they’ve been used to help the disabled.</a:t>
            </a:r>
          </a:p>
          <a:p>
            <a:pPr marL="457200" lvl="0" indent="-317500" rtl="0">
              <a:spcBef>
                <a:spcPts val="0"/>
              </a:spcBef>
              <a:buClr>
                <a:srgbClr val="000000"/>
              </a:buClr>
              <a:buSzPct val="127272"/>
              <a:buFont typeface="Arial"/>
              <a:buChar char="-"/>
            </a:pPr>
            <a:r>
              <a:rPr lang="en"/>
              <a:t>They can help all of us, disabled, elderly, socially awkward, …</a:t>
            </a:r>
          </a:p>
          <a:p>
            <a:pPr marL="457200" lvl="0" indent="-317500">
              <a:spcBef>
                <a:spcPts val="0"/>
              </a:spcBef>
              <a:buClr>
                <a:srgbClr val="000000"/>
              </a:buClr>
              <a:buSzPct val="127272"/>
              <a:buFont typeface="Arial"/>
              <a:buChar char="-"/>
            </a:pPr>
            <a:r>
              <a:rPr lang="en"/>
              <a:t>They can do our work, making our lives easier. They can save money, get things done, change the economy.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rtl="0">
              <a:spcBef>
                <a:spcPts val="0"/>
              </a:spcBef>
              <a:buNone/>
            </a:pPr>
            <a:r>
              <a:rPr lang="en"/>
              <a:t>Peerapat</a:t>
            </a:r>
          </a:p>
          <a:p>
            <a:pPr marL="0" indent="0" rtl="0">
              <a:spcBef>
                <a:spcPts val="0"/>
              </a:spcBef>
              <a:buNone/>
            </a:pPr>
            <a:r>
              <a:rPr lang="en"/>
              <a:t>Knightscope</a:t>
            </a:r>
          </a:p>
          <a:p>
            <a:pPr marL="457200" lvl="0" indent="-317500" rtl="0">
              <a:spcBef>
                <a:spcPts val="0"/>
              </a:spcBef>
              <a:buClr>
                <a:srgbClr val="000000"/>
              </a:buClr>
              <a:buSzPct val="127272"/>
              <a:buFont typeface="Arial"/>
              <a:buChar char="-"/>
            </a:pPr>
            <a:r>
              <a:rPr lang="en"/>
              <a:t>Performs surveillance in public spaces. Data it stores allows for license plate and facial recognition, and an understanding of people’s movements.</a:t>
            </a:r>
          </a:p>
          <a:p>
            <a:pPr marL="457200" lvl="0" indent="-317500" rtl="0">
              <a:spcBef>
                <a:spcPts val="0"/>
              </a:spcBef>
              <a:buClr>
                <a:srgbClr val="000000"/>
              </a:buClr>
              <a:buSzPct val="127272"/>
              <a:buFont typeface="Arial"/>
              <a:buChar char="-"/>
            </a:pPr>
            <a:r>
              <a:rPr lang="en"/>
              <a:t>Can provide real-time information to community and authorities.</a:t>
            </a:r>
          </a:p>
          <a:p>
            <a:pPr marL="457200" lvl="0" indent="-317500" rtl="0">
              <a:spcBef>
                <a:spcPts val="0"/>
              </a:spcBef>
              <a:buClr>
                <a:srgbClr val="000000"/>
              </a:buClr>
              <a:buSzPct val="127272"/>
              <a:buFont typeface="Arial"/>
              <a:buChar char="-"/>
            </a:pPr>
            <a:r>
              <a:rPr lang="en"/>
              <a:t>Privacy issues may ensue due to facial recognition in public.</a:t>
            </a:r>
          </a:p>
          <a:p>
            <a:pPr marL="457200" lvl="0" indent="-317500" rtl="0">
              <a:spcBef>
                <a:spcPts val="0"/>
              </a:spcBef>
              <a:buClr>
                <a:srgbClr val="000000"/>
              </a:buClr>
              <a:buSzPct val="127272"/>
              <a:buFont typeface="Arial"/>
              <a:buChar char="-"/>
            </a:pPr>
            <a:r>
              <a:rPr lang="en"/>
              <a:t>Developed since Dec 2013, and recently tested in Nov 2014</a:t>
            </a:r>
          </a:p>
          <a:p>
            <a:pPr marL="457200" lvl="0" indent="-317500" rtl="0">
              <a:spcBef>
                <a:spcPts val="0"/>
              </a:spcBef>
              <a:buClr>
                <a:srgbClr val="000000"/>
              </a:buClr>
              <a:buSzPct val="127272"/>
              <a:buFont typeface="Arial"/>
              <a:buChar char="-"/>
            </a:pPr>
            <a:r>
              <a:rPr lang="en"/>
              <a:t>Will be adopted by the government, but not anytime soon. There needs to be a demand for it, similar to how increasing reports of police brutality led to body cameras. If test runs lead to success, then they will be more widely adopted, sooner.</a:t>
            </a:r>
          </a:p>
          <a:p>
            <a:pPr marL="0" indent="0" rtl="0">
              <a:spcBef>
                <a:spcPts val="0"/>
              </a:spcBef>
              <a:buNone/>
            </a:pPr>
            <a:endParaRPr/>
          </a:p>
          <a:p>
            <a:pPr marL="0" indent="0" rtl="0">
              <a:spcBef>
                <a:spcPts val="0"/>
              </a:spcBef>
              <a:buNone/>
            </a:pPr>
            <a:r>
              <a:rPr lang="en" sz="1200"/>
              <a:t>Samsung Super aEgis 2</a:t>
            </a:r>
          </a:p>
          <a:p>
            <a:pPr marL="457200" lvl="0" indent="-317500" rtl="0">
              <a:spcBef>
                <a:spcPts val="0"/>
              </a:spcBef>
              <a:buClr>
                <a:srgbClr val="000000"/>
              </a:buClr>
              <a:buSzPct val="127272"/>
              <a:buFont typeface="Arial"/>
              <a:buChar char="-"/>
            </a:pPr>
            <a:r>
              <a:rPr lang="en"/>
              <a:t>Already adopted by South Korea</a:t>
            </a:r>
          </a:p>
          <a:p>
            <a:pPr marL="457200" lvl="0" indent="-317500" rtl="0">
              <a:spcBef>
                <a:spcPts val="0"/>
              </a:spcBef>
              <a:buClr>
                <a:srgbClr val="000000"/>
              </a:buClr>
              <a:buSzPct val="127272"/>
              <a:buFont typeface="Arial"/>
              <a:buChar char="-"/>
            </a:pPr>
            <a:r>
              <a:rPr lang="en"/>
              <a:t>Used to guard the South&amp;North Korean border</a:t>
            </a:r>
          </a:p>
          <a:p>
            <a:pPr marL="457200" lvl="0" indent="-317500" rtl="0">
              <a:spcBef>
                <a:spcPts val="0"/>
              </a:spcBef>
              <a:buClr>
                <a:srgbClr val="000000"/>
              </a:buClr>
              <a:buSzPct val="127272"/>
              <a:buFont typeface="Arial"/>
              <a:buChar char="-"/>
            </a:pPr>
            <a:r>
              <a:rPr lang="en"/>
              <a:t>Locks onto human-sized targets up to 3 km away</a:t>
            </a:r>
          </a:p>
          <a:p>
            <a:pPr marL="0" indent="0" rtl="0">
              <a:spcBef>
                <a:spcPts val="0"/>
              </a:spcBef>
              <a:buNone/>
            </a:pPr>
            <a:endParaRPr/>
          </a:p>
          <a:p>
            <a:pPr marL="0" indent="0" rtl="0">
              <a:spcBef>
                <a:spcPts val="0"/>
              </a:spcBef>
              <a:buNone/>
            </a:pPr>
            <a:r>
              <a:rPr lang="en"/>
              <a:t>ApriAttenda</a:t>
            </a:r>
          </a:p>
          <a:p>
            <a:pPr marL="457200" lvl="0" indent="-317500" rtl="0">
              <a:spcBef>
                <a:spcPts val="0"/>
              </a:spcBef>
              <a:buClr>
                <a:srgbClr val="000000"/>
              </a:buClr>
              <a:buSzPct val="127272"/>
              <a:buFont typeface="Arial"/>
              <a:buChar char="-"/>
            </a:pPr>
            <a:r>
              <a:rPr lang="en"/>
              <a:t>Can follow people around indoors for assistance/surveillance</a:t>
            </a:r>
          </a:p>
          <a:p>
            <a:pPr marL="457200" lvl="0" indent="-317500" rtl="0">
              <a:spcBef>
                <a:spcPts val="0"/>
              </a:spcBef>
              <a:buClr>
                <a:srgbClr val="000000"/>
              </a:buClr>
              <a:buSzPct val="127272"/>
              <a:buFont typeface="Arial"/>
              <a:buChar char="-"/>
            </a:pPr>
            <a:r>
              <a:rPr lang="en"/>
              <a:t>Can lift objects/open doors for elderly</a:t>
            </a:r>
          </a:p>
          <a:p>
            <a:pPr marL="457200" lvl="0" indent="-317500">
              <a:spcBef>
                <a:spcPts val="0"/>
              </a:spcBef>
              <a:buClr>
                <a:srgbClr val="000000"/>
              </a:buClr>
              <a:buSzPct val="127272"/>
              <a:buFont typeface="Arial"/>
              <a:buChar char="-"/>
            </a:pPr>
            <a:r>
              <a:rPr lang="en"/>
              <a:t>Due to young, undefined market for household robots, and the variable nature of household tasks compared to industry, will not be adopted for a long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Robert</a:t>
            </a:r>
          </a:p>
          <a:p>
            <a:pPr rtl="0">
              <a:spcBef>
                <a:spcPts val="0"/>
              </a:spcBef>
              <a:buNone/>
            </a:pPr>
            <a:endParaRPr/>
          </a:p>
          <a:p>
            <a:pPr rtl="0">
              <a:spcBef>
                <a:spcPts val="0"/>
              </a:spcBef>
              <a:buNone/>
            </a:pPr>
            <a:r>
              <a:rPr lang="en"/>
              <a:t>Robot Notes:</a:t>
            </a:r>
          </a:p>
          <a:p>
            <a:pPr rtl="0">
              <a:spcBef>
                <a:spcPts val="0"/>
              </a:spcBef>
              <a:buNone/>
            </a:pPr>
            <a:r>
              <a:rPr lang="en"/>
              <a:t>Casper</a:t>
            </a:r>
          </a:p>
          <a:p>
            <a:pPr marL="457200" lvl="0" indent="-317500" rtl="0">
              <a:spcBef>
                <a:spcPts val="0"/>
              </a:spcBef>
              <a:buClr>
                <a:schemeClr val="dk1"/>
              </a:buClr>
              <a:buSzPct val="127272"/>
              <a:buFont typeface="Arial"/>
              <a:buChar char="-"/>
            </a:pPr>
            <a:r>
              <a:rPr lang="en"/>
              <a:t>Home task assistance, focused on meal preparation for elderly independence</a:t>
            </a:r>
          </a:p>
          <a:p>
            <a:pPr marL="457200" lvl="0" indent="-317500" rtl="0">
              <a:spcBef>
                <a:spcPts val="0"/>
              </a:spcBef>
              <a:buClr>
                <a:srgbClr val="000000"/>
              </a:buClr>
              <a:buSzPct val="127272"/>
              <a:buFont typeface="Arial"/>
              <a:buChar char="-"/>
            </a:pPr>
            <a:r>
              <a:rPr lang="en"/>
              <a:t>Mobile platform and can navigate to the assisted user</a:t>
            </a:r>
          </a:p>
          <a:p>
            <a:pPr marL="457200" lvl="0" indent="-317500" rtl="0">
              <a:spcBef>
                <a:spcPts val="0"/>
              </a:spcBef>
              <a:buClr>
                <a:srgbClr val="000000"/>
              </a:buClr>
              <a:buSzPct val="127272"/>
              <a:buFont typeface="Arial"/>
              <a:buChar char="-"/>
            </a:pPr>
            <a:r>
              <a:rPr lang="en"/>
              <a:t>Uses LED array in head to emulate human behavior</a:t>
            </a:r>
          </a:p>
          <a:p>
            <a:pPr marL="457200" lvl="0" indent="-317500" rtl="0">
              <a:spcBef>
                <a:spcPts val="0"/>
              </a:spcBef>
              <a:buClr>
                <a:srgbClr val="000000"/>
              </a:buClr>
              <a:buSzPct val="127272"/>
              <a:buFont typeface="Arial"/>
              <a:buChar char="-"/>
            </a:pPr>
            <a:r>
              <a:rPr lang="en" b="1"/>
              <a:t>Predicts user location in house based off of time of day and recognize users</a:t>
            </a:r>
          </a:p>
          <a:p>
            <a:pPr marL="914400" lvl="1" indent="-317500" rtl="0">
              <a:spcBef>
                <a:spcPts val="0"/>
              </a:spcBef>
              <a:buClr>
                <a:srgbClr val="000000"/>
              </a:buClr>
              <a:buSzPct val="127272"/>
              <a:buFont typeface="Arial"/>
              <a:buChar char="-"/>
            </a:pPr>
            <a:r>
              <a:rPr lang="en" b="1"/>
              <a:t>will call users by name</a:t>
            </a:r>
          </a:p>
          <a:p>
            <a:pPr lvl="0" rtl="0">
              <a:spcBef>
                <a:spcPts val="0"/>
              </a:spcBef>
              <a:buNone/>
            </a:pPr>
            <a:r>
              <a:rPr lang="en"/>
              <a:t>Brian</a:t>
            </a:r>
          </a:p>
          <a:p>
            <a:pPr marL="457200" lvl="0" indent="-317500" rtl="0">
              <a:spcBef>
                <a:spcPts val="0"/>
              </a:spcBef>
              <a:buClr>
                <a:schemeClr val="dk1"/>
              </a:buClr>
              <a:buSzPct val="127272"/>
              <a:buFont typeface="Arial"/>
              <a:buChar char="-"/>
            </a:pPr>
            <a:r>
              <a:rPr lang="en">
                <a:solidFill>
                  <a:schemeClr val="dk1"/>
                </a:solidFill>
              </a:rPr>
              <a:t>Stationary robot</a:t>
            </a:r>
          </a:p>
          <a:p>
            <a:pPr marL="457200" lvl="0" indent="-317500" rtl="0">
              <a:spcBef>
                <a:spcPts val="0"/>
              </a:spcBef>
              <a:buClr>
                <a:schemeClr val="dk1"/>
              </a:buClr>
              <a:buSzPct val="127272"/>
              <a:buFont typeface="Arial"/>
              <a:buChar char="-"/>
            </a:pPr>
            <a:r>
              <a:rPr lang="en">
                <a:solidFill>
                  <a:schemeClr val="dk1"/>
                </a:solidFill>
              </a:rPr>
              <a:t>Uses various sensors to read in user position and face</a:t>
            </a:r>
          </a:p>
          <a:p>
            <a:pPr marL="457200" lvl="0" indent="-317500" rtl="0">
              <a:spcBef>
                <a:spcPts val="0"/>
              </a:spcBef>
              <a:buClr>
                <a:schemeClr val="dk1"/>
              </a:buClr>
              <a:buSzPct val="127272"/>
              <a:buFont typeface="Arial"/>
              <a:buChar char="-"/>
            </a:pPr>
            <a:r>
              <a:rPr lang="en" b="1">
                <a:solidFill>
                  <a:schemeClr val="dk1"/>
                </a:solidFill>
              </a:rPr>
              <a:t>Can determine how “attentive” a user is (focused vs. distracted (short or long-term))</a:t>
            </a:r>
          </a:p>
          <a:p>
            <a:pPr marL="914400" lvl="1" indent="-317500" rtl="0">
              <a:spcBef>
                <a:spcPts val="0"/>
              </a:spcBef>
              <a:buClr>
                <a:schemeClr val="dk1"/>
              </a:buClr>
              <a:buSzPct val="127272"/>
              <a:buFont typeface="Arial"/>
              <a:buChar char="-"/>
            </a:pPr>
            <a:r>
              <a:rPr lang="en" b="1">
                <a:solidFill>
                  <a:schemeClr val="dk1"/>
                </a:solidFill>
              </a:rPr>
              <a:t>Will attempt to regain user focus on task</a:t>
            </a:r>
          </a:p>
          <a:p>
            <a:pPr marL="457200" lvl="0" indent="-317500" rtl="0">
              <a:spcBef>
                <a:spcPts val="0"/>
              </a:spcBef>
              <a:buClr>
                <a:schemeClr val="dk1"/>
              </a:buClr>
              <a:buSzPct val="127272"/>
              <a:buFont typeface="Arial"/>
              <a:buChar char="-"/>
            </a:pPr>
            <a:r>
              <a:rPr lang="en" b="1">
                <a:solidFill>
                  <a:schemeClr val="dk1"/>
                </a:solidFill>
              </a:rPr>
              <a:t>Human-like in appearance to best emulate human gestures</a:t>
            </a:r>
          </a:p>
          <a:p>
            <a:pPr rtl="0">
              <a:spcBef>
                <a:spcPts val="0"/>
              </a:spcBef>
              <a:buNone/>
            </a:pPr>
            <a:endParaRPr b="1">
              <a:solidFill>
                <a:schemeClr val="dk1"/>
              </a:solidFill>
            </a:endParaRPr>
          </a:p>
          <a:p>
            <a:pPr rtl="0">
              <a:spcBef>
                <a:spcPts val="0"/>
              </a:spcBef>
              <a:buNone/>
            </a:pPr>
            <a:r>
              <a:rPr lang="en">
                <a:solidFill>
                  <a:schemeClr val="dk1"/>
                </a:solidFill>
              </a:rPr>
              <a:t>Both Casper and Brian were developed at the University of Toronto in the Autonomous Systems and Biomechatronics Lab (ASB Lab). Both of these robots are proposed solutions and are not commercially implemented(still research bots). </a:t>
            </a:r>
          </a:p>
          <a:p>
            <a:pPr lvl="0" rtl="0">
              <a:spcBef>
                <a:spcPts val="0"/>
              </a:spcBef>
              <a:buNone/>
            </a:pPr>
            <a:endParaRPr>
              <a:solidFill>
                <a:schemeClr val="dk1"/>
              </a:solidFill>
            </a:endParaRPr>
          </a:p>
          <a:p>
            <a:pPr lvl="0" rtl="0">
              <a:spcBef>
                <a:spcPts val="0"/>
              </a:spcBef>
              <a:buNone/>
            </a:pPr>
            <a:r>
              <a:rPr lang="en"/>
              <a:t>Nao Robot:</a:t>
            </a:r>
          </a:p>
          <a:p>
            <a:pPr marL="457200" lvl="0" indent="-317500" rtl="0">
              <a:spcBef>
                <a:spcPts val="0"/>
              </a:spcBef>
              <a:buClr>
                <a:srgbClr val="000000"/>
              </a:buClr>
              <a:buSzPct val="127272"/>
              <a:buFont typeface="Arial"/>
              <a:buChar char="-"/>
            </a:pPr>
            <a:r>
              <a:rPr lang="en"/>
              <a:t>Education for autistic children (2012, UK school)</a:t>
            </a:r>
          </a:p>
          <a:p>
            <a:pPr marL="457200" lvl="0" indent="-317500" rtl="0">
              <a:spcBef>
                <a:spcPts val="0"/>
              </a:spcBef>
              <a:buClr>
                <a:srgbClr val="000000"/>
              </a:buClr>
              <a:buSzPct val="127272"/>
              <a:buFont typeface="Arial"/>
              <a:buChar char="-"/>
            </a:pPr>
            <a:r>
              <a:rPr lang="en"/>
              <a:t>Primary school to university</a:t>
            </a:r>
          </a:p>
          <a:p>
            <a:pPr marL="457200" lvl="0" indent="-317500" rtl="0">
              <a:spcBef>
                <a:spcPts val="0"/>
              </a:spcBef>
              <a:buClr>
                <a:srgbClr val="000000"/>
              </a:buClr>
              <a:buSzPct val="127272"/>
              <a:buFont typeface="Arial"/>
              <a:buChar char="-"/>
            </a:pPr>
            <a:r>
              <a:rPr lang="en"/>
              <a:t>Well received by programmers</a:t>
            </a:r>
          </a:p>
          <a:p>
            <a:pPr marL="914400" lvl="1" indent="-317500" rtl="0">
              <a:spcBef>
                <a:spcPts val="0"/>
              </a:spcBef>
              <a:buClr>
                <a:srgbClr val="000000"/>
              </a:buClr>
              <a:buSzPct val="127272"/>
              <a:buFont typeface="Arial"/>
              <a:buChar char="-"/>
            </a:pPr>
            <a:r>
              <a:rPr lang="en"/>
              <a:t>Platform for developing applications</a:t>
            </a:r>
          </a:p>
          <a:p>
            <a:pPr lvl="0" rtl="0">
              <a:spcBef>
                <a:spcPts val="0"/>
              </a:spcBef>
              <a:buNone/>
            </a:pPr>
            <a:r>
              <a:rPr lang="en"/>
              <a:t>Pepper:</a:t>
            </a:r>
          </a:p>
          <a:p>
            <a:pPr marL="457200" lvl="0" indent="-317500" rtl="0">
              <a:spcBef>
                <a:spcPts val="0"/>
              </a:spcBef>
              <a:buClr>
                <a:srgbClr val="000000"/>
              </a:buClr>
              <a:buSzPct val="127272"/>
              <a:buFont typeface="Arial"/>
              <a:buChar char="-"/>
            </a:pPr>
            <a:r>
              <a:rPr lang="en" b="1"/>
              <a:t>Read emotions through expressions and voice tone</a:t>
            </a:r>
          </a:p>
          <a:p>
            <a:pPr marL="914400" lvl="1" indent="-317500" rtl="0">
              <a:spcBef>
                <a:spcPts val="0"/>
              </a:spcBef>
              <a:buClr>
                <a:srgbClr val="000000"/>
              </a:buClr>
              <a:buSzPct val="127272"/>
              <a:buFont typeface="Arial"/>
              <a:buChar char="-"/>
            </a:pPr>
            <a:r>
              <a:rPr lang="en" b="1"/>
              <a:t>Improves quality of life via facilitating relationships</a:t>
            </a:r>
          </a:p>
          <a:p>
            <a:pPr marL="1371600" lvl="2" indent="-317500" rtl="0">
              <a:spcBef>
                <a:spcPts val="0"/>
              </a:spcBef>
              <a:buClr>
                <a:srgbClr val="000000"/>
              </a:buClr>
              <a:buSzPct val="127272"/>
              <a:buFont typeface="Arial"/>
              <a:buChar char="-"/>
            </a:pPr>
            <a:r>
              <a:rPr lang="en"/>
              <a:t>Able to hold conversation (2014, SoftBank Mobile stores)</a:t>
            </a:r>
          </a:p>
          <a:p>
            <a:pPr marL="914400" lvl="1" indent="-317500" rtl="0">
              <a:spcBef>
                <a:spcPts val="0"/>
              </a:spcBef>
              <a:buClr>
                <a:srgbClr val="000000"/>
              </a:buClr>
              <a:buSzPct val="127272"/>
              <a:buFont typeface="Arial"/>
              <a:buChar char="-"/>
            </a:pPr>
            <a:r>
              <a:rPr lang="en"/>
              <a:t>Designed to improve emotional well-being</a:t>
            </a:r>
          </a:p>
          <a:p>
            <a:pPr marL="0" indent="0" rtl="0">
              <a:spcBef>
                <a:spcPts val="0"/>
              </a:spcBef>
              <a:buNone/>
            </a:pPr>
            <a:endParaRPr/>
          </a:p>
          <a:p>
            <a:pPr marL="0" lvl="0" indent="0" rtl="0">
              <a:spcBef>
                <a:spcPts val="0"/>
              </a:spcBef>
              <a:buNone/>
            </a:pPr>
            <a:r>
              <a:rPr lang="en"/>
              <a:t>NAO and Pepper are both developed by Aldebaran Robotics. there are currently ~ 5000 NAO units in use worldwide, and Pepper is only recently entering a limited release to 300 developers. Both systems run at approximately $8000 to $9000. The NAO is important in that the system has a variety of applications and capabilities due to its design. The key trait among these robots is that they are designed to be approachable, rather than solely utilitarian, in nature. There are also studies that show the effects of a robot within a home, when compared to interactions of just a smart house, measuring response time to requests and user positivity.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Hai</a:t>
            </a:r>
          </a:p>
          <a:p>
            <a:pPr rtl="0">
              <a:spcBef>
                <a:spcPts val="0"/>
              </a:spcBef>
              <a:buNone/>
            </a:pPr>
            <a:r>
              <a:rPr lang="en"/>
              <a:t>More details about Robear:</a:t>
            </a:r>
          </a:p>
          <a:p>
            <a:pPr marL="914400" lvl="1" indent="-298450" rtl="0">
              <a:spcBef>
                <a:spcPts val="360"/>
              </a:spcBef>
              <a:buClr>
                <a:srgbClr val="000000"/>
              </a:buClr>
              <a:buSzPct val="100000"/>
              <a:buFont typeface="Arial"/>
              <a:buChar char="-"/>
            </a:pPr>
            <a:r>
              <a:rPr lang="en"/>
              <a:t>Developed by the RIKEN-SRK Collaboration Center for Human-Interactive Robot   Research and Sumitomo Riko Company, Japan[5]</a:t>
            </a:r>
          </a:p>
          <a:p>
            <a:pPr marL="914400" lvl="1" indent="-298450" rtl="0">
              <a:spcBef>
                <a:spcPts val="360"/>
              </a:spcBef>
              <a:buClr>
                <a:srgbClr val="000000"/>
              </a:buClr>
              <a:buSzPct val="100000"/>
              <a:buFont typeface="Arial"/>
              <a:buChar char="-"/>
            </a:pPr>
            <a:r>
              <a:rPr lang="en"/>
              <a:t>A bear-like robot</a:t>
            </a:r>
          </a:p>
          <a:p>
            <a:pPr marL="914400" lvl="1" indent="-298450" rtl="0">
              <a:spcBef>
                <a:spcPts val="360"/>
              </a:spcBef>
              <a:buClr>
                <a:srgbClr val="000000"/>
              </a:buClr>
              <a:buSzPct val="100000"/>
              <a:buFont typeface="Arial"/>
              <a:buChar char="-"/>
            </a:pPr>
            <a:r>
              <a:rPr lang="en"/>
              <a:t>An experimental nursing-care robot</a:t>
            </a:r>
          </a:p>
          <a:p>
            <a:pPr marL="914400" lvl="1" indent="-298450">
              <a:spcBef>
                <a:spcPts val="360"/>
              </a:spcBef>
              <a:buClr>
                <a:srgbClr val="4A4A4A"/>
              </a:buClr>
              <a:buSzPct val="100000"/>
              <a:buFont typeface="Arial"/>
              <a:buChar char="-"/>
            </a:pPr>
            <a:r>
              <a:rPr lang="en">
                <a:solidFill>
                  <a:srgbClr val="4A4A4A"/>
                </a:solidFill>
              </a:rPr>
              <a:t>The institute is hoping that its creation can help people, particularly the elderly, regain some independence, as it gives them the power to move around the house without another person's assistance.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Increasingly intelligent robots mean increasingly useful robots.</a:t>
            </a:r>
          </a:p>
          <a:p>
            <a:pPr rtl="0">
              <a:spcBef>
                <a:spcPts val="0"/>
              </a:spcBef>
              <a:buNone/>
            </a:pPr>
            <a:r>
              <a:rPr lang="en"/>
              <a:t>While you can build a robot to do your dishes, it won’t do much else, unless you spend months reprogramming it.</a:t>
            </a:r>
          </a:p>
          <a:p>
            <a:pPr rtl="0">
              <a:spcBef>
                <a:spcPts val="0"/>
              </a:spcBef>
              <a:buNone/>
            </a:pPr>
            <a:r>
              <a:rPr lang="en"/>
              <a:t>While that’ll save you some time in the long run, you still have to put a huge amount of effort for relatively little gain, outside of a huge industrial setting.</a:t>
            </a:r>
          </a:p>
          <a:p>
            <a:pPr lvl="0" rtl="0">
              <a:spcBef>
                <a:spcPts val="0"/>
              </a:spcBef>
              <a:buNone/>
            </a:pPr>
            <a:r>
              <a:rPr lang="en">
                <a:solidFill>
                  <a:schemeClr val="dk1"/>
                </a:solidFill>
              </a:rPr>
              <a:t>Baxter is an attempt to make a general purpose robot.</a:t>
            </a:r>
          </a:p>
          <a:p>
            <a:pPr lvl="0" rtl="0">
              <a:spcBef>
                <a:spcPts val="0"/>
              </a:spcBef>
              <a:buNone/>
            </a:pPr>
            <a:r>
              <a:rPr lang="en">
                <a:solidFill>
                  <a:schemeClr val="dk1"/>
                </a:solidFill>
              </a:rPr>
              <a:t>This is a robot that can learn new tasks, is context aware, and can even different tools.</a:t>
            </a:r>
          </a:p>
          <a:p>
            <a:pPr lvl="0" rtl="0">
              <a:spcBef>
                <a:spcPts val="0"/>
              </a:spcBef>
              <a:buNone/>
            </a:pPr>
            <a:r>
              <a:rPr lang="en">
                <a:solidFill>
                  <a:schemeClr val="dk1"/>
                </a:solidFill>
              </a:rPr>
              <a:t>It is a combination between computer vision techniques, machine learning, a human-friendly interface, a variety of sensors, a context aware system, and a plug-and-play toolset.</a:t>
            </a:r>
          </a:p>
          <a:p>
            <a:pPr lvl="0" rtl="0">
              <a:spcBef>
                <a:spcPts val="0"/>
              </a:spcBef>
              <a:buNone/>
            </a:pPr>
            <a:r>
              <a:rPr lang="en">
                <a:solidFill>
                  <a:schemeClr val="dk1"/>
                </a:solidFill>
              </a:rPr>
              <a:t>Baxter has already been used in industrial settings, and has even been used as an aid to a quadriplegic.</a:t>
            </a:r>
          </a:p>
          <a:p>
            <a:pPr rtl="0">
              <a:spcBef>
                <a:spcPts val="0"/>
              </a:spcBef>
              <a:buNone/>
            </a:pPr>
            <a:r>
              <a:rPr lang="en">
                <a:solidFill>
                  <a:schemeClr val="dk1"/>
                </a:solidFill>
              </a:rPr>
              <a:t>They’ve attached it to a wheel chair, and it has succeeded in acting as a person’s arms.</a:t>
            </a:r>
          </a:p>
          <a:p>
            <a:pPr rtl="0">
              <a:spcBef>
                <a:spcPts val="0"/>
              </a:spcBef>
              <a:buNone/>
            </a:pPr>
            <a:r>
              <a:rPr lang="en">
                <a:solidFill>
                  <a:schemeClr val="dk1"/>
                </a:solidFill>
              </a:rPr>
              <a:t>This robot is one in what will be a long line of increasingly intelligent robots.</a:t>
            </a:r>
          </a:p>
          <a:p>
            <a:pPr lvl="0">
              <a:spcBef>
                <a:spcPts val="0"/>
              </a:spcBef>
              <a:buNone/>
            </a:pPr>
            <a:r>
              <a:rPr lang="en">
                <a:solidFill>
                  <a:schemeClr val="dk1"/>
                </a:solidFill>
              </a:rPr>
              <a:t>It has massive industrial applications, and with more work, can be a household utility.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Hai</a:t>
            </a:r>
          </a:p>
          <a:p>
            <a:pPr rtl="0">
              <a:spcBef>
                <a:spcPts val="0"/>
              </a:spcBef>
              <a:buNone/>
            </a:pPr>
            <a:r>
              <a:rPr lang="en"/>
              <a:t>Major point : Assistive robots can cause some serious problems about privacy.</a:t>
            </a:r>
          </a:p>
          <a:p>
            <a:pPr rtl="0">
              <a:spcBef>
                <a:spcPts val="0"/>
              </a:spcBef>
              <a:buNone/>
            </a:pPr>
            <a:endParaRPr/>
          </a:p>
          <a:p>
            <a:pPr rtl="0">
              <a:spcBef>
                <a:spcPts val="0"/>
              </a:spcBef>
              <a:buNone/>
            </a:pPr>
            <a:r>
              <a:rPr lang="en"/>
              <a:t>While assistive robotics primarily carries benefits, there are significant problems with integrating a robot into your lifestyle. Because it is a computer, the robot can easily be subverted and under another's control. Robots could be used to spy on people explicitly, or may record daily activities and other sensitive information for later use. An intelligent attacker may gain access to this information, which may include troves of blackmail material, social security numbers, passwords, or more. As with all further integration of computers into our daily lives, assistive robotics presents tricky problems for privacy and keeping users safe.</a:t>
            </a:r>
          </a:p>
          <a:p>
            <a:pPr rtl="0">
              <a:spcBef>
                <a:spcPts val="0"/>
              </a:spcBef>
              <a:buNone/>
            </a:pPr>
            <a:endParaRPr/>
          </a:p>
          <a:p>
            <a:pPr>
              <a:spcBef>
                <a:spcPts val="0"/>
              </a:spcBef>
              <a:buNone/>
            </a:pPr>
            <a:r>
              <a:rPr lang="en"/>
              <a:t>Assistive robotics can also affect user's privacy. If an assistive robotic is not able to distinguish between the information that the user permits to release and confidential information, the robot may create an unitended user's privacy violation. In addition, a robot might lack the ability to distinguish between individuals who have privilege to receive information about user and those information who do not. Hence, it is very important to assure that the capabilities of a robot are specified clearly so that  a user has a well inormed information about the robot as much as possible.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r>
              <a:rPr lang="en"/>
              <a:t>Major points:</a:t>
            </a:r>
          </a:p>
          <a:p>
            <a:pPr rtl="0">
              <a:spcBef>
                <a:spcPts val="0"/>
              </a:spcBef>
              <a:buNone/>
            </a:pPr>
            <a:r>
              <a:rPr lang="en"/>
              <a:t>	Crime is more substantial in its effect on humans. Damage or misuse of these systems will have a potentially negative physical or mental effect on human life. If a physically assistive, for example Casper, could not operate correctly, the user dependent on the robot may not be able to act as efficiently as they could be. As these robots become more sophisticated, the tasks that they perform in lieu of the user will become more sophisticated and as a result more important to their lives as well. What if one fails due to a virus or malicious attack? </a:t>
            </a:r>
          </a:p>
          <a:p>
            <a:pPr rtl="0">
              <a:spcBef>
                <a:spcPts val="0"/>
              </a:spcBef>
              <a:buNone/>
            </a:pPr>
            <a:endParaRPr/>
          </a:p>
          <a:p>
            <a:pPr rtl="0">
              <a:spcBef>
                <a:spcPts val="0"/>
              </a:spcBef>
              <a:buNone/>
            </a:pPr>
            <a:r>
              <a:rPr lang="en"/>
              <a:t>	-Most socially assistive systems isolated from internet/other sources</a:t>
            </a:r>
          </a:p>
          <a:p>
            <a:pPr lvl="0" rtl="0">
              <a:spcBef>
                <a:spcPts val="0"/>
              </a:spcBef>
              <a:buNone/>
            </a:pPr>
            <a:r>
              <a:rPr lang="en"/>
              <a:t>	-not as susceptible to normal viruses as they are not commodities</a:t>
            </a:r>
          </a:p>
          <a:p>
            <a:pPr rtl="0">
              <a:spcBef>
                <a:spcPts val="0"/>
              </a:spcBef>
              <a:buNone/>
            </a:pPr>
            <a:r>
              <a:rPr lang="en"/>
              <a:t>	</a:t>
            </a:r>
          </a:p>
          <a:p>
            <a:pPr rtl="0">
              <a:spcBef>
                <a:spcPts val="0"/>
              </a:spcBef>
              <a:buNone/>
            </a:pPr>
            <a:r>
              <a:rPr lang="en"/>
              <a:t>We see many movies portray assistive robotics with increasingly human-like intelligence/capabilities. Robot and Frank show how a relatively harmless technology can be used in a harmful manner, such as the movie portrays Frank using his robotic companion assisting him in heists.</a:t>
            </a:r>
          </a:p>
          <a:p>
            <a:pPr rtl="0">
              <a:spcBef>
                <a:spcPts val="0"/>
              </a:spcBef>
              <a:buNone/>
            </a:pPr>
            <a:endParaRPr/>
          </a:p>
          <a:p>
            <a:pPr rtl="0">
              <a:spcBef>
                <a:spcPts val="0"/>
              </a:spcBef>
              <a:buNone/>
            </a:pPr>
            <a:r>
              <a:rPr lang="en"/>
              <a:t>In iRobot, Sonny, the leading robot, is framed for the murder of his creator. In this instance, we are treating the technology itself as the suspect, not the creator. This places a much more human frame on the technology, which would make it easier for the user to be distrusting of the robot. A normal robot merely acts, and its actions can be predicted. Equating a robot to a human brings about technical and behavioral uncertainty. This, however, can fall under reliability as well. The movie still gives insight to our concept of crime involving technologies. </a:t>
            </a:r>
          </a:p>
          <a:p>
            <a:pPr rtl="0">
              <a:spcBef>
                <a:spcPts val="0"/>
              </a:spcBef>
              <a:buNone/>
            </a:pPr>
            <a:endParaRPr/>
          </a:p>
          <a:p>
            <a:pPr rtl="0">
              <a:spcBef>
                <a:spcPts val="0"/>
              </a:spcBef>
              <a:buNone/>
            </a:pPr>
            <a:r>
              <a:rPr lang="en"/>
              <a:t>However, there are no suitable documented instances of real world attacks on assistive robots, especially socially assistive. This could be apprehension to the concept of (at least physically) assistive robots by society.</a:t>
            </a:r>
          </a:p>
          <a:p>
            <a:pPr rtl="0">
              <a:spcBef>
                <a:spcPts val="0"/>
              </a:spcBef>
              <a:buNone/>
            </a:pPr>
            <a:endParaRPr/>
          </a:p>
          <a:p>
            <a:pPr rtl="0">
              <a:spcBef>
                <a:spcPts val="0"/>
              </a:spcBef>
              <a:buNone/>
            </a:pPr>
            <a:r>
              <a:rPr lang="en"/>
              <a:t>(May need to substitute another picture or rearrange slide all together. I think alot of the points covered may fall into errors and risks as well.)</a:t>
            </a:r>
          </a:p>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0"/>
        <p:cNvGrpSpPr/>
        <p:nvPr/>
      </p:nvGrpSpPr>
      <p:grpSpPr>
        <a:xfrm>
          <a:off x="0" y="0"/>
          <a:ext cx="0" cy="0"/>
          <a:chOff x="0" y="0"/>
          <a:chExt cx="0" cy="0"/>
        </a:xfrm>
      </p:grpSpPr>
      <p:grpSp>
        <p:nvGrpSpPr>
          <p:cNvPr id="61" name="Shape 61"/>
          <p:cNvGrpSpPr/>
          <p:nvPr/>
        </p:nvGrpSpPr>
        <p:grpSpPr>
          <a:xfrm>
            <a:off x="-11" y="1000670"/>
            <a:ext cx="7314320" cy="3087224"/>
            <a:chOff x="-11" y="1378676"/>
            <a:chExt cx="7314320" cy="4116299"/>
          </a:xfrm>
        </p:grpSpPr>
        <p:sp>
          <p:nvSpPr>
            <p:cNvPr id="62" name="Shape 62"/>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3" name="Shape 63"/>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4" name="Shape 64"/>
          <p:cNvSpPr txBox="1">
            <a:spLocks noGrp="1"/>
          </p:cNvSpPr>
          <p:nvPr>
            <p:ph type="ctrTitle"/>
          </p:nvPr>
        </p:nvSpPr>
        <p:spPr>
          <a:xfrm>
            <a:off x="685800" y="1699932"/>
            <a:ext cx="6400799" cy="1000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5" name="Shape 65"/>
          <p:cNvSpPr txBox="1">
            <a:spLocks noGrp="1"/>
          </p:cNvSpPr>
          <p:nvPr>
            <p:ph type="subTitle" idx="1"/>
          </p:nvPr>
        </p:nvSpPr>
        <p:spPr>
          <a:xfrm>
            <a:off x="685800" y="2700338"/>
            <a:ext cx="6400799" cy="675299"/>
          </a:xfrm>
          <a:prstGeom prst="rect">
            <a:avLst/>
          </a:prstGeom>
        </p:spPr>
        <p:txBody>
          <a:bodyPr lIns="91425" tIns="91425" rIns="91425" b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a:endParaRPr/>
          </a:p>
        </p:txBody>
      </p:sp>
      <p:sp>
        <p:nvSpPr>
          <p:cNvPr id="66" name="Shape 66"/>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7"/>
        <p:cNvGrpSpPr/>
        <p:nvPr/>
      </p:nvGrpSpPr>
      <p:grpSpPr>
        <a:xfrm>
          <a:off x="0" y="0"/>
          <a:ext cx="0" cy="0"/>
          <a:chOff x="0" y="0"/>
          <a:chExt cx="0" cy="0"/>
        </a:xfrm>
      </p:grpSpPr>
      <p:grpSp>
        <p:nvGrpSpPr>
          <p:cNvPr id="68" name="Shape 68"/>
          <p:cNvGrpSpPr/>
          <p:nvPr/>
        </p:nvGrpSpPr>
        <p:grpSpPr>
          <a:xfrm>
            <a:off x="-13" y="-9140"/>
            <a:ext cx="8005727" cy="1209421"/>
            <a:chOff x="-13" y="-12187"/>
            <a:chExt cx="8005727" cy="1161900"/>
          </a:xfrm>
        </p:grpSpPr>
        <p:sp>
          <p:nvSpPr>
            <p:cNvPr id="69" name="Shape 69"/>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70" name="Shape 70"/>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71" name="Shape 71"/>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2" name="Shape 72"/>
          <p:cNvSpPr txBox="1">
            <a:spLocks noGrp="1"/>
          </p:cNvSpPr>
          <p:nvPr>
            <p:ph type="body" idx="1"/>
          </p:nvPr>
        </p:nvSpPr>
        <p:spPr>
          <a:xfrm>
            <a:off x="457200" y="1278516"/>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3" name="Shape 73"/>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56245"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6" name="Shape 76"/>
          <p:cNvSpPr txBox="1">
            <a:spLocks noGrp="1"/>
          </p:cNvSpPr>
          <p:nvPr>
            <p:ph type="body" idx="2"/>
          </p:nvPr>
        </p:nvSpPr>
        <p:spPr>
          <a:xfrm>
            <a:off x="4648200"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77" name="Shape 77"/>
          <p:cNvGrpSpPr/>
          <p:nvPr/>
        </p:nvGrpSpPr>
        <p:grpSpPr>
          <a:xfrm>
            <a:off x="-13" y="-9140"/>
            <a:ext cx="8005727" cy="1209421"/>
            <a:chOff x="-13" y="-12187"/>
            <a:chExt cx="8005727" cy="1161900"/>
          </a:xfrm>
        </p:grpSpPr>
        <p:sp>
          <p:nvSpPr>
            <p:cNvPr id="78" name="Shape 78"/>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79" name="Shape 79"/>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0" name="Shape 80"/>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81" name="Shape 81"/>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2"/>
        <p:cNvGrpSpPr/>
        <p:nvPr/>
      </p:nvGrpSpPr>
      <p:grpSpPr>
        <a:xfrm>
          <a:off x="0" y="0"/>
          <a:ext cx="0" cy="0"/>
          <a:chOff x="0" y="0"/>
          <a:chExt cx="0" cy="0"/>
        </a:xfrm>
      </p:grpSpPr>
      <p:grpSp>
        <p:nvGrpSpPr>
          <p:cNvPr id="83" name="Shape 83"/>
          <p:cNvGrpSpPr/>
          <p:nvPr/>
        </p:nvGrpSpPr>
        <p:grpSpPr>
          <a:xfrm>
            <a:off x="-13" y="-9140"/>
            <a:ext cx="8005727" cy="1209421"/>
            <a:chOff x="-13" y="-12187"/>
            <a:chExt cx="8005727" cy="1161900"/>
          </a:xfrm>
        </p:grpSpPr>
        <p:sp>
          <p:nvSpPr>
            <p:cNvPr id="84" name="Shape 84"/>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5" name="Shape 85"/>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6" name="Shape 86"/>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87" name="Shape 87"/>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8"/>
        <p:cNvGrpSpPr/>
        <p:nvPr/>
      </p:nvGrpSpPr>
      <p:grpSpPr>
        <a:xfrm>
          <a:off x="0" y="0"/>
          <a:ext cx="0" cy="0"/>
          <a:chOff x="0" y="0"/>
          <a:chExt cx="0" cy="0"/>
        </a:xfrm>
      </p:grpSpPr>
      <p:sp>
        <p:nvSpPr>
          <p:cNvPr id="89" name="Shape 89"/>
          <p:cNvSpPr/>
          <p:nvPr/>
        </p:nvSpPr>
        <p:spPr>
          <a:xfrm flipH="1">
            <a:off x="8964665" y="4623760"/>
            <a:ext cx="187800" cy="5214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90" name="Shape 90"/>
          <p:cNvSpPr/>
          <p:nvPr/>
        </p:nvSpPr>
        <p:spPr>
          <a:xfrm flipH="1">
            <a:off x="3866777" y="4623760"/>
            <a:ext cx="5097900" cy="5214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sp>
        <p:nvSpPr>
          <p:cNvPr id="91" name="Shape 91"/>
          <p:cNvSpPr txBox="1">
            <a:spLocks noGrp="1"/>
          </p:cNvSpPr>
          <p:nvPr>
            <p:ph type="body" idx="1"/>
          </p:nvPr>
        </p:nvSpPr>
        <p:spPr>
          <a:xfrm>
            <a:off x="3866812" y="4623760"/>
            <a:ext cx="5097900" cy="521400"/>
          </a:xfrm>
          <a:prstGeom prst="rect">
            <a:avLst/>
          </a:prstGeom>
        </p:spPr>
        <p:txBody>
          <a:bodyPr lIns="91425" tIns="91425" rIns="91425" bIns="91425" anchor="t" anchorCtr="0"/>
          <a:lstStyle>
            <a:lvl1pPr>
              <a:spcBef>
                <a:spcPts val="0"/>
              </a:spcBef>
              <a:buClr>
                <a:schemeClr val="lt1"/>
              </a:buClr>
              <a:buSzPct val="100000"/>
              <a:buNone/>
              <a:defRPr sz="1400">
                <a:solidFill>
                  <a:schemeClr val="lt1"/>
                </a:solidFill>
              </a:defRPr>
            </a:lvl1pPr>
          </a:lstStyle>
          <a:p>
            <a:endParaRPr/>
          </a:p>
        </p:txBody>
      </p:sp>
      <p:sp>
        <p:nvSpPr>
          <p:cNvPr id="92" name="Shape 92"/>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70"/>
            <a:ext cx="3409812" cy="2107677"/>
            <a:chOff x="0" y="1493"/>
            <a:chExt cx="3409812" cy="2810236"/>
          </a:xfrm>
        </p:grpSpPr>
        <p:cxnSp>
          <p:nvCxnSpPr>
            <p:cNvPr id="6" name="Shape 6"/>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a:endParaRPr/>
          </a:p>
        </p:txBody>
      </p:sp>
      <p:sp>
        <p:nvSpPr>
          <p:cNvPr id="32" name="Shape 3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grpSp>
        <p:nvGrpSpPr>
          <p:cNvPr id="33" name="Shape 33"/>
          <p:cNvGrpSpPr/>
          <p:nvPr/>
        </p:nvGrpSpPr>
        <p:grpSpPr>
          <a:xfrm rot="10800000">
            <a:off x="5734187" y="3035893"/>
            <a:ext cx="3409812" cy="2107677"/>
            <a:chOff x="0" y="1493"/>
            <a:chExt cx="3409812" cy="2810236"/>
          </a:xfrm>
        </p:grpSpPr>
        <p:cxnSp>
          <p:nvCxnSpPr>
            <p:cNvPr id="34" name="Shape 34"/>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59" name="Shape 59"/>
          <p:cNvSpPr txBox="1">
            <a:spLocks noGrp="1"/>
          </p:cNvSpPr>
          <p:nvPr>
            <p:ph type="sldNum" idx="12"/>
          </p:nvPr>
        </p:nvSpPr>
        <p:spPr>
          <a:xfrm>
            <a:off x="8425675" y="4622075"/>
            <a:ext cx="548699" cy="5214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debaran.com/en/robots" TargetMode="External"/><Relationship Id="rId4" Type="http://schemas.openxmlformats.org/officeDocument/2006/relationships/hyperlink" Target="http://www.theguardian.com/technology/2015/feb/27/robear-bear-shaped-nursing-care-robot" TargetMode="External"/><Relationship Id="rId5" Type="http://schemas.openxmlformats.org/officeDocument/2006/relationships/hyperlink" Target="http://www.gizmag.com/korea-dodamm-super-aegis-autonomos-robot-gun-turret/17198/" TargetMode="External"/><Relationship Id="rId6" Type="http://schemas.openxmlformats.org/officeDocument/2006/relationships/hyperlink" Target="http://www.ubergizmo.com/2014/11/knightscope-k5-sentry-robot-undergoes-testing/" TargetMode="External"/><Relationship Id="rId7" Type="http://schemas.openxmlformats.org/officeDocument/2006/relationships/hyperlink" Target="http://www.coolest-gadgets.com/20090326/apriattenda-robot-assistant/" TargetMode="External"/><Relationship Id="rId8" Type="http://schemas.openxmlformats.org/officeDocument/2006/relationships/hyperlink" Target="http://www.oecd.org/officialdocuments/publicdisplaydocumentpdf/?cote=DSTI/ICCP/IE(2012)6&amp;docLanguage=En"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sj.net/public/resources/images/BN-CX997_confus_E_20140523184013.jp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kronpress.ro/wp-content/uploads/2013/12/Knightscope1.jpg" TargetMode="External"/><Relationship Id="rId5" Type="http://schemas.openxmlformats.org/officeDocument/2006/relationships/hyperlink" Target="http://regmedia.co.uk/2007/03/14/sgr-a1.gif" TargetMode="External"/><Relationship Id="rId6" Type="http://schemas.openxmlformats.org/officeDocument/2006/relationships/hyperlink" Target="http://www.roboticstoday.com/uploads/images/robots/robotpictures-all/ApriAttenda-ver.2_001.jpg" TargetMode="External"/><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asblab.mie.utoronto.ca/sites/clover/files/geoff_bot.jpg" TargetMode="External"/><Relationship Id="rId4" Type="http://schemas.openxmlformats.org/officeDocument/2006/relationships/hyperlink" Target="http://technabob.com/blog/wp-content/uploads/2014/06/pepper_robot_2.jp" TargetMode="External"/><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spcBef>
                <a:spcPts val="0"/>
              </a:spcBef>
              <a:buNone/>
            </a:pPr>
            <a:r>
              <a:rPr lang="en">
                <a:latin typeface="Quicksand"/>
                <a:ea typeface="Quicksand"/>
                <a:cs typeface="Quicksand"/>
                <a:sym typeface="Quicksand"/>
              </a:rPr>
              <a:t>Assistive Robots</a:t>
            </a:r>
          </a:p>
        </p:txBody>
      </p:sp>
      <p:sp>
        <p:nvSpPr>
          <p:cNvPr id="97" name="Shape 97"/>
          <p:cNvSpPr txBox="1">
            <a:spLocks noGrp="1"/>
          </p:cNvSpPr>
          <p:nvPr>
            <p:ph type="subTitle" idx="1"/>
          </p:nvPr>
        </p:nvSpPr>
        <p:spPr>
          <a:xfrm>
            <a:off x="685800" y="2700338"/>
            <a:ext cx="6400799" cy="675299"/>
          </a:xfrm>
          <a:prstGeom prst="rect">
            <a:avLst/>
          </a:prstGeom>
        </p:spPr>
        <p:txBody>
          <a:bodyPr lIns="91425" tIns="91425" rIns="91425" bIns="91425" anchor="t" anchorCtr="0">
            <a:noAutofit/>
          </a:bodyPr>
          <a:lstStyle/>
          <a:p>
            <a:pPr>
              <a:spcBef>
                <a:spcPts val="0"/>
              </a:spcBef>
              <a:buNone/>
            </a:pPr>
            <a:r>
              <a:rPr lang="en">
                <a:latin typeface="Quicksand"/>
                <a:ea typeface="Quicksand"/>
                <a:cs typeface="Quicksand"/>
                <a:sym typeface="Quicksand"/>
              </a:rPr>
              <a:t>Helping You Help Us Help Ourselves	</a:t>
            </a:r>
          </a:p>
        </p:txBody>
      </p:sp>
      <p:sp>
        <p:nvSpPr>
          <p:cNvPr id="98" name="Shape 98"/>
          <p:cNvSpPr txBox="1"/>
          <p:nvPr/>
        </p:nvSpPr>
        <p:spPr>
          <a:xfrm>
            <a:off x="4613425" y="4274775"/>
            <a:ext cx="4098000" cy="675299"/>
          </a:xfrm>
          <a:prstGeom prst="rect">
            <a:avLst/>
          </a:prstGeom>
          <a:noFill/>
          <a:ln>
            <a:noFill/>
          </a:ln>
        </p:spPr>
        <p:txBody>
          <a:bodyPr lIns="91425" tIns="91425" rIns="91425" bIns="91425" anchor="t" anchorCtr="0">
            <a:noAutofit/>
          </a:bodyPr>
          <a:lstStyle/>
          <a:p>
            <a:pPr>
              <a:spcBef>
                <a:spcPts val="0"/>
              </a:spcBef>
              <a:buNone/>
            </a:pPr>
            <a:r>
              <a:rPr lang="en">
                <a:solidFill>
                  <a:srgbClr val="1F497D"/>
                </a:solidFill>
                <a:latin typeface="Quicksand"/>
                <a:ea typeface="Quicksand"/>
                <a:cs typeface="Quicksand"/>
                <a:sym typeface="Quicksand"/>
              </a:rPr>
              <a:t>Peerapat Luxsuwong, Michael Andrews, Robert Alonzo Edwards, Hai Hoang Nguyen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latin typeface="Quicksand"/>
                <a:ea typeface="Quicksand"/>
                <a:cs typeface="Quicksand"/>
                <a:sym typeface="Quicksand"/>
              </a:rPr>
              <a:t>Errors, Failures, &amp; Risks</a:t>
            </a:r>
          </a:p>
        </p:txBody>
      </p:sp>
      <p:sp>
        <p:nvSpPr>
          <p:cNvPr id="169" name="Shape 169"/>
          <p:cNvSpPr txBox="1">
            <a:spLocks noGrp="1"/>
          </p:cNvSpPr>
          <p:nvPr>
            <p:ph type="body" idx="1"/>
          </p:nvPr>
        </p:nvSpPr>
        <p:spPr>
          <a:xfrm>
            <a:off x="457200" y="1790700"/>
            <a:ext cx="3302400" cy="25028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Causes of Accidents</a:t>
            </a:r>
            <a:r>
              <a:rPr lang="en" baseline="30000">
                <a:latin typeface="Quicksand"/>
                <a:ea typeface="Quicksand"/>
                <a:cs typeface="Quicksand"/>
                <a:sym typeface="Quicksand"/>
              </a:rPr>
              <a:t>[2]</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Engineering</a:t>
            </a:r>
          </a:p>
          <a:p>
            <a:pPr marL="1371600" lvl="2" indent="-342900" rtl="0">
              <a:spcBef>
                <a:spcPts val="0"/>
              </a:spcBef>
              <a:buClr>
                <a:schemeClr val="dk2"/>
              </a:buClr>
              <a:buSzPct val="100000"/>
              <a:buFont typeface="Quicksand"/>
              <a:buChar char="-"/>
            </a:pPr>
            <a:r>
              <a:rPr lang="en">
                <a:latin typeface="Quicksand"/>
                <a:ea typeface="Quicksand"/>
                <a:cs typeface="Quicksand"/>
                <a:sym typeface="Quicksand"/>
              </a:rPr>
              <a:t>Software</a:t>
            </a:r>
          </a:p>
          <a:p>
            <a:pPr marL="1371600" lvl="2" indent="-342900" rtl="0">
              <a:spcBef>
                <a:spcPts val="0"/>
              </a:spcBef>
              <a:buClr>
                <a:schemeClr val="dk2"/>
              </a:buClr>
              <a:buSzPct val="100000"/>
              <a:buFont typeface="Quicksand"/>
              <a:buChar char="-"/>
            </a:pPr>
            <a:r>
              <a:rPr lang="en">
                <a:latin typeface="Quicksand"/>
                <a:ea typeface="Quicksand"/>
                <a:cs typeface="Quicksand"/>
                <a:sym typeface="Quicksand"/>
              </a:rPr>
              <a:t>Hardware</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Human</a:t>
            </a:r>
          </a:p>
          <a:p>
            <a:pPr marL="1371600" lvl="2" indent="-342900" rtl="0">
              <a:spcBef>
                <a:spcPts val="0"/>
              </a:spcBef>
              <a:buClr>
                <a:schemeClr val="dk2"/>
              </a:buClr>
              <a:buSzPct val="100000"/>
              <a:buFont typeface="Quicksand"/>
              <a:buChar char="-"/>
            </a:pPr>
            <a:r>
              <a:rPr lang="en">
                <a:latin typeface="Quicksand"/>
                <a:ea typeface="Quicksand"/>
                <a:cs typeface="Quicksand"/>
                <a:sym typeface="Quicksand"/>
              </a:rPr>
              <a:t>Design</a:t>
            </a:r>
          </a:p>
          <a:p>
            <a:pPr marL="1371600" lvl="2" indent="-342900" rtl="0">
              <a:spcBef>
                <a:spcPts val="0"/>
              </a:spcBef>
              <a:buClr>
                <a:schemeClr val="dk2"/>
              </a:buClr>
              <a:buSzPct val="100000"/>
              <a:buFont typeface="Quicksand"/>
              <a:buChar char="-"/>
            </a:pPr>
            <a:r>
              <a:rPr lang="en">
                <a:latin typeface="Quicksand"/>
                <a:ea typeface="Quicksand"/>
                <a:cs typeface="Quicksand"/>
                <a:sym typeface="Quicksand"/>
              </a:rPr>
              <a:t>Interaction</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Environment</a:t>
            </a:r>
          </a:p>
        </p:txBody>
      </p:sp>
      <p:pic>
        <p:nvPicPr>
          <p:cNvPr id="170" name="Shape 170"/>
          <p:cNvPicPr preferRelativeResize="0"/>
          <p:nvPr/>
        </p:nvPicPr>
        <p:blipFill>
          <a:blip r:embed="rId3">
            <a:alphaModFix/>
          </a:blip>
          <a:stretch>
            <a:fillRect/>
          </a:stretch>
        </p:blipFill>
        <p:spPr>
          <a:xfrm>
            <a:off x="4326050" y="2113450"/>
            <a:ext cx="3790950" cy="1857375"/>
          </a:xfrm>
          <a:prstGeom prst="rect">
            <a:avLst/>
          </a:prstGeom>
          <a:noFill/>
          <a:ln w="9525" cap="flat">
            <a:solidFill>
              <a:srgbClr val="000000"/>
            </a:solidFill>
            <a:prstDash val="solid"/>
            <a:round/>
            <a:headEnd type="none" w="med" len="med"/>
            <a:tailEnd type="none" w="med" len="med"/>
          </a:ln>
        </p:spPr>
      </p:pic>
      <p:sp>
        <p:nvSpPr>
          <p:cNvPr id="171" name="Shape 171"/>
          <p:cNvSpPr txBox="1"/>
          <p:nvPr/>
        </p:nvSpPr>
        <p:spPr>
          <a:xfrm>
            <a:off x="3999300" y="4729400"/>
            <a:ext cx="4984199" cy="261600"/>
          </a:xfrm>
          <a:prstGeom prst="rect">
            <a:avLst/>
          </a:prstGeom>
          <a:noFill/>
          <a:ln>
            <a:noFill/>
          </a:ln>
        </p:spPr>
        <p:txBody>
          <a:bodyPr lIns="91425" tIns="91425" rIns="91425" bIns="91425" anchor="t" anchorCtr="0">
            <a:noAutofit/>
          </a:bodyPr>
          <a:lstStyle/>
          <a:p>
            <a:pPr lvl="0" rtl="0">
              <a:spcBef>
                <a:spcPts val="0"/>
              </a:spcBef>
              <a:buNone/>
            </a:pPr>
            <a:r>
              <a:rPr lang="en" sz="1000">
                <a:solidFill>
                  <a:schemeClr val="dk2"/>
                </a:solidFill>
                <a:latin typeface="Quicksand"/>
                <a:ea typeface="Quicksand"/>
                <a:cs typeface="Quicksand"/>
                <a:sym typeface="Quicksand"/>
              </a:rPr>
              <a:t>Image: http://www.clarionsafety.com/assets/catalog/parts/5166-U96DHPJ.gif</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latin typeface="Quicksand"/>
                <a:ea typeface="Quicksand"/>
                <a:cs typeface="Quicksand"/>
                <a:sym typeface="Quicksand"/>
              </a:rPr>
              <a:t>Quality of Life</a:t>
            </a:r>
          </a:p>
        </p:txBody>
      </p:sp>
      <p:sp>
        <p:nvSpPr>
          <p:cNvPr id="177" name="Shape 177"/>
          <p:cNvSpPr txBox="1">
            <a:spLocks noGrp="1"/>
          </p:cNvSpPr>
          <p:nvPr>
            <p:ph type="body" idx="1"/>
          </p:nvPr>
        </p:nvSpPr>
        <p:spPr>
          <a:xfrm>
            <a:off x="535325" y="1791983"/>
            <a:ext cx="3253799" cy="212550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Significant gains:</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Physically Disabled</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Elderly</a:t>
            </a:r>
            <a:r>
              <a:rPr lang="en" baseline="30000">
                <a:latin typeface="Quicksand"/>
                <a:ea typeface="Quicksand"/>
                <a:cs typeface="Quicksand"/>
                <a:sym typeface="Quicksand"/>
              </a:rPr>
              <a:t>[5]</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Helps with:</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Mobility</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Communication</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Independence</a:t>
            </a:r>
            <a:r>
              <a:rPr lang="en" baseline="30000">
                <a:latin typeface="Quicksand"/>
                <a:ea typeface="Quicksand"/>
                <a:cs typeface="Quicksand"/>
                <a:sym typeface="Quicksand"/>
              </a:rPr>
              <a:t>[7]</a:t>
            </a:r>
          </a:p>
        </p:txBody>
      </p:sp>
      <p:pic>
        <p:nvPicPr>
          <p:cNvPr id="178" name="Shape 178"/>
          <p:cNvPicPr preferRelativeResize="0"/>
          <p:nvPr/>
        </p:nvPicPr>
        <p:blipFill>
          <a:blip r:embed="rId3">
            <a:alphaModFix/>
          </a:blip>
          <a:stretch>
            <a:fillRect/>
          </a:stretch>
        </p:blipFill>
        <p:spPr>
          <a:xfrm>
            <a:off x="4508000" y="2063525"/>
            <a:ext cx="3355050" cy="1887224"/>
          </a:xfrm>
          <a:prstGeom prst="rect">
            <a:avLst/>
          </a:prstGeom>
          <a:noFill/>
          <a:ln w="19050" cap="flat">
            <a:solidFill>
              <a:srgbClr val="000000"/>
            </a:solidFill>
            <a:prstDash val="solid"/>
            <a:round/>
            <a:headEnd type="none" w="med" len="med"/>
            <a:tailEnd type="none" w="med" len="med"/>
          </a:ln>
        </p:spPr>
      </p:pic>
      <p:sp>
        <p:nvSpPr>
          <p:cNvPr id="179" name="Shape 179"/>
          <p:cNvSpPr txBox="1"/>
          <p:nvPr/>
        </p:nvSpPr>
        <p:spPr>
          <a:xfrm>
            <a:off x="1101825" y="4617900"/>
            <a:ext cx="7883100" cy="456299"/>
          </a:xfrm>
          <a:prstGeom prst="rect">
            <a:avLst/>
          </a:prstGeom>
          <a:noFill/>
          <a:ln>
            <a:noFill/>
          </a:ln>
        </p:spPr>
        <p:txBody>
          <a:bodyPr lIns="91425" tIns="91425" rIns="91425" bIns="91425" anchor="t" anchorCtr="0">
            <a:noAutofit/>
          </a:bodyPr>
          <a:lstStyle/>
          <a:p>
            <a:pPr>
              <a:spcBef>
                <a:spcPts val="0"/>
              </a:spcBef>
              <a:buNone/>
            </a:pPr>
            <a:r>
              <a:rPr lang="en" sz="1100">
                <a:solidFill>
                  <a:schemeClr val="dk2"/>
                </a:solidFill>
                <a:latin typeface="Quicksand"/>
                <a:ea typeface="Quicksand"/>
                <a:cs typeface="Quicksand"/>
                <a:sym typeface="Quicksand"/>
              </a:rPr>
              <a:t>Image: https://abcnews.go.com/images/Technology/ap_stephen_hawking_mt_141202_16x9_992.jpg</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latin typeface="Quicksand"/>
                <a:ea typeface="Quicksand"/>
                <a:cs typeface="Quicksand"/>
                <a:sym typeface="Quicksand"/>
              </a:rPr>
              <a:t>Conclusions</a:t>
            </a:r>
          </a:p>
        </p:txBody>
      </p:sp>
      <p:sp>
        <p:nvSpPr>
          <p:cNvPr id="185" name="Shape 185"/>
          <p:cNvSpPr txBox="1">
            <a:spLocks noGrp="1"/>
          </p:cNvSpPr>
          <p:nvPr>
            <p:ph type="body" idx="1"/>
          </p:nvPr>
        </p:nvSpPr>
        <p:spPr>
          <a:xfrm>
            <a:off x="457200" y="1507127"/>
            <a:ext cx="8229600" cy="3455999"/>
          </a:xfrm>
          <a:prstGeom prst="rect">
            <a:avLst/>
          </a:prstGeom>
        </p:spPr>
        <p:txBody>
          <a:bodyPr lIns="91425" tIns="91425" rIns="91425" bIns="91425" anchor="t" anchorCtr="0">
            <a:noAutofit/>
          </a:bodyPr>
          <a:lstStyle/>
          <a:p>
            <a:pPr marL="457200" lvl="0" indent="-317500" rtl="0">
              <a:spcBef>
                <a:spcPts val="0"/>
              </a:spcBef>
              <a:buClr>
                <a:schemeClr val="dk2"/>
              </a:buClr>
              <a:buSzPct val="100000"/>
              <a:buFont typeface="Quicksand"/>
              <a:buChar char="-"/>
            </a:pPr>
            <a:r>
              <a:rPr lang="en" sz="1400">
                <a:latin typeface="Quicksand"/>
                <a:ea typeface="Quicksand"/>
                <a:cs typeface="Quicksand"/>
                <a:sym typeface="Quicksand"/>
              </a:rPr>
              <a:t>Assistive robots will be widely adopted in </a:t>
            </a:r>
            <a:r>
              <a:rPr lang="en" sz="1400" b="1">
                <a:latin typeface="Quicksand"/>
                <a:ea typeface="Quicksand"/>
                <a:cs typeface="Quicksand"/>
                <a:sym typeface="Quicksand"/>
              </a:rPr>
              <a:t>industry  in ~1 - 5 years</a:t>
            </a:r>
          </a:p>
          <a:p>
            <a:pPr marL="457200" lvl="0" indent="-317500" rtl="0">
              <a:spcBef>
                <a:spcPts val="0"/>
              </a:spcBef>
              <a:buClr>
                <a:schemeClr val="dk2"/>
              </a:buClr>
              <a:buSzPct val="100000"/>
              <a:buFont typeface="Quicksand"/>
              <a:buChar char="-"/>
            </a:pPr>
            <a:r>
              <a:rPr lang="en" sz="1400">
                <a:latin typeface="Quicksand"/>
                <a:ea typeface="Quicksand"/>
                <a:cs typeface="Quicksand"/>
                <a:sym typeface="Quicksand"/>
              </a:rPr>
              <a:t>Assistive robots will be widely adopted by </a:t>
            </a:r>
            <a:r>
              <a:rPr lang="en" sz="1400" b="1">
                <a:latin typeface="Quicksand"/>
                <a:ea typeface="Quicksand"/>
                <a:cs typeface="Quicksand"/>
                <a:sym typeface="Quicksand"/>
              </a:rPr>
              <a:t>households in ~25 - 30 years</a:t>
            </a:r>
          </a:p>
          <a:p>
            <a:pPr marL="457200" lvl="0" indent="-317500" rtl="0">
              <a:spcBef>
                <a:spcPts val="0"/>
              </a:spcBef>
              <a:buClr>
                <a:schemeClr val="dk2"/>
              </a:buClr>
              <a:buSzPct val="100000"/>
              <a:buFont typeface="Quicksand"/>
              <a:buChar char="-"/>
            </a:pPr>
            <a:r>
              <a:rPr lang="en" sz="1400">
                <a:latin typeface="Quicksand"/>
                <a:ea typeface="Quicksand"/>
                <a:cs typeface="Quicksand"/>
                <a:sym typeface="Quicksand"/>
              </a:rPr>
              <a:t>Assistive robots will be widely adopted by </a:t>
            </a:r>
            <a:r>
              <a:rPr lang="en" sz="1400" b="1">
                <a:latin typeface="Quicksand"/>
                <a:ea typeface="Quicksand"/>
                <a:cs typeface="Quicksand"/>
                <a:sym typeface="Quicksand"/>
              </a:rPr>
              <a:t>the government in ~10 - 15 years</a:t>
            </a:r>
          </a:p>
          <a:p>
            <a:pPr marL="457200" lvl="0" indent="-317500" rtl="0">
              <a:spcBef>
                <a:spcPts val="0"/>
              </a:spcBef>
              <a:buClr>
                <a:schemeClr val="dk2"/>
              </a:buClr>
              <a:buSzPct val="100000"/>
              <a:buFont typeface="Quicksand"/>
              <a:buChar char="-"/>
            </a:pPr>
            <a:r>
              <a:rPr lang="en" sz="1400">
                <a:latin typeface="Quicksand"/>
                <a:ea typeface="Quicksand"/>
                <a:cs typeface="Quicksand"/>
                <a:sym typeface="Quicksand"/>
              </a:rPr>
              <a:t>Effect of assistive robotics in the </a:t>
            </a:r>
            <a:r>
              <a:rPr lang="en" sz="1400" b="1">
                <a:latin typeface="Quicksand"/>
                <a:ea typeface="Quicksand"/>
                <a:cs typeface="Quicksand"/>
                <a:sym typeface="Quicksand"/>
              </a:rPr>
              <a:t>short term (1 year)</a:t>
            </a:r>
            <a:r>
              <a:rPr lang="en" sz="1400">
                <a:latin typeface="Quicksand"/>
                <a:ea typeface="Quicksand"/>
                <a:cs typeface="Quicksand"/>
                <a:sym typeface="Quicksand"/>
              </a:rPr>
              <a:t>:</a:t>
            </a:r>
          </a:p>
          <a:p>
            <a:pPr marL="914400" lvl="1" indent="-317500" rtl="0">
              <a:spcBef>
                <a:spcPts val="0"/>
              </a:spcBef>
              <a:buClr>
                <a:schemeClr val="dk2"/>
              </a:buClr>
              <a:buSzPct val="100000"/>
              <a:buFont typeface="Quicksand"/>
              <a:buChar char="-"/>
            </a:pPr>
            <a:r>
              <a:rPr lang="en" sz="1400">
                <a:latin typeface="Quicksand"/>
                <a:ea typeface="Quicksand"/>
                <a:cs typeface="Quicksand"/>
                <a:sym typeface="Quicksand"/>
              </a:rPr>
              <a:t>The market for assistive robots is still </a:t>
            </a:r>
            <a:r>
              <a:rPr lang="en" sz="1400" b="1">
                <a:latin typeface="Quicksand"/>
                <a:ea typeface="Quicksand"/>
                <a:cs typeface="Quicksand"/>
                <a:sym typeface="Quicksand"/>
              </a:rPr>
              <a:t>poorly defined</a:t>
            </a:r>
            <a:r>
              <a:rPr lang="en" sz="1400">
                <a:latin typeface="Quicksand"/>
                <a:ea typeface="Quicksand"/>
                <a:cs typeface="Quicksand"/>
                <a:sym typeface="Quicksand"/>
              </a:rPr>
              <a:t> and </a:t>
            </a:r>
            <a:r>
              <a:rPr lang="en" sz="1400" b="1">
                <a:latin typeface="Quicksand"/>
                <a:ea typeface="Quicksand"/>
                <a:cs typeface="Quicksand"/>
                <a:sym typeface="Quicksand"/>
              </a:rPr>
              <a:t>immature</a:t>
            </a:r>
            <a:r>
              <a:rPr lang="en" sz="1400">
                <a:latin typeface="Quicksand"/>
                <a:ea typeface="Quicksand"/>
                <a:cs typeface="Quicksand"/>
                <a:sym typeface="Quicksand"/>
              </a:rPr>
              <a:t>.</a:t>
            </a:r>
          </a:p>
          <a:p>
            <a:pPr marL="1371600" lvl="2" indent="-317500" rtl="0">
              <a:spcBef>
                <a:spcPts val="0"/>
              </a:spcBef>
              <a:buClr>
                <a:schemeClr val="dk2"/>
              </a:buClr>
              <a:buSzPct val="100000"/>
              <a:buFont typeface="Quicksand"/>
              <a:buChar char="-"/>
            </a:pPr>
            <a:r>
              <a:rPr lang="en" sz="1400">
                <a:latin typeface="Quicksand"/>
                <a:ea typeface="Quicksand"/>
                <a:cs typeface="Quicksand"/>
                <a:sym typeface="Quicksand"/>
              </a:rPr>
              <a:t>Assistive robots will have little impact in the near future.</a:t>
            </a:r>
          </a:p>
          <a:p>
            <a:pPr marL="457200" lvl="0" indent="-317500" rtl="0">
              <a:spcBef>
                <a:spcPts val="0"/>
              </a:spcBef>
              <a:buClr>
                <a:schemeClr val="dk2"/>
              </a:buClr>
              <a:buSzPct val="100000"/>
              <a:buFont typeface="Quicksand"/>
              <a:buChar char="-"/>
            </a:pPr>
            <a:r>
              <a:rPr lang="en" sz="1400">
                <a:latin typeface="Quicksand"/>
                <a:ea typeface="Quicksand"/>
                <a:cs typeface="Quicksand"/>
                <a:sym typeface="Quicksand"/>
              </a:rPr>
              <a:t>Effect of assistive robotics in the </a:t>
            </a:r>
            <a:r>
              <a:rPr lang="en" sz="1400" b="1">
                <a:latin typeface="Quicksand"/>
                <a:ea typeface="Quicksand"/>
                <a:cs typeface="Quicksand"/>
                <a:sym typeface="Quicksand"/>
              </a:rPr>
              <a:t>mid term (5 years)</a:t>
            </a:r>
            <a:r>
              <a:rPr lang="en" sz="1400">
                <a:latin typeface="Quicksand"/>
                <a:ea typeface="Quicksand"/>
                <a:cs typeface="Quicksand"/>
                <a:sym typeface="Quicksand"/>
              </a:rPr>
              <a:t>:</a:t>
            </a:r>
          </a:p>
          <a:p>
            <a:pPr marL="914400" lvl="1" indent="-317500" rtl="0">
              <a:spcBef>
                <a:spcPts val="0"/>
              </a:spcBef>
              <a:buClr>
                <a:schemeClr val="dk2"/>
              </a:buClr>
              <a:buSzPct val="100000"/>
              <a:buFont typeface="Quicksand"/>
              <a:buChar char="-"/>
            </a:pPr>
            <a:r>
              <a:rPr lang="en" sz="1400">
                <a:latin typeface="Quicksand"/>
                <a:ea typeface="Quicksand"/>
                <a:cs typeface="Quicksand"/>
                <a:sym typeface="Quicksand"/>
              </a:rPr>
              <a:t>Robotics will have started to grow, but will have a </a:t>
            </a:r>
            <a:r>
              <a:rPr lang="en" sz="1400" b="1">
                <a:latin typeface="Quicksand"/>
                <a:ea typeface="Quicksand"/>
                <a:cs typeface="Quicksand"/>
                <a:sym typeface="Quicksand"/>
              </a:rPr>
              <a:t>greater impact on industries</a:t>
            </a:r>
          </a:p>
          <a:p>
            <a:pPr marL="1371600" lvl="2" indent="-317500" rtl="0">
              <a:spcBef>
                <a:spcPts val="0"/>
              </a:spcBef>
              <a:buClr>
                <a:schemeClr val="dk2"/>
              </a:buClr>
              <a:buSzPct val="100000"/>
              <a:buFont typeface="Quicksand"/>
              <a:buChar char="-"/>
            </a:pPr>
            <a:r>
              <a:rPr lang="en" sz="1400">
                <a:latin typeface="Quicksand"/>
                <a:ea typeface="Quicksand"/>
                <a:cs typeface="Quicksand"/>
                <a:sym typeface="Quicksand"/>
              </a:rPr>
              <a:t>Improvements in industrial robots will drive improvements in socially assistive robots</a:t>
            </a:r>
          </a:p>
          <a:p>
            <a:pPr marL="457200" lvl="0" indent="-317500" rtl="0">
              <a:spcBef>
                <a:spcPts val="0"/>
              </a:spcBef>
              <a:buClr>
                <a:schemeClr val="dk2"/>
              </a:buClr>
              <a:buSzPct val="100000"/>
              <a:buFont typeface="Quicksand"/>
              <a:buChar char="-"/>
            </a:pPr>
            <a:r>
              <a:rPr lang="en" sz="1400">
                <a:latin typeface="Quicksand"/>
                <a:ea typeface="Quicksand"/>
                <a:cs typeface="Quicksand"/>
                <a:sym typeface="Quicksand"/>
              </a:rPr>
              <a:t>And the </a:t>
            </a:r>
            <a:r>
              <a:rPr lang="en" sz="1400" b="1">
                <a:latin typeface="Quicksand"/>
                <a:ea typeface="Quicksand"/>
                <a:cs typeface="Quicksand"/>
                <a:sym typeface="Quicksand"/>
              </a:rPr>
              <a:t>long term (10+ years)</a:t>
            </a:r>
            <a:r>
              <a:rPr lang="en" sz="1400">
                <a:latin typeface="Quicksand"/>
                <a:ea typeface="Quicksand"/>
                <a:cs typeface="Quicksand"/>
                <a:sym typeface="Quicksand"/>
              </a:rPr>
              <a:t>:</a:t>
            </a:r>
          </a:p>
          <a:p>
            <a:pPr marL="914400" lvl="1" indent="-317500" rtl="0">
              <a:spcBef>
                <a:spcPts val="0"/>
              </a:spcBef>
              <a:buClr>
                <a:schemeClr val="dk2"/>
              </a:buClr>
              <a:buSzPct val="100000"/>
              <a:buFont typeface="Quicksand"/>
              <a:buChar char="-"/>
            </a:pPr>
            <a:r>
              <a:rPr lang="en" sz="1400">
                <a:latin typeface="Quicksand"/>
                <a:ea typeface="Quicksand"/>
                <a:cs typeface="Quicksand"/>
                <a:sym typeface="Quicksand"/>
              </a:rPr>
              <a:t>Socially assistive robots will begin to be more widely adopted, as </a:t>
            </a:r>
            <a:r>
              <a:rPr lang="en" sz="1400" b="1">
                <a:latin typeface="Quicksand"/>
                <a:ea typeface="Quicksand"/>
                <a:cs typeface="Quicksand"/>
                <a:sym typeface="Quicksand"/>
              </a:rPr>
              <a:t>more applications are created for consumer use</a:t>
            </a:r>
          </a:p>
          <a:p>
            <a:pPr rtl="0">
              <a:spcBef>
                <a:spcPts val="0"/>
              </a:spcBef>
              <a:buNone/>
            </a:pPr>
            <a:endParaRPr sz="1400">
              <a:latin typeface="Quicksand"/>
              <a:ea typeface="Quicksand"/>
              <a:cs typeface="Quicksand"/>
              <a:sym typeface="Quicksand"/>
            </a:endParaRPr>
          </a:p>
          <a:p>
            <a:pPr rtl="0">
              <a:spcBef>
                <a:spcPts val="0"/>
              </a:spcBef>
              <a:buNone/>
            </a:pPr>
            <a:endParaRPr sz="1400">
              <a:latin typeface="Quicksand"/>
              <a:ea typeface="Quicksand"/>
              <a:cs typeface="Quicksand"/>
              <a:sym typeface="Quicksand"/>
            </a:endParaRPr>
          </a:p>
          <a:p>
            <a:pPr rtl="0">
              <a:spcBef>
                <a:spcPts val="0"/>
              </a:spcBef>
              <a:buNone/>
            </a:pPr>
            <a:endParaRPr sz="1400">
              <a:latin typeface="Quicksand"/>
              <a:ea typeface="Quicksand"/>
              <a:cs typeface="Quicksand"/>
              <a:sym typeface="Quicksand"/>
            </a:endParaRPr>
          </a:p>
          <a:p>
            <a:pPr rtl="0">
              <a:spcBef>
                <a:spcPts val="0"/>
              </a:spcBef>
              <a:buNone/>
            </a:pPr>
            <a:endParaRPr sz="1400">
              <a:latin typeface="Quicksand"/>
              <a:ea typeface="Quicksand"/>
              <a:cs typeface="Quicksand"/>
              <a:sym typeface="Quicksand"/>
            </a:endParaRPr>
          </a:p>
          <a:p>
            <a:pPr rtl="0">
              <a:spcBef>
                <a:spcPts val="0"/>
              </a:spcBef>
              <a:buNone/>
            </a:pPr>
            <a:endParaRPr sz="1400">
              <a:latin typeface="Quicksand"/>
              <a:ea typeface="Quicksand"/>
              <a:cs typeface="Quicksand"/>
              <a:sym typeface="Quicksand"/>
            </a:endParaRPr>
          </a:p>
          <a:p>
            <a:pPr rtl="0">
              <a:spcBef>
                <a:spcPts val="0"/>
              </a:spcBef>
              <a:buNone/>
            </a:pPr>
            <a:endParaRPr sz="1400">
              <a:latin typeface="Quicksand"/>
              <a:ea typeface="Quicksand"/>
              <a:cs typeface="Quicksand"/>
              <a:sym typeface="Quicksand"/>
            </a:endParaRPr>
          </a:p>
          <a:p>
            <a:pPr lvl="0">
              <a:spcBef>
                <a:spcPts val="0"/>
              </a:spcBef>
              <a:buNone/>
            </a:pPr>
            <a:endParaRPr sz="1400">
              <a:latin typeface="Quicksand"/>
              <a:ea typeface="Quicksand"/>
              <a:cs typeface="Quicksand"/>
              <a:sym typeface="Quicksand"/>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dirty="0">
                <a:latin typeface="Quicksand"/>
                <a:ea typeface="Quicksand"/>
                <a:cs typeface="Quicksand"/>
                <a:sym typeface="Quicksand"/>
              </a:rPr>
              <a:t>References</a:t>
            </a:r>
          </a:p>
        </p:txBody>
      </p:sp>
      <p:sp>
        <p:nvSpPr>
          <p:cNvPr id="191" name="Shape 191"/>
          <p:cNvSpPr txBox="1">
            <a:spLocks noGrp="1"/>
          </p:cNvSpPr>
          <p:nvPr>
            <p:ph type="body" idx="1"/>
          </p:nvPr>
        </p:nvSpPr>
        <p:spPr>
          <a:xfrm>
            <a:off x="381000" y="1202325"/>
            <a:ext cx="8570699" cy="3864900"/>
          </a:xfrm>
          <a:prstGeom prst="rect">
            <a:avLst/>
          </a:prstGeom>
        </p:spPr>
        <p:txBody>
          <a:bodyPr lIns="91425" tIns="91425" rIns="91425" bIns="91425" anchor="t" anchorCtr="0">
            <a:noAutofit/>
          </a:bodyPr>
          <a:lstStyle/>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"Robots." </a:t>
            </a:r>
            <a:r>
              <a:rPr lang="en" sz="800" i="1" dirty="0">
                <a:latin typeface="Quicksand"/>
                <a:ea typeface="Quicksand"/>
                <a:cs typeface="Quicksand"/>
                <a:sym typeface="Quicksand"/>
              </a:rPr>
              <a:t>Aldebaran Robotics</a:t>
            </a:r>
            <a:r>
              <a:rPr lang="en" sz="800" dirty="0">
                <a:latin typeface="Quicksand"/>
                <a:ea typeface="Quicksand"/>
                <a:cs typeface="Quicksand"/>
                <a:sym typeface="Quicksand"/>
              </a:rPr>
              <a:t>. Web. 23 Apr. 2015. &lt;</a:t>
            </a:r>
            <a:r>
              <a:rPr lang="en" sz="800" u="sng" dirty="0">
                <a:latin typeface="Quicksand"/>
                <a:ea typeface="Quicksand"/>
                <a:cs typeface="Quicksand"/>
                <a:sym typeface="Quicksand"/>
                <a:hlinkClick r:id="rId3"/>
              </a:rPr>
              <a:t>https://www.aldebaran.com/en/robots</a:t>
            </a:r>
            <a:r>
              <a:rPr lang="en" sz="800" dirty="0">
                <a:latin typeface="Quicksand"/>
                <a:ea typeface="Quicksand"/>
                <a:cs typeface="Quicksand"/>
                <a:sym typeface="Quicksand"/>
              </a:rPr>
              <a:t>&gt;.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Vasic, Milos, and Aude Billard. "Safety issues in human-robot interactions."</a:t>
            </a:r>
            <a:r>
              <a:rPr lang="en" sz="800" i="1" dirty="0">
                <a:latin typeface="Quicksand"/>
                <a:ea typeface="Quicksand"/>
                <a:cs typeface="Quicksand"/>
                <a:sym typeface="Quicksand"/>
              </a:rPr>
              <a:t>Robotics and Automation (ICRA), 2013 IEEE International Conference on</a:t>
            </a:r>
            <a:r>
              <a:rPr lang="en" sz="800" dirty="0">
                <a:latin typeface="Quicksand"/>
                <a:ea typeface="Quicksand"/>
                <a:cs typeface="Quicksand"/>
                <a:sym typeface="Quicksand"/>
              </a:rPr>
              <a:t>. IEEE, 2013.</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Greczek, Jillian, et al. "Graded cueing feedback in robot-mediated imitation practice for children with autism spectrum disorders." </a:t>
            </a:r>
            <a:r>
              <a:rPr lang="en" sz="800" i="1" dirty="0">
                <a:latin typeface="Quicksand"/>
                <a:ea typeface="Quicksand"/>
                <a:cs typeface="Quicksand"/>
                <a:sym typeface="Quicksand"/>
              </a:rPr>
              <a:t>Robot and Human Interactive Communication, 2014 RO-MAN: The 23rd IEEE International Symposium on</a:t>
            </a:r>
            <a:r>
              <a:rPr lang="en" sz="800" dirty="0">
                <a:latin typeface="Quicksand"/>
                <a:ea typeface="Quicksand"/>
                <a:cs typeface="Quicksand"/>
                <a:sym typeface="Quicksand"/>
              </a:rPr>
              <a:t>. IEEE, 2014.</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McColl, Derek, Wing-Yue Geoffrey Louie, and Goldie Nejat. "Brian 2.1: A Socially Assistive Robot for the Elderly and Cognitively Impaired." </a:t>
            </a:r>
            <a:r>
              <a:rPr lang="en" sz="800" i="1" dirty="0">
                <a:latin typeface="Quicksand"/>
                <a:ea typeface="Quicksand"/>
                <a:cs typeface="Quicksand"/>
                <a:sym typeface="Quicksand"/>
              </a:rPr>
              <a:t>IEEE Robotics and Automation Magazine</a:t>
            </a:r>
            <a:r>
              <a:rPr lang="en" sz="800" dirty="0">
                <a:latin typeface="Quicksand"/>
                <a:ea typeface="Quicksand"/>
                <a:cs typeface="Quicksand"/>
                <a:sym typeface="Quicksand"/>
              </a:rPr>
              <a:t> (2013): 74-84. </a:t>
            </a:r>
            <a:r>
              <a:rPr lang="en" sz="800" i="1" dirty="0">
                <a:latin typeface="Quicksand"/>
                <a:ea typeface="Quicksand"/>
                <a:cs typeface="Quicksand"/>
                <a:sym typeface="Quicksand"/>
              </a:rPr>
              <a:t>IEEE RAS</a:t>
            </a:r>
            <a:r>
              <a:rPr lang="en" sz="800" dirty="0">
                <a:latin typeface="Quicksand"/>
                <a:ea typeface="Quicksand"/>
                <a:cs typeface="Quicksand"/>
                <a:sym typeface="Quicksand"/>
              </a:rPr>
              <a:t>. Web. 27 Apr. 2015. </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Stuart Dredge, “Robear: the bear-shaped nursing robot who'll look after you when you get old”, Web Apr 27, 2015, </a:t>
            </a:r>
            <a:r>
              <a:rPr lang="en" sz="800" u="sng" dirty="0">
                <a:latin typeface="Quicksand"/>
                <a:ea typeface="Quicksand"/>
                <a:cs typeface="Quicksand"/>
                <a:sym typeface="Quicksand"/>
                <a:hlinkClick r:id="rId4"/>
              </a:rPr>
              <a:t>http://www.theguardian.com/technology/2015/feb/27/robear-bear-shaped-nursing-care-robot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Bovbel, Paul, and Goldie Nejat. "Casper: An Assistive Kitchen Robot to Promote Aging in Place." </a:t>
            </a:r>
            <a:r>
              <a:rPr lang="en" sz="800" i="1" dirty="0">
                <a:latin typeface="Quicksand"/>
                <a:ea typeface="Quicksand"/>
                <a:cs typeface="Quicksand"/>
                <a:sym typeface="Quicksand"/>
              </a:rPr>
              <a:t>Journal of Medical Devices</a:t>
            </a:r>
            <a:r>
              <a:rPr lang="en" sz="800" dirty="0">
                <a:latin typeface="Quicksand"/>
                <a:ea typeface="Quicksand"/>
                <a:cs typeface="Quicksand"/>
                <a:sym typeface="Quicksand"/>
              </a:rPr>
              <a:t> 8.3 (2014): n. pag. </a:t>
            </a:r>
            <a:r>
              <a:rPr lang="en" sz="800" i="1" dirty="0">
                <a:latin typeface="Quicksand"/>
                <a:ea typeface="Quicksand"/>
                <a:cs typeface="Quicksand"/>
                <a:sym typeface="Quicksand"/>
              </a:rPr>
              <a:t>ASME</a:t>
            </a:r>
            <a:r>
              <a:rPr lang="en" sz="800" dirty="0">
                <a:latin typeface="Quicksand"/>
                <a:ea typeface="Quicksand"/>
                <a:cs typeface="Quicksand"/>
                <a:sym typeface="Quicksand"/>
              </a:rPr>
              <a:t>. 21 July 2014. Web. 25 Apr. 2015.</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Hal Hodson. “Baxter the robot brings his gentle touch to novel jobs.” </a:t>
            </a:r>
            <a:r>
              <a:rPr lang="en" sz="800" i="1" dirty="0">
                <a:latin typeface="Quicksand"/>
                <a:ea typeface="Quicksand"/>
                <a:cs typeface="Quicksand"/>
                <a:sym typeface="Quicksand"/>
              </a:rPr>
              <a:t>New Scientist. </a:t>
            </a:r>
            <a:r>
              <a:rPr lang="en" sz="800" dirty="0">
                <a:latin typeface="Quicksand"/>
                <a:ea typeface="Quicksand"/>
                <a:cs typeface="Quicksand"/>
                <a:sym typeface="Quicksand"/>
              </a:rPr>
              <a:t>13 Nov. 2014. Web Apr. 2015. &lt;http://www.active8robots.com/blog/baxter-ebola-research/&gt;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James Melik. “Robots: Brave New World moves a step closer.” </a:t>
            </a:r>
            <a:r>
              <a:rPr lang="en" sz="800" i="1" dirty="0">
                <a:latin typeface="Quicksand"/>
                <a:ea typeface="Quicksand"/>
                <a:cs typeface="Quicksand"/>
                <a:sym typeface="Quicksand"/>
              </a:rPr>
              <a:t>BBC News.</a:t>
            </a:r>
            <a:r>
              <a:rPr lang="en" sz="800" dirty="0">
                <a:latin typeface="Quicksand"/>
                <a:ea typeface="Quicksand"/>
                <a:cs typeface="Quicksand"/>
                <a:sym typeface="Quicksand"/>
              </a:rPr>
              <a:t> 03 Jan. 2013. Web Apr. 2015. &lt;http://www.bbc.com/news/business-20800118&gt;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Blain, Loz. "South Korea's Autonomous Robot Gun Turrets: Deadly from Kilometers Away." </a:t>
            </a:r>
            <a:r>
              <a:rPr lang="en" sz="800" i="1" dirty="0">
                <a:latin typeface="Quicksand"/>
                <a:ea typeface="Quicksand"/>
                <a:cs typeface="Quicksand"/>
                <a:sym typeface="Quicksand"/>
              </a:rPr>
              <a:t>South Korea's Autonomous Robot Gun Turrets: Deadly from Kilometers Away</a:t>
            </a:r>
            <a:r>
              <a:rPr lang="en" sz="800" dirty="0">
                <a:latin typeface="Quicksand"/>
                <a:ea typeface="Quicksand"/>
                <a:cs typeface="Quicksand"/>
                <a:sym typeface="Quicksand"/>
              </a:rPr>
              <a:t>. Gizmag, 7 Dec. 2010. Web. 28 Apr. 2015. &lt;</a:t>
            </a:r>
            <a:r>
              <a:rPr lang="en" sz="800" u="sng" dirty="0">
                <a:latin typeface="Quicksand"/>
                <a:ea typeface="Quicksand"/>
                <a:cs typeface="Quicksand"/>
                <a:sym typeface="Quicksand"/>
                <a:hlinkClick r:id="rId5"/>
              </a:rPr>
              <a:t>http://www.gizmag.com/korea-dodamm-super-aegis-autonomos-robot-gun-turret/17198/</a:t>
            </a:r>
            <a:r>
              <a:rPr lang="en" sz="800" dirty="0">
                <a:latin typeface="Quicksand"/>
                <a:ea typeface="Quicksand"/>
                <a:cs typeface="Quicksand"/>
                <a:sym typeface="Quicksand"/>
              </a:rPr>
              <a:t>&gt;.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Kee, Edwin. "Knightscope K5 Sentry Robot Undergoes Testing." </a:t>
            </a:r>
            <a:r>
              <a:rPr lang="en" sz="800" i="1" dirty="0">
                <a:latin typeface="Quicksand"/>
                <a:ea typeface="Quicksand"/>
                <a:cs typeface="Quicksand"/>
                <a:sym typeface="Quicksand"/>
              </a:rPr>
              <a:t>Ubergizmo</a:t>
            </a:r>
            <a:r>
              <a:rPr lang="en" sz="800" dirty="0">
                <a:latin typeface="Quicksand"/>
                <a:ea typeface="Quicksand"/>
                <a:cs typeface="Quicksand"/>
                <a:sym typeface="Quicksand"/>
              </a:rPr>
              <a:t>. Technologyreview, 13 Nov. 2014. Web. 28 Apr. 2015. &lt;</a:t>
            </a:r>
            <a:r>
              <a:rPr lang="en" sz="800" u="sng" dirty="0">
                <a:latin typeface="Quicksand"/>
                <a:ea typeface="Quicksand"/>
                <a:cs typeface="Quicksand"/>
                <a:sym typeface="Quicksand"/>
                <a:hlinkClick r:id="rId6"/>
              </a:rPr>
              <a:t>http://www.ubergizmo.com/2014/11/knightscope-k5-sentry-robot-undergoes-testing/</a:t>
            </a:r>
            <a:r>
              <a:rPr lang="en" sz="800" dirty="0">
                <a:latin typeface="Quicksand"/>
                <a:ea typeface="Quicksand"/>
                <a:cs typeface="Quicksand"/>
                <a:sym typeface="Quicksand"/>
              </a:rPr>
              <a:t>&gt;.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R, Mark. "ApriAttenda Robot Assistant." </a:t>
            </a:r>
            <a:r>
              <a:rPr lang="en" sz="800" i="1" dirty="0">
                <a:latin typeface="Quicksand"/>
                <a:ea typeface="Quicksand"/>
                <a:cs typeface="Quicksand"/>
                <a:sym typeface="Quicksand"/>
              </a:rPr>
              <a:t>Coolest Gadgets</a:t>
            </a:r>
            <a:r>
              <a:rPr lang="en" sz="800" dirty="0">
                <a:latin typeface="Quicksand"/>
                <a:ea typeface="Quicksand"/>
                <a:cs typeface="Quicksand"/>
                <a:sym typeface="Quicksand"/>
              </a:rPr>
              <a:t>. Dvice, 26 Mar. 2009. Web. 28 Apr. 2015. &lt;</a:t>
            </a:r>
            <a:r>
              <a:rPr lang="en" sz="800" u="sng" dirty="0">
                <a:latin typeface="Quicksand"/>
                <a:ea typeface="Quicksand"/>
                <a:cs typeface="Quicksand"/>
                <a:sym typeface="Quicksand"/>
                <a:hlinkClick r:id="rId7"/>
              </a:rPr>
              <a:t>http://www.coolest-gadgets.com/20090326/apriattenda-robot-assistant/</a:t>
            </a:r>
            <a:r>
              <a:rPr lang="en" sz="800" dirty="0">
                <a:latin typeface="Quicksand"/>
                <a:ea typeface="Quicksand"/>
                <a:cs typeface="Quicksand"/>
                <a:sym typeface="Quicksand"/>
              </a:rPr>
              <a:t>&gt;.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 Secretariat E.Ronchi, Mr Josh Lazar.“The robotics innovation challenge”, Web. 27 Apr, 2015 &lt;</a:t>
            </a:r>
            <a:r>
              <a:rPr lang="en" sz="800" u="sng" dirty="0">
                <a:latin typeface="Quicksand"/>
                <a:ea typeface="Quicksand"/>
                <a:cs typeface="Quicksand"/>
                <a:sym typeface="Quicksand"/>
                <a:hlinkClick r:id="rId8"/>
              </a:rPr>
              <a:t>http://www.oecd.org/officialdocuments/publicdisplaydocumentpdf/?cote=DSTI/ICCP/IE%282012%296&amp;docLanguage=En</a:t>
            </a:r>
            <a:r>
              <a:rPr lang="en" sz="800" dirty="0">
                <a:latin typeface="Quicksand"/>
                <a:ea typeface="Quicksand"/>
                <a:cs typeface="Quicksand"/>
                <a:sym typeface="Quicksand"/>
              </a:rPr>
              <a:t>&gt;.</a:t>
            </a:r>
          </a:p>
          <a:p>
            <a:pPr marL="457200" lvl="0" indent="-279400" rtl="0">
              <a:spcBef>
                <a:spcPts val="0"/>
              </a:spcBef>
              <a:buClr>
                <a:schemeClr val="dk2"/>
              </a:buClr>
              <a:buSzPct val="100000"/>
              <a:buFont typeface="Quicksand"/>
              <a:buAutoNum type="arabicPeriod"/>
            </a:pPr>
            <a:r>
              <a:rPr lang="en" sz="800" dirty="0">
                <a:latin typeface="Quicksand"/>
                <a:ea typeface="Quicksand"/>
                <a:cs typeface="Quicksand"/>
                <a:sym typeface="Quicksand"/>
              </a:rPr>
              <a:t>Torta, Elena, Johannes Oberzaucher, Franz Werner, Raymond H. Cuijpers, and James F. Juola. "Attitudes Towards Socially Assistive Robots in Intelligent Homes: Results from Laboratory Studies and Field Trials." </a:t>
            </a:r>
            <a:r>
              <a:rPr lang="en" sz="800" i="1" dirty="0">
                <a:latin typeface="Quicksand"/>
                <a:ea typeface="Quicksand"/>
                <a:cs typeface="Quicksand"/>
                <a:sym typeface="Quicksand"/>
              </a:rPr>
              <a:t>Journal of Human-Robot Interaction</a:t>
            </a:r>
            <a:r>
              <a:rPr lang="en" sz="800" dirty="0">
                <a:latin typeface="Quicksand"/>
                <a:ea typeface="Quicksand"/>
                <a:cs typeface="Quicksand"/>
                <a:sym typeface="Quicksand"/>
              </a:rPr>
              <a:t> 1.2 (2012): 76-99. </a:t>
            </a:r>
            <a:r>
              <a:rPr lang="en" sz="800" i="1" dirty="0">
                <a:latin typeface="Quicksand"/>
                <a:ea typeface="Quicksand"/>
                <a:cs typeface="Quicksand"/>
                <a:sym typeface="Quicksand"/>
              </a:rPr>
              <a:t>HumanRobotInteraction.org</a:t>
            </a:r>
            <a:r>
              <a:rPr lang="en" sz="800" dirty="0">
                <a:latin typeface="Quicksand"/>
                <a:ea typeface="Quicksand"/>
                <a:cs typeface="Quicksand"/>
                <a:sym typeface="Quicksand"/>
              </a:rPr>
              <a:t>. 2012. Web. 26 Apr. 2015. </a:t>
            </a:r>
          </a:p>
          <a:p>
            <a:pPr marL="457200" lvl="0" indent="-279400" rtl="0">
              <a:spcBef>
                <a:spcPts val="0"/>
              </a:spcBef>
              <a:buClr>
                <a:srgbClr val="1F497D"/>
              </a:buClr>
              <a:buSzPct val="100000"/>
              <a:buFont typeface="Quicksand"/>
              <a:buAutoNum type="arabicPeriod"/>
            </a:pPr>
            <a:r>
              <a:rPr lang="en" sz="800" dirty="0">
                <a:latin typeface="Quicksand"/>
                <a:ea typeface="Quicksand"/>
                <a:cs typeface="Quicksand"/>
                <a:sym typeface="Quicksand"/>
              </a:rPr>
              <a:t>Feil-seifer, David, and Maja J. Matarić. "Ethical principles for socially assistive robotics." (2011).</a:t>
            </a:r>
          </a:p>
          <a:p>
            <a:pPr marL="457200" lvl="0" indent="-279400" rtl="0">
              <a:spcBef>
                <a:spcPts val="0"/>
              </a:spcBef>
              <a:buClr>
                <a:srgbClr val="1F497D"/>
              </a:buClr>
              <a:buSzPct val="100000"/>
              <a:buFont typeface="Quicksand"/>
              <a:buAutoNum type="arabicPeriod"/>
            </a:pPr>
            <a:r>
              <a:rPr lang="en" sz="800" dirty="0">
                <a:solidFill>
                  <a:srgbClr val="1F497D"/>
                </a:solidFill>
                <a:latin typeface="Quicksand"/>
                <a:ea typeface="Quicksand"/>
                <a:cs typeface="Quicksand"/>
                <a:sym typeface="Quicksand"/>
              </a:rPr>
              <a:t>Sharkey, Noel, Marc Goodman, and Nick Ros. "The Coming Robot Crime Wave." </a:t>
            </a:r>
            <a:r>
              <a:rPr lang="en" sz="800" i="1" dirty="0">
                <a:solidFill>
                  <a:srgbClr val="1F497D"/>
                </a:solidFill>
                <a:latin typeface="Quicksand"/>
                <a:ea typeface="Quicksand"/>
                <a:cs typeface="Quicksand"/>
                <a:sym typeface="Quicksand"/>
              </a:rPr>
              <a:t>Computer</a:t>
            </a:r>
            <a:r>
              <a:rPr lang="en" sz="800" dirty="0">
                <a:solidFill>
                  <a:srgbClr val="1F497D"/>
                </a:solidFill>
                <a:latin typeface="Quicksand"/>
                <a:ea typeface="Quicksand"/>
                <a:cs typeface="Quicksand"/>
                <a:sym typeface="Quicksand"/>
              </a:rPr>
              <a:t> 43.8 (2010): 116-15. </a:t>
            </a:r>
            <a:r>
              <a:rPr lang="en" sz="800" i="1" dirty="0">
                <a:solidFill>
                  <a:srgbClr val="1F497D"/>
                </a:solidFill>
                <a:latin typeface="Quicksand"/>
                <a:ea typeface="Quicksand"/>
                <a:cs typeface="Quicksand"/>
                <a:sym typeface="Quicksand"/>
              </a:rPr>
              <a:t>Core.ac.uk</a:t>
            </a:r>
            <a:r>
              <a:rPr lang="en" sz="800" dirty="0">
                <a:solidFill>
                  <a:srgbClr val="1F497D"/>
                </a:solidFill>
                <a:latin typeface="Quicksand"/>
                <a:ea typeface="Quicksand"/>
                <a:cs typeface="Quicksand"/>
                <a:sym typeface="Quicksand"/>
              </a:rPr>
              <a:t>. 2010. Web. 27 Apr. 2015. </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latin typeface="Quicksand"/>
                <a:ea typeface="Quicksand"/>
                <a:cs typeface="Quicksand"/>
                <a:sym typeface="Quicksand"/>
              </a:rPr>
              <a:t>Outline</a:t>
            </a:r>
          </a:p>
        </p:txBody>
      </p:sp>
      <p:sp>
        <p:nvSpPr>
          <p:cNvPr id="104" name="Shape 104"/>
          <p:cNvSpPr txBox="1">
            <a:spLocks noGrp="1"/>
          </p:cNvSpPr>
          <p:nvPr>
            <p:ph type="body" idx="1"/>
          </p:nvPr>
        </p:nvSpPr>
        <p:spPr>
          <a:xfrm>
            <a:off x="457200" y="1930900"/>
            <a:ext cx="4378499" cy="225570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Introduction</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Existing Assistive Robots</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Privacy</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Crime</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Errors, Failures, &amp; Risks</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Quality of Life</a:t>
            </a:r>
          </a:p>
          <a:p>
            <a:pPr marL="457200" lvl="0" indent="-342900">
              <a:spcBef>
                <a:spcPts val="0"/>
              </a:spcBef>
              <a:buClr>
                <a:schemeClr val="dk2"/>
              </a:buClr>
              <a:buSzPct val="100000"/>
              <a:buFont typeface="Quicksand"/>
              <a:buChar char="-"/>
            </a:pPr>
            <a:r>
              <a:rPr lang="en">
                <a:latin typeface="Quicksand"/>
                <a:ea typeface="Quicksand"/>
                <a:cs typeface="Quicksand"/>
                <a:sym typeface="Quicksand"/>
              </a:rPr>
              <a:t>Conclusions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latin typeface="Quicksand"/>
                <a:ea typeface="Quicksand"/>
                <a:cs typeface="Quicksand"/>
                <a:sym typeface="Quicksand"/>
              </a:rPr>
              <a:t>Introduction</a:t>
            </a:r>
          </a:p>
        </p:txBody>
      </p:sp>
      <p:sp>
        <p:nvSpPr>
          <p:cNvPr id="110" name="Shape 110"/>
          <p:cNvSpPr txBox="1">
            <a:spLocks noGrp="1"/>
          </p:cNvSpPr>
          <p:nvPr>
            <p:ph type="body" idx="1"/>
          </p:nvPr>
        </p:nvSpPr>
        <p:spPr>
          <a:xfrm>
            <a:off x="457200" y="1354727"/>
            <a:ext cx="3899700" cy="13763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What are assistive robots?</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What can they do for us?</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What have they done?</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Where are they heading?</a:t>
            </a:r>
          </a:p>
        </p:txBody>
      </p:sp>
      <p:pic>
        <p:nvPicPr>
          <p:cNvPr id="111" name="Shape 111"/>
          <p:cNvPicPr preferRelativeResize="0"/>
          <p:nvPr/>
        </p:nvPicPr>
        <p:blipFill>
          <a:blip r:embed="rId3">
            <a:alphaModFix amt="14000"/>
          </a:blip>
          <a:stretch>
            <a:fillRect/>
          </a:stretch>
        </p:blipFill>
        <p:spPr>
          <a:xfrm>
            <a:off x="-12" y="2799062"/>
            <a:ext cx="3419475" cy="2276475"/>
          </a:xfrm>
          <a:prstGeom prst="rect">
            <a:avLst/>
          </a:prstGeom>
          <a:noFill/>
          <a:ln>
            <a:noFill/>
          </a:ln>
        </p:spPr>
      </p:pic>
      <p:sp>
        <p:nvSpPr>
          <p:cNvPr id="112" name="Shape 112"/>
          <p:cNvSpPr txBox="1"/>
          <p:nvPr/>
        </p:nvSpPr>
        <p:spPr>
          <a:xfrm>
            <a:off x="2134475" y="4479525"/>
            <a:ext cx="6857100" cy="456299"/>
          </a:xfrm>
          <a:prstGeom prst="rect">
            <a:avLst/>
          </a:prstGeom>
          <a:noFill/>
          <a:ln>
            <a:noFill/>
          </a:ln>
        </p:spPr>
        <p:txBody>
          <a:bodyPr lIns="91425" tIns="91425" rIns="91425" bIns="91425" anchor="t" anchorCtr="0">
            <a:noAutofit/>
          </a:bodyPr>
          <a:lstStyle/>
          <a:p>
            <a:pPr algn="r" rtl="0">
              <a:spcBef>
                <a:spcPts val="0"/>
              </a:spcBef>
              <a:buNone/>
            </a:pPr>
            <a:r>
              <a:rPr lang="en" sz="1100">
                <a:solidFill>
                  <a:schemeClr val="dk2"/>
                </a:solidFill>
                <a:latin typeface="Quicksand"/>
                <a:ea typeface="Quicksand"/>
                <a:cs typeface="Quicksand"/>
                <a:sym typeface="Quicksand"/>
              </a:rPr>
              <a:t>Image: </a:t>
            </a:r>
            <a:r>
              <a:rPr lang="en" sz="1100">
                <a:solidFill>
                  <a:schemeClr val="dk2"/>
                </a:solidFill>
                <a:latin typeface="Quicksand"/>
                <a:ea typeface="Quicksand"/>
                <a:cs typeface="Quicksand"/>
                <a:sym typeface="Quicksand"/>
                <a:hlinkClick r:id="rId4"/>
              </a:rPr>
              <a:t>http://s.wsj.net/public/resources/images/BN-CX997_confus_E_20140523184013.jpg</a:t>
            </a:r>
          </a:p>
          <a:p>
            <a:pPr lvl="0" algn="r" rtl="0">
              <a:spcBef>
                <a:spcPts val="0"/>
              </a:spcBef>
              <a:buNone/>
            </a:pPr>
            <a:r>
              <a:rPr lang="en" sz="1100">
                <a:solidFill>
                  <a:schemeClr val="dk2"/>
                </a:solidFill>
                <a:latin typeface="Quicksand"/>
                <a:ea typeface="Quicksand"/>
                <a:cs typeface="Quicksand"/>
                <a:sym typeface="Quicksand"/>
              </a:rPr>
              <a:t>http://www.mathworks.com/cmsimages/77904_wm_nao-robot-matlab-gallery-image1.png</a:t>
            </a:r>
          </a:p>
        </p:txBody>
      </p:sp>
      <p:pic>
        <p:nvPicPr>
          <p:cNvPr id="113" name="Shape 113"/>
          <p:cNvPicPr preferRelativeResize="0"/>
          <p:nvPr/>
        </p:nvPicPr>
        <p:blipFill>
          <a:blip r:embed="rId5">
            <a:alphaModFix/>
          </a:blip>
          <a:stretch>
            <a:fillRect/>
          </a:stretch>
        </p:blipFill>
        <p:spPr>
          <a:xfrm>
            <a:off x="4972925" y="1202325"/>
            <a:ext cx="2345725" cy="3319199"/>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latin typeface="Quicksand"/>
                <a:ea typeface="Quicksand"/>
                <a:cs typeface="Quicksand"/>
                <a:sym typeface="Quicksand"/>
              </a:rPr>
              <a:t>Security &amp; Surveillance</a:t>
            </a:r>
          </a:p>
        </p:txBody>
      </p:sp>
      <p:sp>
        <p:nvSpPr>
          <p:cNvPr id="119" name="Shape 119"/>
          <p:cNvSpPr txBox="1">
            <a:spLocks noGrp="1"/>
          </p:cNvSpPr>
          <p:nvPr>
            <p:ph type="body" idx="1"/>
          </p:nvPr>
        </p:nvSpPr>
        <p:spPr>
          <a:xfrm>
            <a:off x="1022400" y="1374100"/>
            <a:ext cx="3796499" cy="1226400"/>
          </a:xfrm>
          <a:prstGeom prst="rect">
            <a:avLst/>
          </a:prstGeom>
        </p:spPr>
        <p:txBody>
          <a:bodyPr lIns="91425" tIns="91425" rIns="91425" bIns="91425" anchor="t" anchorCtr="0">
            <a:noAutofit/>
          </a:bodyPr>
          <a:lstStyle/>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Knightscope</a:t>
            </a:r>
            <a:r>
              <a:rPr lang="en" baseline="30000">
                <a:latin typeface="Quicksand"/>
                <a:ea typeface="Quicksand"/>
                <a:cs typeface="Quicksand"/>
                <a:sym typeface="Quicksand"/>
              </a:rPr>
              <a:t>[10]</a:t>
            </a:r>
            <a:r>
              <a:rPr lang="en">
                <a:latin typeface="Quicksand"/>
                <a:ea typeface="Quicksand"/>
                <a:cs typeface="Quicksand"/>
                <a:sym typeface="Quicksand"/>
              </a:rPr>
              <a:t> (left)</a:t>
            </a:r>
          </a:p>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Samsung SGR-A1</a:t>
            </a:r>
            <a:r>
              <a:rPr lang="en" baseline="30000">
                <a:latin typeface="Quicksand"/>
                <a:ea typeface="Quicksand"/>
                <a:cs typeface="Quicksand"/>
                <a:sym typeface="Quicksand"/>
              </a:rPr>
              <a:t>[9]</a:t>
            </a:r>
            <a:r>
              <a:rPr lang="en">
                <a:latin typeface="Quicksand"/>
                <a:ea typeface="Quicksand"/>
                <a:cs typeface="Quicksand"/>
                <a:sym typeface="Quicksand"/>
              </a:rPr>
              <a:t> (right)</a:t>
            </a:r>
          </a:p>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ApriAttenda</a:t>
            </a:r>
            <a:r>
              <a:rPr lang="en" baseline="30000">
                <a:latin typeface="Quicksand"/>
                <a:ea typeface="Quicksand"/>
                <a:cs typeface="Quicksand"/>
                <a:sym typeface="Quicksand"/>
              </a:rPr>
              <a:t>[11]</a:t>
            </a:r>
            <a:r>
              <a:rPr lang="en">
                <a:latin typeface="Quicksand"/>
                <a:ea typeface="Quicksand"/>
                <a:cs typeface="Quicksand"/>
                <a:sym typeface="Quicksand"/>
              </a:rPr>
              <a:t> (below)</a:t>
            </a:r>
          </a:p>
        </p:txBody>
      </p:sp>
      <p:pic>
        <p:nvPicPr>
          <p:cNvPr id="120" name="Shape 120"/>
          <p:cNvPicPr preferRelativeResize="0"/>
          <p:nvPr/>
        </p:nvPicPr>
        <p:blipFill>
          <a:blip r:embed="rId3">
            <a:alphaModFix/>
          </a:blip>
          <a:stretch>
            <a:fillRect/>
          </a:stretch>
        </p:blipFill>
        <p:spPr>
          <a:xfrm>
            <a:off x="4916175" y="1662426"/>
            <a:ext cx="1213948" cy="2275824"/>
          </a:xfrm>
          <a:prstGeom prst="rect">
            <a:avLst/>
          </a:prstGeom>
          <a:noFill/>
          <a:ln w="9525" cap="flat">
            <a:solidFill>
              <a:srgbClr val="000000"/>
            </a:solidFill>
            <a:prstDash val="solid"/>
            <a:round/>
            <a:headEnd type="none" w="med" len="med"/>
            <a:tailEnd type="none" w="med" len="med"/>
          </a:ln>
        </p:spPr>
      </p:pic>
      <p:sp>
        <p:nvSpPr>
          <p:cNvPr id="121" name="Shape 121"/>
          <p:cNvSpPr txBox="1"/>
          <p:nvPr/>
        </p:nvSpPr>
        <p:spPr>
          <a:xfrm>
            <a:off x="1339675" y="4210125"/>
            <a:ext cx="7696799" cy="717899"/>
          </a:xfrm>
          <a:prstGeom prst="rect">
            <a:avLst/>
          </a:prstGeom>
          <a:noFill/>
          <a:ln>
            <a:noFill/>
          </a:ln>
        </p:spPr>
        <p:txBody>
          <a:bodyPr lIns="91425" tIns="91425" rIns="91425" bIns="91425" anchor="t" anchorCtr="0">
            <a:noAutofit/>
          </a:bodyPr>
          <a:lstStyle/>
          <a:p>
            <a:pPr algn="r" rtl="0">
              <a:spcBef>
                <a:spcPts val="0"/>
              </a:spcBef>
              <a:buNone/>
            </a:pPr>
            <a:r>
              <a:rPr lang="en" sz="1100">
                <a:solidFill>
                  <a:schemeClr val="dk2"/>
                </a:solidFill>
                <a:latin typeface="Quicksand"/>
                <a:ea typeface="Quicksand"/>
                <a:cs typeface="Quicksand"/>
                <a:sym typeface="Quicksand"/>
                <a:hlinkClick r:id="rId4"/>
              </a:rPr>
              <a:t>http://kronpress.ro/wp-content/uploads/2013/12/Knightscope1.jpg</a:t>
            </a:r>
          </a:p>
          <a:p>
            <a:pPr algn="r" rtl="0">
              <a:spcBef>
                <a:spcPts val="0"/>
              </a:spcBef>
              <a:buNone/>
            </a:pPr>
            <a:r>
              <a:rPr lang="en" sz="1100">
                <a:solidFill>
                  <a:schemeClr val="dk2"/>
                </a:solidFill>
                <a:latin typeface="Quicksand"/>
                <a:ea typeface="Quicksand"/>
                <a:cs typeface="Quicksand"/>
                <a:sym typeface="Quicksand"/>
                <a:hlinkClick r:id="rId5"/>
              </a:rPr>
              <a:t>http://regmedia.co.uk/2007/03/14/sgr-a1.gif</a:t>
            </a:r>
          </a:p>
          <a:p>
            <a:pPr algn="r" rtl="0">
              <a:spcBef>
                <a:spcPts val="0"/>
              </a:spcBef>
              <a:buNone/>
            </a:pPr>
            <a:r>
              <a:rPr lang="en" sz="1100">
                <a:solidFill>
                  <a:schemeClr val="dk2"/>
                </a:solidFill>
                <a:latin typeface="Quicksand"/>
                <a:ea typeface="Quicksand"/>
                <a:cs typeface="Quicksand"/>
                <a:sym typeface="Quicksand"/>
                <a:hlinkClick r:id="rId6"/>
              </a:rPr>
              <a:t>http://www.roboticstoday.com/uploads/images/robots/robotpictures-all/ApriAttenda-ver.2_001.jpg</a:t>
            </a:r>
          </a:p>
          <a:p>
            <a:pPr algn="r" rtl="0">
              <a:spcBef>
                <a:spcPts val="0"/>
              </a:spcBef>
              <a:buNone/>
            </a:pPr>
            <a:endParaRPr sz="1100">
              <a:solidFill>
                <a:schemeClr val="dk2"/>
              </a:solidFill>
              <a:latin typeface="Quicksand"/>
              <a:ea typeface="Quicksand"/>
              <a:cs typeface="Quicksand"/>
              <a:sym typeface="Quicksand"/>
            </a:endParaRPr>
          </a:p>
        </p:txBody>
      </p:sp>
      <p:pic>
        <p:nvPicPr>
          <p:cNvPr id="122" name="Shape 122"/>
          <p:cNvPicPr preferRelativeResize="0"/>
          <p:nvPr/>
        </p:nvPicPr>
        <p:blipFill>
          <a:blip r:embed="rId7">
            <a:alphaModFix/>
          </a:blip>
          <a:stretch>
            <a:fillRect/>
          </a:stretch>
        </p:blipFill>
        <p:spPr>
          <a:xfrm>
            <a:off x="6130118" y="1662437"/>
            <a:ext cx="1880406" cy="2275825"/>
          </a:xfrm>
          <a:prstGeom prst="rect">
            <a:avLst/>
          </a:prstGeom>
          <a:noFill/>
          <a:ln w="9525" cap="flat">
            <a:solidFill>
              <a:srgbClr val="000000"/>
            </a:solidFill>
            <a:prstDash val="solid"/>
            <a:round/>
            <a:headEnd type="none" w="med" len="med"/>
            <a:tailEnd type="none" w="med" len="med"/>
          </a:ln>
        </p:spPr>
      </p:pic>
      <p:pic>
        <p:nvPicPr>
          <p:cNvPr id="123" name="Shape 123"/>
          <p:cNvPicPr preferRelativeResize="0"/>
          <p:nvPr/>
        </p:nvPicPr>
        <p:blipFill>
          <a:blip r:embed="rId8">
            <a:alphaModFix/>
          </a:blip>
          <a:stretch>
            <a:fillRect/>
          </a:stretch>
        </p:blipFill>
        <p:spPr>
          <a:xfrm>
            <a:off x="1508000" y="2600500"/>
            <a:ext cx="2486047" cy="1864500"/>
          </a:xfrm>
          <a:prstGeom prst="rect">
            <a:avLst/>
          </a:prstGeom>
          <a:noFill/>
          <a:ln w="9525" cap="flat">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latin typeface="Quicksand"/>
                <a:ea typeface="Quicksand"/>
                <a:cs typeface="Quicksand"/>
                <a:sym typeface="Quicksand"/>
              </a:rPr>
              <a:t>Social Assistance </a:t>
            </a:r>
          </a:p>
        </p:txBody>
      </p:sp>
      <p:sp>
        <p:nvSpPr>
          <p:cNvPr id="129" name="Shape 129"/>
          <p:cNvSpPr txBox="1">
            <a:spLocks noGrp="1"/>
          </p:cNvSpPr>
          <p:nvPr>
            <p:ph type="body" idx="1"/>
          </p:nvPr>
        </p:nvSpPr>
        <p:spPr>
          <a:xfrm>
            <a:off x="457200" y="1444123"/>
            <a:ext cx="3836400" cy="3020999"/>
          </a:xfrm>
          <a:prstGeom prst="rect">
            <a:avLst/>
          </a:prstGeom>
        </p:spPr>
        <p:txBody>
          <a:bodyPr lIns="91425" tIns="91425" rIns="91425" bIns="91425" anchor="t" anchorCtr="0">
            <a:noAutofit/>
          </a:bodyPr>
          <a:lstStyle/>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Understand user social cues</a:t>
            </a:r>
          </a:p>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Brian and Casper(L)</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Behavior patterns</a:t>
            </a:r>
            <a:r>
              <a:rPr lang="en" baseline="30000">
                <a:latin typeface="Quicksand"/>
                <a:ea typeface="Quicksand"/>
                <a:cs typeface="Quicksand"/>
                <a:sym typeface="Quicksand"/>
              </a:rPr>
              <a:t>[6]</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Determine user attentiveness</a:t>
            </a:r>
            <a:r>
              <a:rPr lang="en" baseline="30000">
                <a:latin typeface="Quicksand"/>
                <a:ea typeface="Quicksand"/>
                <a:cs typeface="Quicksand"/>
                <a:sym typeface="Quicksand"/>
              </a:rPr>
              <a:t>[4]</a:t>
            </a:r>
          </a:p>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Aldebaran Robots</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NAO(BR)</a:t>
            </a:r>
            <a:r>
              <a:rPr lang="en" baseline="30000">
                <a:latin typeface="Quicksand"/>
                <a:ea typeface="Quicksand"/>
                <a:cs typeface="Quicksand"/>
                <a:sym typeface="Quicksand"/>
              </a:rPr>
              <a:t>[13]</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Pepper(TR)</a:t>
            </a:r>
          </a:p>
        </p:txBody>
      </p:sp>
      <p:sp>
        <p:nvSpPr>
          <p:cNvPr id="130" name="Shape 130"/>
          <p:cNvSpPr txBox="1"/>
          <p:nvPr/>
        </p:nvSpPr>
        <p:spPr>
          <a:xfrm>
            <a:off x="3618700" y="4465125"/>
            <a:ext cx="5364600" cy="525900"/>
          </a:xfrm>
          <a:prstGeom prst="rect">
            <a:avLst/>
          </a:prstGeom>
          <a:noFill/>
          <a:ln>
            <a:noFill/>
          </a:ln>
        </p:spPr>
        <p:txBody>
          <a:bodyPr lIns="91425" tIns="91425" rIns="91425" bIns="91425" anchor="t" anchorCtr="0">
            <a:noAutofit/>
          </a:bodyPr>
          <a:lstStyle/>
          <a:p>
            <a:pPr algn="r" rtl="0">
              <a:spcBef>
                <a:spcPts val="0"/>
              </a:spcBef>
              <a:buNone/>
            </a:pPr>
            <a:r>
              <a:rPr lang="en" sz="1000">
                <a:solidFill>
                  <a:schemeClr val="dk2"/>
                </a:solidFill>
                <a:latin typeface="Quicksand"/>
                <a:ea typeface="Quicksand"/>
                <a:cs typeface="Quicksand"/>
                <a:sym typeface="Quicksand"/>
              </a:rPr>
              <a:t>Images: </a:t>
            </a:r>
            <a:r>
              <a:rPr lang="en" sz="1000" u="sng">
                <a:solidFill>
                  <a:schemeClr val="hlink"/>
                </a:solidFill>
                <a:latin typeface="Quicksand"/>
                <a:ea typeface="Quicksand"/>
                <a:cs typeface="Quicksand"/>
                <a:sym typeface="Quicksand"/>
                <a:hlinkClick r:id="rId3"/>
              </a:rPr>
              <a:t>http://asblab.mie.utoronto.ca/sites/clover/files/geoff_bot.jpg</a:t>
            </a:r>
          </a:p>
          <a:p>
            <a:pPr algn="r" rtl="0">
              <a:spcBef>
                <a:spcPts val="0"/>
              </a:spcBef>
              <a:buNone/>
            </a:pPr>
            <a:r>
              <a:rPr lang="en" sz="1000" u="sng">
                <a:solidFill>
                  <a:schemeClr val="hlink"/>
                </a:solidFill>
                <a:latin typeface="Quicksand"/>
                <a:ea typeface="Quicksand"/>
                <a:cs typeface="Quicksand"/>
                <a:sym typeface="Quicksand"/>
                <a:hlinkClick r:id="rId4"/>
              </a:rPr>
              <a:t>http://technabob.com/blog/wp-content/uploads/2014/06/pepper_robot_2.jp</a:t>
            </a:r>
            <a:r>
              <a:rPr lang="en" sz="1000">
                <a:solidFill>
                  <a:schemeClr val="dk2"/>
                </a:solidFill>
                <a:latin typeface="Quicksand"/>
                <a:ea typeface="Quicksand"/>
                <a:cs typeface="Quicksand"/>
                <a:sym typeface="Quicksand"/>
              </a:rPr>
              <a:t>g</a:t>
            </a:r>
          </a:p>
          <a:p>
            <a:pPr lvl="0" algn="r" rtl="0">
              <a:spcBef>
                <a:spcPts val="0"/>
              </a:spcBef>
              <a:buNone/>
            </a:pPr>
            <a:r>
              <a:rPr lang="en" sz="1000">
                <a:solidFill>
                  <a:schemeClr val="dk2"/>
                </a:solidFill>
                <a:latin typeface="Quicksand"/>
                <a:ea typeface="Quicksand"/>
                <a:cs typeface="Quicksand"/>
                <a:sym typeface="Quicksand"/>
              </a:rPr>
              <a:t>http://www.arobotforloganfund.com/wp-content/uploads/2014/08/nao_2g_robot.jpg</a:t>
            </a:r>
          </a:p>
        </p:txBody>
      </p:sp>
      <p:pic>
        <p:nvPicPr>
          <p:cNvPr id="131" name="Shape 131"/>
          <p:cNvPicPr preferRelativeResize="0"/>
          <p:nvPr/>
        </p:nvPicPr>
        <p:blipFill rotWithShape="1">
          <a:blip r:embed="rId5">
            <a:alphaModFix/>
          </a:blip>
          <a:srcRect l="25481" r="8828"/>
          <a:stretch/>
        </p:blipFill>
        <p:spPr>
          <a:xfrm>
            <a:off x="4003950" y="1495962"/>
            <a:ext cx="2623142" cy="2584124"/>
          </a:xfrm>
          <a:prstGeom prst="rect">
            <a:avLst/>
          </a:prstGeom>
          <a:noFill/>
          <a:ln>
            <a:noFill/>
          </a:ln>
        </p:spPr>
      </p:pic>
      <p:pic>
        <p:nvPicPr>
          <p:cNvPr id="132" name="Shape 132"/>
          <p:cNvPicPr preferRelativeResize="0"/>
          <p:nvPr/>
        </p:nvPicPr>
        <p:blipFill rotWithShape="1">
          <a:blip r:embed="rId6">
            <a:alphaModFix/>
          </a:blip>
          <a:srcRect t="2246" b="41300"/>
          <a:stretch/>
        </p:blipFill>
        <p:spPr>
          <a:xfrm>
            <a:off x="6716650" y="1495950"/>
            <a:ext cx="1667175" cy="1458825"/>
          </a:xfrm>
          <a:prstGeom prst="rect">
            <a:avLst/>
          </a:prstGeom>
          <a:noFill/>
          <a:ln>
            <a:noFill/>
          </a:ln>
        </p:spPr>
      </p:pic>
      <p:pic>
        <p:nvPicPr>
          <p:cNvPr id="133" name="Shape 133"/>
          <p:cNvPicPr preferRelativeResize="0"/>
          <p:nvPr/>
        </p:nvPicPr>
        <p:blipFill>
          <a:blip r:embed="rId7">
            <a:alphaModFix/>
          </a:blip>
          <a:stretch>
            <a:fillRect/>
          </a:stretch>
        </p:blipFill>
        <p:spPr>
          <a:xfrm>
            <a:off x="6716650" y="3033089"/>
            <a:ext cx="1667174" cy="104698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latin typeface="Quicksand"/>
                <a:ea typeface="Quicksand"/>
                <a:cs typeface="Quicksand"/>
                <a:sym typeface="Quicksand"/>
              </a:rPr>
              <a:t>Rehabilitation</a:t>
            </a:r>
          </a:p>
        </p:txBody>
      </p:sp>
      <p:sp>
        <p:nvSpPr>
          <p:cNvPr id="139" name="Shape 139"/>
          <p:cNvSpPr txBox="1">
            <a:spLocks noGrp="1"/>
          </p:cNvSpPr>
          <p:nvPr>
            <p:ph type="body" idx="1"/>
          </p:nvPr>
        </p:nvSpPr>
        <p:spPr>
          <a:xfrm>
            <a:off x="457200" y="1588925"/>
            <a:ext cx="4297800" cy="31673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Help recover from physical injuries</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Assist in daily activities</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Robear:</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A bear-like, experimental nursing care robot</a:t>
            </a:r>
            <a:r>
              <a:rPr lang="en" baseline="30000">
                <a:latin typeface="Quicksand"/>
                <a:ea typeface="Quicksand"/>
                <a:cs typeface="Quicksand"/>
                <a:sym typeface="Quicksand"/>
              </a:rPr>
              <a:t>[5]</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Lift patients out of beds and into wheelchairs</a:t>
            </a:r>
            <a:r>
              <a:rPr lang="en" baseline="30000">
                <a:latin typeface="Quicksand"/>
                <a:ea typeface="Quicksand"/>
                <a:cs typeface="Quicksand"/>
                <a:sym typeface="Quicksand"/>
              </a:rPr>
              <a:t>[5]</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Assist to stand up</a:t>
            </a:r>
            <a:r>
              <a:rPr lang="en" baseline="30000">
                <a:latin typeface="Quicksand"/>
                <a:ea typeface="Quicksand"/>
                <a:cs typeface="Quicksand"/>
                <a:sym typeface="Quicksand"/>
              </a:rPr>
              <a:t>[5]</a:t>
            </a:r>
          </a:p>
          <a:p>
            <a:pPr lvl="0">
              <a:spcBef>
                <a:spcPts val="0"/>
              </a:spcBef>
              <a:buNone/>
            </a:pPr>
            <a:endParaRPr>
              <a:latin typeface="Quicksand"/>
              <a:ea typeface="Quicksand"/>
              <a:cs typeface="Quicksand"/>
              <a:sym typeface="Quicksand"/>
            </a:endParaRPr>
          </a:p>
        </p:txBody>
      </p:sp>
      <p:pic>
        <p:nvPicPr>
          <p:cNvPr id="140" name="Shape 140"/>
          <p:cNvPicPr preferRelativeResize="0"/>
          <p:nvPr/>
        </p:nvPicPr>
        <p:blipFill>
          <a:blip r:embed="rId3">
            <a:alphaModFix/>
          </a:blip>
          <a:stretch>
            <a:fillRect/>
          </a:stretch>
        </p:blipFill>
        <p:spPr>
          <a:xfrm>
            <a:off x="4822487" y="1573200"/>
            <a:ext cx="3188825" cy="2765424"/>
          </a:xfrm>
          <a:prstGeom prst="rect">
            <a:avLst/>
          </a:prstGeom>
          <a:noFill/>
          <a:ln>
            <a:noFill/>
          </a:ln>
        </p:spPr>
      </p:pic>
      <p:sp>
        <p:nvSpPr>
          <p:cNvPr id="141" name="Shape 141"/>
          <p:cNvSpPr txBox="1"/>
          <p:nvPr/>
        </p:nvSpPr>
        <p:spPr>
          <a:xfrm>
            <a:off x="786475" y="4584425"/>
            <a:ext cx="8357100" cy="324299"/>
          </a:xfrm>
          <a:prstGeom prst="rect">
            <a:avLst/>
          </a:prstGeom>
          <a:noFill/>
          <a:ln>
            <a:noFill/>
          </a:ln>
        </p:spPr>
        <p:txBody>
          <a:bodyPr lIns="91425" tIns="91425" rIns="91425" bIns="91425" anchor="t" anchorCtr="0">
            <a:noAutofit/>
          </a:bodyPr>
          <a:lstStyle/>
          <a:p>
            <a:pPr>
              <a:spcBef>
                <a:spcPts val="0"/>
              </a:spcBef>
              <a:buNone/>
            </a:pPr>
            <a:r>
              <a:rPr lang="en" sz="1100">
                <a:solidFill>
                  <a:schemeClr val="dk2"/>
                </a:solidFill>
                <a:latin typeface="Quicksand"/>
                <a:ea typeface="Quicksand"/>
                <a:cs typeface="Quicksand"/>
                <a:sym typeface="Quicksand"/>
              </a:rPr>
              <a:t>http://www.ibtimes.co.uk/japan-meet-robear-robot-bear-nurse-that-can-lift-patients-into-wheelchairs-1489337</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latin typeface="Quicksand"/>
                <a:ea typeface="Quicksand"/>
                <a:cs typeface="Quicksand"/>
                <a:sym typeface="Quicksand"/>
              </a:rPr>
              <a:t>Baxter</a:t>
            </a:r>
          </a:p>
        </p:txBody>
      </p:sp>
      <p:sp>
        <p:nvSpPr>
          <p:cNvPr id="147" name="Shape 147"/>
          <p:cNvSpPr txBox="1">
            <a:spLocks noGrp="1"/>
          </p:cNvSpPr>
          <p:nvPr>
            <p:ph type="body" idx="1"/>
          </p:nvPr>
        </p:nvSpPr>
        <p:spPr>
          <a:xfrm>
            <a:off x="457200" y="1444123"/>
            <a:ext cx="3836400" cy="3020999"/>
          </a:xfrm>
          <a:prstGeom prst="rect">
            <a:avLst/>
          </a:prstGeom>
        </p:spPr>
        <p:txBody>
          <a:bodyPr lIns="91425" tIns="91425" rIns="91425" bIns="91425" anchor="t" anchorCtr="0">
            <a:noAutofit/>
          </a:bodyPr>
          <a:lstStyle/>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Programmer-free learning</a:t>
            </a:r>
          </a:p>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Features:</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Attachable tools</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Context aware</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Computer vision</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Human interaction</a:t>
            </a:r>
            <a:r>
              <a:rPr lang="en" baseline="30000">
                <a:latin typeface="Quicksand"/>
                <a:ea typeface="Quicksand"/>
                <a:cs typeface="Quicksand"/>
                <a:sym typeface="Quicksand"/>
              </a:rPr>
              <a:t>[7]</a:t>
            </a:r>
          </a:p>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General applications</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Wheelchair robot</a:t>
            </a:r>
            <a:r>
              <a:rPr lang="en" baseline="30000">
                <a:latin typeface="Quicksand"/>
                <a:ea typeface="Quicksand"/>
                <a:cs typeface="Quicksand"/>
                <a:sym typeface="Quicksand"/>
              </a:rPr>
              <a:t>[8]</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Industrial worker</a:t>
            </a:r>
          </a:p>
        </p:txBody>
      </p:sp>
      <p:pic>
        <p:nvPicPr>
          <p:cNvPr id="148" name="Shape 148"/>
          <p:cNvPicPr preferRelativeResize="0"/>
          <p:nvPr/>
        </p:nvPicPr>
        <p:blipFill>
          <a:blip r:embed="rId3">
            <a:alphaModFix/>
          </a:blip>
          <a:stretch>
            <a:fillRect/>
          </a:stretch>
        </p:blipFill>
        <p:spPr>
          <a:xfrm>
            <a:off x="4799900" y="1811050"/>
            <a:ext cx="3904275" cy="2615875"/>
          </a:xfrm>
          <a:prstGeom prst="rect">
            <a:avLst/>
          </a:prstGeom>
          <a:noFill/>
          <a:ln>
            <a:noFill/>
          </a:ln>
        </p:spPr>
      </p:pic>
      <p:sp>
        <p:nvSpPr>
          <p:cNvPr id="149" name="Shape 149"/>
          <p:cNvSpPr txBox="1"/>
          <p:nvPr/>
        </p:nvSpPr>
        <p:spPr>
          <a:xfrm>
            <a:off x="1101825" y="4617900"/>
            <a:ext cx="7883100" cy="456299"/>
          </a:xfrm>
          <a:prstGeom prst="rect">
            <a:avLst/>
          </a:prstGeom>
          <a:noFill/>
          <a:ln>
            <a:noFill/>
          </a:ln>
        </p:spPr>
        <p:txBody>
          <a:bodyPr lIns="91425" tIns="91425" rIns="91425" bIns="91425" anchor="t" anchorCtr="0">
            <a:noAutofit/>
          </a:bodyPr>
          <a:lstStyle/>
          <a:p>
            <a:pPr lvl="0" rtl="0">
              <a:spcBef>
                <a:spcPts val="0"/>
              </a:spcBef>
              <a:buNone/>
            </a:pPr>
            <a:r>
              <a:rPr lang="en" sz="1100">
                <a:solidFill>
                  <a:schemeClr val="dk2"/>
                </a:solidFill>
                <a:latin typeface="Quicksand"/>
                <a:ea typeface="Quicksand"/>
                <a:cs typeface="Quicksand"/>
                <a:sym typeface="Quicksand"/>
              </a:rPr>
              <a:t>Image: https://www.engadget.com/media/2012/09/rethink-robotics-baxter-worker-robot.jpg</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latin typeface="Quicksand"/>
                <a:ea typeface="Quicksand"/>
                <a:cs typeface="Quicksand"/>
                <a:sym typeface="Quicksand"/>
              </a:rPr>
              <a:t>Privacy</a:t>
            </a:r>
          </a:p>
        </p:txBody>
      </p:sp>
      <p:sp>
        <p:nvSpPr>
          <p:cNvPr id="155" name="Shape 155"/>
          <p:cNvSpPr txBox="1">
            <a:spLocks noGrp="1"/>
          </p:cNvSpPr>
          <p:nvPr>
            <p:ph type="body" idx="1"/>
          </p:nvPr>
        </p:nvSpPr>
        <p:spPr>
          <a:xfrm>
            <a:off x="755450" y="1620750"/>
            <a:ext cx="7315499" cy="2549399"/>
          </a:xfrm>
          <a:prstGeom prst="rect">
            <a:avLst/>
          </a:prstGeom>
        </p:spPr>
        <p:txBody>
          <a:bodyPr lIns="91425" tIns="91425" rIns="91425" bIns="91425" anchor="t" anchorCtr="0">
            <a:noAutofit/>
          </a:bodyPr>
          <a:lstStyle/>
          <a:p>
            <a:pPr rtl="0">
              <a:spcBef>
                <a:spcPts val="0"/>
              </a:spcBef>
              <a:buNone/>
            </a:pPr>
            <a:r>
              <a:rPr lang="en">
                <a:latin typeface="Quicksand"/>
                <a:ea typeface="Quicksand"/>
                <a:cs typeface="Quicksand"/>
                <a:sym typeface="Quicksand"/>
              </a:rPr>
              <a:t>Information privacy problems:</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 What can happen if a robot is subverted?</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Spy on people explicitly</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Access personal information</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Capabilities of a robot:</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Information to release vs confidential information</a:t>
            </a:r>
            <a:r>
              <a:rPr lang="en" baseline="30000">
                <a:latin typeface="Quicksand"/>
                <a:ea typeface="Quicksand"/>
                <a:cs typeface="Quicksand"/>
                <a:sym typeface="Quicksand"/>
              </a:rPr>
              <a:t>[14]</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Privileged users vs unprivileged users</a:t>
            </a:r>
            <a:r>
              <a:rPr lang="en" baseline="30000">
                <a:latin typeface="Quicksand"/>
                <a:ea typeface="Quicksand"/>
                <a:cs typeface="Quicksand"/>
                <a:sym typeface="Quicksand"/>
              </a:rPr>
              <a:t>[14]</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latin typeface="Quicksand"/>
                <a:ea typeface="Quicksand"/>
                <a:cs typeface="Quicksand"/>
                <a:sym typeface="Quicksand"/>
              </a:rPr>
              <a:t>Crime</a:t>
            </a:r>
          </a:p>
        </p:txBody>
      </p:sp>
      <p:sp>
        <p:nvSpPr>
          <p:cNvPr id="161" name="Shape 161"/>
          <p:cNvSpPr txBox="1">
            <a:spLocks noGrp="1"/>
          </p:cNvSpPr>
          <p:nvPr>
            <p:ph type="body" idx="1"/>
          </p:nvPr>
        </p:nvSpPr>
        <p:spPr>
          <a:xfrm>
            <a:off x="457200" y="1659525"/>
            <a:ext cx="4533899" cy="279750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Physical/Mental impact on user</a:t>
            </a:r>
          </a:p>
          <a:p>
            <a:pPr marL="457200" lvl="0" indent="-342900" rtl="0">
              <a:spcBef>
                <a:spcPts val="0"/>
              </a:spcBef>
              <a:buClr>
                <a:schemeClr val="dk2"/>
              </a:buClr>
              <a:buSzPct val="100000"/>
              <a:buFont typeface="Quicksand"/>
              <a:buChar char="-"/>
            </a:pPr>
            <a:r>
              <a:rPr lang="en">
                <a:latin typeface="Quicksand"/>
                <a:ea typeface="Quicksand"/>
                <a:cs typeface="Quicksand"/>
                <a:sym typeface="Quicksand"/>
              </a:rPr>
              <a:t>Media portrayals</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iRobot (Robot to blame?)</a:t>
            </a:r>
          </a:p>
          <a:p>
            <a:pPr marL="914400" lvl="1" indent="-342900" rtl="0">
              <a:spcBef>
                <a:spcPts val="0"/>
              </a:spcBef>
              <a:buClr>
                <a:schemeClr val="dk2"/>
              </a:buClr>
              <a:buSzPct val="100000"/>
              <a:buFont typeface="Quicksand"/>
              <a:buChar char="-"/>
            </a:pPr>
            <a:r>
              <a:rPr lang="en">
                <a:latin typeface="Quicksand"/>
                <a:ea typeface="Quicksand"/>
                <a:cs typeface="Quicksand"/>
                <a:sym typeface="Quicksand"/>
              </a:rPr>
              <a:t>Robot and Frank (Misuse of tech.)</a:t>
            </a:r>
          </a:p>
          <a:p>
            <a:pPr marL="457200" marR="0" lvl="0"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No current potential to cause crime</a:t>
            </a:r>
          </a:p>
          <a:p>
            <a:pPr marL="914400" marR="0" lvl="1" indent="-342900" algn="l" rtl="0">
              <a:lnSpc>
                <a:spcPct val="100000"/>
              </a:lnSpc>
              <a:spcBef>
                <a:spcPts val="0"/>
              </a:spcBef>
              <a:spcAft>
                <a:spcPts val="0"/>
              </a:spcAft>
              <a:buClr>
                <a:schemeClr val="dk2"/>
              </a:buClr>
              <a:buSzPct val="100000"/>
              <a:buFont typeface="Quicksand"/>
              <a:buChar char="-"/>
            </a:pPr>
            <a:r>
              <a:rPr lang="en">
                <a:latin typeface="Quicksand"/>
                <a:ea typeface="Quicksand"/>
                <a:cs typeface="Quicksand"/>
                <a:sym typeface="Quicksand"/>
              </a:rPr>
              <a:t>maybe 20 - 30 years down</a:t>
            </a:r>
            <a:r>
              <a:rPr lang="en" baseline="30000">
                <a:latin typeface="Quicksand"/>
                <a:ea typeface="Quicksand"/>
                <a:cs typeface="Quicksand"/>
                <a:sym typeface="Quicksand"/>
              </a:rPr>
              <a:t>[15]</a:t>
            </a:r>
          </a:p>
        </p:txBody>
      </p:sp>
      <p:pic>
        <p:nvPicPr>
          <p:cNvPr id="162" name="Shape 162"/>
          <p:cNvPicPr preferRelativeResize="0"/>
          <p:nvPr/>
        </p:nvPicPr>
        <p:blipFill>
          <a:blip r:embed="rId3">
            <a:alphaModFix/>
          </a:blip>
          <a:stretch>
            <a:fillRect/>
          </a:stretch>
        </p:blipFill>
        <p:spPr>
          <a:xfrm>
            <a:off x="5792000" y="1507124"/>
            <a:ext cx="2133100" cy="3201350"/>
          </a:xfrm>
          <a:prstGeom prst="rect">
            <a:avLst/>
          </a:prstGeom>
          <a:noFill/>
          <a:ln w="9525" cap="flat">
            <a:solidFill>
              <a:srgbClr val="000000"/>
            </a:solidFill>
            <a:prstDash val="solid"/>
            <a:round/>
            <a:headEnd type="none" w="med" len="med"/>
            <a:tailEnd type="none" w="med" len="med"/>
          </a:ln>
        </p:spPr>
      </p:pic>
      <p:sp>
        <p:nvSpPr>
          <p:cNvPr id="163" name="Shape 163"/>
          <p:cNvSpPr txBox="1"/>
          <p:nvPr/>
        </p:nvSpPr>
        <p:spPr>
          <a:xfrm>
            <a:off x="3414000" y="4729400"/>
            <a:ext cx="5569500" cy="261600"/>
          </a:xfrm>
          <a:prstGeom prst="rect">
            <a:avLst/>
          </a:prstGeom>
          <a:noFill/>
          <a:ln>
            <a:noFill/>
          </a:ln>
        </p:spPr>
        <p:txBody>
          <a:bodyPr lIns="91425" tIns="91425" rIns="91425" bIns="91425" anchor="t" anchorCtr="0">
            <a:noAutofit/>
          </a:bodyPr>
          <a:lstStyle/>
          <a:p>
            <a:pPr lvl="0" rtl="0">
              <a:spcBef>
                <a:spcPts val="0"/>
              </a:spcBef>
              <a:buNone/>
            </a:pPr>
            <a:r>
              <a:rPr lang="en" sz="1000">
                <a:solidFill>
                  <a:schemeClr val="dk2"/>
                </a:solidFill>
                <a:latin typeface="Quicksand"/>
                <a:ea typeface="Quicksand"/>
                <a:cs typeface="Quicksand"/>
                <a:sym typeface="Quicksand"/>
              </a:rPr>
              <a:t>Image: http://www.wired.com/images_blogs/underwire/2012/08/04-groceries.jpg</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2404</Words>
  <Application>Microsoft Macintosh PowerPoint</Application>
  <PresentationFormat>On-screen Show (16:9)</PresentationFormat>
  <Paragraphs>257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lesson-plan</vt:lpstr>
      <vt:lpstr>Assistive Robots</vt:lpstr>
      <vt:lpstr>Outline</vt:lpstr>
      <vt:lpstr>Introduction</vt:lpstr>
      <vt:lpstr>Security &amp; Surveillance</vt:lpstr>
      <vt:lpstr>Social Assistance </vt:lpstr>
      <vt:lpstr>Rehabilitation</vt:lpstr>
      <vt:lpstr>Baxter</vt:lpstr>
      <vt:lpstr>Privacy</vt:lpstr>
      <vt:lpstr>Crime</vt:lpstr>
      <vt:lpstr>Errors, Failures, &amp; Risks</vt:lpstr>
      <vt:lpstr>Quality of Life</vt:lpstr>
      <vt:lpstr>Conclusions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Robots</dc:title>
  <dc:creator>Robert</dc:creator>
  <cp:lastModifiedBy>Keith A. Pray</cp:lastModifiedBy>
  <cp:revision>1</cp:revision>
  <dcterms:modified xsi:type="dcterms:W3CDTF">2015-10-12T03:05:22Z</dcterms:modified>
</cp:coreProperties>
</file>