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B060402020202020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La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911" autoAdjust="0"/>
  </p:normalViewPr>
  <p:slideViewPr>
    <p:cSldViewPr snapToGrid="0">
      <p:cViewPr varScale="1">
        <p:scale>
          <a:sx n="42" d="100"/>
          <a:sy n="42" d="100"/>
        </p:scale>
        <p:origin x="21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logs.discovermagazine.com/outthere/2013/06/30/a-secret-service-insiders-take-on-white-house-down/#.Vx6hxjArKhc"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oversight.house.gov/wp-content/uploads/2015/12/Oversight-USSS-Report.pdf" TargetMode="External"/><Relationship Id="rId4" Type="http://schemas.openxmlformats.org/officeDocument/2006/relationships/hyperlink" Target="http://www.secretservice.gov/about/faq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ecretservice.gov/about/faq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oversight.house.gov/wp-content/uploads/2015/12/Oversight-USSS-Report.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enofgeek.com/movies/roland-emmerich/27104/roland-emmerich-white-house-down-independence-day-2-mor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cia.gov/library/publications/the-world-factbook/rankorder/2034rank.html" TargetMode="External"/><Relationship Id="rId4" Type="http://schemas.openxmlformats.org/officeDocument/2006/relationships/hyperlink" Target="http://www.globalfirepower.com/defense-spending-budget.as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ashingtontimes.com/multimedia/image/ap_cffcf4e8a9955c0e510f6a706700a2e6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[BENSON]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200">
                <a:latin typeface="Calibri"/>
                <a:ea typeface="Calibri"/>
                <a:cs typeface="Calibri"/>
                <a:sym typeface="Calibri"/>
              </a:rPr>
              <a:t>[Dalton]</a:t>
            </a:r>
          </a:p>
          <a:p>
            <a:pPr lvl="0" rtl="0">
              <a:lnSpc>
                <a:spcPct val="115000"/>
              </a:lnSpc>
              <a:spcBef>
                <a:spcPts val="0"/>
              </a:spcBef>
              <a:buNone/>
            </a:pPr>
            <a:r>
              <a:rPr lang="en"/>
              <a:t>Article Notes:</a:t>
            </a:r>
          </a:p>
          <a:p>
            <a:pPr marL="457200" lvl="0" indent="-298450" rtl="0">
              <a:lnSpc>
                <a:spcPct val="115000"/>
              </a:lnSpc>
              <a:spcBef>
                <a:spcPts val="0"/>
              </a:spcBef>
              <a:buSzPct val="100000"/>
              <a:buChar char="●"/>
            </a:pPr>
            <a:r>
              <a:rPr lang="en"/>
              <a:t>Author claims the code used in the background is his</a:t>
            </a:r>
          </a:p>
          <a:p>
            <a:pPr marL="914400" lvl="1" indent="-298450" rtl="0">
              <a:lnSpc>
                <a:spcPct val="115000"/>
              </a:lnSpc>
              <a:spcBef>
                <a:spcPts val="0"/>
              </a:spcBef>
              <a:buSzPct val="100000"/>
              <a:buChar char="○"/>
            </a:pPr>
            <a:r>
              <a:rPr lang="en"/>
              <a:t>Uses comment comparison as proof</a:t>
            </a:r>
          </a:p>
          <a:p>
            <a:pPr marL="457200" lvl="0" indent="-298450" rtl="0">
              <a:lnSpc>
                <a:spcPct val="115000"/>
              </a:lnSpc>
              <a:spcBef>
                <a:spcPts val="0"/>
              </a:spcBef>
              <a:buSzPct val="100000"/>
              <a:buChar char="●"/>
            </a:pPr>
            <a:r>
              <a:rPr lang="en"/>
              <a:t>Code demonstrates the use of raw sockets for packet injection</a:t>
            </a:r>
          </a:p>
          <a:p>
            <a:pPr lvl="0" rtl="0">
              <a:lnSpc>
                <a:spcPct val="115000"/>
              </a:lnSpc>
              <a:spcBef>
                <a:spcPts val="0"/>
              </a:spcBef>
              <a:buNone/>
            </a:pPr>
            <a:endParaRPr/>
          </a:p>
          <a:p>
            <a:pPr lvl="0" rtl="0">
              <a:lnSpc>
                <a:spcPct val="115000"/>
              </a:lnSpc>
              <a:spcBef>
                <a:spcPts val="0"/>
              </a:spcBef>
              <a:buNone/>
            </a:pPr>
            <a:r>
              <a:rPr lang="en"/>
              <a:t>Hacker starts off by plugging his laptop into the network via ethernet.</a:t>
            </a:r>
          </a:p>
          <a:p>
            <a:pPr lvl="0" rtl="0">
              <a:lnSpc>
                <a:spcPct val="115000"/>
              </a:lnSpc>
              <a:spcBef>
                <a:spcPts val="0"/>
              </a:spcBef>
              <a:buNone/>
            </a:pPr>
            <a:r>
              <a:rPr lang="en"/>
              <a:t>He then proceeds to type “123456789” to initiate an upload.</a:t>
            </a:r>
          </a:p>
          <a:p>
            <a:pPr lvl="0" rtl="0">
              <a:lnSpc>
                <a:spcPct val="115000"/>
              </a:lnSpc>
              <a:spcBef>
                <a:spcPts val="0"/>
              </a:spcBef>
              <a:buNone/>
            </a:pPr>
            <a:r>
              <a:rPr lang="en"/>
              <a:t>The code scrolling on the screen is the same code repeated.</a:t>
            </a:r>
          </a:p>
          <a:p>
            <a:pPr lvl="0" rtl="0">
              <a:lnSpc>
                <a:spcPct val="115000"/>
              </a:lnSpc>
              <a:spcBef>
                <a:spcPts val="0"/>
              </a:spcBef>
              <a:buNone/>
            </a:pPr>
            <a:r>
              <a:rPr lang="en"/>
              <a:t>The way the movie indicates hacking progress is a little unrealistic.</a:t>
            </a:r>
          </a:p>
          <a:p>
            <a:pPr lvl="0" rtl="0">
              <a:lnSpc>
                <a:spcPct val="115000"/>
              </a:lnSpc>
              <a:spcBef>
                <a:spcPts val="0"/>
              </a:spcBef>
              <a:buNone/>
            </a:pPr>
            <a:endParaRPr/>
          </a:p>
          <a:p>
            <a:pPr lvl="0" rtl="0">
              <a:lnSpc>
                <a:spcPct val="115000"/>
              </a:lnSpc>
              <a:spcBef>
                <a:spcPts val="0"/>
              </a:spcBef>
              <a:buNone/>
            </a:pPr>
            <a:r>
              <a:rPr lang="en"/>
              <a:t>There is some realism behind it:</a:t>
            </a:r>
          </a:p>
          <a:p>
            <a:pPr lvl="0" rtl="0">
              <a:lnSpc>
                <a:spcPct val="115000"/>
              </a:lnSpc>
              <a:spcBef>
                <a:spcPts val="0"/>
              </a:spcBef>
              <a:buNone/>
            </a:pPr>
            <a:r>
              <a:rPr lang="en"/>
              <a:t>	Code appearing on screen is for packet injection</a:t>
            </a:r>
          </a:p>
          <a:p>
            <a:pPr lvl="0" rtl="0">
              <a:lnSpc>
                <a:spcPct val="115000"/>
              </a:lnSpc>
              <a:spcBef>
                <a:spcPts val="0"/>
              </a:spcBef>
              <a:buNone/>
            </a:pPr>
            <a:r>
              <a:rPr lang="en"/>
              <a:t>	The progress bar is indicating current packet injected upload of something that gains him access into NORAD</a:t>
            </a:r>
          </a:p>
          <a:p>
            <a:pPr lvl="0" rtl="0">
              <a:lnSpc>
                <a:spcPct val="115000"/>
              </a:lnSpc>
              <a:spcBef>
                <a:spcPts val="0"/>
              </a:spcBef>
              <a:buNone/>
            </a:pPr>
            <a:r>
              <a:rPr lang="en"/>
              <a:t>	He is ex-NSA meaning he could have obtained the knowledge to get into the NORAD system via security holes</a:t>
            </a:r>
          </a:p>
          <a:p>
            <a:pPr lvl="0" rtl="0">
              <a:lnSpc>
                <a:spcPct val="115000"/>
              </a:lnSpc>
              <a:spcBef>
                <a:spcPts val="0"/>
              </a:spcBef>
              <a:buNone/>
            </a:pPr>
            <a:endParaRPr/>
          </a:p>
          <a:p>
            <a:pPr lvl="0" rtl="0">
              <a:lnSpc>
                <a:spcPct val="115000"/>
              </a:lnSpc>
              <a:spcBef>
                <a:spcPts val="0"/>
              </a:spcBef>
              <a:buNone/>
            </a:pPr>
            <a:r>
              <a:rPr lang="en"/>
              <a:t>Faults:</a:t>
            </a:r>
          </a:p>
          <a:p>
            <a:pPr lvl="0" rtl="0">
              <a:lnSpc>
                <a:spcPct val="115000"/>
              </a:lnSpc>
              <a:spcBef>
                <a:spcPts val="0"/>
              </a:spcBef>
              <a:buNone/>
            </a:pPr>
            <a:r>
              <a:rPr lang="en"/>
              <a:t>	Is the NORAD network reachable from the White House Network?</a:t>
            </a:r>
          </a:p>
          <a:p>
            <a:pPr lvl="0" rtl="0">
              <a:lnSpc>
                <a:spcPct val="115000"/>
              </a:lnSpc>
              <a:spcBef>
                <a:spcPts val="0"/>
              </a:spcBef>
              <a:buNone/>
            </a:pPr>
            <a:r>
              <a:rPr lang="en"/>
              <a:t>		Information is not publicly available (we don’t know)</a:t>
            </a:r>
          </a:p>
          <a:p>
            <a:pPr lvl="0" rtl="0">
              <a:lnSpc>
                <a:spcPct val="115000"/>
              </a:lnSpc>
              <a:spcBef>
                <a:spcPts val="0"/>
              </a:spcBef>
              <a:buNone/>
            </a:pPr>
            <a:r>
              <a:rPr lang="en"/>
              <a:t>	Not a lot of information on what he is uploading to gain access</a:t>
            </a:r>
          </a:p>
          <a:p>
            <a:pPr lvl="0" rtl="0">
              <a:lnSpc>
                <a:spcPct val="115000"/>
              </a:lnSpc>
              <a:spcBef>
                <a:spcPts val="0"/>
              </a:spcBef>
              <a:buNone/>
            </a:pPr>
            <a:r>
              <a:rPr lang="en"/>
              <a:t>	Portrayal of ease of hacking - pressing “123456789” and done, rather than opening a browser, etc.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dirty="0"/>
              <a:t>[Himanshu]</a:t>
            </a:r>
          </a:p>
          <a:p>
            <a:pPr lvl="0">
              <a:lnSpc>
                <a:spcPct val="180000"/>
              </a:lnSpc>
              <a:spcBef>
                <a:spcPts val="0"/>
              </a:spcBef>
              <a:buNone/>
            </a:pPr>
            <a:r>
              <a:rPr lang="en" sz="1200" dirty="0">
                <a:latin typeface="Lato"/>
                <a:ea typeface="Lato"/>
                <a:cs typeface="Lato"/>
                <a:sym typeface="Lato"/>
              </a:rPr>
              <a:t>There were several errors, failures and risks portrayed in the movie. They were mostly to aid the fluidity of the plot.</a:t>
            </a:r>
          </a:p>
          <a:p>
            <a:pPr lvl="0">
              <a:lnSpc>
                <a:spcPct val="180000"/>
              </a:lnSpc>
              <a:spcBef>
                <a:spcPts val="0"/>
              </a:spcBef>
              <a:buNone/>
            </a:pPr>
            <a:r>
              <a:rPr lang="en" sz="1200" dirty="0">
                <a:latin typeface="Lato"/>
                <a:ea typeface="Lato"/>
                <a:cs typeface="Lato"/>
                <a:sym typeface="Lato"/>
              </a:rPr>
              <a:t>For starters, the NORAD network was breached from within the White House control room, by typing "123456789" on a laptop connected to the network via Ethernet. This is a major failure of the most important missile control system in the country. Similarly, the White House network itself was hacked easily by hacker by connecting an Ethernet cable to his laptop. This is a single point of failure of the network, which is not recommended.</a:t>
            </a:r>
          </a:p>
          <a:p>
            <a:pPr lvl="0">
              <a:lnSpc>
                <a:spcPct val="180000"/>
              </a:lnSpc>
              <a:spcBef>
                <a:spcPts val="0"/>
              </a:spcBef>
              <a:buNone/>
            </a:pPr>
            <a:r>
              <a:rPr lang="en" sz="1200" dirty="0">
                <a:latin typeface="Lato"/>
                <a:ea typeface="Lato"/>
                <a:cs typeface="Lato"/>
                <a:sym typeface="Lato"/>
              </a:rPr>
              <a:t>On a non technical level, the facilities worker was able to walk into the Capitol building with bomb on his cart, which is highly implausible. Moreover, no rescue forces were alerted when White House was initially being breached, very blatantly via the front gates.</a:t>
            </a:r>
          </a:p>
          <a:p>
            <a:pPr lvl="0">
              <a:lnSpc>
                <a:spcPct val="180000"/>
              </a:lnSpc>
              <a:spcBef>
                <a:spcPts val="0"/>
              </a:spcBef>
              <a:buNone/>
            </a:pPr>
            <a:r>
              <a:rPr lang="en" sz="1200" dirty="0">
                <a:latin typeface="Lato"/>
                <a:ea typeface="Lato"/>
                <a:cs typeface="Lato"/>
                <a:sym typeface="Lato"/>
              </a:rPr>
              <a:t>One can conclude that even though security protocols and technology were in place, they were not appropriately used.</a:t>
            </a:r>
          </a:p>
          <a:p>
            <a:pPr lvl="0" rtl="0">
              <a:spcBef>
                <a:spcPts val="0"/>
              </a:spcBef>
              <a:buNone/>
            </a:pPr>
            <a:endParaRPr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[RAY]</a:t>
            </a:r>
          </a:p>
          <a:p>
            <a:pPr lvl="0">
              <a:spcBef>
                <a:spcPts val="0"/>
              </a:spcBef>
              <a:buNone/>
            </a:pPr>
            <a:r>
              <a:rPr lang="en"/>
              <a:t>Discover Magazine conducted an interview with former Assistant Director of Operations in which they questioned the movies portray of the secret service and the actions leading up to the event.</a:t>
            </a:r>
          </a:p>
          <a:p>
            <a:pPr lvl="0">
              <a:spcBef>
                <a:spcPts val="0"/>
              </a:spcBef>
              <a:buNone/>
            </a:pPr>
            <a:endParaRPr/>
          </a:p>
          <a:p>
            <a:pPr lvl="0">
              <a:spcBef>
                <a:spcPts val="0"/>
              </a:spcBef>
              <a:buNone/>
            </a:pPr>
            <a:r>
              <a:rPr lang="en"/>
              <a:t>2011 Budget Control Act made budget cuts to the secret service caused the agency to become understaffed in recent years</a:t>
            </a:r>
          </a:p>
          <a:p>
            <a:pPr lvl="0">
              <a:spcBef>
                <a:spcPts val="0"/>
              </a:spcBef>
              <a:buNone/>
            </a:pPr>
            <a:endParaRPr/>
          </a:p>
          <a:p>
            <a:pPr lvl="0">
              <a:spcBef>
                <a:spcPts val="0"/>
              </a:spcBef>
              <a:buNone/>
            </a:pPr>
            <a:r>
              <a:rPr lang="en" u="sng">
                <a:solidFill>
                  <a:schemeClr val="hlink"/>
                </a:solidFill>
                <a:hlinkClick r:id="rId3"/>
              </a:rPr>
              <a:t>http://blogs.discovermagazine.com/outthere/2013/06/30/a-secret-service-insiders-take-on-white-house-down/#.Vx6hxjArKhc</a:t>
            </a:r>
          </a:p>
          <a:p>
            <a:pPr lvl="0">
              <a:spcBef>
                <a:spcPts val="0"/>
              </a:spcBef>
              <a:buNone/>
            </a:pPr>
            <a:r>
              <a:rPr lang="en" u="sng">
                <a:solidFill>
                  <a:schemeClr val="hlink"/>
                </a:solidFill>
                <a:hlinkClick r:id="rId4"/>
              </a:rPr>
              <a:t>http://www.secretservice.gov/about/faqs/</a:t>
            </a:r>
          </a:p>
          <a:p>
            <a:pPr lvl="0">
              <a:spcBef>
                <a:spcPts val="0"/>
              </a:spcBef>
              <a:buNone/>
            </a:pPr>
            <a:r>
              <a:rPr lang="en" u="sng">
                <a:solidFill>
                  <a:schemeClr val="hlink"/>
                </a:solidFill>
                <a:hlinkClick r:id="rId5"/>
              </a:rPr>
              <a:t>https://oversight.house.gov/wp-content/uploads/2015/12/Oversight-USSS-Report.pdf</a:t>
            </a:r>
          </a:p>
          <a:p>
            <a:pPr lvl="0">
              <a:spcBef>
                <a:spcPts val="0"/>
              </a:spcBef>
              <a:buNone/>
            </a:pPr>
            <a:endParaRP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accent5"/>
                </a:solidFill>
                <a:hlinkClick r:id="rId3"/>
              </a:rPr>
              <a:t>http://www.secretservice.gov/about/faqs/</a:t>
            </a:r>
          </a:p>
          <a:p>
            <a:pPr lvl="0">
              <a:spcBef>
                <a:spcPts val="0"/>
              </a:spcBef>
              <a:buNone/>
            </a:pPr>
            <a:r>
              <a:rPr lang="en" u="sng">
                <a:solidFill>
                  <a:schemeClr val="accent5"/>
                </a:solidFill>
                <a:hlinkClick r:id="rId4"/>
              </a:rPr>
              <a:t>https://oversight.house.gov/wp-content/uploads/2015/12/Oversight-USSS-Report.pdf</a:t>
            </a:r>
          </a:p>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[BENSON]</a:t>
            </a:r>
          </a:p>
          <a:p>
            <a:pPr lvl="0">
              <a:spcBef>
                <a:spcPts val="0"/>
              </a:spcBef>
              <a:buNone/>
            </a:pPr>
            <a:r>
              <a:rPr lang="en"/>
              <a:t>We would like to start by quickly introducing our conclusions:</a:t>
            </a:r>
          </a:p>
          <a:p>
            <a:pPr marL="457200" lvl="0" indent="-292100">
              <a:lnSpc>
                <a:spcPct val="115000"/>
              </a:lnSpc>
              <a:spcBef>
                <a:spcPts val="0"/>
              </a:spcBef>
              <a:spcAft>
                <a:spcPts val="1600"/>
              </a:spcAft>
              <a:buClr>
                <a:srgbClr val="000000"/>
              </a:buClr>
              <a:buSzPct val="100000"/>
              <a:buFont typeface="Roboto"/>
            </a:pPr>
            <a:r>
              <a:rPr lang="en" sz="1000">
                <a:latin typeface="Roboto"/>
                <a:ea typeface="Roboto"/>
                <a:cs typeface="Roboto"/>
                <a:sym typeface="Roboto"/>
              </a:rPr>
              <a:t>The film does not present a realistic approach to national security, technologically or militarily </a:t>
            </a:r>
          </a:p>
          <a:p>
            <a:pPr marL="457200" lvl="0" indent="-292100">
              <a:lnSpc>
                <a:spcPct val="115000"/>
              </a:lnSpc>
              <a:spcBef>
                <a:spcPts val="0"/>
              </a:spcBef>
              <a:spcAft>
                <a:spcPts val="1600"/>
              </a:spcAft>
              <a:buClr>
                <a:srgbClr val="000000"/>
              </a:buClr>
              <a:buSzPct val="100000"/>
              <a:buFont typeface="Roboto"/>
            </a:pPr>
            <a:r>
              <a:rPr lang="en" sz="1000">
                <a:latin typeface="Roboto"/>
                <a:ea typeface="Roboto"/>
                <a:cs typeface="Roboto"/>
                <a:sym typeface="Roboto"/>
              </a:rPr>
              <a:t>The film’s portrayal of hacking is not accurate or realistic</a:t>
            </a:r>
          </a:p>
          <a:p>
            <a:pPr marL="457200" lvl="0" indent="-292100">
              <a:lnSpc>
                <a:spcPct val="115000"/>
              </a:lnSpc>
              <a:spcBef>
                <a:spcPts val="0"/>
              </a:spcBef>
              <a:spcAft>
                <a:spcPts val="1600"/>
              </a:spcAft>
              <a:buClr>
                <a:srgbClr val="000000"/>
              </a:buClr>
              <a:buSzPct val="100000"/>
              <a:buFont typeface="Roboto"/>
            </a:pPr>
            <a:r>
              <a:rPr lang="en" sz="1000">
                <a:latin typeface="Roboto"/>
                <a:ea typeface="Roboto"/>
                <a:cs typeface="Roboto"/>
                <a:sym typeface="Roboto"/>
              </a:rPr>
              <a:t>Posting evidence of a crime could negatively affect the author of the content</a:t>
            </a:r>
          </a:p>
          <a:p>
            <a:pPr marL="914400" lvl="1" indent="-292100">
              <a:lnSpc>
                <a:spcPct val="115000"/>
              </a:lnSpc>
              <a:spcBef>
                <a:spcPts val="0"/>
              </a:spcBef>
              <a:spcAft>
                <a:spcPts val="1600"/>
              </a:spcAft>
              <a:buClr>
                <a:srgbClr val="000000"/>
              </a:buClr>
              <a:buSzPct val="100000"/>
              <a:buFont typeface="Roboto"/>
            </a:pPr>
            <a:r>
              <a:rPr lang="en" sz="1000">
                <a:latin typeface="Roboto"/>
                <a:ea typeface="Roboto"/>
                <a:cs typeface="Roboto"/>
                <a:sym typeface="Roboto"/>
              </a:rPr>
              <a:t>Turns people away from whistleblowing or vigilantism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[BENSON]</a:t>
            </a:r>
          </a:p>
          <a:p>
            <a:pPr lvl="0">
              <a:spcBef>
                <a:spcPts val="0"/>
              </a:spcBef>
              <a:buNone/>
            </a:pPr>
            <a:r>
              <a:rPr lang="en"/>
              <a:t>Quick description of the plot for those who haven’t seen it:</a:t>
            </a:r>
          </a:p>
          <a:p>
            <a:pPr lvl="0">
              <a:spcBef>
                <a:spcPts val="0"/>
              </a:spcBef>
              <a:buNone/>
            </a:pPr>
            <a:r>
              <a:rPr lang="en"/>
              <a:t>The plot of White House down follows John Cale, an army veteran turned US capitol police. He applies for a job with the secret service but is rejected. After his interview he and his daughter, Emily, go on a tour of the White House. During their tour a bomb explodes in the US Capitol building. In the ensuing chaos, a team of mercenaries and a hacker breaking into and take control of the White House. John is separated from Emily, so he begins searching for her. Instead he finds President James Sawyer being confronted by Martin Walker the head of the Secret Service who has revealed himself to be a double agent. He defends him and they hide in the White House. After many fight sequences, Sawyer and Cale are assumed dead. Meanwhile, the hacker Skip Tyler hacks into the NORAD Missile Defense system and uses it to shoot down the Air Force One carrying the Vice President. The Speaker of the House is then sworn in as President. Martin discovers that Sawyer is alive and threatens Emily in order to get Sawyer to surrender and open the nuclear football for him. The Speaker sends him the launch codes on his pager, and he begins the launch against cities in Iran, to take revenge for his son who was killder there. John manages to save them just before the launch happens, killing the mercenaries and stopping the attacks.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[RAY]</a:t>
            </a:r>
          </a:p>
          <a:p>
            <a:pPr lvl="0" rtl="0">
              <a:spcBef>
                <a:spcPts val="0"/>
              </a:spcBef>
              <a:buNone/>
            </a:pPr>
            <a:r>
              <a:rPr lang="en"/>
              <a:t>Roland Emmerich is known for “crowd pleasing” films with huge explosions such as Independence Day, and the Day after Tomorrow. For this movie, he wanted to provoke political conversation much like his other films. </a:t>
            </a:r>
          </a:p>
          <a:p>
            <a:pPr lvl="0">
              <a:spcBef>
                <a:spcPts val="0"/>
              </a:spcBef>
              <a:buNone/>
            </a:pPr>
            <a:r>
              <a:rPr lang="en"/>
              <a:t>Original Script written by James Vanderbilt, had a scene talking about how the average CEO in the US makes 370 times more than its average worker</a:t>
            </a:r>
          </a:p>
          <a:p>
            <a:pPr lvl="0">
              <a:spcBef>
                <a:spcPts val="0"/>
              </a:spcBef>
              <a:buNone/>
            </a:pPr>
            <a:endParaRPr/>
          </a:p>
          <a:p>
            <a:pPr lvl="0" rtl="0">
              <a:spcBef>
                <a:spcPts val="0"/>
              </a:spcBef>
              <a:buNone/>
            </a:pPr>
            <a:r>
              <a:rPr lang="en"/>
              <a:t>Interview with Roland Emmerich, [</a:t>
            </a:r>
            <a:r>
              <a:rPr lang="en" u="sng">
                <a:solidFill>
                  <a:schemeClr val="hlink"/>
                </a:solidFill>
                <a:hlinkClick r:id="rId3"/>
              </a:rPr>
              <a:t>http://www.denofgeek.com/movies/roland-emmerich/27104/roland-emmerich-white-house-down-independence-day-2-more</a:t>
            </a:r>
            <a:r>
              <a:rPr lang="en"/>
              <a:t>]</a:t>
            </a:r>
          </a:p>
          <a:p>
            <a:pPr lvl="0" rtl="0">
              <a:spcBef>
                <a:spcPts val="0"/>
              </a:spcBef>
              <a:buNone/>
            </a:pPr>
            <a:r>
              <a:rPr lang="en"/>
              <a:t>Defense Budget by Country, </a:t>
            </a:r>
            <a:r>
              <a:rPr lang="en" u="sng">
                <a:solidFill>
                  <a:schemeClr val="hlink"/>
                </a:solidFill>
                <a:hlinkClick r:id="rId4"/>
              </a:rPr>
              <a:t>http://www.globalfirepower.com/defense-spending-budget.asp</a:t>
            </a:r>
          </a:p>
          <a:p>
            <a:pPr lvl="0" rtl="0">
              <a:spcBef>
                <a:spcPts val="0"/>
              </a:spcBef>
              <a:buNone/>
            </a:pPr>
            <a:r>
              <a:rPr lang="en"/>
              <a:t>CIA World Factbook, </a:t>
            </a:r>
            <a:r>
              <a:rPr lang="en" u="sng">
                <a:solidFill>
                  <a:schemeClr val="hlink"/>
                </a:solidFill>
                <a:hlinkClick r:id="rId5"/>
              </a:rPr>
              <a:t>https://www.cia.gov/library/publications/the-world-factbook/rankorder/2034rank.html</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t>[Himanshu]</a:t>
            </a:r>
          </a:p>
          <a:p>
            <a:pPr lvl="0">
              <a:spcBef>
                <a:spcPts val="0"/>
              </a:spcBef>
              <a:buNone/>
            </a:pPr>
            <a:r>
              <a:rPr lang="en" sz="1200"/>
              <a:t>City surveillance system - real, privacy concerns, always being watched, connected to white house network, so was hacked by Skip Tyler</a:t>
            </a:r>
          </a:p>
          <a:p>
            <a:pPr lvl="0">
              <a:spcBef>
                <a:spcPts val="0"/>
              </a:spcBef>
              <a:buNone/>
            </a:pPr>
            <a:r>
              <a:rPr lang="en" sz="1200"/>
              <a:t>Nuclear football - not as secure as it should be, older portrayal of it, more secure in real life now, old President’s biometric data still accessed it, shouldn’t have</a:t>
            </a:r>
          </a:p>
          <a:p>
            <a:pPr lvl="0">
              <a:spcBef>
                <a:spcPts val="0"/>
              </a:spcBef>
              <a:buNone/>
            </a:pPr>
            <a:r>
              <a:rPr lang="en" sz="1200"/>
              <a:t>Pager - did not visibly pose a big threat, was used to page the nuclear codes</a:t>
            </a:r>
          </a:p>
          <a:p>
            <a:pPr lvl="0">
              <a:spcBef>
                <a:spcPts val="0"/>
              </a:spcBef>
              <a:buNone/>
            </a:pPr>
            <a:r>
              <a:rPr lang="en" sz="1200"/>
              <a:t>White house network - too easily hacked, not so realistic, NORAD hacked through it too, not a safe place</a:t>
            </a:r>
          </a:p>
          <a:p>
            <a:pPr lvl="0" rtl="0">
              <a:spcBef>
                <a:spcPts val="0"/>
              </a:spcBef>
              <a:buNone/>
            </a:pPr>
            <a:r>
              <a:rPr lang="en" sz="1200"/>
              <a:t>White House control room was a single point of failure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[BENSON]</a:t>
            </a:r>
          </a:p>
          <a:p>
            <a:pPr lvl="0">
              <a:spcBef>
                <a:spcPts val="0"/>
              </a:spcBef>
              <a:buNone/>
            </a:pPr>
            <a:r>
              <a:rPr lang="en"/>
              <a:t>There are a few examples of networked communications being used in this movie, some of which are not accounted for in the security of the White House leading to breakdowns in security. </a:t>
            </a:r>
          </a:p>
          <a:p>
            <a:pPr lvl="0">
              <a:spcBef>
                <a:spcPts val="0"/>
              </a:spcBef>
              <a:buNone/>
            </a:pPr>
            <a:r>
              <a:rPr lang="en"/>
              <a:t>Satelite phone is used to call from the Executive Residence to the command structure by John and PResident Sawyer and figure out what they need to do</a:t>
            </a:r>
          </a:p>
          <a:p>
            <a:pPr lvl="0">
              <a:spcBef>
                <a:spcPts val="0"/>
              </a:spcBef>
              <a:buNone/>
            </a:pPr>
            <a:r>
              <a:rPr lang="en"/>
              <a:t>The pager is used by the speaker and Martin to send the launch codes for the nuclear football.  </a:t>
            </a:r>
          </a:p>
          <a:p>
            <a:pPr lvl="0">
              <a:spcBef>
                <a:spcPts val="0"/>
              </a:spcBef>
              <a:buNone/>
            </a:pPr>
            <a:endParaRPr/>
          </a:p>
          <a:p>
            <a:pPr lvl="0">
              <a:spcBef>
                <a:spcPts val="0"/>
              </a:spcBef>
              <a:buNone/>
            </a:pPr>
            <a:r>
              <a:rPr lang="en"/>
              <a:t>There is also video conferencing done between the speaker and the vice president so it appears that the speaker is not on the side of the mercenaries</a:t>
            </a:r>
          </a:p>
          <a:p>
            <a:pPr lvl="0">
              <a:spcBef>
                <a:spcPts val="0"/>
              </a:spcBef>
              <a:buNone/>
            </a:pPr>
            <a:endParaRPr/>
          </a:p>
          <a:p>
            <a:pPr lvl="0" rtl="0">
              <a:spcBef>
                <a:spcPts val="0"/>
              </a:spcBef>
              <a:buNone/>
            </a:pPr>
            <a:r>
              <a:rPr lang="en"/>
              <a:t>YouTube is a form of social media. Emily posts the video of the mercenaries which immediately goes viral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a:t>[Himanshu]</a:t>
            </a:r>
          </a:p>
          <a:p>
            <a:pPr lvl="0">
              <a:spcBef>
                <a:spcPts val="0"/>
              </a:spcBef>
              <a:buNone/>
            </a:pPr>
            <a:r>
              <a:rPr lang="en" sz="1200"/>
              <a:t>Has a political blog on Youtube</a:t>
            </a:r>
          </a:p>
          <a:p>
            <a:pPr lvl="0">
              <a:spcBef>
                <a:spcPts val="0"/>
              </a:spcBef>
              <a:buClr>
                <a:schemeClr val="dk2"/>
              </a:buClr>
              <a:buSzPct val="150000"/>
              <a:buFont typeface="Roboto"/>
              <a:buNone/>
            </a:pPr>
            <a:r>
              <a:rPr lang="en" sz="1200">
                <a:latin typeface="Roboto"/>
                <a:ea typeface="Roboto"/>
                <a:cs typeface="Roboto"/>
                <a:sym typeface="Roboto"/>
              </a:rPr>
              <a:t>Even if she evaded the attackers today, they may have accomplices who could come after her</a:t>
            </a:r>
          </a:p>
          <a:p>
            <a:pPr lvl="0" rtl="0">
              <a:lnSpc>
                <a:spcPct val="138000"/>
              </a:lnSpc>
              <a:spcBef>
                <a:spcPts val="0"/>
              </a:spcBef>
              <a:spcAft>
                <a:spcPts val="1600"/>
              </a:spcAft>
              <a:buNone/>
            </a:pPr>
            <a:r>
              <a:rPr lang="en" sz="1200">
                <a:latin typeface="Roboto"/>
                <a:ea typeface="Roboto"/>
                <a:cs typeface="Roboto"/>
                <a:sym typeface="Roboto"/>
              </a:rPr>
              <a:t>Would she have a bigger audience if she posted it somewhere else and the easiest way to get it out was her personal Youtube. Moreover, she wanted to grow her audience badly and was very politically oriented. Central character in the movie, shows the power of the Internet in spreading information and effectively saving the world.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200">
                <a:latin typeface="Calibri"/>
                <a:ea typeface="Calibri"/>
                <a:cs typeface="Calibri"/>
                <a:sym typeface="Calibri"/>
              </a:rPr>
              <a:t>[Dalton]</a:t>
            </a:r>
          </a:p>
          <a:p>
            <a:pPr lvl="0">
              <a:spcBef>
                <a:spcPts val="0"/>
              </a:spcBef>
              <a:buClr>
                <a:srgbClr val="000000"/>
              </a:buClr>
              <a:buSzPct val="25000"/>
              <a:buFont typeface="Arial"/>
              <a:buNone/>
            </a:pPr>
            <a:r>
              <a:rPr lang="en" sz="1200">
                <a:latin typeface="Calibri"/>
                <a:ea typeface="Calibri"/>
                <a:cs typeface="Calibri"/>
                <a:sym typeface="Calibri"/>
              </a:rPr>
              <a:t>Facial Recognition software ran on the video captured by Cale’s daughter.</a:t>
            </a:r>
          </a:p>
          <a:p>
            <a:pPr lvl="0">
              <a:spcBef>
                <a:spcPts val="0"/>
              </a:spcBef>
              <a:buClr>
                <a:srgbClr val="000000"/>
              </a:buClr>
              <a:buSzPct val="25000"/>
              <a:buFont typeface="Arial"/>
              <a:buNone/>
            </a:pPr>
            <a:r>
              <a:rPr lang="en" sz="1200">
                <a:latin typeface="Calibri"/>
                <a:ea typeface="Calibri"/>
                <a:cs typeface="Calibri"/>
                <a:sym typeface="Calibri"/>
              </a:rPr>
              <a:t>They were able to identify members of the terrorist group and government leaders being held hostage.</a:t>
            </a:r>
          </a:p>
          <a:p>
            <a:pPr lvl="0">
              <a:spcBef>
                <a:spcPts val="0"/>
              </a:spcBef>
              <a:buClr>
                <a:srgbClr val="000000"/>
              </a:buClr>
              <a:buSzPct val="25000"/>
              <a:buFont typeface="Arial"/>
              <a:buNone/>
            </a:pPr>
            <a:r>
              <a:rPr lang="en" sz="1200">
                <a:latin typeface="Calibri"/>
                <a:ea typeface="Calibri"/>
                <a:cs typeface="Calibri"/>
                <a:sym typeface="Calibri"/>
              </a:rPr>
              <a:t>Potential problems with this:</a:t>
            </a:r>
          </a:p>
          <a:p>
            <a:pPr lvl="0">
              <a:spcBef>
                <a:spcPts val="0"/>
              </a:spcBef>
              <a:buClr>
                <a:srgbClr val="000000"/>
              </a:buClr>
              <a:buSzPct val="25000"/>
              <a:buFont typeface="Arial"/>
              <a:buNone/>
            </a:pPr>
            <a:r>
              <a:rPr lang="en" sz="1200">
                <a:latin typeface="Calibri"/>
                <a:ea typeface="Calibri"/>
                <a:cs typeface="Calibri"/>
                <a:sym typeface="Calibri"/>
              </a:rPr>
              <a:t>	Identified people from footage not legally posted</a:t>
            </a:r>
          </a:p>
          <a:p>
            <a:pPr lvl="0">
              <a:spcBef>
                <a:spcPts val="0"/>
              </a:spcBef>
              <a:buClr>
                <a:srgbClr val="000000"/>
              </a:buClr>
              <a:buSzPct val="25000"/>
              <a:buFont typeface="Arial"/>
              <a:buNone/>
            </a:pPr>
            <a:r>
              <a:rPr lang="en" sz="1200">
                <a:latin typeface="Calibri"/>
                <a:ea typeface="Calibri"/>
                <a:cs typeface="Calibri"/>
                <a:sym typeface="Calibri"/>
              </a:rPr>
              <a:t>	Problem is there is not much regulation behind Facial Recognition even nowadays. [1]</a:t>
            </a:r>
          </a:p>
          <a:p>
            <a:pPr lvl="0">
              <a:spcBef>
                <a:spcPts val="0"/>
              </a:spcBef>
              <a:buClr>
                <a:srgbClr val="000000"/>
              </a:buClr>
              <a:buSzPct val="25000"/>
              <a:buFont typeface="Arial"/>
              <a:buNone/>
            </a:pPr>
            <a:endParaRPr sz="1200">
              <a:latin typeface="Calibri"/>
              <a:ea typeface="Calibri"/>
              <a:cs typeface="Calibri"/>
              <a:sym typeface="Calibri"/>
            </a:endParaRPr>
          </a:p>
          <a:p>
            <a:pPr lvl="0">
              <a:spcBef>
                <a:spcPts val="0"/>
              </a:spcBef>
              <a:buClr>
                <a:srgbClr val="000000"/>
              </a:buClr>
              <a:buSzPct val="25000"/>
              <a:buFont typeface="Arial"/>
              <a:buNone/>
            </a:pPr>
            <a:r>
              <a:rPr lang="en" sz="1200">
                <a:latin typeface="Calibri"/>
                <a:ea typeface="Calibri"/>
                <a:cs typeface="Calibri"/>
                <a:sym typeface="Calibri"/>
              </a:rPr>
              <a:t>News Media was broadcasting footage of the terrorist activities while flying a helicopter in an anti-air zone. </a:t>
            </a:r>
          </a:p>
          <a:p>
            <a:pPr lvl="0">
              <a:spcBef>
                <a:spcPts val="0"/>
              </a:spcBef>
              <a:buClr>
                <a:srgbClr val="000000"/>
              </a:buClr>
              <a:buSzPct val="25000"/>
              <a:buFont typeface="Arial"/>
              <a:buNone/>
            </a:pPr>
            <a:r>
              <a:rPr lang="en" sz="1200">
                <a:latin typeface="Calibri"/>
                <a:ea typeface="Calibri"/>
                <a:cs typeface="Calibri"/>
                <a:sym typeface="Calibri"/>
              </a:rPr>
              <a:t>Does this breach privacy guidelines? [2]</a:t>
            </a:r>
          </a:p>
          <a:p>
            <a:pPr lvl="0">
              <a:spcBef>
                <a:spcPts val="0"/>
              </a:spcBef>
              <a:buClr>
                <a:srgbClr val="000000"/>
              </a:buClr>
              <a:buSzPct val="25000"/>
              <a:buFont typeface="Arial"/>
              <a:buNone/>
            </a:pPr>
            <a:r>
              <a:rPr lang="en" sz="1200">
                <a:latin typeface="Calibri"/>
                <a:ea typeface="Calibri"/>
                <a:cs typeface="Calibri"/>
                <a:sym typeface="Calibri"/>
              </a:rPr>
              <a:t>Was there consent?</a:t>
            </a:r>
          </a:p>
          <a:p>
            <a:pPr lvl="0">
              <a:spcBef>
                <a:spcPts val="0"/>
              </a:spcBef>
              <a:buClr>
                <a:srgbClr val="000000"/>
              </a:buClr>
              <a:buSzPct val="25000"/>
              <a:buFont typeface="Arial"/>
              <a:buNone/>
            </a:pPr>
            <a:r>
              <a:rPr lang="en" sz="1200">
                <a:latin typeface="Calibri"/>
                <a:ea typeface="Calibri"/>
                <a:cs typeface="Calibri"/>
                <a:sym typeface="Calibri"/>
              </a:rPr>
              <a:t>No</a:t>
            </a:r>
          </a:p>
          <a:p>
            <a:pPr lvl="0">
              <a:spcBef>
                <a:spcPts val="0"/>
              </a:spcBef>
              <a:buClr>
                <a:srgbClr val="000000"/>
              </a:buClr>
              <a:buSzPct val="25000"/>
              <a:buFont typeface="Arial"/>
              <a:buNone/>
            </a:pPr>
            <a:r>
              <a:rPr lang="en" sz="1200">
                <a:latin typeface="Calibri"/>
                <a:ea typeface="Calibri"/>
                <a:cs typeface="Calibri"/>
                <a:sym typeface="Calibri"/>
              </a:rPr>
              <a:t>Public Domain?</a:t>
            </a:r>
          </a:p>
          <a:p>
            <a:pPr lvl="0">
              <a:spcBef>
                <a:spcPts val="0"/>
              </a:spcBef>
              <a:buClr>
                <a:srgbClr val="000000"/>
              </a:buClr>
              <a:buSzPct val="25000"/>
              <a:buFont typeface="Arial"/>
              <a:buNone/>
            </a:pPr>
            <a:r>
              <a:rPr lang="en" sz="1200">
                <a:latin typeface="Calibri"/>
                <a:ea typeface="Calibri"/>
                <a:cs typeface="Calibri"/>
                <a:sym typeface="Calibri"/>
              </a:rPr>
              <a:t>Yes?</a:t>
            </a:r>
          </a:p>
          <a:p>
            <a:pPr lvl="0">
              <a:spcBef>
                <a:spcPts val="0"/>
              </a:spcBef>
              <a:buClr>
                <a:srgbClr val="000000"/>
              </a:buClr>
              <a:buSzPct val="25000"/>
              <a:buFont typeface="Arial"/>
              <a:buNone/>
            </a:pPr>
            <a:r>
              <a:rPr lang="en" sz="1200">
                <a:latin typeface="Calibri"/>
                <a:ea typeface="Calibri"/>
                <a:cs typeface="Calibri"/>
                <a:sym typeface="Calibri"/>
              </a:rPr>
              <a:t>Public interest?</a:t>
            </a:r>
          </a:p>
          <a:p>
            <a:pPr lvl="0">
              <a:spcBef>
                <a:spcPts val="0"/>
              </a:spcBef>
              <a:buClr>
                <a:srgbClr val="000000"/>
              </a:buClr>
              <a:buSzPct val="25000"/>
              <a:buFont typeface="Arial"/>
              <a:buNone/>
            </a:pPr>
            <a:r>
              <a:rPr lang="en" sz="1200">
                <a:latin typeface="Calibri"/>
                <a:ea typeface="Calibri"/>
                <a:cs typeface="Calibri"/>
                <a:sym typeface="Calibri"/>
              </a:rPr>
              <a:t>Yes?</a:t>
            </a:r>
          </a:p>
          <a:p>
            <a:pPr lvl="0">
              <a:spcBef>
                <a:spcPts val="0"/>
              </a:spcBef>
              <a:buClr>
                <a:srgbClr val="000000"/>
              </a:buClr>
              <a:buSzPct val="25000"/>
              <a:buFont typeface="Arial"/>
              <a:buNone/>
            </a:pPr>
            <a:r>
              <a:rPr lang="en" sz="1200">
                <a:latin typeface="Calibri"/>
                <a:ea typeface="Calibri"/>
                <a:cs typeface="Calibri"/>
                <a:sym typeface="Calibri"/>
              </a:rPr>
              <a:t>Tough to determine. </a:t>
            </a:r>
          </a:p>
          <a:p>
            <a:pPr lvl="0">
              <a:spcBef>
                <a:spcPts val="0"/>
              </a:spcBef>
              <a:buClr>
                <a:srgbClr val="000000"/>
              </a:buClr>
              <a:buSzPct val="25000"/>
              <a:buFont typeface="Arial"/>
              <a:buNone/>
            </a:pPr>
            <a:endParaRPr sz="1200">
              <a:latin typeface="Calibri"/>
              <a:ea typeface="Calibri"/>
              <a:cs typeface="Calibri"/>
              <a:sym typeface="Calibri"/>
            </a:endParaRPr>
          </a:p>
          <a:p>
            <a:pPr lvl="0" rtl="0">
              <a:spcBef>
                <a:spcPts val="0"/>
              </a:spcBef>
              <a:buClr>
                <a:srgbClr val="000000"/>
              </a:buClr>
              <a:buSzPct val="25000"/>
              <a:buFont typeface="Arial"/>
              <a:buNone/>
            </a:pPr>
            <a:r>
              <a:rPr lang="en" sz="1200">
                <a:latin typeface="Calibri"/>
                <a:ea typeface="Calibri"/>
                <a:cs typeface="Calibri"/>
                <a:sym typeface="Calibri"/>
              </a:rPr>
              <a:t>City Surveillance </a:t>
            </a:r>
          </a:p>
          <a:p>
            <a:pPr lvl="0" rtl="0">
              <a:spcBef>
                <a:spcPts val="0"/>
              </a:spcBef>
              <a:buClr>
                <a:srgbClr val="000000"/>
              </a:buClr>
              <a:buSzPct val="25000"/>
              <a:buFont typeface="Arial"/>
              <a:buNone/>
            </a:pPr>
            <a:r>
              <a:rPr lang="en" sz="1200">
                <a:latin typeface="Calibri"/>
                <a:ea typeface="Calibri"/>
                <a:cs typeface="Calibri"/>
                <a:sym typeface="Calibri"/>
              </a:rPr>
              <a:t>There is good and bad with public surveillance.</a:t>
            </a:r>
          </a:p>
          <a:p>
            <a:pPr lvl="0" rtl="0">
              <a:spcBef>
                <a:spcPts val="0"/>
              </a:spcBef>
              <a:buClr>
                <a:srgbClr val="000000"/>
              </a:buClr>
              <a:buSzPct val="25000"/>
              <a:buFont typeface="Arial"/>
              <a:buNone/>
            </a:pPr>
            <a:r>
              <a:rPr lang="en" sz="1200">
                <a:latin typeface="Calibri"/>
                <a:ea typeface="Calibri"/>
                <a:cs typeface="Calibri"/>
                <a:sym typeface="Calibri"/>
              </a:rPr>
              <a:t>Case when it was good: Reduced pollution in South Sioux City [3]</a:t>
            </a:r>
          </a:p>
          <a:p>
            <a:pPr lvl="0" rtl="0">
              <a:spcBef>
                <a:spcPts val="0"/>
              </a:spcBef>
              <a:buClr>
                <a:srgbClr val="000000"/>
              </a:buClr>
              <a:buSzPct val="25000"/>
              <a:buFont typeface="Arial"/>
              <a:buNone/>
            </a:pPr>
            <a:r>
              <a:rPr lang="en" sz="1200">
                <a:latin typeface="Calibri"/>
                <a:ea typeface="Calibri"/>
                <a:cs typeface="Calibri"/>
                <a:sym typeface="Calibri"/>
              </a:rPr>
              <a:t>Problem: Innocent people don’t like to be tracked. [4]</a:t>
            </a:r>
          </a:p>
          <a:p>
            <a:pPr lvl="0" rtl="0">
              <a:spcBef>
                <a:spcPts val="0"/>
              </a:spcBef>
              <a:buClr>
                <a:srgbClr val="000000"/>
              </a:buClr>
              <a:buSzPct val="25000"/>
              <a:buFont typeface="Arial"/>
              <a:buNone/>
            </a:pPr>
            <a:endParaRPr sz="1200">
              <a:latin typeface="Calibri"/>
              <a:ea typeface="Calibri"/>
              <a:cs typeface="Calibri"/>
              <a:sym typeface="Calibri"/>
            </a:endParaRPr>
          </a:p>
          <a:p>
            <a:pPr marL="0" lvl="0" indent="0">
              <a:lnSpc>
                <a:spcPct val="115000"/>
              </a:lnSpc>
              <a:spcBef>
                <a:spcPts val="0"/>
              </a:spcBef>
              <a:spcAft>
                <a:spcPts val="1600"/>
              </a:spcAft>
              <a:buNone/>
            </a:pPr>
            <a:r>
              <a:rPr lang="en" sz="1000">
                <a:latin typeface="Roboto"/>
                <a:ea typeface="Roboto"/>
                <a:cs typeface="Roboto"/>
                <a:sym typeface="Roboto"/>
              </a:rPr>
              <a:t>Videos can be taken without consent of criminals can be used in the court of law</a:t>
            </a:r>
          </a:p>
          <a:p>
            <a:pPr lvl="0">
              <a:spcBef>
                <a:spcPts val="0"/>
              </a:spcBef>
              <a:buClr>
                <a:srgbClr val="000000"/>
              </a:buClr>
              <a:buSzPct val="25000"/>
              <a:buFont typeface="Arial"/>
              <a:buNone/>
            </a:pPr>
            <a:endParaRPr sz="1200">
              <a:latin typeface="Calibri"/>
              <a:ea typeface="Calibri"/>
              <a:cs typeface="Calibri"/>
              <a:sym typeface="Calibri"/>
            </a:endParaRPr>
          </a:p>
          <a:p>
            <a:pPr lvl="0">
              <a:spcBef>
                <a:spcPts val="0"/>
              </a:spcBef>
              <a:buClr>
                <a:srgbClr val="000000"/>
              </a:buClr>
              <a:buSzPct val="25000"/>
              <a:buFont typeface="Arial"/>
              <a:buNone/>
            </a:pPr>
            <a:r>
              <a:rPr lang="en" sz="1200">
                <a:latin typeface="Calibri"/>
                <a:ea typeface="Calibri"/>
                <a:cs typeface="Calibri"/>
                <a:sym typeface="Calibri"/>
              </a:rPr>
              <a:t>Image URL: </a:t>
            </a:r>
            <a:r>
              <a:rPr lang="en" sz="1200" u="sng">
                <a:solidFill>
                  <a:srgbClr val="DDA859"/>
                </a:solidFill>
                <a:latin typeface="Calibri"/>
                <a:ea typeface="Calibri"/>
                <a:cs typeface="Calibri"/>
                <a:sym typeface="Calibri"/>
                <a:hlinkClick r:id="rId3"/>
              </a:rPr>
              <a:t>http://www.washingtontimes.com/multimedia/image/ap_cffcf4e8a9955c0e510f6a706700a2e6jpg/</a:t>
            </a:r>
            <a:r>
              <a:rPr lang="en" sz="1200">
                <a:latin typeface="Calibri"/>
                <a:ea typeface="Calibri"/>
                <a:cs typeface="Calibri"/>
                <a:sym typeface="Calibri"/>
              </a:rPr>
              <a:t> </a:t>
            </a: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200">
                <a:latin typeface="Calibri"/>
                <a:ea typeface="Calibri"/>
                <a:cs typeface="Calibri"/>
                <a:sym typeface="Calibri"/>
              </a:rPr>
              <a:t>[Dalton]</a:t>
            </a:r>
          </a:p>
          <a:p>
            <a:pPr lvl="0" rtl="0">
              <a:spcBef>
                <a:spcPts val="0"/>
              </a:spcBef>
              <a:buNone/>
            </a:pPr>
            <a:endParaRPr sz="1200">
              <a:latin typeface="Calibri"/>
              <a:ea typeface="Calibri"/>
              <a:cs typeface="Calibri"/>
              <a:sym typeface="Calibri"/>
            </a:endParaRPr>
          </a:p>
          <a:p>
            <a:pPr lvl="0" rtl="0">
              <a:spcBef>
                <a:spcPts val="0"/>
              </a:spcBef>
              <a:buNone/>
            </a:pPr>
            <a:r>
              <a:rPr lang="en" sz="1200">
                <a:latin typeface="Calibri"/>
                <a:ea typeface="Calibri"/>
                <a:cs typeface="Calibri"/>
                <a:sym typeface="Calibri"/>
              </a:rPr>
              <a:t>White House control room had access to many things:</a:t>
            </a:r>
          </a:p>
          <a:p>
            <a:pPr marL="457200" lvl="0" indent="-304800" rtl="0">
              <a:spcBef>
                <a:spcPts val="0"/>
              </a:spcBef>
              <a:buSzPct val="100000"/>
              <a:buFont typeface="Calibri"/>
            </a:pPr>
            <a:r>
              <a:rPr lang="en" sz="1200">
                <a:latin typeface="Calibri"/>
                <a:ea typeface="Calibri"/>
                <a:cs typeface="Calibri"/>
                <a:sym typeface="Calibri"/>
              </a:rPr>
              <a:t>City Surveillance Cameras</a:t>
            </a:r>
          </a:p>
          <a:p>
            <a:pPr marL="457200" lvl="0" indent="-304800" rtl="0">
              <a:spcBef>
                <a:spcPts val="0"/>
              </a:spcBef>
              <a:buSzPct val="100000"/>
              <a:buFont typeface="Calibri"/>
            </a:pPr>
            <a:r>
              <a:rPr lang="en" sz="1200">
                <a:latin typeface="Calibri"/>
                <a:ea typeface="Calibri"/>
                <a:cs typeface="Calibri"/>
                <a:sym typeface="Calibri"/>
              </a:rPr>
              <a:t>Able to gain access to NORAD network</a:t>
            </a:r>
          </a:p>
          <a:p>
            <a:pPr marL="457200" lvl="0" indent="-304800" rtl="0">
              <a:spcBef>
                <a:spcPts val="0"/>
              </a:spcBef>
              <a:buSzPct val="100000"/>
              <a:buFont typeface="Calibri"/>
            </a:pPr>
            <a:r>
              <a:rPr lang="en" sz="1200">
                <a:latin typeface="Calibri"/>
                <a:ea typeface="Calibri"/>
                <a:cs typeface="Calibri"/>
                <a:sym typeface="Calibri"/>
              </a:rPr>
              <a:t>White House security measures controlled here</a:t>
            </a:r>
          </a:p>
          <a:p>
            <a:pPr lvl="0" rtl="0">
              <a:spcBef>
                <a:spcPts val="0"/>
              </a:spcBef>
              <a:buNone/>
            </a:pPr>
            <a:endParaRPr sz="1200">
              <a:latin typeface="Calibri"/>
              <a:ea typeface="Calibri"/>
              <a:cs typeface="Calibri"/>
              <a:sym typeface="Calibri"/>
            </a:endParaRPr>
          </a:p>
          <a:p>
            <a:pPr lvl="0" rtl="0">
              <a:spcBef>
                <a:spcPts val="0"/>
              </a:spcBef>
              <a:buNone/>
            </a:pPr>
            <a:r>
              <a:rPr lang="en" sz="1200">
                <a:latin typeface="Calibri"/>
                <a:ea typeface="Calibri"/>
                <a:cs typeface="Calibri"/>
                <a:sym typeface="Calibri"/>
              </a:rPr>
              <a:t>Vice President sworn in without Cabinet majority present.</a:t>
            </a:r>
          </a:p>
          <a:p>
            <a:pPr lvl="0" rtl="0">
              <a:spcBef>
                <a:spcPts val="0"/>
              </a:spcBef>
              <a:buNone/>
            </a:pPr>
            <a:r>
              <a:rPr lang="en" sz="1200">
                <a:latin typeface="Calibri"/>
                <a:ea typeface="Calibri"/>
                <a:cs typeface="Calibri"/>
                <a:sym typeface="Calibri"/>
              </a:rPr>
              <a:t>After new President was sworn in, the previous President’s nuclear activation codes were still active.</a:t>
            </a:r>
          </a:p>
          <a:p>
            <a:pPr lvl="0" rtl="0">
              <a:spcBef>
                <a:spcPts val="0"/>
              </a:spcBef>
              <a:buNone/>
            </a:pPr>
            <a:endParaRPr sz="1200">
              <a:latin typeface="Calibri"/>
              <a:ea typeface="Calibri"/>
              <a:cs typeface="Calibri"/>
              <a:sym typeface="Calibri"/>
            </a:endParaRPr>
          </a:p>
          <a:p>
            <a:pPr lvl="0">
              <a:spcBef>
                <a:spcPts val="0"/>
              </a:spcBef>
              <a:buNone/>
            </a:pPr>
            <a:r>
              <a:rPr lang="en"/>
              <a:t>There are multiple flaws with the nuclear launch system portrayed.</a:t>
            </a:r>
          </a:p>
          <a:p>
            <a:pPr marL="457200" lvl="0" indent="-228600" rtl="0">
              <a:spcBef>
                <a:spcPts val="0"/>
              </a:spcBef>
              <a:buAutoNum type="arabicPeriod"/>
            </a:pPr>
            <a:r>
              <a:rPr lang="en"/>
              <a:t>A previous president can still activate a nuclear football </a:t>
            </a:r>
          </a:p>
          <a:p>
            <a:pPr marL="914400" lvl="1" indent="-228600">
              <a:spcBef>
                <a:spcPts val="0"/>
              </a:spcBef>
              <a:buAutoNum type="alphaLcPeriod"/>
            </a:pPr>
            <a:r>
              <a:rPr lang="en"/>
              <a:t>His code should be deactivated</a:t>
            </a:r>
          </a:p>
          <a:p>
            <a:pPr marL="457200" lvl="0" indent="-228600">
              <a:spcBef>
                <a:spcPts val="0"/>
              </a:spcBef>
              <a:buAutoNum type="arabicPeriod"/>
            </a:pPr>
            <a:r>
              <a:rPr lang="en"/>
              <a:t>To activate a nuke, two sources of authorization are supposed to occur (2 keys) [5]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fas.org/irp/doddir/usaf/afi91-104.pdf" TargetMode="External"/><Relationship Id="rId3" Type="http://schemas.openxmlformats.org/officeDocument/2006/relationships/hyperlink" Target="https://epic.org/privacy/facerecognition/" TargetMode="External"/><Relationship Id="rId7" Type="http://schemas.openxmlformats.org/officeDocument/2006/relationships/hyperlink" Target="https://en.wikipedia.org/wiki/Margaret_H._Woodward" TargetMode="External"/><Relationship Id="rId12" Type="http://schemas.openxmlformats.org/officeDocument/2006/relationships/hyperlink" Target="http://www.globalfirepower.com/defense-spending-budget.as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money.cnn.com/2014/09/16/technology/security/fbi-facial-recognition/" TargetMode="External"/><Relationship Id="rId11" Type="http://schemas.openxmlformats.org/officeDocument/2006/relationships/hyperlink" Target="http://www.denofgeek.com/movies/roland-emmerich/27104/roland-emmerich-white-house-down-independence-day-2-more" TargetMode="External"/><Relationship Id="rId5" Type="http://schemas.openxmlformats.org/officeDocument/2006/relationships/hyperlink" Target="http://www.washingtontimes.com/news/2014/aug/10/surveillance-cameras-raise-privacy-concerns/?page=all" TargetMode="External"/><Relationship Id="rId10" Type="http://schemas.openxmlformats.org/officeDocument/2006/relationships/hyperlink" Target="http://hackoftheday.securitytube.net/2013/04/my-code-made-it-to-hollywood-movie.html" TargetMode="External"/><Relationship Id="rId4" Type="http://schemas.openxmlformats.org/officeDocument/2006/relationships/hyperlink" Target="http://www.acma.gov.au/webwr/_assets/main/lib100084/privacy_guidelines-dec2011.pdf" TargetMode="External"/><Relationship Id="rId9" Type="http://schemas.openxmlformats.org/officeDocument/2006/relationships/hyperlink" Target="https://en.wikipedia.org/wiki/Federation_of_American_Scientis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ia.gov/library/publications/the-world-factbook/rankorder/2034rank.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pix.avaxnews.com/avaxnews/df/33/000033df.jpe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washingtontimes.com/multimedia/image/ap_cffcf4e8a9955c0e510f6a706700a2e6jpg/" TargetMode="External"/><Relationship Id="rId5" Type="http://schemas.openxmlformats.org/officeDocument/2006/relationships/hyperlink" Target="http://www.aceshowbiz.com/images/still/white-house-down-image07.jpg" TargetMode="External"/><Relationship Id="rId4" Type="http://schemas.openxmlformats.org/officeDocument/2006/relationships/hyperlink" Target="http://vignette2.wikia.nocookie.net/white-house-down/images/9/9b/White_House_Down_2013_(4).jpg/revision/latest?cb=2014050820435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a:spcBef>
                <a:spcPts val="0"/>
              </a:spcBef>
              <a:buNone/>
            </a:pPr>
            <a:r>
              <a:rPr lang="en"/>
              <a:t>White House Down	</a:t>
            </a:r>
          </a:p>
        </p:txBody>
      </p:sp>
      <p:sp>
        <p:nvSpPr>
          <p:cNvPr id="86" name="Shape 86"/>
          <p:cNvSpPr txBox="1">
            <a:spLocks noGrp="1"/>
          </p:cNvSpPr>
          <p:nvPr>
            <p:ph type="subTitle" idx="1"/>
          </p:nvPr>
        </p:nvSpPr>
        <p:spPr>
          <a:xfrm>
            <a:off x="598088" y="2715912"/>
            <a:ext cx="8222100" cy="432900"/>
          </a:xfrm>
          <a:prstGeom prst="rect">
            <a:avLst/>
          </a:prstGeom>
        </p:spPr>
        <p:txBody>
          <a:bodyPr lIns="91425" tIns="91425" rIns="91425" bIns="91425" anchor="t" anchorCtr="0">
            <a:noAutofit/>
          </a:bodyPr>
          <a:lstStyle/>
          <a:p>
            <a:pPr lvl="0">
              <a:spcBef>
                <a:spcPts val="0"/>
              </a:spcBef>
              <a:buNone/>
            </a:pPr>
            <a:r>
              <a:rPr lang="en"/>
              <a:t>Dalton Tapply, Daniel Benson, Himanshu Sahay, Ray Wang</a:t>
            </a:r>
          </a:p>
          <a:p>
            <a:pPr lvl="0">
              <a:spcBef>
                <a:spcPts val="0"/>
              </a:spcBef>
              <a:buNone/>
            </a:pPr>
            <a:r>
              <a:rPr lang="en"/>
              <a:t>April 25th, 2016</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Security: Hacker</a:t>
            </a:r>
          </a:p>
        </p:txBody>
      </p:sp>
      <p:sp>
        <p:nvSpPr>
          <p:cNvPr id="147" name="Shape 14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14350" lvl="0" indent="-285750" rtl="0">
              <a:lnSpc>
                <a:spcPct val="100000"/>
              </a:lnSpc>
              <a:spcBef>
                <a:spcPts val="0"/>
              </a:spcBef>
              <a:spcAft>
                <a:spcPts val="500"/>
              </a:spcAft>
              <a:buFont typeface="Arial" panose="020B0604020202020204" pitchFamily="34" charset="0"/>
              <a:buChar char="•"/>
            </a:pPr>
            <a:r>
              <a:rPr lang="en" dirty="0"/>
              <a:t>Ex-NSA Skip Tyler</a:t>
            </a:r>
          </a:p>
          <a:p>
            <a:pPr marL="514350" lvl="0" indent="-285750" rtl="0">
              <a:lnSpc>
                <a:spcPct val="100000"/>
              </a:lnSpc>
              <a:spcBef>
                <a:spcPts val="0"/>
              </a:spcBef>
              <a:spcAft>
                <a:spcPts val="500"/>
              </a:spcAft>
              <a:buFont typeface="Arial" panose="020B0604020202020204" pitchFamily="34" charset="0"/>
              <a:buChar char="•"/>
            </a:pPr>
            <a:r>
              <a:rPr lang="en" dirty="0"/>
              <a:t>Access into White House network too easy</a:t>
            </a:r>
          </a:p>
          <a:p>
            <a:pPr marL="971550" lvl="1" indent="-285750" rtl="0">
              <a:lnSpc>
                <a:spcPct val="100000"/>
              </a:lnSpc>
              <a:spcBef>
                <a:spcPts val="0"/>
              </a:spcBef>
              <a:spcAft>
                <a:spcPts val="500"/>
              </a:spcAft>
              <a:buFont typeface="Arial" panose="020B0604020202020204" pitchFamily="34" charset="0"/>
              <a:buChar char="•"/>
            </a:pPr>
            <a:r>
              <a:rPr lang="en" sz="1800" dirty="0"/>
              <a:t>Just plugged in an ethernet cord</a:t>
            </a:r>
          </a:p>
          <a:p>
            <a:pPr marL="514350" lvl="0" indent="-285750">
              <a:lnSpc>
                <a:spcPct val="100000"/>
              </a:lnSpc>
              <a:spcBef>
                <a:spcPts val="0"/>
              </a:spcBef>
              <a:spcAft>
                <a:spcPts val="500"/>
              </a:spcAft>
              <a:buFont typeface="Arial" panose="020B0604020202020204" pitchFamily="34" charset="0"/>
              <a:buChar char="•"/>
            </a:pPr>
            <a:r>
              <a:rPr lang="en" dirty="0"/>
              <a:t>Uses packet injection code to upload into NORAD missile system</a:t>
            </a:r>
          </a:p>
          <a:p>
            <a:pPr marL="971550" lvl="1" indent="-285750" rtl="0">
              <a:lnSpc>
                <a:spcPct val="100000"/>
              </a:lnSpc>
              <a:spcBef>
                <a:spcPts val="0"/>
              </a:spcBef>
              <a:spcAft>
                <a:spcPts val="500"/>
              </a:spcAft>
              <a:buFont typeface="Arial" panose="020B0604020202020204" pitchFamily="34" charset="0"/>
              <a:buChar char="•"/>
            </a:pPr>
            <a:r>
              <a:rPr lang="en" sz="1800" dirty="0"/>
              <a:t>Technique to get into system has some realism</a:t>
            </a:r>
          </a:p>
          <a:p>
            <a:pPr marL="514350" lvl="0" indent="-285750" rtl="0">
              <a:lnSpc>
                <a:spcPct val="100000"/>
              </a:lnSpc>
              <a:spcBef>
                <a:spcPts val="0"/>
              </a:spcBef>
              <a:spcAft>
                <a:spcPts val="500"/>
              </a:spcAft>
              <a:buFont typeface="Arial" panose="020B0604020202020204" pitchFamily="34" charset="0"/>
              <a:buChar char="•"/>
            </a:pPr>
            <a:r>
              <a:rPr lang="en" dirty="0"/>
              <a:t>Had access to city surveillance footage</a:t>
            </a:r>
          </a:p>
        </p:txBody>
      </p:sp>
      <p:pic>
        <p:nvPicPr>
          <p:cNvPr id="148" name="Shape 148"/>
          <p:cNvPicPr preferRelativeResize="0"/>
          <p:nvPr/>
        </p:nvPicPr>
        <p:blipFill>
          <a:blip r:embed="rId3">
            <a:alphaModFix/>
          </a:blip>
          <a:stretch>
            <a:fillRect/>
          </a:stretch>
        </p:blipFill>
        <p:spPr>
          <a:xfrm>
            <a:off x="4944140" y="2976286"/>
            <a:ext cx="4199860" cy="1935956"/>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Errors, Failures and Risks</a:t>
            </a:r>
          </a:p>
        </p:txBody>
      </p:sp>
      <p:sp>
        <p:nvSpPr>
          <p:cNvPr id="154" name="Shape 15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00050" marR="0" lvl="0" indent="-285750" algn="l" rtl="0">
              <a:lnSpc>
                <a:spcPct val="115000"/>
              </a:lnSpc>
              <a:spcBef>
                <a:spcPts val="0"/>
              </a:spcBef>
              <a:spcAft>
                <a:spcPts val="1600"/>
              </a:spcAft>
              <a:buClr>
                <a:schemeClr val="dk2"/>
              </a:buClr>
              <a:buSzPct val="100000"/>
              <a:buFont typeface="Arial" panose="020B0604020202020204" pitchFamily="34" charset="0"/>
              <a:buChar char="•"/>
            </a:pPr>
            <a:r>
              <a:rPr lang="en" dirty="0"/>
              <a:t>NORAD was breached</a:t>
            </a:r>
          </a:p>
          <a:p>
            <a:pPr marL="400050" marR="0" lvl="0" indent="-285750" algn="l" rtl="0">
              <a:lnSpc>
                <a:spcPct val="115000"/>
              </a:lnSpc>
              <a:spcBef>
                <a:spcPts val="0"/>
              </a:spcBef>
              <a:spcAft>
                <a:spcPts val="1600"/>
              </a:spcAft>
              <a:buClr>
                <a:schemeClr val="dk2"/>
              </a:buClr>
              <a:buSzPct val="100000"/>
              <a:buFont typeface="Arial" panose="020B0604020202020204" pitchFamily="34" charset="0"/>
              <a:buChar char="•"/>
            </a:pPr>
            <a:r>
              <a:rPr lang="en" dirty="0"/>
              <a:t>White House network hacked easily by hacker</a:t>
            </a:r>
          </a:p>
          <a:p>
            <a:pPr marL="400050" marR="0" lvl="0" indent="-285750" algn="l" rtl="0">
              <a:lnSpc>
                <a:spcPct val="115000"/>
              </a:lnSpc>
              <a:spcBef>
                <a:spcPts val="0"/>
              </a:spcBef>
              <a:spcAft>
                <a:spcPts val="1600"/>
              </a:spcAft>
              <a:buClr>
                <a:schemeClr val="dk2"/>
              </a:buClr>
              <a:buSzPct val="100000"/>
              <a:buFont typeface="Arial" panose="020B0604020202020204" pitchFamily="34" charset="0"/>
              <a:buChar char="•"/>
            </a:pPr>
            <a:r>
              <a:rPr lang="en" dirty="0"/>
              <a:t>Single point of failure at White House control room</a:t>
            </a:r>
          </a:p>
          <a:p>
            <a:pPr marL="400050" marR="0" lvl="0" indent="-285750" algn="l" rtl="0">
              <a:lnSpc>
                <a:spcPct val="115000"/>
              </a:lnSpc>
              <a:spcBef>
                <a:spcPts val="0"/>
              </a:spcBef>
              <a:spcAft>
                <a:spcPts val="1600"/>
              </a:spcAft>
              <a:buClr>
                <a:schemeClr val="dk2"/>
              </a:buClr>
              <a:buSzPct val="100000"/>
              <a:buFont typeface="Arial" panose="020B0604020202020204" pitchFamily="34" charset="0"/>
              <a:buChar char="•"/>
            </a:pPr>
            <a:r>
              <a:rPr lang="en" dirty="0"/>
              <a:t>Facilities worker walked into Capitol building with bomb on his cart</a:t>
            </a:r>
          </a:p>
          <a:p>
            <a:pPr marL="400050" marR="0" lvl="0" indent="-285750" algn="l" rtl="0">
              <a:lnSpc>
                <a:spcPct val="115000"/>
              </a:lnSpc>
              <a:spcBef>
                <a:spcPts val="0"/>
              </a:spcBef>
              <a:spcAft>
                <a:spcPts val="1600"/>
              </a:spcAft>
              <a:buClr>
                <a:schemeClr val="dk2"/>
              </a:buClr>
              <a:buSzPct val="100000"/>
              <a:buFont typeface="Arial" panose="020B0604020202020204" pitchFamily="34" charset="0"/>
              <a:buChar char="•"/>
            </a:pPr>
            <a:r>
              <a:rPr lang="en" dirty="0"/>
              <a:t>No rescue forces when White House was initially being breached</a:t>
            </a:r>
          </a:p>
          <a:p>
            <a:pPr marL="400050" marR="0" lvl="0" indent="-285750" algn="l" rtl="0">
              <a:lnSpc>
                <a:spcPct val="115000"/>
              </a:lnSpc>
              <a:spcBef>
                <a:spcPts val="0"/>
              </a:spcBef>
              <a:spcAft>
                <a:spcPts val="1600"/>
              </a:spcAft>
              <a:buClr>
                <a:schemeClr val="dk2"/>
              </a:buClr>
              <a:buSzPct val="100000"/>
              <a:buFont typeface="Arial" panose="020B0604020202020204" pitchFamily="34" charset="0"/>
              <a:buChar char="•"/>
            </a:pPr>
            <a:r>
              <a:rPr lang="en" dirty="0"/>
              <a:t>Security tech in place but unused</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Secret Service</a:t>
            </a:r>
          </a:p>
        </p:txBody>
      </p:sp>
      <p:sp>
        <p:nvSpPr>
          <p:cNvPr id="160" name="Shape 160"/>
          <p:cNvSpPr txBox="1">
            <a:spLocks noGrp="1"/>
          </p:cNvSpPr>
          <p:nvPr>
            <p:ph type="body" idx="1"/>
          </p:nvPr>
        </p:nvSpPr>
        <p:spPr>
          <a:xfrm>
            <a:off x="217225" y="1017800"/>
            <a:ext cx="8520600" cy="3339000"/>
          </a:xfrm>
          <a:prstGeom prst="rect">
            <a:avLst/>
          </a:prstGeom>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 dirty="0"/>
              <a:t>Realistic protocols were not followed [10][11]</a:t>
            </a:r>
          </a:p>
          <a:p>
            <a:pPr marL="514350" lvl="0" indent="-285750" rtl="0">
              <a:spcBef>
                <a:spcPts val="0"/>
              </a:spcBef>
              <a:buFont typeface="Arial" panose="020B0604020202020204" pitchFamily="34" charset="0"/>
              <a:buChar char="•"/>
            </a:pPr>
            <a:r>
              <a:rPr lang="en" dirty="0"/>
              <a:t>The White House has the potential to be turned into a fortress [10]</a:t>
            </a:r>
          </a:p>
          <a:p>
            <a:pPr marL="514350" lvl="0" indent="-285750" rtl="0">
              <a:spcBef>
                <a:spcPts val="0"/>
              </a:spcBef>
              <a:buFont typeface="Arial" panose="020B0604020202020204" pitchFamily="34" charset="0"/>
              <a:buChar char="•"/>
            </a:pPr>
            <a:r>
              <a:rPr lang="en" dirty="0"/>
              <a:t>Top security threats are chemical and bioweapons [10]</a:t>
            </a:r>
          </a:p>
          <a:p>
            <a:pPr marL="285750" lvl="0" indent="-285750" rtl="0">
              <a:spcBef>
                <a:spcPts val="0"/>
              </a:spcBef>
              <a:buFont typeface="Arial" panose="020B0604020202020204" pitchFamily="34" charset="0"/>
              <a:buChar char="•"/>
            </a:pPr>
            <a:r>
              <a:rPr lang="en" dirty="0"/>
              <a:t>Even if realistic protocols were followed:</a:t>
            </a:r>
          </a:p>
          <a:p>
            <a:pPr marL="514350" lvl="0" indent="-285750" rtl="0">
              <a:spcBef>
                <a:spcPts val="0"/>
              </a:spcBef>
              <a:buFont typeface="Arial" panose="020B0604020202020204" pitchFamily="34" charset="0"/>
              <a:buChar char="•"/>
            </a:pPr>
            <a:r>
              <a:rPr lang="en" dirty="0"/>
              <a:t>Several instances where Secret Service formation was breached [12]</a:t>
            </a:r>
          </a:p>
          <a:p>
            <a:pPr marL="971550" lvl="1" indent="-285750" rtl="0">
              <a:lnSpc>
                <a:spcPct val="100000"/>
              </a:lnSpc>
              <a:spcBef>
                <a:spcPts val="0"/>
              </a:spcBef>
              <a:spcAft>
                <a:spcPts val="500"/>
              </a:spcAft>
              <a:buFont typeface="Arial" panose="020B0604020202020204" pitchFamily="34" charset="0"/>
              <a:buChar char="•"/>
            </a:pPr>
            <a:r>
              <a:rPr lang="en" sz="1800" dirty="0"/>
              <a:t>November 2011, individual fired several shots at the White House with semi-auto rifle [12]</a:t>
            </a:r>
          </a:p>
          <a:p>
            <a:pPr marL="971550" lvl="1" indent="-285750" rtl="0">
              <a:lnSpc>
                <a:spcPct val="100000"/>
              </a:lnSpc>
              <a:spcBef>
                <a:spcPts val="0"/>
              </a:spcBef>
              <a:spcAft>
                <a:spcPts val="500"/>
              </a:spcAft>
              <a:buFont typeface="Arial" panose="020B0604020202020204" pitchFamily="34" charset="0"/>
              <a:buChar char="•"/>
            </a:pPr>
            <a:r>
              <a:rPr lang="en" sz="1800" dirty="0"/>
              <a:t>March 2015, armed individual rode in the same elevator as President Obama [12]</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1791025"/>
            <a:ext cx="8520600" cy="607800"/>
          </a:xfrm>
          <a:prstGeom prst="rect">
            <a:avLst/>
          </a:prstGeom>
        </p:spPr>
        <p:txBody>
          <a:bodyPr lIns="91425" tIns="91425" rIns="91425" bIns="91425" anchor="t" anchorCtr="0">
            <a:noAutofit/>
          </a:bodyPr>
          <a:lstStyle/>
          <a:p>
            <a:pPr lvl="0" algn="ctr">
              <a:spcBef>
                <a:spcPts val="0"/>
              </a:spcBef>
              <a:buNone/>
            </a:pPr>
            <a:r>
              <a:rPr lang="en"/>
              <a:t>Thank you! Questions?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References</a:t>
            </a:r>
          </a:p>
        </p:txBody>
      </p:sp>
      <p:sp>
        <p:nvSpPr>
          <p:cNvPr id="171" name="Shape 17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90000"/>
              </a:lnSpc>
              <a:spcBef>
                <a:spcPts val="1200"/>
              </a:spcBef>
              <a:spcAft>
                <a:spcPts val="0"/>
              </a:spcAft>
              <a:buClr>
                <a:srgbClr val="BCB49E"/>
              </a:buClr>
              <a:buSzPct val="25000"/>
              <a:buFont typeface="Arial"/>
              <a:buNone/>
            </a:pPr>
            <a:r>
              <a:rPr lang="en" sz="1200">
                <a:solidFill>
                  <a:srgbClr val="000000"/>
                </a:solidFill>
                <a:latin typeface="Cambria"/>
                <a:ea typeface="Cambria"/>
                <a:cs typeface="Cambria"/>
                <a:sym typeface="Cambria"/>
              </a:rPr>
              <a:t>[1] </a:t>
            </a:r>
            <a:r>
              <a:rPr lang="en" sz="1200" u="sng">
                <a:solidFill>
                  <a:srgbClr val="DDA859"/>
                </a:solidFill>
                <a:latin typeface="Cambria"/>
                <a:ea typeface="Cambria"/>
                <a:cs typeface="Cambria"/>
                <a:sym typeface="Cambria"/>
                <a:hlinkClick r:id="rId3"/>
              </a:rPr>
              <a:t>https://epic.org/privacy/facerecognition/</a:t>
            </a:r>
            <a:r>
              <a:rPr lang="en" sz="1200">
                <a:solidFill>
                  <a:schemeClr val="lt1"/>
                </a:solidFill>
                <a:latin typeface="Cambria"/>
                <a:ea typeface="Cambria"/>
                <a:cs typeface="Cambria"/>
                <a:sym typeface="Cambria"/>
              </a:rPr>
              <a:t> </a:t>
            </a:r>
          </a:p>
          <a:p>
            <a:pPr lvl="0">
              <a:lnSpc>
                <a:spcPct val="90000"/>
              </a:lnSpc>
              <a:spcBef>
                <a:spcPts val="1200"/>
              </a:spcBef>
              <a:spcAft>
                <a:spcPts val="0"/>
              </a:spcAft>
              <a:buClr>
                <a:srgbClr val="BCB49E"/>
              </a:buClr>
              <a:buSzPct val="25000"/>
              <a:buFont typeface="Arial"/>
              <a:buNone/>
            </a:pPr>
            <a:r>
              <a:rPr lang="en" sz="1200">
                <a:solidFill>
                  <a:srgbClr val="000000"/>
                </a:solidFill>
                <a:latin typeface="Cambria"/>
                <a:ea typeface="Cambria"/>
                <a:cs typeface="Cambria"/>
                <a:sym typeface="Cambria"/>
              </a:rPr>
              <a:t>[2]</a:t>
            </a:r>
            <a:r>
              <a:rPr lang="en" sz="1200">
                <a:solidFill>
                  <a:schemeClr val="lt1"/>
                </a:solidFill>
                <a:latin typeface="Cambria"/>
                <a:ea typeface="Cambria"/>
                <a:cs typeface="Cambria"/>
                <a:sym typeface="Cambria"/>
              </a:rPr>
              <a:t> </a:t>
            </a:r>
            <a:r>
              <a:rPr lang="en" sz="1200" u="sng">
                <a:solidFill>
                  <a:srgbClr val="DDA859"/>
                </a:solidFill>
                <a:latin typeface="Cambria"/>
                <a:ea typeface="Cambria"/>
                <a:cs typeface="Cambria"/>
                <a:sym typeface="Cambria"/>
                <a:hlinkClick r:id="rId4"/>
              </a:rPr>
              <a:t>http://www.acma.gov.au/webwr/_assets/main/lib100084/privacy_guidelines-dec2011.pdf</a:t>
            </a:r>
            <a:r>
              <a:rPr lang="en" sz="1200">
                <a:solidFill>
                  <a:schemeClr val="lt1"/>
                </a:solidFill>
                <a:latin typeface="Cambria"/>
                <a:ea typeface="Cambria"/>
                <a:cs typeface="Cambria"/>
                <a:sym typeface="Cambria"/>
              </a:rPr>
              <a:t> </a:t>
            </a:r>
          </a:p>
          <a:p>
            <a:pPr lvl="0">
              <a:lnSpc>
                <a:spcPct val="90000"/>
              </a:lnSpc>
              <a:spcBef>
                <a:spcPts val="1200"/>
              </a:spcBef>
              <a:spcAft>
                <a:spcPts val="0"/>
              </a:spcAft>
              <a:buClr>
                <a:srgbClr val="BCB49E"/>
              </a:buClr>
              <a:buSzPct val="25000"/>
              <a:buFont typeface="Arial"/>
              <a:buNone/>
            </a:pPr>
            <a:r>
              <a:rPr lang="en" sz="1200">
                <a:solidFill>
                  <a:srgbClr val="000000"/>
                </a:solidFill>
                <a:latin typeface="Cambria"/>
                <a:ea typeface="Cambria"/>
                <a:cs typeface="Cambria"/>
                <a:sym typeface="Cambria"/>
              </a:rPr>
              <a:t>[3]</a:t>
            </a:r>
            <a:r>
              <a:rPr lang="en" sz="1200">
                <a:solidFill>
                  <a:schemeClr val="lt1"/>
                </a:solidFill>
                <a:latin typeface="Cambria"/>
                <a:ea typeface="Cambria"/>
                <a:cs typeface="Cambria"/>
                <a:sym typeface="Cambria"/>
              </a:rPr>
              <a:t> </a:t>
            </a:r>
            <a:r>
              <a:rPr lang="en" sz="1200" u="sng">
                <a:solidFill>
                  <a:srgbClr val="DDA859"/>
                </a:solidFill>
                <a:latin typeface="Cambria"/>
                <a:ea typeface="Cambria"/>
                <a:cs typeface="Cambria"/>
                <a:sym typeface="Cambria"/>
                <a:hlinkClick r:id="rId5"/>
              </a:rPr>
              <a:t>http://www.washingtontimes.com/news/2014/aug/10/surveillance-cameras-raise-privacy-concerns/?page=all</a:t>
            </a:r>
            <a:r>
              <a:rPr lang="en" sz="1200">
                <a:solidFill>
                  <a:schemeClr val="lt1"/>
                </a:solidFill>
                <a:latin typeface="Cambria"/>
                <a:ea typeface="Cambria"/>
                <a:cs typeface="Cambria"/>
                <a:sym typeface="Cambria"/>
              </a:rPr>
              <a:t> </a:t>
            </a:r>
          </a:p>
          <a:p>
            <a:pPr lvl="0" rtl="0">
              <a:lnSpc>
                <a:spcPct val="90000"/>
              </a:lnSpc>
              <a:spcBef>
                <a:spcPts val="1200"/>
              </a:spcBef>
              <a:spcAft>
                <a:spcPts val="0"/>
              </a:spcAft>
              <a:buNone/>
            </a:pPr>
            <a:r>
              <a:rPr lang="en" sz="1200">
                <a:solidFill>
                  <a:srgbClr val="000000"/>
                </a:solidFill>
                <a:latin typeface="Cambria"/>
                <a:ea typeface="Cambria"/>
                <a:cs typeface="Cambria"/>
                <a:sym typeface="Cambria"/>
              </a:rPr>
              <a:t>[4] </a:t>
            </a:r>
            <a:r>
              <a:rPr lang="en" sz="1200" u="sng">
                <a:solidFill>
                  <a:srgbClr val="DDA859"/>
                </a:solidFill>
                <a:latin typeface="Cambria"/>
                <a:ea typeface="Cambria"/>
                <a:cs typeface="Cambria"/>
                <a:sym typeface="Cambria"/>
                <a:hlinkClick r:id="rId6"/>
              </a:rPr>
              <a:t>http://money.cnn.com/2014/09/16/technology/security/fbi-facial-recognition/</a:t>
            </a:r>
          </a:p>
          <a:p>
            <a:pPr lvl="0" rtl="0">
              <a:lnSpc>
                <a:spcPct val="90000"/>
              </a:lnSpc>
              <a:spcBef>
                <a:spcPts val="1200"/>
              </a:spcBef>
              <a:spcAft>
                <a:spcPts val="0"/>
              </a:spcAft>
              <a:buNone/>
            </a:pPr>
            <a:r>
              <a:rPr lang="en" sz="1200">
                <a:solidFill>
                  <a:srgbClr val="000000"/>
                </a:solidFill>
                <a:latin typeface="Cambria"/>
                <a:ea typeface="Cambria"/>
                <a:cs typeface="Cambria"/>
                <a:sym typeface="Cambria"/>
              </a:rPr>
              <a:t>[5] </a:t>
            </a:r>
            <a:r>
              <a:rPr lang="en" sz="1200">
                <a:solidFill>
                  <a:srgbClr val="000000"/>
                </a:solidFill>
                <a:latin typeface="Cambria"/>
                <a:ea typeface="Cambria"/>
                <a:cs typeface="Cambria"/>
                <a:sym typeface="Cambria"/>
                <a:hlinkClick r:id="rId7"/>
              </a:rPr>
              <a:t>Maj Gen Margaret H. Woodward</a:t>
            </a:r>
            <a:r>
              <a:rPr lang="en" sz="1200">
                <a:solidFill>
                  <a:srgbClr val="000000"/>
                </a:solidFill>
                <a:latin typeface="Cambria"/>
                <a:ea typeface="Cambria"/>
                <a:cs typeface="Cambria"/>
                <a:sym typeface="Cambria"/>
              </a:rPr>
              <a:t> (April 23, 2013). </a:t>
            </a:r>
            <a:r>
              <a:rPr lang="en" sz="1200">
                <a:solidFill>
                  <a:srgbClr val="000000"/>
                </a:solidFill>
                <a:latin typeface="Cambria"/>
                <a:ea typeface="Cambria"/>
                <a:cs typeface="Cambria"/>
                <a:sym typeface="Cambria"/>
                <a:hlinkClick r:id="rId8"/>
              </a:rPr>
              <a:t>"AIR FORCE INSTRUCTION 91-104"</a:t>
            </a:r>
            <a:r>
              <a:rPr lang="en" sz="1200">
                <a:solidFill>
                  <a:srgbClr val="000000"/>
                </a:solidFill>
                <a:latin typeface="Cambria"/>
                <a:ea typeface="Cambria"/>
                <a:cs typeface="Cambria"/>
                <a:sym typeface="Cambria"/>
              </a:rPr>
              <a:t> (PDF-136 KB). p. 2. Retrieved March 16, 2015 – via </a:t>
            </a:r>
            <a:r>
              <a:rPr lang="en" sz="1200">
                <a:solidFill>
                  <a:srgbClr val="000000"/>
                </a:solidFill>
                <a:latin typeface="Cambria"/>
                <a:ea typeface="Cambria"/>
                <a:cs typeface="Cambria"/>
                <a:sym typeface="Cambria"/>
                <a:hlinkClick r:id="rId9"/>
              </a:rPr>
              <a:t>Federation of American Scientists</a:t>
            </a:r>
            <a:r>
              <a:rPr lang="en" sz="1200">
                <a:solidFill>
                  <a:srgbClr val="000000"/>
                </a:solidFill>
                <a:latin typeface="Cambria"/>
                <a:ea typeface="Cambria"/>
                <a:cs typeface="Cambria"/>
                <a:sym typeface="Cambria"/>
              </a:rPr>
              <a:t> @ fas.org.</a:t>
            </a:r>
          </a:p>
          <a:p>
            <a:pPr lvl="0" rtl="0">
              <a:lnSpc>
                <a:spcPct val="90000"/>
              </a:lnSpc>
              <a:spcBef>
                <a:spcPts val="1200"/>
              </a:spcBef>
              <a:spcAft>
                <a:spcPts val="0"/>
              </a:spcAft>
              <a:buNone/>
            </a:pPr>
            <a:r>
              <a:rPr lang="en" sz="1200">
                <a:solidFill>
                  <a:srgbClr val="000000"/>
                </a:solidFill>
                <a:latin typeface="Cambria"/>
                <a:ea typeface="Cambria"/>
                <a:cs typeface="Cambria"/>
                <a:sym typeface="Cambria"/>
              </a:rPr>
              <a:t>[6] </a:t>
            </a:r>
            <a:r>
              <a:rPr lang="en" sz="1200" u="sng">
                <a:solidFill>
                  <a:srgbClr val="DDA859"/>
                </a:solidFill>
                <a:latin typeface="Cambria"/>
                <a:ea typeface="Cambria"/>
                <a:cs typeface="Cambria"/>
                <a:sym typeface="Cambria"/>
                <a:hlinkClick r:id="rId10"/>
              </a:rPr>
              <a:t>http://hackoftheday.securitytube.net/2013/04/my-code-made-it-to-hollywood-movie.html</a:t>
            </a:r>
            <a:r>
              <a:rPr lang="en" sz="1200" u="sng">
                <a:solidFill>
                  <a:srgbClr val="DDA859"/>
                </a:solidFill>
                <a:latin typeface="Cambria"/>
                <a:ea typeface="Cambria"/>
                <a:cs typeface="Cambria"/>
                <a:sym typeface="Cambria"/>
              </a:rPr>
              <a:t> </a:t>
            </a:r>
          </a:p>
          <a:p>
            <a:pPr lvl="0" rtl="0">
              <a:lnSpc>
                <a:spcPct val="90000"/>
              </a:lnSpc>
              <a:spcBef>
                <a:spcPts val="1200"/>
              </a:spcBef>
              <a:spcAft>
                <a:spcPts val="0"/>
              </a:spcAft>
              <a:buNone/>
            </a:pPr>
            <a:r>
              <a:rPr lang="en" sz="1200">
                <a:solidFill>
                  <a:srgbClr val="000000"/>
                </a:solidFill>
                <a:latin typeface="Cambria"/>
                <a:ea typeface="Cambria"/>
                <a:cs typeface="Cambria"/>
                <a:sym typeface="Cambria"/>
              </a:rPr>
              <a:t>[7] Interview with Roland Emmerich, </a:t>
            </a:r>
            <a:r>
              <a:rPr lang="en" sz="1200" u="sng">
                <a:solidFill>
                  <a:schemeClr val="hlink"/>
                </a:solidFill>
                <a:latin typeface="Cambria"/>
                <a:ea typeface="Cambria"/>
                <a:cs typeface="Cambria"/>
                <a:sym typeface="Cambria"/>
                <a:hlinkClick r:id="rId11"/>
              </a:rPr>
              <a:t>http://www.denofgeek.com/movies/roland-emmerich/27104/roland-emmerich-white-house-down-independence-day-2-more</a:t>
            </a:r>
          </a:p>
          <a:p>
            <a:pPr lvl="0" rtl="0">
              <a:lnSpc>
                <a:spcPct val="90000"/>
              </a:lnSpc>
              <a:spcBef>
                <a:spcPts val="1200"/>
              </a:spcBef>
              <a:spcAft>
                <a:spcPts val="0"/>
              </a:spcAft>
              <a:buNone/>
            </a:pPr>
            <a:r>
              <a:rPr lang="en" sz="1200">
                <a:solidFill>
                  <a:srgbClr val="000000"/>
                </a:solidFill>
                <a:latin typeface="Cambria"/>
                <a:ea typeface="Cambria"/>
                <a:cs typeface="Cambria"/>
                <a:sym typeface="Cambria"/>
              </a:rPr>
              <a:t>[8] Defense Budget by Country, </a:t>
            </a:r>
            <a:r>
              <a:rPr lang="en" sz="1200" u="sng">
                <a:solidFill>
                  <a:schemeClr val="hlink"/>
                </a:solidFill>
                <a:latin typeface="Cambria"/>
                <a:ea typeface="Cambria"/>
                <a:cs typeface="Cambria"/>
                <a:sym typeface="Cambria"/>
                <a:hlinkClick r:id="rId12"/>
              </a:rPr>
              <a:t>http://www.globalfirepower.com/defense-spending-budget.asp</a:t>
            </a:r>
          </a:p>
          <a:p>
            <a:pPr lvl="0" rtl="0">
              <a:lnSpc>
                <a:spcPct val="90000"/>
              </a:lnSpc>
              <a:spcBef>
                <a:spcPts val="1200"/>
              </a:spcBef>
              <a:spcAft>
                <a:spcPts val="0"/>
              </a:spcAft>
              <a:buNone/>
            </a:pPr>
            <a:endParaRPr sz="1200">
              <a:solidFill>
                <a:srgbClr val="000000"/>
              </a:solidFill>
              <a:latin typeface="Cambria"/>
              <a:ea typeface="Cambria"/>
              <a:cs typeface="Cambria"/>
              <a:sym typeface="Cambria"/>
            </a:endParaRPr>
          </a:p>
          <a:p>
            <a:pPr lvl="0" rtl="0">
              <a:lnSpc>
                <a:spcPct val="90000"/>
              </a:lnSpc>
              <a:spcBef>
                <a:spcPts val="1200"/>
              </a:spcBef>
              <a:spcAft>
                <a:spcPts val="0"/>
              </a:spcAft>
              <a:buNone/>
            </a:pPr>
            <a:endParaRPr sz="1200" u="sng">
              <a:solidFill>
                <a:srgbClr val="DDA859"/>
              </a:solidFill>
              <a:latin typeface="Cambria"/>
              <a:ea typeface="Cambria"/>
              <a:cs typeface="Cambria"/>
              <a:sym typeface="Cambria"/>
            </a:endParaRPr>
          </a:p>
          <a:p>
            <a:pPr lvl="0">
              <a:lnSpc>
                <a:spcPct val="90000"/>
              </a:lnSpc>
              <a:spcBef>
                <a:spcPts val="1200"/>
              </a:spcBef>
              <a:spcAft>
                <a:spcPts val="0"/>
              </a:spcAft>
              <a:buClr>
                <a:srgbClr val="BCB49E"/>
              </a:buClr>
              <a:buSzPct val="25000"/>
              <a:buFont typeface="Arial"/>
              <a:buNone/>
            </a:pPr>
            <a:endParaRPr sz="12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References</a:t>
            </a:r>
          </a:p>
        </p:txBody>
      </p:sp>
      <p:sp>
        <p:nvSpPr>
          <p:cNvPr id="177" name="Shape 17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lnSpc>
                <a:spcPct val="90000"/>
              </a:lnSpc>
              <a:spcBef>
                <a:spcPts val="1200"/>
              </a:spcBef>
              <a:spcAft>
                <a:spcPts val="0"/>
              </a:spcAft>
              <a:buClr>
                <a:srgbClr val="BCB49E"/>
              </a:buClr>
              <a:buSzPct val="25000"/>
              <a:buFont typeface="Arial"/>
              <a:buNone/>
            </a:pPr>
            <a:r>
              <a:rPr lang="en" sz="1200">
                <a:solidFill>
                  <a:srgbClr val="000000"/>
                </a:solidFill>
                <a:latin typeface="Cambria"/>
                <a:ea typeface="Cambria"/>
                <a:cs typeface="Cambria"/>
                <a:sym typeface="Cambria"/>
              </a:rPr>
              <a:t>[9] CIA World Factbook, </a:t>
            </a:r>
            <a:r>
              <a:rPr lang="en" sz="1200" u="sng">
                <a:solidFill>
                  <a:schemeClr val="hlink"/>
                </a:solidFill>
                <a:latin typeface="Cambria"/>
                <a:ea typeface="Cambria"/>
                <a:cs typeface="Cambria"/>
                <a:sym typeface="Cambria"/>
                <a:hlinkClick r:id="rId3"/>
              </a:rPr>
              <a:t>https://www.cia.gov/library/publications/the-world-factbook/rankorder/2034rank.html</a:t>
            </a:r>
          </a:p>
          <a:p>
            <a:pPr lvl="0" rtl="0">
              <a:lnSpc>
                <a:spcPct val="90000"/>
              </a:lnSpc>
              <a:spcBef>
                <a:spcPts val="1200"/>
              </a:spcBef>
              <a:spcAft>
                <a:spcPts val="0"/>
              </a:spcAft>
              <a:buClr>
                <a:srgbClr val="BCB49E"/>
              </a:buClr>
              <a:buSzPct val="25000"/>
              <a:buFont typeface="Arial"/>
              <a:buNone/>
            </a:pPr>
            <a:r>
              <a:rPr lang="en" sz="1200">
                <a:solidFill>
                  <a:srgbClr val="000000"/>
                </a:solidFill>
                <a:latin typeface="Cambria"/>
                <a:ea typeface="Cambria"/>
                <a:cs typeface="Cambria"/>
                <a:sym typeface="Cambria"/>
              </a:rPr>
              <a:t>[10] A Secret Service take on White House Down, http://blogs.discovermagazine.com/outthere/2013/06/30/a-secret-service-insiders-take-on-white-house-down/#.Vx6hxjArKhc</a:t>
            </a:r>
          </a:p>
          <a:p>
            <a:pPr lvl="0" rtl="0">
              <a:lnSpc>
                <a:spcPct val="90000"/>
              </a:lnSpc>
              <a:spcBef>
                <a:spcPts val="1200"/>
              </a:spcBef>
              <a:spcAft>
                <a:spcPts val="0"/>
              </a:spcAft>
              <a:buClr>
                <a:srgbClr val="BCB49E"/>
              </a:buClr>
              <a:buSzPct val="25000"/>
              <a:buFont typeface="Arial"/>
              <a:buNone/>
            </a:pPr>
            <a:r>
              <a:rPr lang="en" sz="1200">
                <a:solidFill>
                  <a:srgbClr val="000000"/>
                </a:solidFill>
                <a:latin typeface="Cambria"/>
                <a:ea typeface="Cambria"/>
                <a:cs typeface="Cambria"/>
                <a:sym typeface="Cambria"/>
              </a:rPr>
              <a:t>[11] Secret Service FAQ, http://www.secretservice.gov/about/faqs/</a:t>
            </a:r>
          </a:p>
          <a:p>
            <a:pPr lvl="0" rtl="0">
              <a:lnSpc>
                <a:spcPct val="90000"/>
              </a:lnSpc>
              <a:spcBef>
                <a:spcPts val="1200"/>
              </a:spcBef>
              <a:spcAft>
                <a:spcPts val="0"/>
              </a:spcAft>
              <a:buClr>
                <a:srgbClr val="BCB49E"/>
              </a:buClr>
              <a:buSzPct val="25000"/>
              <a:buFont typeface="Arial"/>
              <a:buNone/>
            </a:pPr>
            <a:r>
              <a:rPr lang="en" sz="1200">
                <a:solidFill>
                  <a:srgbClr val="000000"/>
                </a:solidFill>
                <a:latin typeface="Cambria"/>
                <a:ea typeface="Cambria"/>
                <a:cs typeface="Cambria"/>
                <a:sym typeface="Cambria"/>
              </a:rPr>
              <a:t>[12] United States Secret Service: An Agency in Crisis,, https://oversight.house.gov/wp-content/uploads/2015/12/Oversight-USSS-Report.pdf</a:t>
            </a:r>
          </a:p>
          <a:p>
            <a:pPr lvl="0" rtl="0">
              <a:lnSpc>
                <a:spcPct val="90000"/>
              </a:lnSpc>
              <a:spcBef>
                <a:spcPts val="1200"/>
              </a:spcBef>
              <a:spcAft>
                <a:spcPts val="0"/>
              </a:spcAft>
              <a:buClr>
                <a:srgbClr val="BCB49E"/>
              </a:buClr>
              <a:buSzPct val="25000"/>
              <a:buFont typeface="Arial"/>
              <a:buNone/>
            </a:pPr>
            <a:endParaRPr sz="1200">
              <a:solidFill>
                <a:srgbClr val="000000"/>
              </a:solidFill>
              <a:latin typeface="Cambria"/>
              <a:ea typeface="Cambria"/>
              <a:cs typeface="Cambria"/>
              <a:sym typeface="Cambria"/>
            </a:endParaRPr>
          </a:p>
          <a:p>
            <a:pPr lvl="0" rtl="0">
              <a:lnSpc>
                <a:spcPct val="90000"/>
              </a:lnSpc>
              <a:spcBef>
                <a:spcPts val="1200"/>
              </a:spcBef>
              <a:spcAft>
                <a:spcPts val="0"/>
              </a:spcAft>
              <a:buNone/>
            </a:pPr>
            <a:endParaRPr sz="1200">
              <a:solidFill>
                <a:srgbClr val="000000"/>
              </a:solidFill>
              <a:latin typeface="Cambria"/>
              <a:ea typeface="Cambria"/>
              <a:cs typeface="Cambria"/>
              <a:sym typeface="Cambria"/>
            </a:endParaRPr>
          </a:p>
          <a:p>
            <a:pPr lvl="0" rtl="0">
              <a:lnSpc>
                <a:spcPct val="90000"/>
              </a:lnSpc>
              <a:spcBef>
                <a:spcPts val="1200"/>
              </a:spcBef>
              <a:spcAft>
                <a:spcPts val="0"/>
              </a:spcAft>
              <a:buNone/>
            </a:pPr>
            <a:endParaRPr sz="1200" u="sng">
              <a:solidFill>
                <a:srgbClr val="DDA859"/>
              </a:solidFill>
              <a:latin typeface="Cambria"/>
              <a:ea typeface="Cambria"/>
              <a:cs typeface="Cambria"/>
              <a:sym typeface="Cambria"/>
            </a:endParaRPr>
          </a:p>
          <a:p>
            <a:pPr lvl="0" rtl="0">
              <a:lnSpc>
                <a:spcPct val="90000"/>
              </a:lnSpc>
              <a:spcBef>
                <a:spcPts val="1200"/>
              </a:spcBef>
              <a:spcAft>
                <a:spcPts val="0"/>
              </a:spcAft>
              <a:buClr>
                <a:srgbClr val="BCB49E"/>
              </a:buClr>
              <a:buSzPct val="25000"/>
              <a:buFont typeface="Arial"/>
              <a:buNone/>
            </a:pPr>
            <a:endParaRPr sz="12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Picture References	</a:t>
            </a:r>
          </a:p>
        </p:txBody>
      </p:sp>
      <p:sp>
        <p:nvSpPr>
          <p:cNvPr id="183" name="Shape 18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[a] </a:t>
            </a:r>
            <a:r>
              <a:rPr lang="en" u="sng">
                <a:solidFill>
                  <a:schemeClr val="hlink"/>
                </a:solidFill>
                <a:hlinkClick r:id="rId3"/>
              </a:rPr>
              <a:t>http://pix.avaxnews.com/avaxnews/df/33/000033df.jpeg</a:t>
            </a:r>
          </a:p>
          <a:p>
            <a:pPr lvl="0">
              <a:spcBef>
                <a:spcPts val="0"/>
              </a:spcBef>
              <a:buNone/>
            </a:pPr>
            <a:r>
              <a:rPr lang="en"/>
              <a:t>[b] </a:t>
            </a:r>
            <a:r>
              <a:rPr lang="en" u="sng">
                <a:solidFill>
                  <a:schemeClr val="hlink"/>
                </a:solidFill>
                <a:hlinkClick r:id="rId4"/>
              </a:rPr>
              <a:t>http://vignette2.wikia.nocookie.net/white-house-down/images/9/9b/White_House_Down_2013_(4).jpg/revision/latest?cb=20140508204352</a:t>
            </a:r>
          </a:p>
          <a:p>
            <a:pPr lvl="0">
              <a:spcBef>
                <a:spcPts val="0"/>
              </a:spcBef>
              <a:buNone/>
            </a:pPr>
            <a:r>
              <a:rPr lang="en"/>
              <a:t>[c] </a:t>
            </a:r>
            <a:r>
              <a:rPr lang="en" u="sng">
                <a:solidFill>
                  <a:schemeClr val="hlink"/>
                </a:solidFill>
                <a:hlinkClick r:id="rId5"/>
              </a:rPr>
              <a:t>http://www.aceshowbiz.com/images/still/white-house-down-image07.jpg</a:t>
            </a:r>
          </a:p>
          <a:p>
            <a:pPr lvl="0">
              <a:lnSpc>
                <a:spcPct val="100000"/>
              </a:lnSpc>
              <a:spcBef>
                <a:spcPts val="0"/>
              </a:spcBef>
              <a:spcAft>
                <a:spcPts val="0"/>
              </a:spcAft>
              <a:buNone/>
            </a:pPr>
            <a:r>
              <a:rPr lang="en"/>
              <a:t>[d] </a:t>
            </a:r>
            <a:r>
              <a:rPr lang="en" sz="1200" u="sng">
                <a:solidFill>
                  <a:srgbClr val="DDA859"/>
                </a:solidFill>
                <a:latin typeface="Calibri"/>
                <a:ea typeface="Calibri"/>
                <a:cs typeface="Calibri"/>
                <a:sym typeface="Calibri"/>
                <a:hlinkClick r:id="rId6"/>
              </a:rPr>
              <a:t>http://www.washingtontimes.com/multimedia/image/ap_cffcf4e8a9955c0e510f6a706700a2e6jpg/</a:t>
            </a:r>
            <a:r>
              <a:rPr lang="en" sz="1200">
                <a:solidFill>
                  <a:srgbClr val="000000"/>
                </a:solidFill>
                <a:latin typeface="Calibri"/>
                <a:ea typeface="Calibri"/>
                <a:cs typeface="Calibri"/>
                <a:sym typeface="Calibri"/>
              </a:rPr>
              <a:t> </a:t>
            </a:r>
          </a:p>
          <a:p>
            <a:pPr lvl="0">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Conclusions</a:t>
            </a:r>
          </a:p>
        </p:txBody>
      </p:sp>
      <p:sp>
        <p:nvSpPr>
          <p:cNvPr id="92" name="Shape 9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14350" lvl="0" indent="-285750" rtl="0">
              <a:lnSpc>
                <a:spcPct val="114000"/>
              </a:lnSpc>
              <a:spcBef>
                <a:spcPts val="0"/>
              </a:spcBef>
              <a:buFont typeface="Arial" panose="020B0604020202020204" pitchFamily="34" charset="0"/>
              <a:buChar char="•"/>
            </a:pPr>
            <a:r>
              <a:rPr lang="en" dirty="0"/>
              <a:t>The film does not present a realistic approach to national security, technologically or militarily </a:t>
            </a:r>
          </a:p>
          <a:p>
            <a:pPr marL="514350" lvl="0" indent="-285750" rtl="0">
              <a:lnSpc>
                <a:spcPct val="114000"/>
              </a:lnSpc>
              <a:spcBef>
                <a:spcPts val="0"/>
              </a:spcBef>
              <a:buFont typeface="Arial" panose="020B0604020202020204" pitchFamily="34" charset="0"/>
              <a:buChar char="•"/>
            </a:pPr>
            <a:r>
              <a:rPr lang="en" dirty="0"/>
              <a:t>The film’s portrayal of hacking is not accurate or realistic</a:t>
            </a:r>
          </a:p>
          <a:p>
            <a:pPr marL="514350" lvl="0" indent="-285750" rtl="0">
              <a:lnSpc>
                <a:spcPct val="114000"/>
              </a:lnSpc>
              <a:spcBef>
                <a:spcPts val="0"/>
              </a:spcBef>
              <a:buFont typeface="Arial" panose="020B0604020202020204" pitchFamily="34" charset="0"/>
              <a:buChar char="•"/>
            </a:pPr>
            <a:r>
              <a:rPr lang="en" dirty="0"/>
              <a:t>Posting evidence of a crime could negatively affect the author of the content</a:t>
            </a:r>
          </a:p>
          <a:p>
            <a:pPr marL="971550" lvl="1" indent="-285750" rtl="0">
              <a:lnSpc>
                <a:spcPct val="114000"/>
              </a:lnSpc>
              <a:spcBef>
                <a:spcPts val="0"/>
              </a:spcBef>
              <a:buFont typeface="Arial" panose="020B0604020202020204" pitchFamily="34" charset="0"/>
              <a:buChar char="•"/>
            </a:pPr>
            <a:r>
              <a:rPr lang="en" sz="1800" dirty="0"/>
              <a:t>Turns people away from whistleblowing or vigilantism </a:t>
            </a:r>
          </a:p>
          <a:p>
            <a:pPr marL="285750" lvl="0" indent="-285750">
              <a:lnSpc>
                <a:spcPct val="114000"/>
              </a:lnSpc>
              <a:spcBef>
                <a:spcPts val="0"/>
              </a:spcBef>
              <a:buFont typeface="Arial" panose="020B0604020202020204" pitchFamily="34" charset="0"/>
              <a:buChar char="•"/>
            </a:pPr>
            <a:endParaRPr dirty="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Plot</a:t>
            </a:r>
          </a:p>
        </p:txBody>
      </p:sp>
      <p:sp>
        <p:nvSpPr>
          <p:cNvPr id="98" name="Shape 98"/>
          <p:cNvSpPr txBox="1">
            <a:spLocks noGrp="1"/>
          </p:cNvSpPr>
          <p:nvPr>
            <p:ph type="body" idx="1"/>
          </p:nvPr>
        </p:nvSpPr>
        <p:spPr>
          <a:xfrm>
            <a:off x="311700" y="1229875"/>
            <a:ext cx="5529900" cy="3339000"/>
          </a:xfrm>
          <a:prstGeom prst="rect">
            <a:avLst/>
          </a:prstGeom>
        </p:spPr>
        <p:txBody>
          <a:bodyPr lIns="91425" tIns="91425" rIns="91425" bIns="91425" anchor="t" anchorCtr="0">
            <a:noAutofit/>
          </a:bodyPr>
          <a:lstStyle/>
          <a:p>
            <a:pPr marL="457200" lvl="0" indent="-336550" rtl="0">
              <a:lnSpc>
                <a:spcPct val="100000"/>
              </a:lnSpc>
              <a:spcBef>
                <a:spcPts val="0"/>
              </a:spcBef>
              <a:spcAft>
                <a:spcPts val="500"/>
              </a:spcAft>
              <a:buSzPct val="100000"/>
              <a:buFont typeface="Arial" panose="020B0604020202020204" pitchFamily="34" charset="0"/>
              <a:buChar char="•"/>
            </a:pPr>
            <a:r>
              <a:rPr lang="en" sz="1700" dirty="0"/>
              <a:t>Mercenaries and hacker break into and take control of the White House</a:t>
            </a:r>
          </a:p>
          <a:p>
            <a:pPr marL="457200" lvl="0" indent="-336550" rtl="0">
              <a:lnSpc>
                <a:spcPct val="100000"/>
              </a:lnSpc>
              <a:spcBef>
                <a:spcPts val="0"/>
              </a:spcBef>
              <a:spcAft>
                <a:spcPts val="500"/>
              </a:spcAft>
              <a:buSzPct val="100000"/>
              <a:buFont typeface="Arial" panose="020B0604020202020204" pitchFamily="34" charset="0"/>
              <a:buChar char="•"/>
            </a:pPr>
            <a:r>
              <a:rPr lang="en" sz="1700" dirty="0"/>
              <a:t>Head of Secret Service Martin Walker is a double agent</a:t>
            </a:r>
          </a:p>
          <a:p>
            <a:pPr marL="457200" lvl="0" indent="-336550" rtl="0">
              <a:lnSpc>
                <a:spcPct val="100000"/>
              </a:lnSpc>
              <a:spcBef>
                <a:spcPts val="0"/>
              </a:spcBef>
              <a:spcAft>
                <a:spcPts val="500"/>
              </a:spcAft>
              <a:buSzPct val="100000"/>
              <a:buFont typeface="Arial" panose="020B0604020202020204" pitchFamily="34" charset="0"/>
              <a:buChar char="•"/>
            </a:pPr>
            <a:r>
              <a:rPr lang="en" sz="1700" dirty="0"/>
              <a:t>Skip Tyler hacks into the NORAD Missile defense system</a:t>
            </a:r>
          </a:p>
          <a:p>
            <a:pPr marL="457200" lvl="0" indent="-336550" rtl="0">
              <a:lnSpc>
                <a:spcPct val="100000"/>
              </a:lnSpc>
              <a:spcBef>
                <a:spcPts val="0"/>
              </a:spcBef>
              <a:spcAft>
                <a:spcPts val="500"/>
              </a:spcAft>
              <a:buSzPct val="100000"/>
              <a:buFont typeface="Arial" panose="020B0604020202020204" pitchFamily="34" charset="0"/>
              <a:buChar char="•"/>
            </a:pPr>
            <a:r>
              <a:rPr lang="en" sz="1700" dirty="0"/>
              <a:t>Walker threatens to take control of the nuclear football and launch attacks at Iran </a:t>
            </a:r>
          </a:p>
          <a:p>
            <a:pPr marL="457200" lvl="0" indent="-336550">
              <a:lnSpc>
                <a:spcPct val="100000"/>
              </a:lnSpc>
              <a:spcBef>
                <a:spcPts val="0"/>
              </a:spcBef>
              <a:spcAft>
                <a:spcPts val="500"/>
              </a:spcAft>
              <a:buSzPct val="100000"/>
              <a:buFont typeface="Arial" panose="020B0604020202020204" pitchFamily="34" charset="0"/>
              <a:buChar char="•"/>
            </a:pPr>
            <a:r>
              <a:rPr lang="en" sz="1700" dirty="0"/>
              <a:t>John Cale takes down the mercenaries from the inside, killing Walker, saving President Sawyer, and stopping the nuclear attacks</a:t>
            </a:r>
          </a:p>
        </p:txBody>
      </p:sp>
      <p:pic>
        <p:nvPicPr>
          <p:cNvPr id="99" name="Shape 99"/>
          <p:cNvPicPr preferRelativeResize="0"/>
          <p:nvPr/>
        </p:nvPicPr>
        <p:blipFill>
          <a:blip r:embed="rId3">
            <a:alphaModFix/>
          </a:blip>
          <a:stretch>
            <a:fillRect/>
          </a:stretch>
        </p:blipFill>
        <p:spPr>
          <a:xfrm>
            <a:off x="5675525" y="1354424"/>
            <a:ext cx="3302298" cy="2193674"/>
          </a:xfrm>
          <a:prstGeom prst="rect">
            <a:avLst/>
          </a:prstGeom>
          <a:noFill/>
          <a:ln>
            <a:noFill/>
          </a:ln>
        </p:spPr>
      </p:pic>
      <p:sp>
        <p:nvSpPr>
          <p:cNvPr id="100" name="Shape 100"/>
          <p:cNvSpPr txBox="1"/>
          <p:nvPr/>
        </p:nvSpPr>
        <p:spPr>
          <a:xfrm>
            <a:off x="8260525" y="3548100"/>
            <a:ext cx="609600" cy="281400"/>
          </a:xfrm>
          <a:prstGeom prst="rect">
            <a:avLst/>
          </a:prstGeom>
          <a:noFill/>
          <a:ln>
            <a:noFill/>
          </a:ln>
        </p:spPr>
        <p:txBody>
          <a:bodyPr lIns="91425" tIns="91425" rIns="91425" bIns="91425" anchor="t" anchorCtr="0">
            <a:noAutofit/>
          </a:bodyPr>
          <a:lstStyle/>
          <a:p>
            <a:pPr lvl="0">
              <a:spcBef>
                <a:spcPts val="0"/>
              </a:spcBef>
              <a:buNone/>
            </a:pPr>
            <a:r>
              <a:rPr lang="en"/>
              <a:t>[c]</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Director’s Intent</a:t>
            </a:r>
          </a:p>
        </p:txBody>
      </p:sp>
      <p:sp>
        <p:nvSpPr>
          <p:cNvPr id="106" name="Shape 10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spcBef>
                <a:spcPts val="0"/>
              </a:spcBef>
              <a:buNone/>
            </a:pPr>
            <a:r>
              <a:rPr lang="en" dirty="0"/>
              <a:t>Director Roland Emmerich wanted to provoke political conversation [7]</a:t>
            </a:r>
          </a:p>
          <a:p>
            <a:pPr marL="514350" lvl="0" indent="-285750" rtl="0">
              <a:spcBef>
                <a:spcPts val="0"/>
              </a:spcBef>
              <a:buFont typeface="Arial" panose="020B0604020202020204" pitchFamily="34" charset="0"/>
              <a:buChar char="•"/>
            </a:pPr>
            <a:r>
              <a:rPr lang="en" dirty="0"/>
              <a:t>The President’s peace plan threatens those who makes money from war</a:t>
            </a:r>
          </a:p>
          <a:p>
            <a:pPr marL="514350" lvl="0" indent="-285750" rtl="0">
              <a:spcBef>
                <a:spcPts val="0"/>
              </a:spcBef>
              <a:buFont typeface="Arial" panose="020B0604020202020204" pitchFamily="34" charset="0"/>
              <a:buChar char="•"/>
            </a:pPr>
            <a:r>
              <a:rPr lang="en" dirty="0"/>
              <a:t>U.S. Foreign policy – communication with other countries in the event of a terrorist attack [7]</a:t>
            </a:r>
          </a:p>
          <a:p>
            <a:pPr marL="514350" lvl="0" indent="-285750" rtl="0">
              <a:spcBef>
                <a:spcPts val="0"/>
              </a:spcBef>
              <a:buFont typeface="Arial" panose="020B0604020202020204" pitchFamily="34" charset="0"/>
              <a:buChar char="•"/>
            </a:pPr>
            <a:r>
              <a:rPr lang="en" dirty="0"/>
              <a:t>U.S. spending on military technology [8][9]</a:t>
            </a:r>
          </a:p>
          <a:p>
            <a:pPr marL="514350" lvl="0" indent="-285750" rtl="0">
              <a:spcBef>
                <a:spcPts val="0"/>
              </a:spcBef>
              <a:buFont typeface="Arial" panose="020B0604020202020204" pitchFamily="34" charset="0"/>
              <a:buChar char="•"/>
            </a:pPr>
            <a:r>
              <a:rPr lang="en" dirty="0"/>
              <a:t>Original Script called out U.S. Budget deficit [7]</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Computing Tech</a:t>
            </a:r>
          </a:p>
        </p:txBody>
      </p:sp>
      <p:sp>
        <p:nvSpPr>
          <p:cNvPr id="112" name="Shape 11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City surveillance system</a:t>
            </a:r>
          </a:p>
          <a:p>
            <a:pPr marL="514350" lvl="0" indent="-285750" rtl="0">
              <a:spcBef>
                <a:spcPts val="0"/>
              </a:spcBef>
              <a:buFont typeface="Arial" panose="020B0604020202020204" pitchFamily="34" charset="0"/>
              <a:buChar char="•"/>
            </a:pPr>
            <a:r>
              <a:rPr lang="en" dirty="0"/>
              <a:t>Nuclear football</a:t>
            </a:r>
          </a:p>
          <a:p>
            <a:pPr marL="514350" lvl="0" indent="-285750" rtl="0">
              <a:spcBef>
                <a:spcPts val="0"/>
              </a:spcBef>
              <a:buFont typeface="Arial" panose="020B0604020202020204" pitchFamily="34" charset="0"/>
              <a:buChar char="•"/>
            </a:pPr>
            <a:r>
              <a:rPr lang="en" dirty="0"/>
              <a:t>Pager</a:t>
            </a:r>
          </a:p>
          <a:p>
            <a:pPr marL="514350" lvl="0" indent="-285750" rtl="0">
              <a:spcBef>
                <a:spcPts val="0"/>
              </a:spcBef>
              <a:buFont typeface="Arial" panose="020B0604020202020204" pitchFamily="34" charset="0"/>
              <a:buChar char="•"/>
            </a:pPr>
            <a:r>
              <a:rPr lang="en" dirty="0"/>
              <a:t>White House network (connected to NORAD)</a:t>
            </a:r>
          </a:p>
        </p:txBody>
      </p:sp>
      <p:pic>
        <p:nvPicPr>
          <p:cNvPr id="113" name="Shape 113"/>
          <p:cNvPicPr preferRelativeResize="0"/>
          <p:nvPr/>
        </p:nvPicPr>
        <p:blipFill>
          <a:blip r:embed="rId3">
            <a:alphaModFix/>
          </a:blip>
          <a:stretch>
            <a:fillRect/>
          </a:stretch>
        </p:blipFill>
        <p:spPr>
          <a:xfrm>
            <a:off x="6504627" y="532350"/>
            <a:ext cx="1992801" cy="3117022"/>
          </a:xfrm>
          <a:prstGeom prst="rect">
            <a:avLst/>
          </a:prstGeom>
          <a:noFill/>
          <a:ln>
            <a:noFill/>
          </a:ln>
        </p:spPr>
      </p:pic>
      <p:sp>
        <p:nvSpPr>
          <p:cNvPr id="114" name="Shape 114"/>
          <p:cNvSpPr txBox="1"/>
          <p:nvPr/>
        </p:nvSpPr>
        <p:spPr>
          <a:xfrm>
            <a:off x="8636175" y="3563100"/>
            <a:ext cx="609600" cy="281400"/>
          </a:xfrm>
          <a:prstGeom prst="rect">
            <a:avLst/>
          </a:prstGeom>
          <a:noFill/>
          <a:ln>
            <a:noFill/>
          </a:ln>
        </p:spPr>
        <p:txBody>
          <a:bodyPr lIns="91425" tIns="91425" rIns="91425" bIns="91425" anchor="t" anchorCtr="0">
            <a:noAutofit/>
          </a:bodyPr>
          <a:lstStyle/>
          <a:p>
            <a:pPr lvl="0" rtl="0">
              <a:spcBef>
                <a:spcPts val="0"/>
              </a:spcBef>
              <a:buNone/>
            </a:pPr>
            <a:r>
              <a:rPr lang="en" sz="1800"/>
              <a:t>[a]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Networked Communications	</a:t>
            </a:r>
          </a:p>
        </p:txBody>
      </p:sp>
      <p:sp>
        <p:nvSpPr>
          <p:cNvPr id="120" name="Shape 12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14350" lvl="0" indent="-285750" rtl="0">
              <a:lnSpc>
                <a:spcPct val="100000"/>
              </a:lnSpc>
              <a:spcBef>
                <a:spcPts val="0"/>
              </a:spcBef>
              <a:spcAft>
                <a:spcPts val="500"/>
              </a:spcAft>
              <a:buFont typeface="Arial" panose="020B0604020202020204" pitchFamily="34" charset="0"/>
              <a:buChar char="•"/>
            </a:pPr>
            <a:r>
              <a:rPr lang="en" dirty="0"/>
              <a:t>Satellite phone</a:t>
            </a:r>
          </a:p>
          <a:p>
            <a:pPr marL="914400" lvl="1" indent="-342900" rtl="0">
              <a:lnSpc>
                <a:spcPct val="100000"/>
              </a:lnSpc>
              <a:spcBef>
                <a:spcPts val="0"/>
              </a:spcBef>
              <a:spcAft>
                <a:spcPts val="500"/>
              </a:spcAft>
              <a:buSzPct val="100000"/>
              <a:buFont typeface="Arial" panose="020B0604020202020204" pitchFamily="34" charset="0"/>
              <a:buChar char="•"/>
            </a:pPr>
            <a:r>
              <a:rPr lang="en" sz="1800" dirty="0"/>
              <a:t>Used to connect to the command structure</a:t>
            </a:r>
          </a:p>
          <a:p>
            <a:pPr marL="514350" lvl="0" indent="-285750" rtl="0">
              <a:lnSpc>
                <a:spcPct val="100000"/>
              </a:lnSpc>
              <a:spcBef>
                <a:spcPts val="0"/>
              </a:spcBef>
              <a:spcAft>
                <a:spcPts val="500"/>
              </a:spcAft>
              <a:buFont typeface="Arial" panose="020B0604020202020204" pitchFamily="34" charset="0"/>
              <a:buChar char="•"/>
            </a:pPr>
            <a:r>
              <a:rPr lang="en" dirty="0"/>
              <a:t>Pager</a:t>
            </a:r>
          </a:p>
          <a:p>
            <a:pPr marL="914400" lvl="1" indent="-342900" rtl="0">
              <a:lnSpc>
                <a:spcPct val="100000"/>
              </a:lnSpc>
              <a:spcBef>
                <a:spcPts val="0"/>
              </a:spcBef>
              <a:spcAft>
                <a:spcPts val="500"/>
              </a:spcAft>
              <a:buSzPct val="100000"/>
              <a:buFont typeface="Arial" panose="020B0604020202020204" pitchFamily="34" charset="0"/>
              <a:buChar char="•"/>
            </a:pPr>
            <a:r>
              <a:rPr lang="en" sz="1800" dirty="0"/>
              <a:t>Used to send nuclear codes</a:t>
            </a:r>
          </a:p>
          <a:p>
            <a:pPr marL="514350" lvl="0" indent="-285750" rtl="0">
              <a:lnSpc>
                <a:spcPct val="100000"/>
              </a:lnSpc>
              <a:spcBef>
                <a:spcPts val="0"/>
              </a:spcBef>
              <a:spcAft>
                <a:spcPts val="500"/>
              </a:spcAft>
              <a:buFont typeface="Arial" panose="020B0604020202020204" pitchFamily="34" charset="0"/>
              <a:buChar char="•"/>
            </a:pPr>
            <a:r>
              <a:rPr lang="en" dirty="0"/>
              <a:t>Video conferencing with Vice President on Air Force One</a:t>
            </a:r>
          </a:p>
          <a:p>
            <a:pPr marL="514350" lvl="0" indent="-285750" rtl="0">
              <a:lnSpc>
                <a:spcPct val="100000"/>
              </a:lnSpc>
              <a:spcBef>
                <a:spcPts val="0"/>
              </a:spcBef>
              <a:spcAft>
                <a:spcPts val="500"/>
              </a:spcAft>
              <a:buFont typeface="Arial" panose="020B0604020202020204" pitchFamily="34" charset="0"/>
              <a:buChar char="•"/>
            </a:pPr>
            <a:r>
              <a:rPr lang="en" dirty="0"/>
              <a:t>YouTube</a:t>
            </a:r>
          </a:p>
          <a:p>
            <a:pPr marL="914400" lvl="1" indent="-342900" rtl="0">
              <a:lnSpc>
                <a:spcPct val="100000"/>
              </a:lnSpc>
              <a:spcBef>
                <a:spcPts val="0"/>
              </a:spcBef>
              <a:spcAft>
                <a:spcPts val="500"/>
              </a:spcAft>
              <a:buSzPct val="100000"/>
              <a:buFont typeface="Arial" panose="020B0604020202020204" pitchFamily="34" charset="0"/>
              <a:buChar char="•"/>
            </a:pPr>
            <a:r>
              <a:rPr lang="en" sz="1800" dirty="0"/>
              <a:t>Emily posted the video of the mercenaries to YouTube which immediately went viral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Emily Cale</a:t>
            </a:r>
          </a:p>
        </p:txBody>
      </p:sp>
      <p:sp>
        <p:nvSpPr>
          <p:cNvPr id="126" name="Shape 12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14350" lvl="0" indent="-285750">
              <a:spcBef>
                <a:spcPts val="0"/>
              </a:spcBef>
              <a:buFont typeface="Arial" panose="020B0604020202020204" pitchFamily="34" charset="0"/>
              <a:buChar char="•"/>
            </a:pPr>
            <a:r>
              <a:rPr lang="en" dirty="0"/>
              <a:t>Youtube savvy </a:t>
            </a:r>
          </a:p>
          <a:p>
            <a:pPr marL="514350" lvl="0" indent="-285750" rtl="0">
              <a:spcBef>
                <a:spcPts val="0"/>
              </a:spcBef>
              <a:buFont typeface="Arial" panose="020B0604020202020204" pitchFamily="34" charset="0"/>
              <a:buChar char="•"/>
            </a:pPr>
            <a:r>
              <a:rPr lang="en" dirty="0"/>
              <a:t>Endangered herself by posting the video on her personal Youtube </a:t>
            </a:r>
          </a:p>
          <a:p>
            <a:pPr marL="285750" lvl="0" indent="-285750" rtl="0">
              <a:spcBef>
                <a:spcPts val="0"/>
              </a:spcBef>
              <a:buFont typeface="Arial" panose="020B0604020202020204" pitchFamily="34" charset="0"/>
              <a:buChar char="•"/>
            </a:pPr>
            <a:endParaRPr dirty="0"/>
          </a:p>
        </p:txBody>
      </p:sp>
      <p:pic>
        <p:nvPicPr>
          <p:cNvPr id="127" name="Shape 127"/>
          <p:cNvPicPr preferRelativeResize="0"/>
          <p:nvPr/>
        </p:nvPicPr>
        <p:blipFill>
          <a:blip r:embed="rId3">
            <a:alphaModFix/>
          </a:blip>
          <a:stretch>
            <a:fillRect/>
          </a:stretch>
        </p:blipFill>
        <p:spPr>
          <a:xfrm>
            <a:off x="1350662" y="2224101"/>
            <a:ext cx="6442675" cy="2690999"/>
          </a:xfrm>
          <a:prstGeom prst="rect">
            <a:avLst/>
          </a:prstGeom>
          <a:noFill/>
          <a:ln>
            <a:noFill/>
          </a:ln>
        </p:spPr>
      </p:pic>
      <p:sp>
        <p:nvSpPr>
          <p:cNvPr id="128" name="Shape 128"/>
          <p:cNvSpPr txBox="1"/>
          <p:nvPr/>
        </p:nvSpPr>
        <p:spPr>
          <a:xfrm>
            <a:off x="8051250" y="4498625"/>
            <a:ext cx="969300" cy="416400"/>
          </a:xfrm>
          <a:prstGeom prst="rect">
            <a:avLst/>
          </a:prstGeom>
          <a:noFill/>
          <a:ln>
            <a:noFill/>
          </a:ln>
        </p:spPr>
        <p:txBody>
          <a:bodyPr lIns="91425" tIns="91425" rIns="91425" bIns="91425" anchor="t" anchorCtr="0">
            <a:noAutofit/>
          </a:bodyPr>
          <a:lstStyle/>
          <a:p>
            <a:pPr lvl="0">
              <a:spcBef>
                <a:spcPts val="0"/>
              </a:spcBef>
              <a:buNone/>
            </a:pPr>
            <a:r>
              <a:rPr lang="en" sz="1800"/>
              <a:t>[b]</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Privacy Concerns</a:t>
            </a:r>
          </a:p>
        </p:txBody>
      </p:sp>
      <p:sp>
        <p:nvSpPr>
          <p:cNvPr id="134" name="Shape 134"/>
          <p:cNvSpPr txBox="1">
            <a:spLocks noGrp="1"/>
          </p:cNvSpPr>
          <p:nvPr>
            <p:ph type="body" idx="1"/>
          </p:nvPr>
        </p:nvSpPr>
        <p:spPr>
          <a:xfrm>
            <a:off x="311700" y="1229875"/>
            <a:ext cx="4127400" cy="3339000"/>
          </a:xfrm>
          <a:prstGeom prst="rect">
            <a:avLst/>
          </a:prstGeom>
        </p:spPr>
        <p:txBody>
          <a:bodyPr lIns="91425" tIns="91425" rIns="91425" bIns="91425" anchor="t" anchorCtr="0">
            <a:noAutofit/>
          </a:bodyPr>
          <a:lstStyle/>
          <a:p>
            <a:pPr marL="514350" lvl="0" indent="-285750">
              <a:spcBef>
                <a:spcPts val="0"/>
              </a:spcBef>
              <a:buFont typeface="Arial" panose="020B0604020202020204" pitchFamily="34" charset="0"/>
              <a:buChar char="•"/>
            </a:pPr>
            <a:r>
              <a:rPr lang="en" dirty="0"/>
              <a:t>City surveillance system</a:t>
            </a:r>
          </a:p>
          <a:p>
            <a:pPr marL="514350" lvl="0" indent="-285750" rtl="0">
              <a:spcBef>
                <a:spcPts val="0"/>
              </a:spcBef>
              <a:buFont typeface="Arial" panose="020B0604020202020204" pitchFamily="34" charset="0"/>
              <a:buChar char="•"/>
            </a:pPr>
            <a:r>
              <a:rPr lang="en" dirty="0"/>
              <a:t>Facial recognition software</a:t>
            </a:r>
          </a:p>
          <a:p>
            <a:pPr marL="514350" lvl="0" indent="-285750">
              <a:spcBef>
                <a:spcPts val="0"/>
              </a:spcBef>
              <a:buFont typeface="Arial" panose="020B0604020202020204" pitchFamily="34" charset="0"/>
              <a:buChar char="•"/>
            </a:pPr>
            <a:r>
              <a:rPr lang="en" dirty="0"/>
              <a:t>News crew in heli on no-fly zone (security concern too)</a:t>
            </a:r>
          </a:p>
          <a:p>
            <a:pPr marL="285750" lvl="0" indent="-285750">
              <a:spcBef>
                <a:spcPts val="0"/>
              </a:spcBef>
              <a:buFont typeface="Arial" panose="020B0604020202020204" pitchFamily="34" charset="0"/>
              <a:buChar char="•"/>
            </a:pPr>
            <a:endParaRPr dirty="0"/>
          </a:p>
        </p:txBody>
      </p:sp>
      <p:pic>
        <p:nvPicPr>
          <p:cNvPr id="135" name="Shape 135"/>
          <p:cNvPicPr preferRelativeResize="0"/>
          <p:nvPr/>
        </p:nvPicPr>
        <p:blipFill>
          <a:blip r:embed="rId3">
            <a:alphaModFix/>
          </a:blip>
          <a:stretch>
            <a:fillRect/>
          </a:stretch>
        </p:blipFill>
        <p:spPr>
          <a:xfrm>
            <a:off x="4875873" y="1532937"/>
            <a:ext cx="3563299" cy="20776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Security Concerns	</a:t>
            </a:r>
          </a:p>
        </p:txBody>
      </p:sp>
      <p:sp>
        <p:nvSpPr>
          <p:cNvPr id="141" name="Shape 14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514350" lvl="0" indent="-285750" rtl="0">
              <a:lnSpc>
                <a:spcPct val="100000"/>
              </a:lnSpc>
              <a:spcBef>
                <a:spcPts val="0"/>
              </a:spcBef>
              <a:spcAft>
                <a:spcPts val="500"/>
              </a:spcAft>
              <a:buFont typeface="Arial" panose="020B0604020202020204" pitchFamily="34" charset="0"/>
              <a:buChar char="•"/>
            </a:pPr>
            <a:r>
              <a:rPr lang="en" dirty="0"/>
              <a:t>Single point of failure - White House control room</a:t>
            </a:r>
          </a:p>
          <a:p>
            <a:pPr marL="514350" lvl="0" indent="-285750">
              <a:lnSpc>
                <a:spcPct val="100000"/>
              </a:lnSpc>
              <a:spcBef>
                <a:spcPts val="0"/>
              </a:spcBef>
              <a:spcAft>
                <a:spcPts val="500"/>
              </a:spcAft>
              <a:buFont typeface="Arial" panose="020B0604020202020204" pitchFamily="34" charset="0"/>
              <a:buChar char="•"/>
            </a:pPr>
            <a:r>
              <a:rPr lang="en" dirty="0"/>
              <a:t>Vice President sworn in as President without Cabinet approval</a:t>
            </a:r>
          </a:p>
          <a:p>
            <a:pPr marL="514350" lvl="0" indent="-285750">
              <a:lnSpc>
                <a:spcPct val="100000"/>
              </a:lnSpc>
              <a:spcBef>
                <a:spcPts val="0"/>
              </a:spcBef>
              <a:spcAft>
                <a:spcPts val="500"/>
              </a:spcAft>
              <a:buFont typeface="Arial" panose="020B0604020202020204" pitchFamily="34" charset="0"/>
              <a:buChar char="•"/>
            </a:pPr>
            <a:r>
              <a:rPr lang="en" dirty="0"/>
              <a:t>Previous president able to activate nuclear football even after new President was sworn in</a:t>
            </a:r>
          </a:p>
          <a:p>
            <a:pPr marL="514350" lvl="0" indent="-285750">
              <a:lnSpc>
                <a:spcPct val="100000"/>
              </a:lnSpc>
              <a:spcBef>
                <a:spcPts val="0"/>
              </a:spcBef>
              <a:spcAft>
                <a:spcPts val="500"/>
              </a:spcAft>
              <a:buFont typeface="Arial" panose="020B0604020202020204" pitchFamily="34" charset="0"/>
              <a:buChar char="•"/>
            </a:pPr>
            <a:r>
              <a:rPr lang="en" dirty="0"/>
              <a:t>System to activate nukes portrayed too simple</a:t>
            </a:r>
          </a:p>
          <a:p>
            <a:pPr marL="971550" lvl="1" indent="-285750" rtl="0">
              <a:lnSpc>
                <a:spcPct val="100000"/>
              </a:lnSpc>
              <a:spcBef>
                <a:spcPts val="0"/>
              </a:spcBef>
              <a:spcAft>
                <a:spcPts val="500"/>
              </a:spcAft>
              <a:buFont typeface="Arial" panose="020B0604020202020204" pitchFamily="34" charset="0"/>
              <a:buChar char="•"/>
            </a:pPr>
            <a:r>
              <a:rPr lang="en" sz="1800" dirty="0"/>
              <a:t>Not completely realistic</a:t>
            </a:r>
          </a:p>
          <a:p>
            <a:pPr marL="514350" lvl="0" indent="-285750" rtl="0">
              <a:lnSpc>
                <a:spcPct val="100000"/>
              </a:lnSpc>
              <a:spcBef>
                <a:spcPts val="0"/>
              </a:spcBef>
              <a:spcAft>
                <a:spcPts val="500"/>
              </a:spcAft>
              <a:buFont typeface="Arial" panose="020B0604020202020204" pitchFamily="34" charset="0"/>
              <a:buChar char="•"/>
            </a:pPr>
            <a:r>
              <a:rPr lang="en" dirty="0"/>
              <a:t>Nuclear launch codes too simple (10 digit code given to President)</a:t>
            </a:r>
          </a:p>
        </p:txBody>
      </p:sp>
    </p:spTree>
  </p:cSld>
  <p:clrMapOvr>
    <a:masterClrMapping/>
  </p:clrMapOvr>
  <p:transition spd="slow">
    <p:cut/>
  </p:transition>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1967</Words>
  <Application>Microsoft Office PowerPoint</Application>
  <PresentationFormat>On-screen Show (16:9)</PresentationFormat>
  <Paragraphs>205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Roboto</vt:lpstr>
      <vt:lpstr>Cambria</vt:lpstr>
      <vt:lpstr>Calibri</vt:lpstr>
      <vt:lpstr>Arial</vt:lpstr>
      <vt:lpstr>Lato</vt:lpstr>
      <vt:lpstr>geometric</vt:lpstr>
      <vt:lpstr>White House Down </vt:lpstr>
      <vt:lpstr>Conclusions</vt:lpstr>
      <vt:lpstr>Plot</vt:lpstr>
      <vt:lpstr>Director’s Intent</vt:lpstr>
      <vt:lpstr>Computing Tech</vt:lpstr>
      <vt:lpstr>Networked Communications </vt:lpstr>
      <vt:lpstr>Emily Cale</vt:lpstr>
      <vt:lpstr>Privacy Concerns</vt:lpstr>
      <vt:lpstr>Security Concerns </vt:lpstr>
      <vt:lpstr>Security: Hacker</vt:lpstr>
      <vt:lpstr>Errors, Failures and Risks</vt:lpstr>
      <vt:lpstr>Secret Service</vt:lpstr>
      <vt:lpstr>Thank you! Questions?</vt:lpstr>
      <vt:lpstr>References</vt:lpstr>
      <vt:lpstr>References</vt:lpstr>
      <vt:lpstr>Picture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House Down</dc:title>
  <dc:creator>Himanshu Sahay</dc:creator>
  <cp:lastModifiedBy>Himanshu Sahay</cp:lastModifiedBy>
  <cp:revision>1</cp:revision>
  <dcterms:modified xsi:type="dcterms:W3CDTF">2016-04-28T06:37:10Z</dcterms:modified>
</cp:coreProperties>
</file>