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5143500" type="screen16x9"/>
  <p:notesSz cx="6858000" cy="9144000"/>
  <p:embeddedFontLst>
    <p:embeddedFont>
      <p:font typeface="Lato" panose="020F0502020204030203" pitchFamily="34" charset="0"/>
      <p:regular r:id="rId21"/>
      <p:bold r:id="rId22"/>
      <p:italic r:id="rId23"/>
      <p:boldItalic r:id="rId24"/>
    </p:embeddedFont>
    <p:embeddedFont>
      <p:font typeface="Montserrat" pitchFamily="2" charset="77"/>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61" d="100"/>
          <a:sy n="161" d="100"/>
        </p:scale>
        <p:origin x="784" y="20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pewresearch.org/short-reads/2021/03/26/about-three-in-ten-u-s-adults-say-they-are-almost-constantly-online/"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www.sciencedirect.com/science/article/pii/S0165032716309442?via%3Dihub" TargetMode="External"/><Relationship Id="rId4" Type="http://schemas.openxmlformats.org/officeDocument/2006/relationships/hyperlink" Target="https://www.psychiatry.org/patients-families/technology-addictions-social-media-and-more/what-is-technology-addiction"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35558b11b67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35558b11b6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 we can see that surveillance is unpleasant - but let’s take a look at it through the lens of one of our ethical frameworks. </a:t>
            </a:r>
            <a:endParaRPr/>
          </a:p>
          <a:p>
            <a:pPr marL="0" lvl="0" indent="0" algn="l" rtl="0">
              <a:spcBef>
                <a:spcPts val="0"/>
              </a:spcBef>
              <a:spcAft>
                <a:spcPts val="0"/>
              </a:spcAft>
              <a:buNone/>
            </a:pPr>
            <a:endParaRPr/>
          </a:p>
          <a:p>
            <a:pPr marL="0" lvl="0" indent="0" algn="l" rtl="0">
              <a:spcBef>
                <a:spcPts val="0"/>
              </a:spcBef>
              <a:spcAft>
                <a:spcPts val="0"/>
              </a:spcAft>
              <a:buNone/>
            </a:pPr>
            <a:r>
              <a:rPr lang="en"/>
              <a:t>Stakeholders:</a:t>
            </a:r>
            <a:endParaRPr/>
          </a:p>
          <a:p>
            <a:pPr marL="0" lvl="0" indent="0" algn="l" rtl="0">
              <a:spcBef>
                <a:spcPts val="0"/>
              </a:spcBef>
              <a:spcAft>
                <a:spcPts val="0"/>
              </a:spcAft>
              <a:buNone/>
            </a:pPr>
            <a:endParaRPr/>
          </a:p>
          <a:p>
            <a:pPr marL="0" lvl="0" indent="0" algn="l" rtl="0">
              <a:spcBef>
                <a:spcPts val="0"/>
              </a:spcBef>
              <a:spcAft>
                <a:spcPts val="0"/>
              </a:spcAft>
              <a:buNone/>
            </a:pPr>
            <a:r>
              <a:rPr lang="en"/>
              <a:t>Quohen (the surveilled subject)</a:t>
            </a:r>
            <a:endParaRPr/>
          </a:p>
          <a:p>
            <a:pPr marL="0" lvl="0" indent="0" algn="l" rtl="0">
              <a:spcBef>
                <a:spcPts val="0"/>
              </a:spcBef>
              <a:spcAft>
                <a:spcPts val="0"/>
              </a:spcAft>
              <a:buNone/>
            </a:pPr>
            <a:endParaRPr/>
          </a:p>
          <a:p>
            <a:pPr marL="0" lvl="0" indent="0" algn="l" rtl="0">
              <a:spcBef>
                <a:spcPts val="0"/>
              </a:spcBef>
              <a:spcAft>
                <a:spcPts val="0"/>
              </a:spcAft>
              <a:buNone/>
            </a:pPr>
            <a:r>
              <a:rPr lang="en"/>
              <a:t>Management (the surveilling party)</a:t>
            </a:r>
            <a:endParaRPr/>
          </a:p>
          <a:p>
            <a:pPr marL="0" lvl="0" indent="0" algn="l" rtl="0">
              <a:spcBef>
                <a:spcPts val="0"/>
              </a:spcBef>
              <a:spcAft>
                <a:spcPts val="0"/>
              </a:spcAft>
              <a:buNone/>
            </a:pPr>
            <a:endParaRPr/>
          </a:p>
          <a:p>
            <a:pPr marL="0" lvl="0" indent="0" algn="l" rtl="0">
              <a:spcBef>
                <a:spcPts val="0"/>
              </a:spcBef>
              <a:spcAft>
                <a:spcPts val="0"/>
              </a:spcAft>
              <a:buNone/>
            </a:pPr>
            <a:r>
              <a:rPr lang="en"/>
              <a:t>Society at large </a:t>
            </a:r>
            <a:endParaRPr/>
          </a:p>
          <a:p>
            <a:pPr marL="0" lvl="0" indent="0" algn="l" rtl="0">
              <a:spcBef>
                <a:spcPts val="0"/>
              </a:spcBef>
              <a:spcAft>
                <a:spcPts val="0"/>
              </a:spcAft>
              <a:buNone/>
            </a:pPr>
            <a:endParaRPr/>
          </a:p>
          <a:p>
            <a:pPr marL="0" lvl="0" indent="0" algn="l" rtl="0">
              <a:spcBef>
                <a:spcPts val="0"/>
              </a:spcBef>
              <a:spcAft>
                <a:spcPts val="0"/>
              </a:spcAft>
              <a:buNone/>
            </a:pPr>
            <a:r>
              <a:rPr lang="en"/>
              <a:t>Other workers/individuals under similar surveillance</a:t>
            </a:r>
            <a:endParaRPr/>
          </a:p>
          <a:p>
            <a:pPr marL="0" lvl="0" indent="0" algn="l" rtl="0">
              <a:spcBef>
                <a:spcPts val="0"/>
              </a:spcBef>
              <a:spcAft>
                <a:spcPts val="0"/>
              </a:spcAft>
              <a:buNone/>
            </a:pPr>
            <a:endParaRPr/>
          </a:p>
          <a:p>
            <a:pPr marL="0" lvl="0" indent="0" algn="l" rtl="0">
              <a:spcBef>
                <a:spcPts val="0"/>
              </a:spcBef>
              <a:spcAft>
                <a:spcPts val="0"/>
              </a:spcAft>
              <a:buNone/>
            </a:pPr>
            <a:r>
              <a:rPr lang="en"/>
              <a:t>Viewers </a:t>
            </a:r>
            <a:endParaRPr/>
          </a:p>
          <a:p>
            <a:pPr marL="0" lvl="0" indent="0" algn="l" rtl="0">
              <a:spcBef>
                <a:spcPts val="0"/>
              </a:spcBef>
              <a:spcAft>
                <a:spcPts val="0"/>
              </a:spcAft>
              <a:buNone/>
            </a:pPr>
            <a:endParaRPr/>
          </a:p>
          <a:p>
            <a:pPr marL="0" lvl="0" indent="0" algn="l" rtl="0">
              <a:spcBef>
                <a:spcPts val="0"/>
              </a:spcBef>
              <a:spcAft>
                <a:spcPts val="0"/>
              </a:spcAft>
              <a:buNone/>
            </a:pPr>
            <a:r>
              <a:rPr lang="en"/>
              <a:t>Short-term benefits:</a:t>
            </a:r>
            <a:endParaRPr/>
          </a:p>
          <a:p>
            <a:pPr marL="0" lvl="0" indent="0" algn="l" rtl="0">
              <a:spcBef>
                <a:spcPts val="0"/>
              </a:spcBef>
              <a:spcAft>
                <a:spcPts val="0"/>
              </a:spcAft>
              <a:buNone/>
            </a:pPr>
            <a:endParaRPr/>
          </a:p>
          <a:p>
            <a:pPr marL="0" lvl="0" indent="0" algn="l" rtl="0">
              <a:spcBef>
                <a:spcPts val="0"/>
              </a:spcBef>
              <a:spcAft>
                <a:spcPts val="0"/>
              </a:spcAft>
              <a:buNone/>
            </a:pPr>
            <a:r>
              <a:rPr lang="en"/>
              <a:t>Management gains control over labor efficiency and psychological metrics</a:t>
            </a:r>
            <a:endParaRPr/>
          </a:p>
          <a:p>
            <a:pPr marL="0" lvl="0" indent="0" algn="l" rtl="0">
              <a:spcBef>
                <a:spcPts val="0"/>
              </a:spcBef>
              <a:spcAft>
                <a:spcPts val="0"/>
              </a:spcAft>
              <a:buNone/>
            </a:pPr>
            <a:endParaRPr/>
          </a:p>
          <a:p>
            <a:pPr marL="0" lvl="0" indent="0" algn="l" rtl="0">
              <a:spcBef>
                <a:spcPts val="0"/>
              </a:spcBef>
              <a:spcAft>
                <a:spcPts val="0"/>
              </a:spcAft>
              <a:buNone/>
            </a:pPr>
            <a:r>
              <a:rPr lang="en"/>
              <a:t>Society appears orderly and stable under constant oversight</a:t>
            </a:r>
            <a:endParaRPr/>
          </a:p>
          <a:p>
            <a:pPr marL="0" lvl="0" indent="0" algn="l" rtl="0">
              <a:spcBef>
                <a:spcPts val="0"/>
              </a:spcBef>
              <a:spcAft>
                <a:spcPts val="0"/>
              </a:spcAft>
              <a:buNone/>
            </a:pPr>
            <a:endParaRPr/>
          </a:p>
          <a:p>
            <a:pPr marL="0" lvl="0" indent="0" algn="l" rtl="0">
              <a:spcBef>
                <a:spcPts val="0"/>
              </a:spcBef>
              <a:spcAft>
                <a:spcPts val="0"/>
              </a:spcAft>
              <a:buNone/>
            </a:pPr>
            <a:r>
              <a:rPr lang="en"/>
              <a:t>Problems can be identified and managed quickly</a:t>
            </a:r>
            <a:endParaRPr/>
          </a:p>
          <a:p>
            <a:pPr marL="0" lvl="0" indent="0" algn="l" rtl="0">
              <a:spcBef>
                <a:spcPts val="0"/>
              </a:spcBef>
              <a:spcAft>
                <a:spcPts val="0"/>
              </a:spcAft>
              <a:buNone/>
            </a:pPr>
            <a:endParaRPr/>
          </a:p>
          <a:p>
            <a:pPr marL="0" lvl="0" indent="0" algn="l" rtl="0">
              <a:spcBef>
                <a:spcPts val="0"/>
              </a:spcBef>
              <a:spcAft>
                <a:spcPts val="0"/>
              </a:spcAft>
              <a:buNone/>
            </a:pPr>
            <a:r>
              <a:rPr lang="en"/>
              <a:t>Long-term harms:</a:t>
            </a:r>
            <a:endParaRPr/>
          </a:p>
          <a:p>
            <a:pPr marL="0" lvl="0" indent="0" algn="l" rtl="0">
              <a:spcBef>
                <a:spcPts val="0"/>
              </a:spcBef>
              <a:spcAft>
                <a:spcPts val="0"/>
              </a:spcAft>
              <a:buNone/>
            </a:pPr>
            <a:endParaRPr/>
          </a:p>
          <a:p>
            <a:pPr marL="0" lvl="0" indent="0" algn="l" rtl="0">
              <a:spcBef>
                <a:spcPts val="0"/>
              </a:spcBef>
              <a:spcAft>
                <a:spcPts val="0"/>
              </a:spcAft>
              <a:buNone/>
            </a:pPr>
            <a:r>
              <a:rPr lang="en"/>
              <a:t>Individuals experience emotional and psychological strain due to lack of privacy and autonomy</a:t>
            </a:r>
            <a:endParaRPr/>
          </a:p>
          <a:p>
            <a:pPr marL="0" lvl="0" indent="0" algn="l" rtl="0">
              <a:spcBef>
                <a:spcPts val="0"/>
              </a:spcBef>
              <a:spcAft>
                <a:spcPts val="0"/>
              </a:spcAft>
              <a:buNone/>
            </a:pPr>
            <a:endParaRPr/>
          </a:p>
          <a:p>
            <a:pPr marL="0" lvl="0" indent="0" algn="l" rtl="0">
              <a:spcBef>
                <a:spcPts val="0"/>
              </a:spcBef>
              <a:spcAft>
                <a:spcPts val="0"/>
              </a:spcAft>
              <a:buNone/>
            </a:pPr>
            <a:r>
              <a:rPr lang="en"/>
              <a:t>Normalization of invasive surveillance leads to societal complacency and erosion of civil liberties</a:t>
            </a:r>
            <a:endParaRPr/>
          </a:p>
          <a:p>
            <a:pPr marL="0" lvl="0" indent="0" algn="l" rtl="0">
              <a:spcBef>
                <a:spcPts val="0"/>
              </a:spcBef>
              <a:spcAft>
                <a:spcPts val="0"/>
              </a:spcAft>
              <a:buNone/>
            </a:pPr>
            <a:endParaRPr/>
          </a:p>
          <a:p>
            <a:pPr marL="0" lvl="0" indent="0" algn="l" rtl="0">
              <a:spcBef>
                <a:spcPts val="0"/>
              </a:spcBef>
              <a:spcAft>
                <a:spcPts val="0"/>
              </a:spcAft>
              <a:buNone/>
            </a:pPr>
            <a:r>
              <a:rPr lang="en"/>
              <a:t>People, like Quohen, feel trapped, isolated, and dehumanized</a:t>
            </a:r>
            <a:endParaRPr/>
          </a:p>
          <a:p>
            <a:pPr marL="0" lvl="0" indent="0" algn="l" rtl="0">
              <a:spcBef>
                <a:spcPts val="0"/>
              </a:spcBef>
              <a:spcAft>
                <a:spcPts val="0"/>
              </a:spcAft>
              <a:buNone/>
            </a:pPr>
            <a:endParaRPr/>
          </a:p>
          <a:p>
            <a:pPr marL="0" lvl="0" indent="0" algn="l" rtl="0">
              <a:spcBef>
                <a:spcPts val="0"/>
              </a:spcBef>
              <a:spcAft>
                <a:spcPts val="0"/>
              </a:spcAft>
              <a:buNone/>
            </a:pPr>
            <a:r>
              <a:rPr lang="en"/>
              <a:t>Genuine innovation, trust, and creativity are stifled as people conform to monitored expectations</a:t>
            </a:r>
            <a:endParaRPr/>
          </a:p>
          <a:p>
            <a:pPr marL="0" lvl="0" indent="0" algn="l" rtl="0">
              <a:spcBef>
                <a:spcPts val="0"/>
              </a:spcBef>
              <a:spcAft>
                <a:spcPts val="0"/>
              </a:spcAft>
              <a:buNone/>
            </a:pPr>
            <a:endParaRPr/>
          </a:p>
          <a:p>
            <a:pPr marL="0" lvl="0" indent="0" algn="l" rtl="0">
              <a:spcBef>
                <a:spcPts val="0"/>
              </a:spcBef>
              <a:spcAft>
                <a:spcPts val="0"/>
              </a:spcAft>
              <a:buNone/>
            </a:pPr>
            <a:r>
              <a:rPr lang="en"/>
              <a:t>The manipulation of private data for control undermines dignity and freedom</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35558b11b67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35558b11b67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Surv cap resonates particularly closely with the movie, interesting paper → real life effect has already been shown</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For instance, 65% of students with physical disabilities and 61% with learning differences refrain from sharing their genuine ideas online due to monitoring concerns, compared to 44% and 43% of their peers without such disabilities, respectively . [10]</a:t>
            </a:r>
            <a:endParaRPr/>
          </a:p>
          <a:p>
            <a:pPr marL="0" lvl="0" indent="0" algn="l" rtl="0">
              <a:spcBef>
                <a:spcPts val="0"/>
              </a:spcBef>
              <a:spcAft>
                <a:spcPts val="0"/>
              </a:spcAft>
              <a:buNone/>
            </a:pPr>
            <a:endParaRPr/>
          </a:p>
          <a:p>
            <a:pPr marL="0" lvl="0" indent="0" algn="l" rtl="0">
              <a:spcBef>
                <a:spcPts val="0"/>
              </a:spcBef>
              <a:spcAft>
                <a:spcPts val="0"/>
              </a:spcAft>
              <a:buNone/>
            </a:pPr>
            <a:r>
              <a:rPr lang="en"/>
              <a:t>surveillance has, in some cases, led to the unwanted disclosure of private details about students' sexuality or the flagging of race-related content, raising significant privacy concerns  [10]</a:t>
            </a:r>
            <a:endParaRPr/>
          </a:p>
          <a:p>
            <a:pPr marL="0" lvl="0" indent="0" algn="l" rtl="0">
              <a:spcBef>
                <a:spcPts val="0"/>
              </a:spcBef>
              <a:spcAft>
                <a:spcPts val="0"/>
              </a:spcAft>
              <a:buNone/>
            </a:pPr>
            <a:endParaRPr/>
          </a:p>
          <a:p>
            <a:pPr marL="0" lvl="0" indent="0" algn="l" rtl="0">
              <a:spcBef>
                <a:spcPts val="0"/>
              </a:spcBef>
              <a:spcAft>
                <a:spcPts val="0"/>
              </a:spcAft>
              <a:buNone/>
            </a:pPr>
            <a:r>
              <a:rPr lang="en"/>
              <a:t>Algorithmic surveillance - also ubiquitous in the movie - surv drones and the AI therapist</a:t>
            </a:r>
            <a:endParaRPr/>
          </a:p>
          <a:p>
            <a:pPr marL="0" lvl="0" indent="0" algn="l" rtl="0">
              <a:spcBef>
                <a:spcPts val="0"/>
              </a:spcBef>
              <a:spcAft>
                <a:spcPts val="0"/>
              </a:spcAft>
              <a:buNone/>
            </a:pPr>
            <a:endParaRPr/>
          </a:p>
          <a:p>
            <a:pPr marL="0" lvl="0" indent="0" algn="l" rtl="0">
              <a:spcBef>
                <a:spcPts val="0"/>
              </a:spcBef>
              <a:spcAft>
                <a:spcPts val="0"/>
              </a:spcAft>
              <a:buNone/>
            </a:pPr>
            <a:r>
              <a:rPr lang="en"/>
              <a:t>Erosion of trust due to invasion of privacy - creates society where no one trusts each other</a:t>
            </a:r>
            <a:endParaRPr/>
          </a:p>
          <a:p>
            <a:pPr marL="0" lvl="0" indent="0" algn="l" rtl="0">
              <a:spcBef>
                <a:spcPts val="0"/>
              </a:spcBef>
              <a:spcAft>
                <a:spcPts val="0"/>
              </a:spcAft>
              <a:buNone/>
            </a:pPr>
            <a:endParaRPr/>
          </a:p>
          <a:p>
            <a:pPr marL="0" lvl="0" indent="0" algn="l" rtl="0">
              <a:spcBef>
                <a:spcPts val="0"/>
              </a:spcBef>
              <a:spcAft>
                <a:spcPts val="0"/>
              </a:spcAft>
              <a:buNone/>
            </a:pPr>
            <a:r>
              <a:rPr lang="en"/>
              <a:t>Loss of autonomy → ties back into dependence on technology </a:t>
            </a:r>
            <a:endParaRPr/>
          </a:p>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3550be8cfab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3550be8cfab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corporations and governments increasingly collect data without us fully realizing it, and use that data not just to serve, but to steer us. In the film, surveillance becomes so normalized that no one even questions it - and we must not allow this to repeat in our reality.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3550be8cfab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3550be8cfa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The film presents a world where knowledge, art, and even groundbreaking ideas are reduced to meaningless data</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The Zero Theorem is a deep issue with massive ramifications if solved - but it has been reduced to a banal profit driver. The only thing that matters is serving Management’s goals.</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Qohen isn’t allowed to understand or take pride in what he does. The result is a profound emotional toll: he feels empty, isolated, and powerless.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By showing a future where all creative work is treated like data, The Zero Theorem warns us what’s at stake when we let corporations or algorithms define the value of ideas</a:t>
            </a:r>
            <a:endParaRPr>
              <a:solidFill>
                <a:schemeClr val="dk1"/>
              </a:solidFill>
            </a:endParaRPr>
          </a:p>
          <a:p>
            <a:pPr marL="0" lvl="0" indent="45720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In such a world, creativity dies.</a:t>
            </a:r>
            <a:endParaRPr>
              <a:solidFill>
                <a:schemeClr val="dk1"/>
              </a:solidFill>
            </a:endParaRPr>
          </a:p>
          <a:p>
            <a:pPr marL="0" lvl="0" indent="45720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Background research:</a:t>
            </a:r>
            <a:endParaRPr>
              <a:solidFill>
                <a:schemeClr val="dk1"/>
              </a:solidFill>
            </a:endParaRPr>
          </a:p>
          <a:p>
            <a:pPr marL="0" lvl="0" indent="457200" algn="l" rtl="0">
              <a:lnSpc>
                <a:spcPct val="115000"/>
              </a:lnSpc>
              <a:spcBef>
                <a:spcPts val="0"/>
              </a:spcBef>
              <a:spcAft>
                <a:spcPts val="0"/>
              </a:spcAft>
              <a:buClr>
                <a:schemeClr val="dk1"/>
              </a:buClr>
              <a:buSzPts val="1100"/>
              <a:buFont typeface="Arial"/>
              <a:buNone/>
            </a:pPr>
            <a:endParaRPr>
              <a:solidFill>
                <a:schemeClr val="dk1"/>
              </a:solidFill>
            </a:endParaRPr>
          </a:p>
          <a:p>
            <a:pPr marL="0" lvl="0" indent="457200" algn="l" rtl="0">
              <a:lnSpc>
                <a:spcPct val="115000"/>
              </a:lnSpc>
              <a:spcBef>
                <a:spcPts val="0"/>
              </a:spcBef>
              <a:spcAft>
                <a:spcPts val="0"/>
              </a:spcAft>
              <a:buClr>
                <a:schemeClr val="dk1"/>
              </a:buClr>
              <a:buSzPts val="1100"/>
              <a:buFont typeface="Arial"/>
              <a:buNone/>
            </a:pPr>
            <a:r>
              <a:rPr lang="en">
                <a:solidFill>
                  <a:schemeClr val="dk1"/>
                </a:solidFill>
              </a:rPr>
              <a:t>The Zero Theorem provides commentary on the commodification of intellectual property by depicting a world where creativity is stripped of its intrinsic value and repurposed for corporate interests. The film portrays intellectual work, knowledge, and thought as mere "crunching entities," or pieces of data without any meaning or purpose. This shift represents a broader critique of modern systems where intellectual property is extracted from its human context, resulting in a loss of significance and fulfillment for the individual.</a:t>
            </a:r>
            <a:endParaRPr>
              <a:solidFill>
                <a:schemeClr val="dk1"/>
              </a:solidFill>
            </a:endParaRPr>
          </a:p>
          <a:p>
            <a:pPr marL="0" lvl="0" indent="457200" algn="l" rtl="0">
              <a:lnSpc>
                <a:spcPct val="115000"/>
              </a:lnSpc>
              <a:spcBef>
                <a:spcPts val="0"/>
              </a:spcBef>
              <a:spcAft>
                <a:spcPts val="0"/>
              </a:spcAft>
              <a:buClr>
                <a:schemeClr val="dk1"/>
              </a:buClr>
              <a:buSzPts val="1100"/>
              <a:buFont typeface="Arial"/>
              <a:buNone/>
            </a:pPr>
            <a:r>
              <a:rPr lang="en">
                <a:solidFill>
                  <a:schemeClr val="dk1"/>
                </a:solidFill>
              </a:rPr>
              <a:t>The protagonist, a highly intelligent hacker, spends his time engaged in a task that has no personal reward, no collaborative interaction, and no opportunity for genuine expression. His intellectual abilities are relegated to the service of a system that processes ideas purely for its own gain. This scenario challenges the traditional discourse on the ownership of ideas and intellectual property by highlighting a deeper issue: the devaluation of intellectual work when it becomes separated from its human purpose. In this world, even if individuals technically own their ideas, their personal connection to those ideas is gone, leaving them to serve no greater meaning beyond their functional use to “the system”.</a:t>
            </a:r>
            <a:endParaRPr>
              <a:solidFill>
                <a:schemeClr val="dk1"/>
              </a:solidFill>
            </a:endParaRPr>
          </a:p>
          <a:p>
            <a:pPr marL="0" lvl="0" indent="457200" algn="l" rtl="0">
              <a:lnSpc>
                <a:spcPct val="115000"/>
              </a:lnSpc>
              <a:spcBef>
                <a:spcPts val="0"/>
              </a:spcBef>
              <a:spcAft>
                <a:spcPts val="0"/>
              </a:spcAft>
              <a:buClr>
                <a:schemeClr val="dk1"/>
              </a:buClr>
              <a:buSzPts val="1100"/>
              <a:buFont typeface="Arial"/>
              <a:buNone/>
            </a:pPr>
            <a:r>
              <a:rPr lang="en">
                <a:solidFill>
                  <a:schemeClr val="dk1"/>
                </a:solidFill>
              </a:rPr>
              <a:t>The film expands on this critique by illustrating the reduction of art, science, and philosophy into numerical formulas and corporate products. In contrast to today’s intellectual property landscape, where innovation, storytelling, and self-expression hold inherent value, The Zero Theorem presents a world where these forms of intellectual work are reduced to a commodity. This difference eliminates room for exploration, beauty, or mistakes. Creativity is only allowed if it can be measured and monetized by profit-driven corporations. In this dystopian environment, intellectual property is no longer a means of personal expression or societal progress, but rather a tool for maintaining corporate power.</a:t>
            </a:r>
            <a:endParaRPr>
              <a:solidFill>
                <a:schemeClr val="dk1"/>
              </a:solidFill>
            </a:endParaRPr>
          </a:p>
          <a:p>
            <a:pPr marL="0" lvl="0" indent="457200" algn="l" rtl="0">
              <a:lnSpc>
                <a:spcPct val="115000"/>
              </a:lnSpc>
              <a:spcBef>
                <a:spcPts val="0"/>
              </a:spcBef>
              <a:spcAft>
                <a:spcPts val="0"/>
              </a:spcAft>
              <a:buClr>
                <a:schemeClr val="dk1"/>
              </a:buClr>
              <a:buSzPts val="1100"/>
              <a:buFont typeface="Arial"/>
              <a:buNone/>
            </a:pPr>
            <a:r>
              <a:rPr lang="en">
                <a:solidFill>
                  <a:schemeClr val="dk1"/>
                </a:solidFill>
              </a:rPr>
              <a:t>Additionally, the film criticizes the lack of shared knowledge in this world. There is no public domain—everything is transactional and locked within private systems. Ideas, truths, and scientific advancements that should be shared for the common good are instead treated as proprietary assets. The concept of the Zero Theorem itself, potentially a profound and universal idea, becomes just another corporate project, stripped of its potential for meaningful exploration. Through this lens, the film critiques a world in which the ownership of ideas is prioritized over their meaning.</a:t>
            </a:r>
            <a:br>
              <a:rPr lang="en" b="1">
                <a:solidFill>
                  <a:schemeClr val="dk1"/>
                </a:solidFill>
              </a:rPr>
            </a:b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35558b11b67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35558b11b67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The film presents a world where knowledge, art, and even groundbreaking ideas are reduced to meaningless data</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The Zero Theorem is a deep issue with massive ramifications if solved - but it has been reduced to a banal profit driver. The only thing that matters is serving Management’s goals.</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Qohen isn’t allowed to understand or take pride in what he does. The result is a profound emotional toll: he feels empty, isolated, and powerless.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By showing a future where all creative work is treated like data, The Zero Theorem warns us what’s at stake when we let corporations or algorithms define the value of ideas</a:t>
            </a:r>
            <a:endParaRPr>
              <a:solidFill>
                <a:schemeClr val="dk1"/>
              </a:solidFill>
            </a:endParaRPr>
          </a:p>
          <a:p>
            <a:pPr marL="0" lvl="0" indent="45720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In such a world, creativity dies.</a:t>
            </a:r>
            <a:endParaRPr>
              <a:solidFill>
                <a:schemeClr val="dk1"/>
              </a:solidFill>
            </a:endParaRPr>
          </a:p>
          <a:p>
            <a:pPr marL="0" lvl="0" indent="45720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Background research:</a:t>
            </a:r>
            <a:endParaRPr>
              <a:solidFill>
                <a:schemeClr val="dk1"/>
              </a:solidFill>
            </a:endParaRPr>
          </a:p>
          <a:p>
            <a:pPr marL="0" lvl="0" indent="457200" algn="l" rtl="0">
              <a:lnSpc>
                <a:spcPct val="115000"/>
              </a:lnSpc>
              <a:spcBef>
                <a:spcPts val="0"/>
              </a:spcBef>
              <a:spcAft>
                <a:spcPts val="0"/>
              </a:spcAft>
              <a:buClr>
                <a:schemeClr val="dk1"/>
              </a:buClr>
              <a:buSzPts val="1100"/>
              <a:buFont typeface="Arial"/>
              <a:buNone/>
            </a:pPr>
            <a:endParaRPr>
              <a:solidFill>
                <a:schemeClr val="dk1"/>
              </a:solidFill>
            </a:endParaRPr>
          </a:p>
          <a:p>
            <a:pPr marL="0" lvl="0" indent="457200" algn="l" rtl="0">
              <a:lnSpc>
                <a:spcPct val="115000"/>
              </a:lnSpc>
              <a:spcBef>
                <a:spcPts val="0"/>
              </a:spcBef>
              <a:spcAft>
                <a:spcPts val="0"/>
              </a:spcAft>
              <a:buClr>
                <a:schemeClr val="dk1"/>
              </a:buClr>
              <a:buSzPts val="1100"/>
              <a:buFont typeface="Arial"/>
              <a:buNone/>
            </a:pPr>
            <a:r>
              <a:rPr lang="en">
                <a:solidFill>
                  <a:schemeClr val="dk1"/>
                </a:solidFill>
              </a:rPr>
              <a:t>The Zero Theorem provides commentary on the commodification of intellectual property by depicting a world where creativity is stripped of its intrinsic value and repurposed for corporate interests. The film portrays intellectual work, knowledge, and thought as mere "crunching entities," or pieces of data without any meaning or purpose. This shift represents a broader critique of modern systems where intellectual property is extracted from its human context, resulting in a loss of significance and fulfillment for the individual.</a:t>
            </a:r>
            <a:endParaRPr>
              <a:solidFill>
                <a:schemeClr val="dk1"/>
              </a:solidFill>
            </a:endParaRPr>
          </a:p>
          <a:p>
            <a:pPr marL="0" lvl="0" indent="457200" algn="l" rtl="0">
              <a:lnSpc>
                <a:spcPct val="115000"/>
              </a:lnSpc>
              <a:spcBef>
                <a:spcPts val="0"/>
              </a:spcBef>
              <a:spcAft>
                <a:spcPts val="0"/>
              </a:spcAft>
              <a:buClr>
                <a:schemeClr val="dk1"/>
              </a:buClr>
              <a:buSzPts val="1100"/>
              <a:buFont typeface="Arial"/>
              <a:buNone/>
            </a:pPr>
            <a:r>
              <a:rPr lang="en">
                <a:solidFill>
                  <a:schemeClr val="dk1"/>
                </a:solidFill>
              </a:rPr>
              <a:t>The protagonist, a highly intelligent hacker, spends his time engaged in a task that has no personal reward, no collaborative interaction, and no opportunity for genuine expression. His intellectual abilities are relegated to the service of a system that processes ideas purely for its own gain. This scenario challenges the traditional discourse on the ownership of ideas and intellectual property by highlighting a deeper issue: the devaluation of intellectual work when it becomes separated from its human purpose. In this world, even if individuals technically own their ideas, their personal connection to those ideas is gone, leaving them to serve no greater meaning beyond their functional use to “the system”.</a:t>
            </a:r>
            <a:endParaRPr>
              <a:solidFill>
                <a:schemeClr val="dk1"/>
              </a:solidFill>
            </a:endParaRPr>
          </a:p>
          <a:p>
            <a:pPr marL="0" lvl="0" indent="457200" algn="l" rtl="0">
              <a:lnSpc>
                <a:spcPct val="115000"/>
              </a:lnSpc>
              <a:spcBef>
                <a:spcPts val="0"/>
              </a:spcBef>
              <a:spcAft>
                <a:spcPts val="0"/>
              </a:spcAft>
              <a:buClr>
                <a:schemeClr val="dk1"/>
              </a:buClr>
              <a:buSzPts val="1100"/>
              <a:buFont typeface="Arial"/>
              <a:buNone/>
            </a:pPr>
            <a:r>
              <a:rPr lang="en">
                <a:solidFill>
                  <a:schemeClr val="dk1"/>
                </a:solidFill>
              </a:rPr>
              <a:t>The film expands on this critique by illustrating the reduction of art, science, and philosophy into numerical formulas and corporate products. In contrast to today’s intellectual property landscape, where innovation, storytelling, and self-expression hold inherent value, The Zero Theorem presents a world where these forms of intellectual work are reduced to a commodity. This difference eliminates room for exploration, beauty, or mistakes. Creativity is only allowed if it can be measured and monetized by profit-driven corporations. In this dystopian environment, intellectual property is no longer a means of personal expression or societal progress, but rather a tool for maintaining corporate power.</a:t>
            </a:r>
            <a:endParaRPr>
              <a:solidFill>
                <a:schemeClr val="dk1"/>
              </a:solidFill>
            </a:endParaRPr>
          </a:p>
          <a:p>
            <a:pPr marL="0" lvl="0" indent="457200" algn="l" rtl="0">
              <a:lnSpc>
                <a:spcPct val="115000"/>
              </a:lnSpc>
              <a:spcBef>
                <a:spcPts val="0"/>
              </a:spcBef>
              <a:spcAft>
                <a:spcPts val="0"/>
              </a:spcAft>
              <a:buClr>
                <a:schemeClr val="dk1"/>
              </a:buClr>
              <a:buSzPts val="1100"/>
              <a:buFont typeface="Arial"/>
              <a:buNone/>
            </a:pPr>
            <a:r>
              <a:rPr lang="en">
                <a:solidFill>
                  <a:schemeClr val="dk1"/>
                </a:solidFill>
              </a:rPr>
              <a:t>Additionally, the film criticizes the lack of shared knowledge in this world. There is no public domain—everything is transactional and locked within private systems. Ideas, truths, and scientific advancements that should be shared for the common good are instead treated as proprietary assets. The concept of the Zero Theorem itself, potentially a profound and universal idea, becomes just another corporate project, stripped of its potential for meaningful exploration. Through this lens, the film critiques a world in which the ownership of ideas is prioritized over their meaning.</a:t>
            </a:r>
            <a:br>
              <a:rPr lang="en" b="1">
                <a:solidFill>
                  <a:schemeClr val="dk1"/>
                </a:solidFill>
              </a:rPr>
            </a:b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35558b11b67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35558b11b67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Relevant Roles:</a:t>
            </a:r>
            <a:endParaRPr/>
          </a:p>
          <a:p>
            <a:pPr marL="0" lvl="0" indent="0" algn="l" rtl="0">
              <a:spcBef>
                <a:spcPts val="0"/>
              </a:spcBef>
              <a:spcAft>
                <a:spcPts val="0"/>
              </a:spcAft>
              <a:buNone/>
            </a:pPr>
            <a:endParaRPr/>
          </a:p>
          <a:p>
            <a:pPr marL="0" lvl="0" indent="0" algn="l" rtl="0">
              <a:spcBef>
                <a:spcPts val="0"/>
              </a:spcBef>
              <a:spcAft>
                <a:spcPts val="0"/>
              </a:spcAft>
              <a:buNone/>
            </a:pPr>
            <a:r>
              <a:rPr lang="en"/>
              <a:t>Management and the corporations</a:t>
            </a:r>
            <a:endParaRPr/>
          </a:p>
          <a:p>
            <a:pPr marL="0" lvl="0" indent="0" algn="l" rtl="0">
              <a:spcBef>
                <a:spcPts val="0"/>
              </a:spcBef>
              <a:spcAft>
                <a:spcPts val="0"/>
              </a:spcAft>
              <a:buNone/>
            </a:pPr>
            <a:endParaRPr/>
          </a:p>
          <a:p>
            <a:pPr marL="0" lvl="0" indent="0" algn="l" rtl="0">
              <a:spcBef>
                <a:spcPts val="0"/>
              </a:spcBef>
              <a:spcAft>
                <a:spcPts val="0"/>
              </a:spcAft>
              <a:buNone/>
            </a:pPr>
            <a:r>
              <a:rPr lang="en"/>
              <a:t>Quohen </a:t>
            </a:r>
            <a:endParaRPr/>
          </a:p>
          <a:p>
            <a:pPr marL="0" lvl="0" indent="0" algn="l" rtl="0">
              <a:spcBef>
                <a:spcPts val="0"/>
              </a:spcBef>
              <a:spcAft>
                <a:spcPts val="0"/>
              </a:spcAft>
              <a:buNone/>
            </a:pPr>
            <a:endParaRPr/>
          </a:p>
          <a:p>
            <a:pPr marL="0" lvl="0" indent="0" algn="l" rtl="0">
              <a:spcBef>
                <a:spcPts val="0"/>
              </a:spcBef>
              <a:spcAft>
                <a:spcPts val="0"/>
              </a:spcAft>
              <a:buNone/>
            </a:pPr>
            <a:r>
              <a:rPr lang="en"/>
              <a:t>Society as a whole</a:t>
            </a:r>
            <a:endParaRPr/>
          </a:p>
          <a:p>
            <a:pPr marL="0" lvl="0" indent="0" algn="l" rtl="0">
              <a:spcBef>
                <a:spcPts val="0"/>
              </a:spcBef>
              <a:spcAft>
                <a:spcPts val="0"/>
              </a:spcAft>
              <a:buNone/>
            </a:pPr>
            <a:endParaRPr/>
          </a:p>
          <a:p>
            <a:pPr marL="0" lvl="0" indent="0" algn="l" rtl="0">
              <a:spcBef>
                <a:spcPts val="0"/>
              </a:spcBef>
              <a:spcAft>
                <a:spcPts val="0"/>
              </a:spcAft>
              <a:buNone/>
            </a:pPr>
            <a:r>
              <a:rPr lang="en"/>
              <a:t>Relevant Moral Characteristics:</a:t>
            </a:r>
            <a:endParaRPr/>
          </a:p>
          <a:p>
            <a:pPr marL="0" lvl="0" indent="0" algn="l" rtl="0">
              <a:spcBef>
                <a:spcPts val="0"/>
              </a:spcBef>
              <a:spcAft>
                <a:spcPts val="0"/>
              </a:spcAft>
              <a:buNone/>
            </a:pPr>
            <a:endParaRPr/>
          </a:p>
          <a:p>
            <a:pPr marL="0" lvl="0" indent="0" algn="l" rtl="0">
              <a:spcBef>
                <a:spcPts val="0"/>
              </a:spcBef>
              <a:spcAft>
                <a:spcPts val="0"/>
              </a:spcAft>
              <a:buNone/>
            </a:pPr>
            <a:r>
              <a:rPr lang="en"/>
              <a:t>Respect: Honoring the original intent and personal meaning behind intellectual work</a:t>
            </a:r>
            <a:endParaRPr/>
          </a:p>
          <a:p>
            <a:pPr marL="0" lvl="0" indent="0" algn="l" rtl="0">
              <a:spcBef>
                <a:spcPts val="0"/>
              </a:spcBef>
              <a:spcAft>
                <a:spcPts val="0"/>
              </a:spcAft>
              <a:buNone/>
            </a:pPr>
            <a:endParaRPr/>
          </a:p>
          <a:p>
            <a:pPr marL="0" lvl="0" indent="0" algn="l" rtl="0">
              <a:spcBef>
                <a:spcPts val="0"/>
              </a:spcBef>
              <a:spcAft>
                <a:spcPts val="0"/>
              </a:spcAft>
              <a:buNone/>
            </a:pPr>
            <a:r>
              <a:rPr lang="en"/>
              <a:t>Integrity: Upholding the link between creative acts and human fulfillment</a:t>
            </a:r>
            <a:endParaRPr/>
          </a:p>
          <a:p>
            <a:pPr marL="0" lvl="0" indent="0" algn="l" rtl="0">
              <a:spcBef>
                <a:spcPts val="0"/>
              </a:spcBef>
              <a:spcAft>
                <a:spcPts val="0"/>
              </a:spcAft>
              <a:buNone/>
            </a:pPr>
            <a:endParaRPr/>
          </a:p>
          <a:p>
            <a:pPr marL="0" lvl="0" indent="0" algn="l" rtl="0">
              <a:spcBef>
                <a:spcPts val="0"/>
              </a:spcBef>
              <a:spcAft>
                <a:spcPts val="0"/>
              </a:spcAft>
              <a:buNone/>
            </a:pPr>
            <a:r>
              <a:rPr lang="en"/>
              <a:t>Compassion: Recognizing the emotional and existential needs of creators</a:t>
            </a:r>
            <a:endParaRPr/>
          </a:p>
          <a:p>
            <a:pPr marL="0" lvl="0" indent="0" algn="l" rtl="0">
              <a:spcBef>
                <a:spcPts val="0"/>
              </a:spcBef>
              <a:spcAft>
                <a:spcPts val="0"/>
              </a:spcAft>
              <a:buNone/>
            </a:pPr>
            <a:endParaRPr/>
          </a:p>
          <a:p>
            <a:pPr marL="0" lvl="0" indent="0" algn="l" rtl="0">
              <a:spcBef>
                <a:spcPts val="0"/>
              </a:spcBef>
              <a:spcAft>
                <a:spcPts val="0"/>
              </a:spcAft>
              <a:buNone/>
            </a:pPr>
            <a:r>
              <a:rPr lang="en"/>
              <a:t>Humility and wonder: Valuing curiosity, beauty, and exploration beyond profit</a:t>
            </a:r>
            <a:endParaRPr/>
          </a:p>
          <a:p>
            <a:pPr marL="0" lvl="0" indent="0" algn="l" rtl="0">
              <a:spcBef>
                <a:spcPts val="0"/>
              </a:spcBef>
              <a:spcAft>
                <a:spcPts val="0"/>
              </a:spcAft>
              <a:buNone/>
            </a:pPr>
            <a:endParaRPr/>
          </a:p>
          <a:p>
            <a:pPr marL="0" lvl="0" indent="0" algn="l" rtl="0">
              <a:spcBef>
                <a:spcPts val="0"/>
              </a:spcBef>
              <a:spcAft>
                <a:spcPts val="0"/>
              </a:spcAft>
              <a:buNone/>
            </a:pPr>
            <a:r>
              <a:rPr lang="en"/>
              <a:t>Virtue vs. Vice:</a:t>
            </a:r>
            <a:endParaRPr/>
          </a:p>
          <a:p>
            <a:pPr marL="0" lvl="0" indent="0" algn="l" rtl="0">
              <a:spcBef>
                <a:spcPts val="0"/>
              </a:spcBef>
              <a:spcAft>
                <a:spcPts val="0"/>
              </a:spcAft>
              <a:buNone/>
            </a:pPr>
            <a:endParaRPr/>
          </a:p>
          <a:p>
            <a:pPr marL="0" lvl="0" indent="0" algn="l" rtl="0">
              <a:spcBef>
                <a:spcPts val="0"/>
              </a:spcBef>
              <a:spcAft>
                <a:spcPts val="0"/>
              </a:spcAft>
              <a:buNone/>
            </a:pPr>
            <a:r>
              <a:rPr lang="en"/>
              <a:t>Respect vs. exploitation.</a:t>
            </a:r>
            <a:endParaRPr/>
          </a:p>
          <a:p>
            <a:pPr marL="0" lvl="0" indent="0" algn="l" rtl="0">
              <a:spcBef>
                <a:spcPts val="0"/>
              </a:spcBef>
              <a:spcAft>
                <a:spcPts val="0"/>
              </a:spcAft>
              <a:buNone/>
            </a:pPr>
            <a:endParaRPr/>
          </a:p>
          <a:p>
            <a:pPr marL="0" lvl="0" indent="0" algn="l" rtl="0">
              <a:spcBef>
                <a:spcPts val="0"/>
              </a:spcBef>
              <a:spcAft>
                <a:spcPts val="0"/>
              </a:spcAft>
              <a:buNone/>
            </a:pPr>
            <a:r>
              <a:rPr lang="en"/>
              <a:t>Integrity vs. detachment.</a:t>
            </a:r>
            <a:endParaRPr/>
          </a:p>
          <a:p>
            <a:pPr marL="0" lvl="0" indent="0" algn="l" rtl="0">
              <a:spcBef>
                <a:spcPts val="0"/>
              </a:spcBef>
              <a:spcAft>
                <a:spcPts val="0"/>
              </a:spcAft>
              <a:buNone/>
            </a:pPr>
            <a:endParaRPr/>
          </a:p>
          <a:p>
            <a:pPr marL="0" lvl="0" indent="0" algn="l" rtl="0">
              <a:spcBef>
                <a:spcPts val="0"/>
              </a:spcBef>
              <a:spcAft>
                <a:spcPts val="0"/>
              </a:spcAft>
              <a:buNone/>
            </a:pPr>
            <a:r>
              <a:rPr lang="en"/>
              <a:t>Compassion vs. indifference.</a:t>
            </a:r>
            <a:endParaRPr/>
          </a:p>
          <a:p>
            <a:pPr marL="0" lvl="0" indent="0" algn="l" rtl="0">
              <a:spcBef>
                <a:spcPts val="0"/>
              </a:spcBef>
              <a:spcAft>
                <a:spcPts val="0"/>
              </a:spcAft>
              <a:buNone/>
            </a:pPr>
            <a:endParaRPr/>
          </a:p>
          <a:p>
            <a:pPr marL="0" lvl="0" indent="0" algn="l" rtl="0">
              <a:spcBef>
                <a:spcPts val="0"/>
              </a:spcBef>
              <a:spcAft>
                <a:spcPts val="0"/>
              </a:spcAft>
              <a:buNone/>
            </a:pPr>
            <a:r>
              <a:rPr lang="en"/>
              <a:t>Wonder vs. utilitarianism.</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t>The system ignores Quohen’s spiritual and emotional suffering, demanding productivity without purpose.</a:t>
            </a:r>
            <a:br>
              <a:rPr lang="en"/>
            </a:br>
            <a:endParaRPr/>
          </a:p>
          <a:p>
            <a:pPr marL="0" lvl="0" indent="0" algn="l" rtl="0">
              <a:spcBef>
                <a:spcPts val="0"/>
              </a:spcBef>
              <a:spcAft>
                <a:spcPts val="0"/>
              </a:spcAft>
              <a:buNone/>
            </a:pPr>
            <a:r>
              <a:rPr lang="en"/>
              <a:t>The work is disconnected from its purpose and its creator's humanity, reflecting a lack of moral integrity in how it is used.</a:t>
            </a:r>
            <a:endParaRPr/>
          </a:p>
          <a:p>
            <a:pPr marL="0" lvl="0" indent="0" algn="l" rtl="0">
              <a:spcBef>
                <a:spcPts val="0"/>
              </a:spcBef>
              <a:spcAft>
                <a:spcPts val="0"/>
              </a:spcAft>
              <a:buNone/>
            </a:pPr>
            <a:endParaRPr/>
          </a:p>
          <a:p>
            <a:pPr marL="0" lvl="0" indent="0" algn="l" rtl="0">
              <a:spcBef>
                <a:spcPts val="0"/>
              </a:spcBef>
              <a:spcAft>
                <a:spcPts val="0"/>
              </a:spcAft>
              <a:buNone/>
            </a:pPr>
            <a:r>
              <a:rPr lang="en"/>
              <a:t>Reduction of humans to tools </a:t>
            </a:r>
            <a:endParaRPr/>
          </a:p>
          <a:p>
            <a:pPr marL="0" lvl="0" indent="0" algn="l" rtl="0">
              <a:spcBef>
                <a:spcPts val="0"/>
              </a:spcBef>
              <a:spcAft>
                <a:spcPts val="0"/>
              </a:spcAft>
              <a:buNone/>
            </a:pPr>
            <a:endParaRPr/>
          </a:p>
          <a:p>
            <a:pPr marL="0" lvl="0" indent="0" algn="l" rtl="0">
              <a:spcBef>
                <a:spcPts val="0"/>
              </a:spcBef>
              <a:spcAft>
                <a:spcPts val="0"/>
              </a:spcAft>
              <a:buNone/>
            </a:pPr>
            <a:r>
              <a:rPr lang="en"/>
              <a:t>Creativity becomes a product</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35558b11b67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35558b11b67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Theodorus paper: eerily similar to message sent in Zero Theorem: a highlight. </a:t>
            </a:r>
            <a:endParaRPr/>
          </a:p>
          <a:p>
            <a:pPr marL="0" lvl="0" indent="0" algn="l" rtl="0">
              <a:spcBef>
                <a:spcPts val="0"/>
              </a:spcBef>
              <a:spcAft>
                <a:spcPts val="0"/>
              </a:spcAft>
              <a:buNone/>
            </a:pPr>
            <a:endParaRPr/>
          </a:p>
          <a:p>
            <a:pPr marL="0" lvl="0" indent="0" algn="l" rtl="0">
              <a:spcBef>
                <a:spcPts val="0"/>
              </a:spcBef>
              <a:spcAft>
                <a:spcPts val="0"/>
              </a:spcAft>
              <a:buNone/>
            </a:pPr>
            <a:r>
              <a:rPr lang="en"/>
              <a:t>“The focus on copyright as a property right has led to a narrowing of conceptions of creativity, reducing it to individual ownership and control rather than collective, shared cultural activity.” ← We are have made some steps onto the path of IP in The Zero Theorem </a:t>
            </a:r>
            <a:endParaRPr/>
          </a:p>
          <a:p>
            <a:pPr marL="0" lvl="0" indent="0" algn="l" rtl="0">
              <a:spcBef>
                <a:spcPts val="0"/>
              </a:spcBef>
              <a:spcAft>
                <a:spcPts val="0"/>
              </a:spcAft>
              <a:buNone/>
            </a:pPr>
            <a:endParaRPr/>
          </a:p>
          <a:p>
            <a:pPr marL="0" lvl="0" indent="0" algn="l" rtl="0">
              <a:spcBef>
                <a:spcPts val="0"/>
              </a:spcBef>
              <a:spcAft>
                <a:spcPts val="0"/>
              </a:spcAft>
              <a:buNone/>
            </a:pPr>
            <a:r>
              <a:rPr lang="en"/>
              <a:t>IPRs serve to reproduce capitalist divisions of knowledge and labor, reinforcing corporate power and globalization policies. This critique parallels The Zero Theorem's depiction of a society where intellectual work is devalued and repurposed for corporate interests.</a:t>
            </a:r>
            <a:endParaRPr/>
          </a:p>
          <a:p>
            <a:pPr marL="0" lvl="0" indent="0" algn="l" rtl="0">
              <a:spcBef>
                <a:spcPts val="0"/>
              </a:spcBef>
              <a:spcAft>
                <a:spcPts val="0"/>
              </a:spcAft>
              <a:buNone/>
            </a:pPr>
            <a:endParaRPr/>
          </a:p>
          <a:p>
            <a:pPr marL="0" lvl="0" indent="0" algn="l" rtl="0">
              <a:spcBef>
                <a:spcPts val="0"/>
              </a:spcBef>
              <a:spcAft>
                <a:spcPts val="0"/>
              </a:spcAft>
              <a:buNone/>
            </a:pPr>
            <a:r>
              <a:rPr lang="en"/>
              <a:t>From a consequentialist perspective, IP rights are seen as incentives for creation and innovation, benefiting society at large.</a:t>
            </a:r>
            <a:endParaRPr/>
          </a:p>
          <a:p>
            <a:pPr marL="0" lvl="0" indent="0" algn="l" rtl="0">
              <a:spcBef>
                <a:spcPts val="0"/>
              </a:spcBef>
              <a:spcAft>
                <a:spcPts val="0"/>
              </a:spcAft>
              <a:buNone/>
            </a:pPr>
            <a:r>
              <a:rPr lang="en"/>
              <a:t>Drawing from Lockean principles, these arguments suggest that individuals have rights over the products of their labor.</a:t>
            </a:r>
            <a:endParaRPr/>
          </a:p>
          <a:p>
            <a:pPr marL="0" lvl="0" indent="0" algn="l" rtl="0">
              <a:spcBef>
                <a:spcPts val="0"/>
              </a:spcBef>
              <a:spcAft>
                <a:spcPts val="0"/>
              </a:spcAft>
              <a:buNone/>
            </a:pPr>
            <a:r>
              <a:rPr lang="en"/>
              <a:t>From a Helgian perspective, creations are extensions of the creator's personality, thus deserving protection.</a:t>
            </a:r>
            <a:endParaRPr/>
          </a:p>
          <a:p>
            <a:pPr marL="0" lvl="0" indent="0" algn="l" rtl="0">
              <a:spcBef>
                <a:spcPts val="0"/>
              </a:spcBef>
              <a:spcAft>
                <a:spcPts val="0"/>
              </a:spcAft>
              <a:buNone/>
            </a:pPr>
            <a:r>
              <a:rPr lang="en"/>
              <a:t>Distinction between moral and legal protections and claims to IP</a:t>
            </a:r>
            <a:br>
              <a:rPr lang="en"/>
            </a:b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3550be8cfab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3550be8cfab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If IP is treated as a commodity, something that purely generates value and is dissatached from the creator entirely, creativity cannot survive. And who wants to live in a world without creativity? The Zero Theorem shows a bleak world where IP has become fully commercialized, providing an example of a worst-case scenario - once again, one that should be avoided.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354f9d872f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354f9d872f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1200"/>
              </a:spcAft>
              <a:buClr>
                <a:schemeClr val="dk1"/>
              </a:buClr>
              <a:buSzPts val="1100"/>
              <a:buFont typeface="Arial"/>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354f9d872f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354f9d872f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500">
                <a:solidFill>
                  <a:schemeClr val="dk1"/>
                </a:solidFill>
                <a:latin typeface="Lato"/>
                <a:ea typeface="Lato"/>
                <a:cs typeface="Lato"/>
                <a:sym typeface="Lato"/>
              </a:rPr>
              <a:t>Qohen Leth is an talented entity cruncher at MANCOM tasked with solving the Zero Theorem. He was chosen due to his skill at crunching entities but also his great faith and persistence.</a:t>
            </a:r>
            <a:endParaRPr sz="1500">
              <a:solidFill>
                <a:schemeClr val="dk1"/>
              </a:solidFill>
              <a:latin typeface="Lato"/>
              <a:ea typeface="Lato"/>
              <a:cs typeface="Lato"/>
              <a:sym typeface="Lato"/>
            </a:endParaRPr>
          </a:p>
          <a:p>
            <a:pPr marL="0" lvl="0" indent="0" algn="l" rtl="0">
              <a:lnSpc>
                <a:spcPct val="115000"/>
              </a:lnSpc>
              <a:spcBef>
                <a:spcPts val="1200"/>
              </a:spcBef>
              <a:spcAft>
                <a:spcPts val="0"/>
              </a:spcAft>
              <a:buNone/>
            </a:pPr>
            <a:r>
              <a:rPr lang="en" sz="1500">
                <a:solidFill>
                  <a:schemeClr val="dk1"/>
                </a:solidFill>
                <a:latin typeface="Lato"/>
                <a:ea typeface="Lato"/>
                <a:cs typeface="Lato"/>
                <a:sym typeface="Lato"/>
              </a:rPr>
              <a:t>He craves meaning in his life and believes that he will receive a phone call that has his answers. </a:t>
            </a:r>
            <a:endParaRPr sz="1500">
              <a:solidFill>
                <a:schemeClr val="dk1"/>
              </a:solidFill>
              <a:latin typeface="Lato"/>
              <a:ea typeface="Lato"/>
              <a:cs typeface="Lato"/>
              <a:sym typeface="Lato"/>
            </a:endParaRPr>
          </a:p>
          <a:p>
            <a:pPr marL="0" lvl="0" indent="0" algn="l" rtl="0">
              <a:lnSpc>
                <a:spcPct val="115000"/>
              </a:lnSpc>
              <a:spcBef>
                <a:spcPts val="1200"/>
              </a:spcBef>
              <a:spcAft>
                <a:spcPts val="0"/>
              </a:spcAft>
              <a:buNone/>
            </a:pPr>
            <a:r>
              <a:rPr lang="en" sz="1500">
                <a:solidFill>
                  <a:schemeClr val="dk1"/>
                </a:solidFill>
                <a:latin typeface="Lato"/>
                <a:ea typeface="Lato"/>
                <a:cs typeface="Lato"/>
                <a:sym typeface="Lato"/>
              </a:rPr>
              <a:t>MANCOM monitors Qohen and manipulates him to leverage his skill. They send a woman named Bainsley who was initially hired to seduce Qohen in hopes that it would help him make progress on the Zero Theorem. He also thinks that management at his company is responsible for this phone call, which is another means they use to leverage Qohen into crunching entities for the Zero Theorem.</a:t>
            </a:r>
            <a:endParaRPr sz="1500">
              <a:solidFill>
                <a:schemeClr val="dk1"/>
              </a:solidFill>
              <a:latin typeface="Lato"/>
              <a:ea typeface="Lato"/>
              <a:cs typeface="Lato"/>
              <a:sym typeface="Lato"/>
            </a:endParaRPr>
          </a:p>
          <a:p>
            <a:pPr marL="0" lvl="0" indent="0" algn="l" rtl="0">
              <a:lnSpc>
                <a:spcPct val="115000"/>
              </a:lnSpc>
              <a:spcBef>
                <a:spcPts val="1200"/>
              </a:spcBef>
              <a:spcAft>
                <a:spcPts val="0"/>
              </a:spcAft>
              <a:buNone/>
            </a:pPr>
            <a:r>
              <a:rPr lang="en" sz="1500">
                <a:solidFill>
                  <a:schemeClr val="dk1"/>
                </a:solidFill>
                <a:latin typeface="Lato"/>
                <a:ea typeface="Lato"/>
                <a:cs typeface="Lato"/>
                <a:sym typeface="Lato"/>
              </a:rPr>
              <a:t>Qohen finds out that the Zero Theorem is to prove that the universe will devolve into nothing and when his friend Bob falls ill he seeks Management to answer his questions. He uses an upgraded VR suit he received from Bob to enter into the a supercomputer called the Neural Net Mancrive and destroy it. He arrives on a beach that he and Bainsley visited in a virtual reality experience</a:t>
            </a:r>
            <a:endParaRPr>
              <a:solidFill>
                <a:schemeClr val="dk1"/>
              </a:solidFill>
            </a:endParaRPr>
          </a:p>
          <a:p>
            <a:pPr marL="0" lvl="0" indent="0" algn="l" rtl="0">
              <a:spcBef>
                <a:spcPts val="120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3552755d6b4_1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3552755d6b4_1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story supports a very Kantian perspective. One of the characters, Bob, is a child prodigy who is implied to be much smarter than Qohen is. The only reason he hasn’t attempted the Zero Theorem is because he’s nobody’s tool. This follows Bob’s carefree attitude at first glance, but upon further inspection this spells out the message the movie is trying to tell, which is that the meaning of life is dependant on how it is lived. By saying that he isn’t a tool he says that his life is his to live. Management, on the other hand, has a complete opposite philosophy. He uses the Shrink-ROM to monitor him and the VR suit to manipulate him. He plans to use the Zero Theorem and the Neural Net Mancrive to cause chaos in the general public that will make him money. The movie makes no mistake in labeling him as the villain through this negative imagery. Management completely disregards what might be good for any of the other characters in the movie, caring only for what makes him money. Management’s image and goals oppose the Kantian belief that people aren’t a means to an end. In this way, The Zero Theorem leans toward a Kantian perspective of freedom away from unempathetic corporations.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354f9d872ff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354f9d872ff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movie rides the idea of technology becoming an enemy to religion.</a:t>
            </a:r>
            <a:endParaRPr/>
          </a:p>
          <a:p>
            <a:pPr marL="0" lvl="0" indent="0" algn="l" rtl="0">
              <a:spcBef>
                <a:spcPts val="0"/>
              </a:spcBef>
              <a:spcAft>
                <a:spcPts val="0"/>
              </a:spcAft>
              <a:buNone/>
            </a:pPr>
            <a:endParaRPr/>
          </a:p>
          <a:p>
            <a:pPr marL="0" lvl="0" indent="0" algn="l" rtl="0">
              <a:spcBef>
                <a:spcPts val="0"/>
              </a:spcBef>
              <a:spcAft>
                <a:spcPts val="0"/>
              </a:spcAft>
              <a:buNone/>
            </a:pPr>
            <a:r>
              <a:rPr lang="en"/>
              <a:t>The religious connection is made clear throughout the film through several biblical references. Themes of the Book of Ecclesiastes were used as a basis to the story and even Qohen is named after the teacher who is a character in Ecclesiastes: Kohelet. One of the most jarring examples of technology challenging religion is the crucifix that hangs above Qohen’s desk in his home where he works. The figure has had the head of Jesus replaces with a security camera which watches the man.</a:t>
            </a:r>
            <a:endParaRPr/>
          </a:p>
          <a:p>
            <a:pPr marL="0" lvl="0" indent="0" algn="l" rtl="0">
              <a:spcBef>
                <a:spcPts val="0"/>
              </a:spcBef>
              <a:spcAft>
                <a:spcPts val="0"/>
              </a:spcAft>
              <a:buNone/>
            </a:pPr>
            <a:endParaRPr/>
          </a:p>
          <a:p>
            <a:pPr marL="0" lvl="0" indent="0" algn="l" rtl="0">
              <a:spcBef>
                <a:spcPts val="0"/>
              </a:spcBef>
              <a:spcAft>
                <a:spcPts val="0"/>
              </a:spcAft>
              <a:buNone/>
            </a:pPr>
            <a:r>
              <a:rPr lang="en"/>
              <a:t>A common phrase present in Christianity is that “God is in all things” and Qohen's home seems to flip this on it’s head. MANCOM and its surveillance of Qohen infests his home, where numerous cameras are hidden.</a:t>
            </a:r>
            <a:endParaRPr/>
          </a:p>
          <a:p>
            <a:pPr marL="0" lvl="0" indent="0" algn="l" rtl="0">
              <a:spcBef>
                <a:spcPts val="0"/>
              </a:spcBef>
              <a:spcAft>
                <a:spcPts val="0"/>
              </a:spcAft>
              <a:buNone/>
            </a:pPr>
            <a:endParaRPr/>
          </a:p>
          <a:p>
            <a:pPr marL="0" lvl="0" indent="0" algn="l" rtl="0">
              <a:spcBef>
                <a:spcPts val="0"/>
              </a:spcBef>
              <a:spcAft>
                <a:spcPts val="0"/>
              </a:spcAft>
              <a:buNone/>
            </a:pPr>
            <a:r>
              <a:rPr lang="en"/>
              <a:t>These all point to an idea that has been studied before and that is the threats that technology poses to religion.</a:t>
            </a:r>
            <a:endParaRPr/>
          </a:p>
          <a:p>
            <a:pPr marL="0" lvl="0" indent="0" algn="l" rtl="0">
              <a:spcBef>
                <a:spcPts val="0"/>
              </a:spcBef>
              <a:spcAft>
                <a:spcPts val="0"/>
              </a:spcAft>
              <a:buNone/>
            </a:pPr>
            <a:endParaRPr/>
          </a:p>
          <a:p>
            <a:pPr marL="0" lvl="0" indent="0" algn="l" rtl="0">
              <a:spcBef>
                <a:spcPts val="0"/>
              </a:spcBef>
              <a:spcAft>
                <a:spcPts val="0"/>
              </a:spcAft>
              <a:buNone/>
            </a:pPr>
            <a:r>
              <a:rPr lang="en"/>
              <a:t>One example is that technology and progression in science produce results that are tangible alternatives to religious explanations of the world which typically rely on faith.</a:t>
            </a:r>
            <a:endParaRPr/>
          </a:p>
          <a:p>
            <a:pPr marL="0" lvl="0" indent="0" algn="l" rtl="0">
              <a:spcBef>
                <a:spcPts val="0"/>
              </a:spcBef>
              <a:spcAft>
                <a:spcPts val="0"/>
              </a:spcAft>
              <a:buNone/>
            </a:pPr>
            <a:endParaRPr/>
          </a:p>
          <a:p>
            <a:pPr marL="0" lvl="0" indent="0" algn="l" rtl="0">
              <a:spcBef>
                <a:spcPts val="0"/>
              </a:spcBef>
              <a:spcAft>
                <a:spcPts val="0"/>
              </a:spcAft>
              <a:buNone/>
            </a:pPr>
            <a:r>
              <a:rPr lang="en"/>
              <a:t>Additionally technology offers tested cures or support to the sick and debilitated while religious rituals are often more symbolic in regards to these.</a:t>
            </a:r>
            <a:endParaRPr/>
          </a:p>
          <a:p>
            <a:pPr marL="0" lvl="0" indent="0" algn="l" rtl="0">
              <a:spcBef>
                <a:spcPts val="0"/>
              </a:spcBef>
              <a:spcAft>
                <a:spcPts val="0"/>
              </a:spcAft>
              <a:buNone/>
            </a:pPr>
            <a:endParaRPr/>
          </a:p>
          <a:p>
            <a:pPr marL="0" lvl="0" indent="0" algn="l" rtl="0">
              <a:spcBef>
                <a:spcPts val="0"/>
              </a:spcBef>
              <a:spcAft>
                <a:spcPts val="0"/>
              </a:spcAft>
              <a:buNone/>
            </a:pPr>
            <a:r>
              <a:rPr lang="en"/>
              <a:t>This is made more obvious when between 1974 and 2021, the amount of religiously unaffiliated adults has increased from 5 to 26 percent.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3550be8cfab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3550be8cfab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a:solidFill>
                  <a:schemeClr val="dk1"/>
                </a:solidFill>
              </a:rPr>
              <a:t>Speaker notes: </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a:solidFill>
                  <a:schemeClr val="dk1"/>
                </a:solidFill>
              </a:rPr>
              <a:t>This world is filled with digital noise. People walking down the street or dancing at parties are glued to screens, consumed by entertainment and oblivious to their surroundings. Even spiritual meaning (the phone call) s</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a:solidFill>
                  <a:schemeClr val="dk1"/>
                </a:solidFill>
              </a:rPr>
              <a:t>Background research write-up:</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a:solidFill>
                  <a:schemeClr val="dk1"/>
                </a:solidFill>
              </a:rPr>
              <a:t>In </a:t>
            </a:r>
            <a:r>
              <a:rPr lang="en" i="1">
                <a:solidFill>
                  <a:schemeClr val="dk1"/>
                </a:solidFill>
              </a:rPr>
              <a:t>The Zero Theorem</a:t>
            </a:r>
            <a:r>
              <a:rPr lang="en">
                <a:solidFill>
                  <a:schemeClr val="dk1"/>
                </a:solidFill>
              </a:rPr>
              <a:t>, human dependence on technology is portrayed as not just a social trend, but a defining condition of modern existence. The film constructs a future where technology is integrated into every aspect of life—from work and relationships to therapy and spirituality—shaping the way people think, feel, and interact. Rather than being a tool to aid human progress, technology becomes a substitute for genuine connection, fulfillment, and meaning.</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a:solidFill>
                  <a:schemeClr val="dk1"/>
                </a:solidFill>
              </a:rPr>
              <a:t>The society in the film is designed around digital infrastructure, where the virtual often takes priority over the real. People walk through neon-lit streets completely absorbed in screens, oblivious to their physical surroundings. Even interpersonal relationships are mediated through virtual platforms. For example, Qohen’s most emotionally significant connection is with Bainsley, yet their relationship unfolds primarily in a simulated beach world—a virtual reality environment designed for comfort, not authenticity. The fact that their bond feels real to Qohen despite the artificiality of their interactions highlights just how deeply people in this world have come to rely on technology for emotional fulfillment.</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a:solidFill>
                  <a:schemeClr val="dk1"/>
                </a:solidFill>
              </a:rPr>
              <a:t>Technology also replaces traditional sources of existential meaning. Qohen, who is searching for a sign from “the phone call” (a metaphor for divine purpose or truth), waits endlessly for a literal phone to ring. His spiritual anxiety is filtered through a technological interface. Likewise, his therapy sessions are conducted by SHRINK-ROM, an AI program that uses pre-scripted interactions to address complex human emotions. These depersonalized encounters underscore how technology is used as a coping mechanism, promising quick solutions to psychological and philosophical dilemmas.</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a:solidFill>
                  <a:schemeClr val="dk1"/>
                </a:solidFill>
              </a:rPr>
              <a:t>More than a convenience, technology in </a:t>
            </a:r>
            <a:r>
              <a:rPr lang="en" i="1">
                <a:solidFill>
                  <a:schemeClr val="dk1"/>
                </a:solidFill>
              </a:rPr>
              <a:t>The Zero Theorem</a:t>
            </a:r>
            <a:r>
              <a:rPr lang="en">
                <a:solidFill>
                  <a:schemeClr val="dk1"/>
                </a:solidFill>
              </a:rPr>
              <a:t> becomes a crutch—something people cling to because they no longer trust or know how to function without it. This dependency is encouraged by systems of power like Mancom, which use technology to both pacify and control. Work becomes a form of meaningless digital labor; entertainment becomes a constant distraction; therapy becomes an algorithm. The tools that were meant to liberate instead confine, offering simulated satisfaction while reducing the individual’s ability to think critically or act independently.</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a:solidFill>
                  <a:schemeClr val="dk1"/>
                </a:solidFill>
              </a:rPr>
              <a:t>What makes this portrayal especially relevant is the subtlety of the control. People don’t realize they’re dependent on these systems because they’ve been integrated into every part of life. Technology promises ease, comfort, and connection—but the film reveals that this promise masks a deeper emptiness. The characters, especially Qohen, experience profound isolation and confusion despite (or because of) their constant digital engagement. They have traded human connection for technological simulation and lost something vital in the process.</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a:solidFill>
                  <a:schemeClr val="dk1"/>
                </a:solidFill>
              </a:rPr>
              <a:t>Qohen’s increasing retreat into the virtual world is not just escapism—it is resignation. Unable to find meaning or connection in the physical world, he chooses to live inside a digital illusion, where he can at least control the environment. This final act illustrates the ultimate danger of technological dependence: it can lead individuals to abandon reality altogether. In the film’s closing moments, Qohen appears to find peace, but it is a peace built on disconnection, solitude, and unreality—a silent commentary on what happens when people rely too heavily on technology to fill the voids in their lives.</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a:solidFill>
                  <a:schemeClr val="dk1"/>
                </a:solidFill>
              </a:rPr>
              <a:t>Ultimately, </a:t>
            </a:r>
            <a:r>
              <a:rPr lang="en" i="1">
                <a:solidFill>
                  <a:schemeClr val="dk1"/>
                </a:solidFill>
              </a:rPr>
              <a:t>The Zero Theorem</a:t>
            </a:r>
            <a:r>
              <a:rPr lang="en">
                <a:solidFill>
                  <a:schemeClr val="dk1"/>
                </a:solidFill>
              </a:rPr>
              <a:t> offers a bleak but powerful warning. Human dependence on technology, while often convenient or even comforting, comes with hidden costs. As people trade genuine experiences for artificial ones, and authentic emotion for programmed responses, they risk losing their autonomy, their relationships, and their sense of self. The film challenges viewers to reflect on the role technology plays in their own lives—and whether they’re still in control of it, or whether it’s already in control of them.</a:t>
            </a:r>
            <a:endParaRPr>
              <a:solidFill>
                <a:schemeClr val="dk1"/>
              </a:solidFill>
            </a:endParaRPr>
          </a:p>
          <a:p>
            <a:pPr marL="0" lvl="0" indent="0" algn="l" rtl="0">
              <a:lnSpc>
                <a:spcPct val="115000"/>
              </a:lnSpc>
              <a:spcBef>
                <a:spcPts val="1200"/>
              </a:spcBef>
              <a:spcAft>
                <a:spcPts val="1200"/>
              </a:spcAft>
              <a:buClr>
                <a:schemeClr val="dk1"/>
              </a:buClr>
              <a:buSzPts val="1100"/>
              <a:buFont typeface="Arial"/>
              <a:buNone/>
            </a:pPr>
            <a:endParaRPr>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3552755d6b4_1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3552755d6b4_1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a:solidFill>
                  <a:schemeClr val="dk1"/>
                </a:solidFill>
              </a:rPr>
              <a:t>Speaker notes: </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a:solidFill>
                  <a:schemeClr val="dk1"/>
                </a:solidFill>
              </a:rPr>
              <a:t>This world is filled with digital noise. People walking down the street or dancing at parties are glued to screens, consumed by entertainment and oblivious to their surroundings. Even spiritual meaning (the phone call) s</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a:solidFill>
                  <a:schemeClr val="dk1"/>
                </a:solidFill>
              </a:rPr>
              <a:t>Background research write-up:</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a:solidFill>
                  <a:schemeClr val="dk1"/>
                </a:solidFill>
              </a:rPr>
              <a:t>In </a:t>
            </a:r>
            <a:r>
              <a:rPr lang="en" i="1">
                <a:solidFill>
                  <a:schemeClr val="dk1"/>
                </a:solidFill>
              </a:rPr>
              <a:t>The Zero Theorem</a:t>
            </a:r>
            <a:r>
              <a:rPr lang="en">
                <a:solidFill>
                  <a:schemeClr val="dk1"/>
                </a:solidFill>
              </a:rPr>
              <a:t>, human dependence on technology is portrayed as not just a social trend, but a defining condition of modern existence. The film constructs a future where technology is integrated into every aspect of life—from work and relationships to therapy and spirituality—shaping the way people think, feel, and interact. Rather than being a tool to aid human progress, technology becomes a substitute for genuine connection, fulfillment, and meaning.</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a:solidFill>
                  <a:schemeClr val="dk1"/>
                </a:solidFill>
              </a:rPr>
              <a:t>The society in the film is designed around digital infrastructure, where the virtual often takes priority over the real. People walk through neon-lit streets completely absorbed in screens, oblivious to their physical surroundings. Even interpersonal relationships are mediated through virtual platforms. For example, Qohen’s most emotionally significant connection is with Bainsley, yet their relationship unfolds primarily in a simulated beach world—a virtual reality environment designed for comfort, not authenticity. The fact that their bond feels real to Qohen despite the artificiality of their interactions highlights just how deeply people in this world have come to rely on technology for emotional fulfillment.</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a:solidFill>
                  <a:schemeClr val="dk1"/>
                </a:solidFill>
              </a:rPr>
              <a:t>Technology also replaces traditional sources of existential meaning. Qohen, who is searching for a sign from “the phone call” (a metaphor for divine purpose or truth), waits endlessly for a literal phone to ring. His spiritual anxiety is filtered through a technological interface. Likewise, his therapy sessions are conducted by SHRINK-ROM, an AI program that uses pre-scripted interactions to address complex human emotions. These depersonalized encounters underscore how technology is used as a coping mechanism, promising quick solutions to psychological and philosophical dilemmas.</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a:solidFill>
                  <a:schemeClr val="dk1"/>
                </a:solidFill>
              </a:rPr>
              <a:t>More than a convenience, technology in </a:t>
            </a:r>
            <a:r>
              <a:rPr lang="en" i="1">
                <a:solidFill>
                  <a:schemeClr val="dk1"/>
                </a:solidFill>
              </a:rPr>
              <a:t>The Zero Theorem</a:t>
            </a:r>
            <a:r>
              <a:rPr lang="en">
                <a:solidFill>
                  <a:schemeClr val="dk1"/>
                </a:solidFill>
              </a:rPr>
              <a:t> becomes a crutch—something people cling to because they no longer trust or know how to function without it. This dependency is encouraged by systems of power like Mancom, which use technology to both pacify and control. Work becomes a form of meaningless digital labor; entertainment becomes a constant distraction; therapy becomes an algorithm. The tools that were meant to liberate instead confine, offering simulated satisfaction while reducing the individual’s ability to think critically or act independently.</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a:solidFill>
                  <a:schemeClr val="dk1"/>
                </a:solidFill>
              </a:rPr>
              <a:t>What makes this portrayal especially relevant is the subtlety of the control. People don’t realize they’re dependent on these systems because they’ve been integrated into every part of life. Technology promises ease, comfort, and connection—but the film reveals that this promise masks a deeper emptiness. The characters, especially Qohen, experience profound isolation and confusion despite (or because of) their constant digital engagement. They have traded human connection for technological simulation and lost something vital in the process.</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a:solidFill>
                  <a:schemeClr val="dk1"/>
                </a:solidFill>
              </a:rPr>
              <a:t>Qohen’s increasing retreat into the virtual world is not just escapism—it is resignation. Unable to find meaning or connection in the physical world, he chooses to live inside a digital illusion, where he can at least control the environment. This final act illustrates the ultimate danger of technological dependence: it can lead individuals to abandon reality altogether. In the film’s closing moments, Qohen appears to find peace, but it is a peace built on disconnection, solitude, and unreality—a silent commentary on what happens when people rely too heavily on technology to fill the voids in their lives.</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a:solidFill>
                  <a:schemeClr val="dk1"/>
                </a:solidFill>
              </a:rPr>
              <a:t>Ultimately, </a:t>
            </a:r>
            <a:r>
              <a:rPr lang="en" i="1">
                <a:solidFill>
                  <a:schemeClr val="dk1"/>
                </a:solidFill>
              </a:rPr>
              <a:t>The Zero Theorem</a:t>
            </a:r>
            <a:r>
              <a:rPr lang="en">
                <a:solidFill>
                  <a:schemeClr val="dk1"/>
                </a:solidFill>
              </a:rPr>
              <a:t> offers a bleak but powerful warning. Human dependence on technology, while often convenient or even comforting, comes with hidden costs. As people trade genuine experiences for artificial ones, and authentic emotion for programmed responses, they risk losing their autonomy, their relationships, and their sense of self. The film challenges viewers to reflect on the role technology plays in their own lives—and whether they’re still in control of it, or whether it’s already in control of them.</a:t>
            </a:r>
            <a:endParaRPr>
              <a:solidFill>
                <a:schemeClr val="dk1"/>
              </a:solidFill>
            </a:endParaRPr>
          </a:p>
          <a:p>
            <a:pPr marL="0" lvl="0" indent="0" algn="l" rtl="0">
              <a:lnSpc>
                <a:spcPct val="115000"/>
              </a:lnSpc>
              <a:spcBef>
                <a:spcPts val="1200"/>
              </a:spcBef>
              <a:spcAft>
                <a:spcPts val="1200"/>
              </a:spcAft>
              <a:buClr>
                <a:schemeClr val="dk1"/>
              </a:buClr>
              <a:buSzPts val="1100"/>
              <a:buFont typeface="Arial"/>
              <a:buNone/>
            </a:pPr>
            <a:endParaRPr>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550be8cfab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3550be8cfab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a:solidFill>
                  <a:schemeClr val="dk1"/>
                </a:solidFill>
              </a:rPr>
              <a:t>The Zero Theorem demonstrates the dangers of reliance on technology. With no real connections, no fulfillment in his work, and no faith in anything outside the digital system, Qohen’s only comfort comes from a virtual world. The final scene, where he stands alone in a fabricated sunspace, suggests that even his last hope - technology as an escape - has failed him. What was meant to liberate instead isolates, leaving him trapped not just by the system, but by his own reliance on it.</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a:solidFill>
                  <a:schemeClr val="dk1"/>
                </a:solidFill>
              </a:rPr>
              <a:t>31% of Americans report being online “almost constantly” according to the Pew Research Center in 2021 &lt;&lt;- Quohen uses the VR tech more and more often as the movie progresses (</a:t>
            </a:r>
            <a:r>
              <a:rPr lang="en" u="sng">
                <a:solidFill>
                  <a:schemeClr val="hlink"/>
                </a:solidFill>
                <a:hlinkClick r:id="rId3"/>
              </a:rPr>
              <a:t>https://www.pewresearch.org/short-reads/2021/03/26/about-three-in-ten-u-s-adults-say-they-are-almost-constantly-online/</a:t>
            </a:r>
            <a:r>
              <a:rPr lang="en">
                <a:solidFill>
                  <a:schemeClr val="dk1"/>
                </a:solidFill>
              </a:rPr>
              <a:t>)</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a:solidFill>
                  <a:schemeClr val="dk1"/>
                </a:solidFill>
              </a:rPr>
              <a:t>Technological addictions have been studied to cause withdrawal symptoms if technologies are taken away. In some cases physical effects can manifest as well, causing trouble sleeping, eye strain and headaches. An addiction to technology can also lead to social isolation which then comes with all the negative effects of a lack of interpersonal communication. ← What if the Vr tech was taken away from Quohen? How would he react? Was he dependant? (</a:t>
            </a:r>
            <a:r>
              <a:rPr lang="en" u="sng">
                <a:solidFill>
                  <a:schemeClr val="hlink"/>
                </a:solidFill>
                <a:hlinkClick r:id="rId4"/>
              </a:rPr>
              <a:t>https://www.psychiatry.org/patients-families/technology-addictions-social-media-and-more/what-is-technology-addiction</a:t>
            </a:r>
            <a:r>
              <a:rPr lang="en">
                <a:solidFill>
                  <a:schemeClr val="dk1"/>
                </a:solidFill>
              </a:rPr>
              <a:t>)</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a:solidFill>
                  <a:schemeClr val="dk1"/>
                </a:solidFill>
              </a:rPr>
              <a:t>In a study conducted on 563 United States Adults revealed that higher usage of social media when compared to the average of 6.44 hours per day on social media, and excessive use correlated to a 1.6 to 2.8 times higher odds of developing anxiety. (</a:t>
            </a:r>
            <a:r>
              <a:rPr lang="en" u="sng">
                <a:solidFill>
                  <a:schemeClr val="hlink"/>
                </a:solidFill>
                <a:hlinkClick r:id="rId5"/>
              </a:rPr>
              <a:t>https://www.sciencedirect.com/science/article/pii/S0165032716309442?via%3Dihub</a:t>
            </a:r>
            <a:r>
              <a:rPr lang="en">
                <a:solidFill>
                  <a:schemeClr val="dk1"/>
                </a:solidFill>
              </a:rPr>
              <a:t>)</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a:solidFill>
                <a:schemeClr val="dk1"/>
              </a:solidFill>
            </a:endParaRPr>
          </a:p>
          <a:p>
            <a:pPr marL="0" lvl="0" indent="0" algn="l" rtl="0">
              <a:lnSpc>
                <a:spcPct val="115000"/>
              </a:lnSpc>
              <a:spcBef>
                <a:spcPts val="1200"/>
              </a:spcBef>
              <a:spcAft>
                <a:spcPts val="1200"/>
              </a:spcAft>
              <a:buClr>
                <a:schemeClr val="dk1"/>
              </a:buClr>
              <a:buSzPts val="1100"/>
              <a:buFont typeface="Arial"/>
              <a:buNone/>
            </a:pPr>
            <a:r>
              <a:rPr lang="en">
                <a:solidFill>
                  <a:schemeClr val="dk1"/>
                </a:solidFill>
              </a:rPr>
              <a:t>Overall: human dependance on technology should be avoided if we do not want to end up like Quohen. </a:t>
            </a: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3550be8cfab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3550be8cfab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a:solidFill>
                  <a:schemeClr val="dk1"/>
                </a:solidFill>
              </a:rPr>
              <a:t> Everywhere Quohen goes, he’s being watched by visible cameras, by his digital supervisor, and even by the systems monitoring his psychological health - and unlike the cameras, not all of the systems monitoring him are visible, or he is aware of. </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a:solidFill>
                  <a:schemeClr val="dk1"/>
                </a:solidFill>
              </a:rPr>
              <a:t>Even in moments of supposed solitude, such as prayer in his church home, there is still evidence of pervasive surveillance - the wires and old tech. </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a:solidFill>
                  <a:schemeClr val="dk1"/>
                </a:solidFill>
              </a:rPr>
              <a:t>Qohen’s mental state is monitored not out of concern for his well-being, but to assess how useful or compliant he is. Management exploits this data to control him: giving him false promises, pushing him toward virtual escapes, and nudging him into completing the Zero Theorem project</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a:solidFill>
                  <a:schemeClr val="dk1"/>
                </a:solidFill>
              </a:rPr>
              <a:t>Quohen has no way to “disconnet” either - the systems around him are too ubiquitous for that. ← parallel with how difficult it is to reclaim privacy when it is lost in today’s online world (reference self-search paper and what students might have found about themselves)</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a:solidFill>
                  <a:schemeClr val="dk1"/>
                </a:solidFill>
              </a:rPr>
              <a:t> people like (just like Qohen) become isolated, easily manipulated, and deeply confused about who is watching them and wh</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a:solidFill>
                  <a:schemeClr val="dk1"/>
                </a:solidFill>
              </a:rPr>
              <a:t>Background research:</a:t>
            </a:r>
            <a:endParaRPr>
              <a:solidFill>
                <a:schemeClr val="dk1"/>
              </a:solidFill>
            </a:endParaRPr>
          </a:p>
          <a:p>
            <a:pPr marL="0" lvl="0" indent="457200" algn="l" rtl="0">
              <a:lnSpc>
                <a:spcPct val="115000"/>
              </a:lnSpc>
              <a:spcBef>
                <a:spcPts val="1200"/>
              </a:spcBef>
              <a:spcAft>
                <a:spcPts val="0"/>
              </a:spcAft>
              <a:buClr>
                <a:schemeClr val="dk1"/>
              </a:buClr>
              <a:buSzPts val="1100"/>
              <a:buFont typeface="Arial"/>
              <a:buNone/>
            </a:pPr>
            <a:r>
              <a:rPr lang="en">
                <a:solidFill>
                  <a:schemeClr val="dk1"/>
                </a:solidFill>
              </a:rPr>
              <a:t>The protagonist's life is defined by the surveillance systems that monitor his every move. Cameras line the streets, and digital communication with supervisors is never-ending. His home, his workplace, and even his private thoughts are constantly under observation. This reflects a growing concern in our world about the power of government and corporate entities to collect and process data on individuals, often without their explicit consent or understanding. In The Zero Theorem, the loss of privacy is so ingrained that it becomes a norm. People don’t question being watched because it is simply a part of their existence.</a:t>
            </a:r>
            <a:endParaRPr>
              <a:solidFill>
                <a:schemeClr val="dk1"/>
              </a:solidFill>
            </a:endParaRPr>
          </a:p>
          <a:p>
            <a:pPr marL="0" lvl="0" indent="457200" algn="l" rtl="0">
              <a:lnSpc>
                <a:spcPct val="115000"/>
              </a:lnSpc>
              <a:spcBef>
                <a:spcPts val="1200"/>
              </a:spcBef>
              <a:spcAft>
                <a:spcPts val="0"/>
              </a:spcAft>
              <a:buNone/>
            </a:pPr>
            <a:r>
              <a:rPr lang="en">
                <a:solidFill>
                  <a:schemeClr val="dk1"/>
                </a:solidFill>
              </a:rPr>
              <a:t>More troubling is how surveillance in the film is not merely a tool for safety or regulation, it is used for social control. Through distractions like targeted advertisements, false promises of comfort, and an overwhelming flow of digital noise, the authorities keep people distracted, compliant, and dependent on the system. The film critiques the way modern technologies are used to shape society’s behaviors and beliefs. Rather than focusing on the protection of personal freedoms or the promotion of individual privacy, the surveillance mechanisms in the film are designed to prevent critical thinking, dissent, and personal autonomy. The loss of privacy is a tool to suppress individuality and keep the status quo.</a:t>
            </a:r>
            <a:endParaRPr>
              <a:solidFill>
                <a:schemeClr val="dk1"/>
              </a:solidFill>
            </a:endParaRPr>
          </a:p>
          <a:p>
            <a:pPr marL="0" lvl="0" indent="457200" algn="l" rtl="0">
              <a:lnSpc>
                <a:spcPct val="115000"/>
              </a:lnSpc>
              <a:spcBef>
                <a:spcPts val="1200"/>
              </a:spcBef>
              <a:spcAft>
                <a:spcPts val="0"/>
              </a:spcAft>
              <a:buNone/>
            </a:pPr>
            <a:endParaRPr>
              <a:solidFill>
                <a:schemeClr val="dk1"/>
              </a:solidFill>
            </a:endParaRPr>
          </a:p>
          <a:p>
            <a:pPr marL="0" lvl="0" indent="457200" algn="l" rtl="0">
              <a:lnSpc>
                <a:spcPct val="115000"/>
              </a:lnSpc>
              <a:spcBef>
                <a:spcPts val="1200"/>
              </a:spcBef>
              <a:spcAft>
                <a:spcPts val="1200"/>
              </a:spcAft>
              <a:buClr>
                <a:schemeClr val="dk1"/>
              </a:buClr>
              <a:buSzPts val="1100"/>
              <a:buFont typeface="Arial"/>
              <a:buNone/>
            </a:pPr>
            <a:r>
              <a:rPr lang="en">
                <a:solidFill>
                  <a:schemeClr val="dk1"/>
                </a:solidFill>
              </a:rPr>
              <a:t>The protagonist’s attempts to disconnect from the system only emphasize the futility of privacy reclamation in such a world. Even when he seeks solitude, the surveillance tools—screens, virtual assistants, and data reports—follow him, reinforcing the idea that privacy is no longer an option. This persistent intrusion symbolizes how the loss of privacy is built into the very fabric of the system, making escaping it impossible.</a:t>
            </a:r>
            <a:endParaRPr>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3598f11fdb4_2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3598f11fdb4_2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a:solidFill>
                  <a:schemeClr val="dk1"/>
                </a:solidFill>
              </a:rPr>
              <a:t> Everywhere Quohen goes, he’s being watched by visible cameras, by his digital supervisor, and even by the systems monitoring his psychological health - and unlike the cameras, not all of the systems monitoring him are visible, or he is aware of. </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a:solidFill>
                  <a:schemeClr val="dk1"/>
                </a:solidFill>
              </a:rPr>
              <a:t>Even in moments of supposed solitude, such as prayer in his church home, there is still evidence of pervasive surveillance - the wires and old tech. </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a:solidFill>
                  <a:schemeClr val="dk1"/>
                </a:solidFill>
              </a:rPr>
              <a:t>Qohen’s mental state is monitored not out of concern for his well-being, but to assess how useful or compliant he is. Management exploits this data to control him: giving him false promises, pushing him toward virtual escapes, and nudging him into completing the Zero Theorem project</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a:solidFill>
                  <a:schemeClr val="dk1"/>
                </a:solidFill>
              </a:rPr>
              <a:t>Quohen has no way to “disconnet” either - the systems around him are too ubiquitous for that. ← parallel with how difficult it is to reclaim privacy when it is lost in today’s online world (reference self-search paper and what students might have found about themselves)</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a:solidFill>
                  <a:schemeClr val="dk1"/>
                </a:solidFill>
              </a:rPr>
              <a:t> people like (just like Qohen) become isolated, easily manipulated, and deeply confused about who is watching them and wh</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a:solidFill>
                  <a:schemeClr val="dk1"/>
                </a:solidFill>
              </a:rPr>
              <a:t>Background research:</a:t>
            </a:r>
            <a:endParaRPr>
              <a:solidFill>
                <a:schemeClr val="dk1"/>
              </a:solidFill>
            </a:endParaRPr>
          </a:p>
          <a:p>
            <a:pPr marL="0" lvl="0" indent="457200" algn="l" rtl="0">
              <a:lnSpc>
                <a:spcPct val="115000"/>
              </a:lnSpc>
              <a:spcBef>
                <a:spcPts val="1200"/>
              </a:spcBef>
              <a:spcAft>
                <a:spcPts val="0"/>
              </a:spcAft>
              <a:buClr>
                <a:schemeClr val="dk1"/>
              </a:buClr>
              <a:buSzPts val="1100"/>
              <a:buFont typeface="Arial"/>
              <a:buNone/>
            </a:pPr>
            <a:r>
              <a:rPr lang="en">
                <a:solidFill>
                  <a:schemeClr val="dk1"/>
                </a:solidFill>
              </a:rPr>
              <a:t>The protagonist's life is defined by the surveillance systems that monitor his every move. Cameras line the streets, and digital communication with supervisors is never-ending. His home, his workplace, and even his private thoughts are constantly under observation. This reflects a growing concern in our world about the power of government and corporate entities to collect and process data on individuals, often without their explicit consent or understanding. In The Zero Theorem, the loss of privacy is so ingrained that it becomes a norm. People don’t question being watched because it is simply a part of their existence.</a:t>
            </a:r>
            <a:endParaRPr>
              <a:solidFill>
                <a:schemeClr val="dk1"/>
              </a:solidFill>
            </a:endParaRPr>
          </a:p>
          <a:p>
            <a:pPr marL="0" lvl="0" indent="457200" algn="l" rtl="0">
              <a:lnSpc>
                <a:spcPct val="115000"/>
              </a:lnSpc>
              <a:spcBef>
                <a:spcPts val="1200"/>
              </a:spcBef>
              <a:spcAft>
                <a:spcPts val="0"/>
              </a:spcAft>
              <a:buNone/>
            </a:pPr>
            <a:r>
              <a:rPr lang="en">
                <a:solidFill>
                  <a:schemeClr val="dk1"/>
                </a:solidFill>
              </a:rPr>
              <a:t>More troubling is how surveillance in the film is not merely a tool for safety or regulation, it is used for social control. Through distractions like targeted advertisements, false promises of comfort, and an overwhelming flow of digital noise, the authorities keep people distracted, compliant, and dependent on the system. The film critiques the way modern technologies are used to shape society’s behaviors and beliefs. Rather than focusing on the protection of personal freedoms or the promotion of individual privacy, the surveillance mechanisms in the film are designed to prevent critical thinking, dissent, and personal autonomy. The loss of privacy is a tool to suppress individuality and keep the status quo.</a:t>
            </a:r>
            <a:endParaRPr>
              <a:solidFill>
                <a:schemeClr val="dk1"/>
              </a:solidFill>
            </a:endParaRPr>
          </a:p>
          <a:p>
            <a:pPr marL="0" lvl="0" indent="457200" algn="l" rtl="0">
              <a:lnSpc>
                <a:spcPct val="115000"/>
              </a:lnSpc>
              <a:spcBef>
                <a:spcPts val="1200"/>
              </a:spcBef>
              <a:spcAft>
                <a:spcPts val="0"/>
              </a:spcAft>
              <a:buNone/>
            </a:pPr>
            <a:endParaRPr>
              <a:solidFill>
                <a:schemeClr val="dk1"/>
              </a:solidFill>
            </a:endParaRPr>
          </a:p>
          <a:p>
            <a:pPr marL="0" lvl="0" indent="457200" algn="l" rtl="0">
              <a:lnSpc>
                <a:spcPct val="115000"/>
              </a:lnSpc>
              <a:spcBef>
                <a:spcPts val="1200"/>
              </a:spcBef>
              <a:spcAft>
                <a:spcPts val="1200"/>
              </a:spcAft>
              <a:buClr>
                <a:schemeClr val="dk1"/>
              </a:buClr>
              <a:buSzPts val="1100"/>
              <a:buFont typeface="Arial"/>
              <a:buNone/>
            </a:pPr>
            <a:r>
              <a:rPr lang="en">
                <a:solidFill>
                  <a:schemeClr val="dk1"/>
                </a:solidFill>
              </a:rPr>
              <a:t>The protagonist’s attempts to disconnect from the system only emphasize the futility of privacy reclamation in such a world. Even when he seeks solitude, the surveillance tools—screens, virtual assistants, and data reports—follow him, reinforcing the idea that privacy is no longer an option. This persistent intrusion symbolizes how the loss of privacy is built into the very fabric of the system, making escaping it impossible.</a:t>
            </a:r>
            <a:endParaRPr>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name="adj" fmla="val 0"/>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name="adj" fmla="val 50000"/>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150" y="1145825"/>
              <a:ext cx="3996600" cy="3996900"/>
            </a:xfrm>
            <a:prstGeom prst="diagStripe">
              <a:avLst>
                <a:gd name="adj" fmla="val 58774"/>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5400000">
              <a:off x="1646" y="-75"/>
              <a:ext cx="2299800" cy="23001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flipH="1">
              <a:off x="652821" y="590035"/>
              <a:ext cx="2300100" cy="2299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3537150" y="1578400"/>
            <a:ext cx="5017500" cy="1578900"/>
          </a:xfrm>
          <a:prstGeom prst="rect">
            <a:avLst/>
          </a:prstGeom>
        </p:spPr>
        <p:txBody>
          <a:bodyPr spcFirstLastPara="1" wrap="square" lIns="91425" tIns="91425" rIns="91425" bIns="91425" anchor="t" anchorCtr="0">
            <a:norm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17" name="Google Shape;17;p2"/>
          <p:cNvSpPr txBox="1">
            <a:spLocks noGrp="1"/>
          </p:cNvSpPr>
          <p:nvPr>
            <p:ph type="subTitle" idx="1"/>
          </p:nvPr>
        </p:nvSpPr>
        <p:spPr>
          <a:xfrm>
            <a:off x="5083950" y="3924925"/>
            <a:ext cx="3470700" cy="5061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18" name="Google Shape;18;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1"/>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1"/>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1"/>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1"/>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1"/>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1"/>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1"/>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1"/>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1"/>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1"/>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1"/>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1"/>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1"/>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125;p11"/>
          <p:cNvSpPr txBox="1">
            <a:spLocks noGrp="1"/>
          </p:cNvSpPr>
          <p:nvPr>
            <p:ph type="title" hasCustomPrompt="1"/>
          </p:nvPr>
        </p:nvSpPr>
        <p:spPr>
          <a:xfrm>
            <a:off x="823850" y="1284675"/>
            <a:ext cx="4776000" cy="1300800"/>
          </a:xfrm>
          <a:prstGeom prst="rect">
            <a:avLst/>
          </a:prstGeom>
        </p:spPr>
        <p:txBody>
          <a:bodyPr spcFirstLastPara="1" wrap="square" lIns="91425" tIns="91425" rIns="91425" bIns="91425" anchor="t" anchorCtr="0">
            <a:normAutofit/>
          </a:bodyPr>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Google Shape;126;p11"/>
          <p:cNvSpPr txBox="1">
            <a:spLocks noGrp="1"/>
          </p:cNvSpPr>
          <p:nvPr>
            <p:ph type="body" idx="1"/>
          </p:nvPr>
        </p:nvSpPr>
        <p:spPr>
          <a:xfrm>
            <a:off x="823850" y="2643124"/>
            <a:ext cx="4776000" cy="12189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127" name="Google Shape;12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8"/>
        <p:cNvGrpSpPr/>
        <p:nvPr/>
      </p:nvGrpSpPr>
      <p:grpSpPr>
        <a:xfrm>
          <a:off x="0" y="0"/>
          <a:ext cx="0" cy="0"/>
          <a:chOff x="0" y="0"/>
          <a:chExt cx="0" cy="0"/>
        </a:xfrm>
      </p:grpSpPr>
      <p:sp>
        <p:nvSpPr>
          <p:cNvPr id="129" name="Google Shape;12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4406400" y="0"/>
            <a:ext cx="4737600" cy="5143065"/>
            <a:chOff x="4406400" y="0"/>
            <a:chExt cx="4737600" cy="5143065"/>
          </a:xfrm>
        </p:grpSpPr>
        <p:sp>
          <p:nvSpPr>
            <p:cNvPr id="21" name="Google Shape;21;p3"/>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 name="Google Shape;39;p3"/>
          <p:cNvSpPr txBox="1">
            <a:spLocks noGrp="1"/>
          </p:cNvSpPr>
          <p:nvPr>
            <p:ph type="title"/>
          </p:nvPr>
        </p:nvSpPr>
        <p:spPr>
          <a:xfrm>
            <a:off x="823850" y="2053000"/>
            <a:ext cx="4587000" cy="1148700"/>
          </a:xfrm>
          <a:prstGeom prst="rect">
            <a:avLst/>
          </a:prstGeom>
        </p:spPr>
        <p:txBody>
          <a:bodyPr spcFirstLastPara="1" wrap="square" lIns="91425" tIns="91425" rIns="91425" bIns="91425" anchor="ctr"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0" name="Google Shape;40;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4"/>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6" name="Google Shape;46;p4"/>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47" name="Google Shape;47;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53" name="Google Shape;53;p5"/>
          <p:cNvSpPr txBox="1">
            <a:spLocks noGrp="1"/>
          </p:cNvSpPr>
          <p:nvPr>
            <p:ph type="body" idx="1"/>
          </p:nvPr>
        </p:nvSpPr>
        <p:spPr>
          <a:xfrm>
            <a:off x="1297500" y="1567550"/>
            <a:ext cx="3403200" cy="2911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4" name="Google Shape;54;p5"/>
          <p:cNvSpPr txBox="1">
            <a:spLocks noGrp="1"/>
          </p:cNvSpPr>
          <p:nvPr>
            <p:ph type="body" idx="2"/>
          </p:nvPr>
        </p:nvSpPr>
        <p:spPr>
          <a:xfrm>
            <a:off x="4933221" y="1567550"/>
            <a:ext cx="3403200" cy="2911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5" name="Google Shape;5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6"/>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Google Shape;60;p6"/>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1" name="Google Shape;6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7"/>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7"/>
          <p:cNvSpPr txBox="1">
            <a:spLocks noGrp="1"/>
          </p:cNvSpPr>
          <p:nvPr>
            <p:ph type="title"/>
          </p:nvPr>
        </p:nvSpPr>
        <p:spPr>
          <a:xfrm>
            <a:off x="1297500" y="393750"/>
            <a:ext cx="3798900" cy="14931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7" name="Google Shape;67;p7"/>
          <p:cNvSpPr txBox="1">
            <a:spLocks noGrp="1"/>
          </p:cNvSpPr>
          <p:nvPr>
            <p:ph type="body" idx="1"/>
          </p:nvPr>
        </p:nvSpPr>
        <p:spPr>
          <a:xfrm>
            <a:off x="1297500" y="1972550"/>
            <a:ext cx="3798900" cy="24159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8" name="Google Shape;6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8"/>
            <p:cNvSpPr/>
            <p:nvPr/>
          </p:nvSpPr>
          <p:spPr>
            <a:xfrm rot="5400000">
              <a:off x="4840825" y="6000"/>
              <a:ext cx="42987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8"/>
            <p:cNvSpPr/>
            <p:nvPr/>
          </p:nvSpPr>
          <p:spPr>
            <a:xfrm rot="-5400000">
              <a:off x="5618399" y="123664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8"/>
            <p:cNvSpPr/>
            <p:nvPr/>
          </p:nvSpPr>
          <p:spPr>
            <a:xfrm flipH="1">
              <a:off x="5849857" y="144407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8"/>
            <p:cNvSpPr/>
            <p:nvPr/>
          </p:nvSpPr>
          <p:spPr>
            <a:xfrm rot="-5400000">
              <a:off x="5987081" y="246974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8"/>
            <p:cNvSpPr/>
            <p:nvPr/>
          </p:nvSpPr>
          <p:spPr>
            <a:xfrm flipH="1">
              <a:off x="6222115" y="2677179"/>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8"/>
            <p:cNvSpPr/>
            <p:nvPr/>
          </p:nvSpPr>
          <p:spPr>
            <a:xfrm rot="-5400000">
              <a:off x="6675341" y="186224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8"/>
            <p:cNvSpPr/>
            <p:nvPr/>
          </p:nvSpPr>
          <p:spPr>
            <a:xfrm flipH="1">
              <a:off x="6908099" y="2069680"/>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rot="-5400000">
              <a:off x="6861141" y="247808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8"/>
            <p:cNvSpPr/>
            <p:nvPr/>
          </p:nvSpPr>
          <p:spPr>
            <a:xfrm flipH="1">
              <a:off x="7965266" y="269319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8"/>
            <p:cNvSpPr/>
            <p:nvPr/>
          </p:nvSpPr>
          <p:spPr>
            <a:xfrm flipH="1">
              <a:off x="8145082" y="330903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rot="-5400000">
              <a:off x="7047599" y="309534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flipH="1">
              <a:off x="7276649" y="330278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8"/>
            <p:cNvSpPr/>
            <p:nvPr/>
          </p:nvSpPr>
          <p:spPr>
            <a:xfrm rot="-5400000">
              <a:off x="7227414" y="3711189"/>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8"/>
            <p:cNvSpPr/>
            <p:nvPr/>
          </p:nvSpPr>
          <p:spPr>
            <a:xfrm flipH="1">
              <a:off x="7462448" y="391862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8"/>
            <p:cNvSpPr/>
            <p:nvPr/>
          </p:nvSpPr>
          <p:spPr>
            <a:xfrm rot="-5400000">
              <a:off x="8102491" y="37188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flipH="1">
              <a:off x="8334533" y="392629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rot="-5400000">
              <a:off x="8288290" y="433470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 name="Google Shape;89;p8"/>
          <p:cNvSpPr txBox="1">
            <a:spLocks noGrp="1"/>
          </p:cNvSpPr>
          <p:nvPr>
            <p:ph type="title"/>
          </p:nvPr>
        </p:nvSpPr>
        <p:spPr>
          <a:xfrm>
            <a:off x="823850" y="866775"/>
            <a:ext cx="4587000" cy="3521100"/>
          </a:xfrm>
          <a:prstGeom prst="rect">
            <a:avLst/>
          </a:prstGeom>
        </p:spPr>
        <p:txBody>
          <a:bodyPr spcFirstLastPara="1" wrap="square" lIns="91425" tIns="91425" rIns="91425" bIns="91425" anchor="ctr"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0" name="Google Shape;9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9"/>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95;p9"/>
          <p:cNvSpPr txBox="1">
            <a:spLocks noGrp="1"/>
          </p:cNvSpPr>
          <p:nvPr>
            <p:ph type="title"/>
          </p:nvPr>
        </p:nvSpPr>
        <p:spPr>
          <a:xfrm>
            <a:off x="1297500" y="1658325"/>
            <a:ext cx="3036300" cy="17517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96" name="Google Shape;96;p9"/>
          <p:cNvSpPr txBox="1">
            <a:spLocks noGrp="1"/>
          </p:cNvSpPr>
          <p:nvPr>
            <p:ph type="subTitle" idx="1"/>
          </p:nvPr>
        </p:nvSpPr>
        <p:spPr>
          <a:xfrm>
            <a:off x="1297500" y="3538000"/>
            <a:ext cx="3036300" cy="5061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97" name="Google Shape;97;p9"/>
          <p:cNvSpPr txBox="1">
            <a:spLocks noGrp="1"/>
          </p:cNvSpPr>
          <p:nvPr>
            <p:ph type="body" idx="2"/>
          </p:nvPr>
        </p:nvSpPr>
        <p:spPr>
          <a:xfrm>
            <a:off x="4648200" y="1696600"/>
            <a:ext cx="3676800" cy="2347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98" name="Google Shape;9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0"/>
            <p:cNvSpPr/>
            <p:nvPr/>
          </p:nvSpPr>
          <p:spPr>
            <a:xfrm flipH="1">
              <a:off x="154125" y="3925529"/>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10"/>
          <p:cNvSpPr txBox="1">
            <a:spLocks noGrp="1"/>
          </p:cNvSpPr>
          <p:nvPr>
            <p:ph type="body" idx="1"/>
          </p:nvPr>
        </p:nvSpPr>
        <p:spPr>
          <a:xfrm>
            <a:off x="812725" y="4305375"/>
            <a:ext cx="6936000" cy="523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300"/>
              <a:buNone/>
              <a:defRPr/>
            </a:lvl1pPr>
          </a:lstStyle>
          <a:p>
            <a:endParaRPr/>
          </a:p>
        </p:txBody>
      </p:sp>
      <p:sp>
        <p:nvSpPr>
          <p:cNvPr id="104" name="Google Shape;10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focus">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marL="914400" lvl="1"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2pPr>
            <a:lvl3pPr marL="1371600" lvl="2"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3pPr>
            <a:lvl4pPr marL="1828800" lvl="3"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4pPr>
            <a:lvl5pPr marL="2286000" lvl="4"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5pPr>
            <a:lvl6pPr marL="2743200" lvl="5"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6pPr>
            <a:lvl7pPr marL="3200400" lvl="6"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7pPr>
            <a:lvl8pPr marL="3657600" lvl="7"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8pPr>
            <a:lvl9pPr marL="4114800" lvl="8"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hyperlink" Target="https://wtfbabe.wordpress.com/2014/10/19/wtf-the-zero-theorem-2013/"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hyperlink" Target="https://monthlyreview.org/2003/01/01/the-political-economy-of-intellectual-property/" TargetMode="External"/><Relationship Id="rId3" Type="http://schemas.openxmlformats.org/officeDocument/2006/relationships/hyperlink" Target="https://www.sciencedirect.com/science/article/pii/S0160791X06000388" TargetMode="External"/><Relationship Id="rId7" Type="http://schemas.openxmlformats.org/officeDocument/2006/relationships/hyperlink" Target="https://www.pewresearch.org/religion/2022/09/13/how-u-s-religious-composition-has-changed-in-recent-decades/" TargetMode="External"/><Relationship Id="rId12" Type="http://schemas.openxmlformats.org/officeDocument/2006/relationships/hyperlink" Target="https://www.sciencedirect.com/science/article/pii/S0165032716309442?via%3Dihub"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hyperlink" Target="https://www.youtube.com/watch?v=lrsQ1tc-2wk" TargetMode="External"/><Relationship Id="rId11" Type="http://schemas.openxmlformats.org/officeDocument/2006/relationships/hyperlink" Target="https://www.psychiatry.org/patients-families/technology-addictions-social-media-and-more/what-is-technology-addiction" TargetMode="External"/><Relationship Id="rId5" Type="http://schemas.openxmlformats.org/officeDocument/2006/relationships/hyperlink" Target="https://www.ucf.edu/pegasus/pat-rushin-making-zero-theorem/" TargetMode="External"/><Relationship Id="rId10" Type="http://schemas.openxmlformats.org/officeDocument/2006/relationships/hyperlink" Target="https://www.pewresearch.org/short-reads/2021/03/26/about-three-in-ten-u-s-adults-say-they-are-almost-constantly-online/" TargetMode="External"/><Relationship Id="rId4" Type="http://schemas.openxmlformats.org/officeDocument/2006/relationships/hyperlink" Target="https://www.gilliamdreams.com/ziptpatr.htm" TargetMode="External"/><Relationship Id="rId9" Type="http://schemas.openxmlformats.org/officeDocument/2006/relationships/hyperlink" Target="https://doi.org/10.1002/asi.20853"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hyperlink" Target="https://www.youtube.com/watch?v=SAlTHm3uNTY"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3"/>
          <p:cNvSpPr txBox="1">
            <a:spLocks noGrp="1"/>
          </p:cNvSpPr>
          <p:nvPr>
            <p:ph type="ctrTitle"/>
          </p:nvPr>
        </p:nvSpPr>
        <p:spPr>
          <a:xfrm>
            <a:off x="3537150" y="1578400"/>
            <a:ext cx="5017500" cy="157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The Zero Theorem</a:t>
            </a:r>
            <a:endParaRPr/>
          </a:p>
        </p:txBody>
      </p:sp>
      <p:sp>
        <p:nvSpPr>
          <p:cNvPr id="135" name="Google Shape;135;p13"/>
          <p:cNvSpPr txBox="1">
            <a:spLocks noGrp="1"/>
          </p:cNvSpPr>
          <p:nvPr>
            <p:ph type="subTitle" idx="1"/>
          </p:nvPr>
        </p:nvSpPr>
        <p:spPr>
          <a:xfrm>
            <a:off x="5083950" y="3924925"/>
            <a:ext cx="3470700" cy="506100"/>
          </a:xfrm>
          <a:prstGeom prst="rect">
            <a:avLst/>
          </a:prstGeom>
        </p:spPr>
        <p:txBody>
          <a:bodyPr spcFirstLastPara="1" wrap="square" lIns="91425" tIns="91425" rIns="91425" bIns="91425" anchor="t" anchorCtr="0">
            <a:normAutofit fontScale="92500"/>
          </a:bodyPr>
          <a:lstStyle/>
          <a:p>
            <a:pPr marL="0" lvl="0" indent="0" algn="l" rtl="0">
              <a:spcBef>
                <a:spcPts val="0"/>
              </a:spcBef>
              <a:spcAft>
                <a:spcPts val="0"/>
              </a:spcAft>
              <a:buNone/>
            </a:pPr>
            <a:r>
              <a:rPr lang="en"/>
              <a:t>By: Oleg Zabolotnev, Marcus Gafka, Harrison DiAmbrosio and John Perveiler</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2"/>
          <p:cNvSpPr txBox="1">
            <a:spLocks noGrp="1"/>
          </p:cNvSpPr>
          <p:nvPr>
            <p:ph type="body" idx="1"/>
          </p:nvPr>
        </p:nvSpPr>
        <p:spPr>
          <a:xfrm>
            <a:off x="1052550" y="1663750"/>
            <a:ext cx="7038900" cy="2911200"/>
          </a:xfrm>
          <a:prstGeom prst="rect">
            <a:avLst/>
          </a:prstGeom>
        </p:spPr>
        <p:txBody>
          <a:bodyPr spcFirstLastPara="1" wrap="square" lIns="91425" tIns="91425" rIns="91425" bIns="91425" anchor="t" anchorCtr="0">
            <a:normAutofit/>
          </a:bodyPr>
          <a:lstStyle/>
          <a:p>
            <a:pPr marL="457200" lvl="0" indent="-317500" algn="l" rtl="0">
              <a:spcBef>
                <a:spcPts val="0"/>
              </a:spcBef>
              <a:spcAft>
                <a:spcPts val="0"/>
              </a:spcAft>
              <a:buSzPts val="1400"/>
              <a:buChar char="●"/>
            </a:pPr>
            <a:r>
              <a:rPr lang="en" sz="1400"/>
              <a:t>Short-term gain from surveillance:</a:t>
            </a:r>
            <a:endParaRPr sz="1400"/>
          </a:p>
          <a:p>
            <a:pPr marL="914400" lvl="1" indent="-317500" algn="l" rtl="0">
              <a:spcBef>
                <a:spcPts val="0"/>
              </a:spcBef>
              <a:spcAft>
                <a:spcPts val="0"/>
              </a:spcAft>
              <a:buSzPts val="1400"/>
              <a:buChar char="○"/>
            </a:pPr>
            <a:r>
              <a:rPr lang="en" sz="1400"/>
              <a:t>Makes controlling employees easier</a:t>
            </a:r>
            <a:endParaRPr sz="1400"/>
          </a:p>
          <a:p>
            <a:pPr marL="914400" lvl="1" indent="-317500" algn="l" rtl="0">
              <a:spcBef>
                <a:spcPts val="0"/>
              </a:spcBef>
              <a:spcAft>
                <a:spcPts val="0"/>
              </a:spcAft>
              <a:buSzPts val="1400"/>
              <a:buChar char="○"/>
            </a:pPr>
            <a:r>
              <a:rPr lang="en" sz="1400"/>
              <a:t>Increases their efficiency</a:t>
            </a:r>
            <a:endParaRPr sz="1400"/>
          </a:p>
          <a:p>
            <a:pPr marL="914400" lvl="1" indent="-317500" algn="l" rtl="0">
              <a:spcBef>
                <a:spcPts val="0"/>
              </a:spcBef>
              <a:spcAft>
                <a:spcPts val="0"/>
              </a:spcAft>
              <a:buSzPts val="1400"/>
              <a:buChar char="○"/>
            </a:pPr>
            <a:r>
              <a:rPr lang="en" sz="1400"/>
              <a:t>Keeps employees in line</a:t>
            </a:r>
            <a:endParaRPr sz="1400"/>
          </a:p>
          <a:p>
            <a:pPr marL="914400" lvl="1" indent="-317500" algn="l" rtl="0">
              <a:spcBef>
                <a:spcPts val="0"/>
              </a:spcBef>
              <a:spcAft>
                <a:spcPts val="0"/>
              </a:spcAft>
              <a:buSzPts val="1400"/>
              <a:buChar char="○"/>
            </a:pPr>
            <a:r>
              <a:rPr lang="en" sz="1400"/>
              <a:t>Only benefits Management</a:t>
            </a:r>
            <a:endParaRPr sz="1400"/>
          </a:p>
          <a:p>
            <a:pPr marL="457200" lvl="0" indent="-317500" algn="l" rtl="0">
              <a:spcBef>
                <a:spcPts val="0"/>
              </a:spcBef>
              <a:spcAft>
                <a:spcPts val="0"/>
              </a:spcAft>
              <a:buSzPts val="1400"/>
              <a:buChar char="●"/>
            </a:pPr>
            <a:r>
              <a:rPr lang="en" sz="1400"/>
              <a:t>Greater long-term harm: </a:t>
            </a:r>
            <a:endParaRPr sz="1400"/>
          </a:p>
          <a:p>
            <a:pPr marL="914400" lvl="1" indent="-317500" algn="l" rtl="0">
              <a:spcBef>
                <a:spcPts val="0"/>
              </a:spcBef>
              <a:spcAft>
                <a:spcPts val="0"/>
              </a:spcAft>
              <a:buSzPts val="1400"/>
              <a:buChar char="○"/>
            </a:pPr>
            <a:r>
              <a:rPr lang="en" sz="1400"/>
              <a:t>Psychological damage: ex: Qohen’s brilliant mind lost</a:t>
            </a:r>
            <a:endParaRPr sz="1400"/>
          </a:p>
          <a:p>
            <a:pPr marL="914400" lvl="1" indent="-317500" algn="l" rtl="0">
              <a:spcBef>
                <a:spcPts val="0"/>
              </a:spcBef>
              <a:spcAft>
                <a:spcPts val="0"/>
              </a:spcAft>
              <a:buSzPts val="1400"/>
              <a:buChar char="○"/>
            </a:pPr>
            <a:r>
              <a:rPr lang="en" sz="1400"/>
              <a:t>Creates a society filled with mistrust and social conformity</a:t>
            </a:r>
            <a:endParaRPr sz="1400"/>
          </a:p>
          <a:p>
            <a:pPr marL="914400" lvl="1" indent="-317500" algn="l" rtl="0">
              <a:spcBef>
                <a:spcPts val="0"/>
              </a:spcBef>
              <a:spcAft>
                <a:spcPts val="0"/>
              </a:spcAft>
              <a:buSzPts val="1400"/>
              <a:buChar char="○"/>
            </a:pPr>
            <a:r>
              <a:rPr lang="en" sz="1400"/>
              <a:t>Erasure of civil liberties, dignity and freedom.</a:t>
            </a:r>
            <a:endParaRPr sz="1400"/>
          </a:p>
          <a:p>
            <a:pPr marL="457200" lvl="0" indent="-317500" algn="l" rtl="0">
              <a:spcBef>
                <a:spcPts val="0"/>
              </a:spcBef>
              <a:spcAft>
                <a:spcPts val="0"/>
              </a:spcAft>
              <a:buSzPts val="1400"/>
              <a:buChar char="●"/>
            </a:pPr>
            <a:r>
              <a:rPr lang="en" sz="1400"/>
              <a:t>Overall: Net utility loss: system results in despair rather than progress: unethical</a:t>
            </a:r>
            <a:endParaRPr sz="1400"/>
          </a:p>
        </p:txBody>
      </p:sp>
      <p:sp>
        <p:nvSpPr>
          <p:cNvPr id="209" name="Google Shape;209;p22"/>
          <p:cNvSpPr txBox="1">
            <a:spLocks noGrp="1"/>
          </p:cNvSpPr>
          <p:nvPr>
            <p:ph type="title"/>
          </p:nvPr>
        </p:nvSpPr>
        <p:spPr>
          <a:xfrm>
            <a:off x="1293625" y="618900"/>
            <a:ext cx="7665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Act Utilitarianism analysis of Surveillance</a:t>
            </a:r>
            <a:endParaRPr/>
          </a:p>
          <a:p>
            <a:pPr marL="0" lvl="0" indent="0" algn="l" rtl="0">
              <a:spcBef>
                <a:spcPts val="0"/>
              </a:spcBef>
              <a:spcAft>
                <a:spcPts val="0"/>
              </a:spcAft>
              <a:buNone/>
            </a:pPr>
            <a:endParaRPr/>
          </a:p>
        </p:txBody>
      </p:sp>
      <p:sp>
        <p:nvSpPr>
          <p:cNvPr id="2" name="Slide Number Placeholder 1">
            <a:extLst>
              <a:ext uri="{FF2B5EF4-FFF2-40B4-BE49-F238E27FC236}">
                <a16:creationId xmlns:a16="http://schemas.microsoft.com/office/drawing/2014/main" id="{85064FCD-2E78-ABE6-FC18-93A1049E6CD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3"/>
          <p:cNvSpPr txBox="1">
            <a:spLocks noGrp="1"/>
          </p:cNvSpPr>
          <p:nvPr>
            <p:ph type="title"/>
          </p:nvPr>
        </p:nvSpPr>
        <p:spPr>
          <a:xfrm>
            <a:off x="1293625" y="618900"/>
            <a:ext cx="7665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Relating to the Real World: Surveillance</a:t>
            </a:r>
            <a:endParaRPr/>
          </a:p>
          <a:p>
            <a:pPr marL="0" lvl="0" indent="0" algn="l" rtl="0">
              <a:spcBef>
                <a:spcPts val="0"/>
              </a:spcBef>
              <a:spcAft>
                <a:spcPts val="0"/>
              </a:spcAft>
              <a:buNone/>
            </a:pPr>
            <a:endParaRPr/>
          </a:p>
        </p:txBody>
      </p:sp>
      <p:sp>
        <p:nvSpPr>
          <p:cNvPr id="215" name="Google Shape;215;p23"/>
          <p:cNvSpPr txBox="1">
            <a:spLocks noGrp="1"/>
          </p:cNvSpPr>
          <p:nvPr>
            <p:ph type="body" idx="1"/>
          </p:nvPr>
        </p:nvSpPr>
        <p:spPr>
          <a:xfrm>
            <a:off x="1052550" y="1663750"/>
            <a:ext cx="7038900" cy="2911200"/>
          </a:xfrm>
          <a:prstGeom prst="rect">
            <a:avLst/>
          </a:prstGeom>
        </p:spPr>
        <p:txBody>
          <a:bodyPr spcFirstLastPara="1" wrap="square" lIns="91425" tIns="91425" rIns="91425" bIns="91425" anchor="t" anchorCtr="0">
            <a:normAutofit/>
          </a:bodyPr>
          <a:lstStyle/>
          <a:p>
            <a:pPr marL="457200" lvl="0" indent="-317500" algn="l" rtl="0">
              <a:spcBef>
                <a:spcPts val="1000"/>
              </a:spcBef>
              <a:spcAft>
                <a:spcPts val="0"/>
              </a:spcAft>
              <a:buSzPts val="1400"/>
              <a:buChar char="●"/>
            </a:pPr>
            <a:r>
              <a:rPr lang="en" sz="1400"/>
              <a:t>Zuboff’s “Surveillance Capitalism” - personal data is commodified, undermining autonomy and democracy. Leads to behavioral prediction and modification[9].</a:t>
            </a:r>
            <a:endParaRPr sz="1400"/>
          </a:p>
          <a:p>
            <a:pPr marL="457200" lvl="0" indent="-317500" algn="l" rtl="0">
              <a:spcBef>
                <a:spcPts val="1200"/>
              </a:spcBef>
              <a:spcAft>
                <a:spcPts val="0"/>
              </a:spcAft>
              <a:buSzPts val="1400"/>
              <a:buChar char="●"/>
            </a:pPr>
            <a:r>
              <a:rPr lang="en" sz="1400"/>
              <a:t>Effect of surveillance on mental health and behavior explored in studies[10].</a:t>
            </a:r>
            <a:endParaRPr sz="1400"/>
          </a:p>
          <a:p>
            <a:pPr marL="457200" lvl="0" indent="-317500" algn="l" rtl="0">
              <a:spcBef>
                <a:spcPts val="1000"/>
              </a:spcBef>
              <a:spcAft>
                <a:spcPts val="1200"/>
              </a:spcAft>
              <a:buSzPts val="1400"/>
              <a:buChar char="●"/>
            </a:pPr>
            <a:r>
              <a:rPr lang="en" sz="1400"/>
              <a:t>Algorithmic surveillance leads to individuals feeling less autonomous compared to human surveillance[11].</a:t>
            </a:r>
            <a:endParaRPr sz="1400"/>
          </a:p>
        </p:txBody>
      </p:sp>
      <p:sp>
        <p:nvSpPr>
          <p:cNvPr id="2" name="Slide Number Placeholder 1">
            <a:extLst>
              <a:ext uri="{FF2B5EF4-FFF2-40B4-BE49-F238E27FC236}">
                <a16:creationId xmlns:a16="http://schemas.microsoft.com/office/drawing/2014/main" id="{D61E7A8C-8BCB-18BE-7AC0-57B1C8F4AE9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24"/>
          <p:cNvSpPr txBox="1">
            <a:spLocks noGrp="1"/>
          </p:cNvSpPr>
          <p:nvPr>
            <p:ph type="body" idx="1"/>
          </p:nvPr>
        </p:nvSpPr>
        <p:spPr>
          <a:xfrm>
            <a:off x="153925" y="1650875"/>
            <a:ext cx="4362000" cy="3416400"/>
          </a:xfrm>
          <a:prstGeom prst="rect">
            <a:avLst/>
          </a:prstGeom>
        </p:spPr>
        <p:txBody>
          <a:bodyPr spcFirstLastPara="1" wrap="square" lIns="91425" tIns="91425" rIns="91425" bIns="91425" anchor="t" anchorCtr="0">
            <a:normAutofit/>
          </a:bodyPr>
          <a:lstStyle/>
          <a:p>
            <a:pPr marL="457200" lvl="0" indent="-317500" algn="l" rtl="0">
              <a:spcBef>
                <a:spcPts val="0"/>
              </a:spcBef>
              <a:spcAft>
                <a:spcPts val="0"/>
              </a:spcAft>
              <a:buSzPts val="1400"/>
              <a:buChar char="●"/>
            </a:pPr>
            <a:r>
              <a:rPr lang="en" sz="1400"/>
              <a:t>The film shows a world where constant surveillance is normal.</a:t>
            </a:r>
            <a:endParaRPr sz="1400"/>
          </a:p>
          <a:p>
            <a:pPr marL="457200" lvl="0" indent="-317500" algn="l" rtl="0">
              <a:spcBef>
                <a:spcPts val="0"/>
              </a:spcBef>
              <a:spcAft>
                <a:spcPts val="0"/>
              </a:spcAft>
              <a:buSzPts val="1400"/>
              <a:buChar char="●"/>
            </a:pPr>
            <a:r>
              <a:rPr lang="en" sz="1400"/>
              <a:t>Qohen is trapped—monitored by his job, Management, and society.</a:t>
            </a:r>
            <a:endParaRPr sz="1400"/>
          </a:p>
          <a:p>
            <a:pPr marL="457200" lvl="0" indent="-317500" algn="l" rtl="0">
              <a:spcBef>
                <a:spcPts val="0"/>
              </a:spcBef>
              <a:spcAft>
                <a:spcPts val="0"/>
              </a:spcAft>
              <a:buSzPts val="1400"/>
              <a:buChar char="●"/>
            </a:pPr>
            <a:r>
              <a:rPr lang="en" sz="1400"/>
              <a:t>Even his final escape into a virtual world becomes another form of control.</a:t>
            </a:r>
            <a:endParaRPr sz="1400"/>
          </a:p>
          <a:p>
            <a:pPr marL="457200" lvl="0" indent="-317500" algn="l" rtl="0">
              <a:spcBef>
                <a:spcPts val="0"/>
              </a:spcBef>
              <a:spcAft>
                <a:spcPts val="0"/>
              </a:spcAft>
              <a:buSzPts val="1400"/>
              <a:buChar char="●"/>
            </a:pPr>
            <a:r>
              <a:rPr lang="en" sz="1400"/>
              <a:t>It warns us about losing privacy and freedom in a world that accepts total surveillance.</a:t>
            </a:r>
            <a:endParaRPr sz="1400"/>
          </a:p>
        </p:txBody>
      </p:sp>
      <p:pic>
        <p:nvPicPr>
          <p:cNvPr id="221" name="Google Shape;221;p24" title="the-zero-theorem-12-saint-pauly-wtf-watch-the-film.jpg"/>
          <p:cNvPicPr preferRelativeResize="0"/>
          <p:nvPr/>
        </p:nvPicPr>
        <p:blipFill>
          <a:blip r:embed="rId3">
            <a:alphaModFix/>
          </a:blip>
          <a:stretch>
            <a:fillRect/>
          </a:stretch>
        </p:blipFill>
        <p:spPr>
          <a:xfrm>
            <a:off x="4888850" y="1253938"/>
            <a:ext cx="4255149" cy="2991124"/>
          </a:xfrm>
          <a:prstGeom prst="rect">
            <a:avLst/>
          </a:prstGeom>
          <a:noFill/>
          <a:ln>
            <a:noFill/>
          </a:ln>
        </p:spPr>
      </p:pic>
      <p:sp>
        <p:nvSpPr>
          <p:cNvPr id="222" name="Google Shape;222;p24"/>
          <p:cNvSpPr txBox="1"/>
          <p:nvPr/>
        </p:nvSpPr>
        <p:spPr>
          <a:xfrm>
            <a:off x="4939325" y="4245050"/>
            <a:ext cx="4074000" cy="476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800" b="1">
                <a:solidFill>
                  <a:srgbClr val="999999"/>
                </a:solidFill>
                <a:latin typeface="Lato"/>
                <a:ea typeface="Lato"/>
                <a:cs typeface="Lato"/>
                <a:sym typeface="Lato"/>
              </a:rPr>
              <a:t>WTFBabe.</a:t>
            </a:r>
            <a:r>
              <a:rPr lang="en" sz="800">
                <a:solidFill>
                  <a:srgbClr val="999999"/>
                </a:solidFill>
                <a:latin typeface="Lato"/>
                <a:ea typeface="Lato"/>
                <a:cs typeface="Lato"/>
                <a:sym typeface="Lato"/>
              </a:rPr>
              <a:t> “WTF: </a:t>
            </a:r>
            <a:r>
              <a:rPr lang="en" sz="800" i="1">
                <a:solidFill>
                  <a:srgbClr val="999999"/>
                </a:solidFill>
                <a:latin typeface="Lato"/>
                <a:ea typeface="Lato"/>
                <a:cs typeface="Lato"/>
                <a:sym typeface="Lato"/>
              </a:rPr>
              <a:t>The Zero Theorem</a:t>
            </a:r>
            <a:r>
              <a:rPr lang="en" sz="800">
                <a:solidFill>
                  <a:srgbClr val="999999"/>
                </a:solidFill>
                <a:latin typeface="Lato"/>
                <a:ea typeface="Lato"/>
                <a:cs typeface="Lato"/>
                <a:sym typeface="Lato"/>
              </a:rPr>
              <a:t> (2013).” </a:t>
            </a:r>
            <a:r>
              <a:rPr lang="en" sz="800" i="1">
                <a:solidFill>
                  <a:srgbClr val="999999"/>
                </a:solidFill>
                <a:latin typeface="Lato"/>
                <a:ea typeface="Lato"/>
                <a:cs typeface="Lato"/>
                <a:sym typeface="Lato"/>
              </a:rPr>
              <a:t>WTFBabe</a:t>
            </a:r>
            <a:r>
              <a:rPr lang="en" sz="800">
                <a:solidFill>
                  <a:srgbClr val="999999"/>
                </a:solidFill>
                <a:latin typeface="Lato"/>
                <a:ea typeface="Lato"/>
                <a:cs typeface="Lato"/>
                <a:sym typeface="Lato"/>
              </a:rPr>
              <a:t>, 19 Oct. 2014,</a:t>
            </a:r>
            <a:r>
              <a:rPr lang="en" sz="800">
                <a:solidFill>
                  <a:srgbClr val="999999"/>
                </a:solidFill>
                <a:uFill>
                  <a:noFill/>
                </a:uFill>
                <a:latin typeface="Lato"/>
                <a:ea typeface="Lato"/>
                <a:cs typeface="Lato"/>
                <a:sym typeface="Lato"/>
                <a:hlinkClick r:id="rId4">
                  <a:extLst>
                    <a:ext uri="{A12FA001-AC4F-418D-AE19-62706E023703}">
                      <ahyp:hlinkClr xmlns:ahyp="http://schemas.microsoft.com/office/drawing/2018/hyperlinkcolor" val="tx"/>
                    </a:ext>
                  </a:extLst>
                </a:hlinkClick>
              </a:rPr>
              <a:t> </a:t>
            </a:r>
            <a:r>
              <a:rPr lang="en" sz="800" u="sng">
                <a:solidFill>
                  <a:srgbClr val="999999"/>
                </a:solidFill>
                <a:latin typeface="Lato"/>
                <a:ea typeface="Lato"/>
                <a:cs typeface="Lato"/>
                <a:sym typeface="Lato"/>
                <a:hlinkClick r:id="rId4">
                  <a:extLst>
                    <a:ext uri="{A12FA001-AC4F-418D-AE19-62706E023703}">
                      <ahyp:hlinkClr xmlns:ahyp="http://schemas.microsoft.com/office/drawing/2018/hyperlinkcolor" val="tx"/>
                    </a:ext>
                  </a:extLst>
                </a:hlinkClick>
              </a:rPr>
              <a:t>https://wtfbabe.wordpress.com/2014/10/19/wtf-the-zero-theorem-2013/</a:t>
            </a:r>
            <a:endParaRPr sz="800">
              <a:solidFill>
                <a:srgbClr val="999999"/>
              </a:solidFill>
              <a:latin typeface="Lato"/>
              <a:ea typeface="Lato"/>
              <a:cs typeface="Lato"/>
              <a:sym typeface="Lato"/>
            </a:endParaRPr>
          </a:p>
        </p:txBody>
      </p:sp>
      <p:sp>
        <p:nvSpPr>
          <p:cNvPr id="223" name="Google Shape;223;p24"/>
          <p:cNvSpPr txBox="1">
            <a:spLocks noGrp="1"/>
          </p:cNvSpPr>
          <p:nvPr>
            <p:ph type="title"/>
          </p:nvPr>
        </p:nvSpPr>
        <p:spPr>
          <a:xfrm>
            <a:off x="1293625" y="618900"/>
            <a:ext cx="7665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Surveillance: Conclusion</a:t>
            </a:r>
            <a:endParaRPr/>
          </a:p>
          <a:p>
            <a:pPr marL="0" lvl="0" indent="0" algn="l" rtl="0">
              <a:spcBef>
                <a:spcPts val="0"/>
              </a:spcBef>
              <a:spcAft>
                <a:spcPts val="0"/>
              </a:spcAft>
              <a:buNone/>
            </a:pPr>
            <a:endParaRPr/>
          </a:p>
        </p:txBody>
      </p:sp>
      <p:sp>
        <p:nvSpPr>
          <p:cNvPr id="2" name="Slide Number Placeholder 1">
            <a:extLst>
              <a:ext uri="{FF2B5EF4-FFF2-40B4-BE49-F238E27FC236}">
                <a16:creationId xmlns:a16="http://schemas.microsoft.com/office/drawing/2014/main" id="{87CE146B-94C8-8A7D-1618-EB0336446B8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25"/>
          <p:cNvSpPr txBox="1">
            <a:spLocks noGrp="1"/>
          </p:cNvSpPr>
          <p:nvPr>
            <p:ph type="body" idx="1"/>
          </p:nvPr>
        </p:nvSpPr>
        <p:spPr>
          <a:xfrm>
            <a:off x="2135100" y="1191600"/>
            <a:ext cx="4692000" cy="3990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400">
                <a:solidFill>
                  <a:schemeClr val="dk2"/>
                </a:solidFill>
              </a:rPr>
              <a:t>The film presents a world where thought, creativity, and knowledge are treated like meaningless data. Qohen spends his days “crunching entities,” a task that involves manipulating abstract data with no context or purpose</a:t>
            </a:r>
            <a:endParaRPr sz="1400">
              <a:solidFill>
                <a:schemeClr val="dk2"/>
              </a:solidFill>
            </a:endParaRPr>
          </a:p>
          <a:p>
            <a:pPr marL="0" lvl="0" indent="0" algn="l" rtl="0">
              <a:spcBef>
                <a:spcPts val="1200"/>
              </a:spcBef>
              <a:spcAft>
                <a:spcPts val="0"/>
              </a:spcAft>
              <a:buNone/>
            </a:pPr>
            <a:r>
              <a:rPr lang="en" sz="1400">
                <a:solidFill>
                  <a:schemeClr val="dk2"/>
                </a:solidFill>
              </a:rPr>
              <a:t>The system reduces all intellectual output to productivity and profit. </a:t>
            </a:r>
            <a:endParaRPr sz="1400">
              <a:solidFill>
                <a:schemeClr val="dk2"/>
              </a:solidFill>
            </a:endParaRPr>
          </a:p>
          <a:p>
            <a:pPr marL="0" lvl="0" indent="0" algn="l" rtl="0">
              <a:spcBef>
                <a:spcPts val="1200"/>
              </a:spcBef>
              <a:spcAft>
                <a:spcPts val="0"/>
              </a:spcAft>
              <a:buNone/>
            </a:pPr>
            <a:r>
              <a:rPr lang="en" sz="1400">
                <a:solidFill>
                  <a:schemeClr val="dk2"/>
                </a:solidFill>
              </a:rPr>
              <a:t>Qohen’s work does not belong to him, but to Management</a:t>
            </a:r>
            <a:endParaRPr sz="1400">
              <a:solidFill>
                <a:schemeClr val="dk2"/>
              </a:solidFill>
            </a:endParaRPr>
          </a:p>
          <a:p>
            <a:pPr marL="0" lvl="0" indent="0" algn="l" rtl="0">
              <a:spcBef>
                <a:spcPts val="1200"/>
              </a:spcBef>
              <a:spcAft>
                <a:spcPts val="1200"/>
              </a:spcAft>
              <a:buNone/>
            </a:pPr>
            <a:r>
              <a:rPr lang="en" sz="1400">
                <a:solidFill>
                  <a:schemeClr val="dk2"/>
                </a:solidFill>
              </a:rPr>
              <a:t>The Zero Theorem, despite seeming like a breakthrough in science or philosophy, is just another job. In this world, the only value to someone’s work is the value it adds to Corporate. </a:t>
            </a:r>
            <a:endParaRPr sz="1400">
              <a:solidFill>
                <a:schemeClr val="dk2"/>
              </a:solidFill>
            </a:endParaRPr>
          </a:p>
        </p:txBody>
      </p:sp>
      <p:sp>
        <p:nvSpPr>
          <p:cNvPr id="229" name="Google Shape;229;p25"/>
          <p:cNvSpPr txBox="1">
            <a:spLocks noGrp="1"/>
          </p:cNvSpPr>
          <p:nvPr>
            <p:ph type="title"/>
          </p:nvPr>
        </p:nvSpPr>
        <p:spPr>
          <a:xfrm>
            <a:off x="1293625" y="618900"/>
            <a:ext cx="7665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Key Theme: Intellectual property</a:t>
            </a:r>
            <a:endParaRPr/>
          </a:p>
          <a:p>
            <a:pPr marL="0" lvl="0" indent="0" algn="l" rtl="0">
              <a:spcBef>
                <a:spcPts val="0"/>
              </a:spcBef>
              <a:spcAft>
                <a:spcPts val="0"/>
              </a:spcAft>
              <a:buNone/>
            </a:pPr>
            <a:endParaRPr/>
          </a:p>
        </p:txBody>
      </p:sp>
      <p:sp>
        <p:nvSpPr>
          <p:cNvPr id="2" name="Slide Number Placeholder 1">
            <a:extLst>
              <a:ext uri="{FF2B5EF4-FFF2-40B4-BE49-F238E27FC236}">
                <a16:creationId xmlns:a16="http://schemas.microsoft.com/office/drawing/2014/main" id="{AB8BDE53-0E7D-AA7D-266B-0D3974B74E8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26"/>
          <p:cNvSpPr txBox="1"/>
          <p:nvPr/>
        </p:nvSpPr>
        <p:spPr>
          <a:xfrm>
            <a:off x="393600" y="1350600"/>
            <a:ext cx="4178400" cy="399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2"/>
                </a:solidFill>
                <a:latin typeface="Lato"/>
                <a:ea typeface="Lato"/>
                <a:cs typeface="Lato"/>
                <a:sym typeface="Lato"/>
              </a:rPr>
              <a:t>The film critiques a society where ideas are treated only as commodities. Qohen isn’t allowed to understand or feel ownership over his work. This disconnection causes him to feel empty and powerless. </a:t>
            </a:r>
            <a:endParaRPr>
              <a:solidFill>
                <a:schemeClr val="dk2"/>
              </a:solidFill>
              <a:latin typeface="Lato"/>
              <a:ea typeface="Lato"/>
              <a:cs typeface="Lato"/>
              <a:sym typeface="Lato"/>
            </a:endParaRPr>
          </a:p>
          <a:p>
            <a:pPr marL="0" lvl="0" indent="0" algn="l" rtl="0">
              <a:spcBef>
                <a:spcPts val="0"/>
              </a:spcBef>
              <a:spcAft>
                <a:spcPts val="0"/>
              </a:spcAft>
              <a:buNone/>
            </a:pPr>
            <a:endParaRPr>
              <a:solidFill>
                <a:schemeClr val="dk2"/>
              </a:solidFill>
              <a:latin typeface="Lato"/>
              <a:ea typeface="Lato"/>
              <a:cs typeface="Lato"/>
              <a:sym typeface="Lato"/>
            </a:endParaRPr>
          </a:p>
          <a:p>
            <a:pPr marL="0" lvl="0" indent="0" algn="l" rtl="0">
              <a:spcBef>
                <a:spcPts val="0"/>
              </a:spcBef>
              <a:spcAft>
                <a:spcPts val="0"/>
              </a:spcAft>
              <a:buNone/>
            </a:pPr>
            <a:r>
              <a:rPr lang="en">
                <a:solidFill>
                  <a:schemeClr val="dk2"/>
                </a:solidFill>
                <a:latin typeface="Lato"/>
                <a:ea typeface="Lato"/>
                <a:cs typeface="Lato"/>
                <a:sym typeface="Lato"/>
              </a:rPr>
              <a:t>In a world controlled so tightly by surveillance, there is no room for personal expression, discovery or growth. The only approved activity is adding value to Corporate. </a:t>
            </a:r>
            <a:endParaRPr>
              <a:solidFill>
                <a:schemeClr val="dk2"/>
              </a:solidFill>
              <a:latin typeface="Lato"/>
              <a:ea typeface="Lato"/>
              <a:cs typeface="Lato"/>
              <a:sym typeface="Lato"/>
            </a:endParaRPr>
          </a:p>
          <a:p>
            <a:pPr marL="0" lvl="0" indent="0" algn="l" rtl="0">
              <a:spcBef>
                <a:spcPts val="0"/>
              </a:spcBef>
              <a:spcAft>
                <a:spcPts val="0"/>
              </a:spcAft>
              <a:buNone/>
            </a:pPr>
            <a:endParaRPr>
              <a:solidFill>
                <a:schemeClr val="dk2"/>
              </a:solidFill>
              <a:latin typeface="Lato"/>
              <a:ea typeface="Lato"/>
              <a:cs typeface="Lato"/>
              <a:sym typeface="Lato"/>
            </a:endParaRPr>
          </a:p>
          <a:p>
            <a:pPr marL="0" lvl="0" indent="0" algn="l" rtl="0">
              <a:spcBef>
                <a:spcPts val="0"/>
              </a:spcBef>
              <a:spcAft>
                <a:spcPts val="0"/>
              </a:spcAft>
              <a:buNone/>
            </a:pPr>
            <a:r>
              <a:rPr lang="en">
                <a:solidFill>
                  <a:schemeClr val="dk2"/>
                </a:solidFill>
                <a:latin typeface="Lato"/>
                <a:ea typeface="Lato"/>
                <a:cs typeface="Lato"/>
                <a:sym typeface="Lato"/>
              </a:rPr>
              <a:t>The Zero Theorem shows how this can lead to a future where creativity is lost, and people become tools rather than thinkers.</a:t>
            </a:r>
            <a:endParaRPr>
              <a:solidFill>
                <a:schemeClr val="dk2"/>
              </a:solidFill>
              <a:latin typeface="Lato"/>
              <a:ea typeface="Lato"/>
              <a:cs typeface="Lato"/>
              <a:sym typeface="Lato"/>
            </a:endParaRPr>
          </a:p>
        </p:txBody>
      </p:sp>
      <p:sp>
        <p:nvSpPr>
          <p:cNvPr id="235" name="Google Shape;235;p26"/>
          <p:cNvSpPr txBox="1">
            <a:spLocks noGrp="1"/>
          </p:cNvSpPr>
          <p:nvPr>
            <p:ph type="title"/>
          </p:nvPr>
        </p:nvSpPr>
        <p:spPr>
          <a:xfrm>
            <a:off x="1293625" y="618900"/>
            <a:ext cx="7665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Key Theme: Intellectual property</a:t>
            </a:r>
            <a:endParaRPr/>
          </a:p>
          <a:p>
            <a:pPr marL="0" lvl="0" indent="0" algn="l" rtl="0">
              <a:spcBef>
                <a:spcPts val="0"/>
              </a:spcBef>
              <a:spcAft>
                <a:spcPts val="0"/>
              </a:spcAft>
              <a:buNone/>
            </a:pPr>
            <a:endParaRPr/>
          </a:p>
        </p:txBody>
      </p:sp>
      <p:pic>
        <p:nvPicPr>
          <p:cNvPr id="236" name="Google Shape;236;p26" title="zerotheorem1.jpg"/>
          <p:cNvPicPr preferRelativeResize="0"/>
          <p:nvPr/>
        </p:nvPicPr>
        <p:blipFill>
          <a:blip r:embed="rId3">
            <a:alphaModFix/>
          </a:blip>
          <a:stretch>
            <a:fillRect/>
          </a:stretch>
        </p:blipFill>
        <p:spPr>
          <a:xfrm>
            <a:off x="5006657" y="1350598"/>
            <a:ext cx="3796969" cy="2167200"/>
          </a:xfrm>
          <a:prstGeom prst="rect">
            <a:avLst/>
          </a:prstGeom>
          <a:noFill/>
          <a:ln>
            <a:noFill/>
          </a:ln>
        </p:spPr>
      </p:pic>
      <p:sp>
        <p:nvSpPr>
          <p:cNvPr id="237" name="Google Shape;237;p26"/>
          <p:cNvSpPr txBox="1"/>
          <p:nvPr/>
        </p:nvSpPr>
        <p:spPr>
          <a:xfrm>
            <a:off x="5106100" y="3759425"/>
            <a:ext cx="3697500" cy="1075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solidFill>
                  <a:srgbClr val="999999"/>
                </a:solidFill>
                <a:latin typeface="Lato"/>
                <a:ea typeface="Lato"/>
                <a:cs typeface="Lato"/>
                <a:sym typeface="Lato"/>
              </a:rPr>
              <a:t>Management surveilling Quohen. </a:t>
            </a:r>
            <a:endParaRPr sz="1200">
              <a:solidFill>
                <a:srgbClr val="999999"/>
              </a:solidFill>
              <a:latin typeface="Lato"/>
              <a:ea typeface="Lato"/>
              <a:cs typeface="Lato"/>
              <a:sym typeface="Lato"/>
            </a:endParaRPr>
          </a:p>
          <a:p>
            <a:pPr marL="0" lvl="0" indent="0" algn="ctr" rtl="0">
              <a:spcBef>
                <a:spcPts val="0"/>
              </a:spcBef>
              <a:spcAft>
                <a:spcPts val="0"/>
              </a:spcAft>
              <a:buNone/>
            </a:pPr>
            <a:r>
              <a:rPr lang="en" sz="800">
                <a:solidFill>
                  <a:srgbClr val="999999"/>
                </a:solidFill>
                <a:latin typeface="Lato"/>
                <a:ea typeface="Lato"/>
                <a:cs typeface="Lato"/>
                <a:sym typeface="Lato"/>
              </a:rPr>
              <a:t>Eric. “The Zero Theorem.” Three Movie Buffs, 4 Nov. 2015, www.threemoviebuffs.com/review/zero-theorem.html.:contentReference</a:t>
            </a:r>
            <a:endParaRPr sz="800">
              <a:solidFill>
                <a:srgbClr val="999999"/>
              </a:solidFill>
              <a:latin typeface="Lato"/>
              <a:ea typeface="Lato"/>
              <a:cs typeface="Lato"/>
              <a:sym typeface="Lato"/>
            </a:endParaRPr>
          </a:p>
          <a:p>
            <a:pPr marL="0" lvl="0" indent="0" algn="ctr" rtl="0">
              <a:spcBef>
                <a:spcPts val="0"/>
              </a:spcBef>
              <a:spcAft>
                <a:spcPts val="0"/>
              </a:spcAft>
              <a:buNone/>
            </a:pPr>
            <a:endParaRPr sz="1200">
              <a:solidFill>
                <a:srgbClr val="999999"/>
              </a:solidFill>
              <a:latin typeface="Lato"/>
              <a:ea typeface="Lato"/>
              <a:cs typeface="Lato"/>
              <a:sym typeface="Lato"/>
            </a:endParaRPr>
          </a:p>
          <a:p>
            <a:pPr marL="0" lvl="0" indent="0" algn="l" rtl="0">
              <a:spcBef>
                <a:spcPts val="0"/>
              </a:spcBef>
              <a:spcAft>
                <a:spcPts val="0"/>
              </a:spcAft>
              <a:buNone/>
            </a:pPr>
            <a:endParaRPr sz="1300">
              <a:solidFill>
                <a:schemeClr val="lt1"/>
              </a:solidFill>
              <a:latin typeface="Lato"/>
              <a:ea typeface="Lato"/>
              <a:cs typeface="Lato"/>
              <a:sym typeface="Lato"/>
            </a:endParaRPr>
          </a:p>
        </p:txBody>
      </p:sp>
      <p:sp>
        <p:nvSpPr>
          <p:cNvPr id="2" name="Slide Number Placeholder 1">
            <a:extLst>
              <a:ext uri="{FF2B5EF4-FFF2-40B4-BE49-F238E27FC236}">
                <a16:creationId xmlns:a16="http://schemas.microsoft.com/office/drawing/2014/main" id="{ADA7C8C4-5E7E-E4DB-1CF7-A048048F5F5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27"/>
          <p:cNvSpPr txBox="1">
            <a:spLocks noGrp="1"/>
          </p:cNvSpPr>
          <p:nvPr>
            <p:ph type="body" idx="1"/>
          </p:nvPr>
        </p:nvSpPr>
        <p:spPr>
          <a:xfrm>
            <a:off x="1297500" y="1307850"/>
            <a:ext cx="7038900" cy="36645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400"/>
              <a:t>Short-term mindset:</a:t>
            </a:r>
            <a:endParaRPr sz="1400"/>
          </a:p>
          <a:p>
            <a:pPr marL="457200" lvl="0" indent="-317500" algn="l" rtl="0">
              <a:lnSpc>
                <a:spcPct val="115000"/>
              </a:lnSpc>
              <a:spcBef>
                <a:spcPts val="0"/>
              </a:spcBef>
              <a:spcAft>
                <a:spcPts val="0"/>
              </a:spcAft>
              <a:buSzPts val="1400"/>
              <a:buChar char="●"/>
            </a:pPr>
            <a:r>
              <a:rPr lang="en" sz="1400"/>
              <a:t>Ignores compassion toward creators</a:t>
            </a:r>
            <a:endParaRPr sz="1400"/>
          </a:p>
          <a:p>
            <a:pPr marL="457200" lvl="0" indent="-317500" algn="l" rtl="0">
              <a:lnSpc>
                <a:spcPct val="115000"/>
              </a:lnSpc>
              <a:spcBef>
                <a:spcPts val="0"/>
              </a:spcBef>
              <a:spcAft>
                <a:spcPts val="0"/>
              </a:spcAft>
              <a:buSzPts val="1400"/>
              <a:buChar char="●"/>
            </a:pPr>
            <a:r>
              <a:rPr lang="en" sz="1400"/>
              <a:t>Sees creativity only as a tool for profit or control</a:t>
            </a:r>
            <a:endParaRPr sz="1400"/>
          </a:p>
          <a:p>
            <a:pPr marL="457200" lvl="0" indent="-317500" algn="l" rtl="0">
              <a:lnSpc>
                <a:spcPct val="115000"/>
              </a:lnSpc>
              <a:spcBef>
                <a:spcPts val="0"/>
              </a:spcBef>
              <a:spcAft>
                <a:spcPts val="0"/>
              </a:spcAft>
              <a:buSzPts val="1400"/>
              <a:buChar char="●"/>
            </a:pPr>
            <a:r>
              <a:rPr lang="en" sz="1400"/>
              <a:t>Benefits Management, not the individuals who create</a:t>
            </a:r>
            <a:endParaRPr sz="1400"/>
          </a:p>
          <a:p>
            <a:pPr marL="0" lvl="0" indent="0" algn="l" rtl="0">
              <a:lnSpc>
                <a:spcPct val="115000"/>
              </a:lnSpc>
              <a:spcBef>
                <a:spcPts val="0"/>
              </a:spcBef>
              <a:spcAft>
                <a:spcPts val="0"/>
              </a:spcAft>
              <a:buNone/>
            </a:pPr>
            <a:r>
              <a:rPr lang="en" sz="1400"/>
              <a:t>Greater long-term harm:</a:t>
            </a:r>
            <a:endParaRPr sz="1400"/>
          </a:p>
          <a:p>
            <a:pPr marL="457200" lvl="0" indent="-317500" algn="l" rtl="0">
              <a:lnSpc>
                <a:spcPct val="115000"/>
              </a:lnSpc>
              <a:spcBef>
                <a:spcPts val="0"/>
              </a:spcBef>
              <a:spcAft>
                <a:spcPts val="0"/>
              </a:spcAft>
              <a:buSzPts val="1400"/>
              <a:buChar char="●"/>
            </a:pPr>
            <a:r>
              <a:rPr lang="en" sz="1400"/>
              <a:t>Disrespects the purpose of creative work</a:t>
            </a:r>
            <a:endParaRPr sz="1400"/>
          </a:p>
          <a:p>
            <a:pPr marL="457200" lvl="0" indent="-317500" algn="l" rtl="0">
              <a:lnSpc>
                <a:spcPct val="115000"/>
              </a:lnSpc>
              <a:spcBef>
                <a:spcPts val="0"/>
              </a:spcBef>
              <a:spcAft>
                <a:spcPts val="0"/>
              </a:spcAft>
              <a:buSzPts val="1400"/>
              <a:buChar char="●"/>
            </a:pPr>
            <a:r>
              <a:rPr lang="en" sz="1400"/>
              <a:t>Undermines moral character and virtue</a:t>
            </a:r>
            <a:endParaRPr sz="1400"/>
          </a:p>
          <a:p>
            <a:pPr marL="457200" lvl="0" indent="-317500" algn="l" rtl="0">
              <a:lnSpc>
                <a:spcPct val="115000"/>
              </a:lnSpc>
              <a:spcBef>
                <a:spcPts val="0"/>
              </a:spcBef>
              <a:spcAft>
                <a:spcPts val="0"/>
              </a:spcAft>
              <a:buSzPts val="1400"/>
              <a:buChar char="●"/>
            </a:pPr>
            <a:r>
              <a:rPr lang="en" sz="1400"/>
              <a:t>Discourages meaningful contribution to society</a:t>
            </a:r>
            <a:endParaRPr sz="1400"/>
          </a:p>
          <a:p>
            <a:pPr marL="0" lvl="0" indent="0" algn="l" rtl="0">
              <a:lnSpc>
                <a:spcPct val="115000"/>
              </a:lnSpc>
              <a:spcBef>
                <a:spcPts val="0"/>
              </a:spcBef>
              <a:spcAft>
                <a:spcPts val="0"/>
              </a:spcAft>
              <a:buNone/>
            </a:pPr>
            <a:r>
              <a:rPr lang="en" sz="1400"/>
              <a:t>Overall:</a:t>
            </a:r>
            <a:endParaRPr sz="1400"/>
          </a:p>
          <a:p>
            <a:pPr marL="457200" lvl="0" indent="-317500" algn="l" rtl="0">
              <a:lnSpc>
                <a:spcPct val="115000"/>
              </a:lnSpc>
              <a:spcBef>
                <a:spcPts val="0"/>
              </a:spcBef>
              <a:spcAft>
                <a:spcPts val="0"/>
              </a:spcAft>
              <a:buSzPts val="1400"/>
              <a:buChar char="●"/>
            </a:pPr>
            <a:r>
              <a:rPr lang="en" sz="1400"/>
              <a:t>Erodes shared meaning and spiritual value in creation</a:t>
            </a:r>
            <a:endParaRPr sz="1400"/>
          </a:p>
          <a:p>
            <a:pPr marL="457200" lvl="0" indent="-317500" algn="l" rtl="0">
              <a:lnSpc>
                <a:spcPct val="115000"/>
              </a:lnSpc>
              <a:spcBef>
                <a:spcPts val="0"/>
              </a:spcBef>
              <a:spcAft>
                <a:spcPts val="0"/>
              </a:spcAft>
              <a:buSzPts val="1400"/>
              <a:buChar char="●"/>
            </a:pPr>
            <a:r>
              <a:rPr lang="en" sz="1400"/>
              <a:t>Reflects manipulation, exploitation, and moral indifference</a:t>
            </a:r>
            <a:endParaRPr sz="1400"/>
          </a:p>
          <a:p>
            <a:pPr marL="457200" lvl="0" indent="-317500" algn="l" rtl="0">
              <a:lnSpc>
                <a:spcPct val="115000"/>
              </a:lnSpc>
              <a:spcBef>
                <a:spcPts val="0"/>
              </a:spcBef>
              <a:spcAft>
                <a:spcPts val="0"/>
              </a:spcAft>
              <a:buSzPts val="1400"/>
              <a:buChar char="●"/>
            </a:pPr>
            <a:r>
              <a:rPr lang="en" sz="1400"/>
              <a:t>Therefore, it is unethical</a:t>
            </a:r>
            <a:endParaRPr sz="1400"/>
          </a:p>
        </p:txBody>
      </p:sp>
      <p:sp>
        <p:nvSpPr>
          <p:cNvPr id="243" name="Google Shape;243;p27"/>
          <p:cNvSpPr txBox="1">
            <a:spLocks noGrp="1"/>
          </p:cNvSpPr>
          <p:nvPr>
            <p:ph type="title"/>
          </p:nvPr>
        </p:nvSpPr>
        <p:spPr>
          <a:xfrm>
            <a:off x="1293625" y="618900"/>
            <a:ext cx="7665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Virtue Ethics analysis: Intellectual property</a:t>
            </a:r>
            <a:endParaRPr/>
          </a:p>
        </p:txBody>
      </p:sp>
      <p:sp>
        <p:nvSpPr>
          <p:cNvPr id="2" name="Slide Number Placeholder 1">
            <a:extLst>
              <a:ext uri="{FF2B5EF4-FFF2-40B4-BE49-F238E27FC236}">
                <a16:creationId xmlns:a16="http://schemas.microsoft.com/office/drawing/2014/main" id="{871897CB-8F3C-6551-42BB-06D34CCFD50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28"/>
          <p:cNvSpPr txBox="1">
            <a:spLocks noGrp="1"/>
          </p:cNvSpPr>
          <p:nvPr>
            <p:ph type="body" idx="1"/>
          </p:nvPr>
        </p:nvSpPr>
        <p:spPr>
          <a:xfrm>
            <a:off x="1297500" y="1198800"/>
            <a:ext cx="7038900" cy="3850200"/>
          </a:xfrm>
          <a:prstGeom prst="rect">
            <a:avLst/>
          </a:prstGeom>
        </p:spPr>
        <p:txBody>
          <a:bodyPr spcFirstLastPara="1" wrap="square" lIns="91425" tIns="91425" rIns="91425" bIns="91425" anchor="t" anchorCtr="0">
            <a:noAutofit/>
          </a:bodyPr>
          <a:lstStyle/>
          <a:p>
            <a:pPr marL="457200" lvl="0" indent="-317500" algn="l" rtl="0">
              <a:lnSpc>
                <a:spcPct val="115000"/>
              </a:lnSpc>
              <a:spcBef>
                <a:spcPts val="1000"/>
              </a:spcBef>
              <a:spcAft>
                <a:spcPts val="0"/>
              </a:spcAft>
              <a:buSzPts val="1400"/>
              <a:buChar char="●"/>
            </a:pPr>
            <a:r>
              <a:rPr lang="en" sz="1400"/>
              <a:t>Theodorus Papaioannou argues that moral justifications for intellectual property rights such as natural law, personality development, just reward, and social utility are philosophically unsustainable[6].</a:t>
            </a:r>
            <a:endParaRPr sz="1400"/>
          </a:p>
          <a:p>
            <a:pPr marL="457200" lvl="0" indent="-317500" algn="l" rtl="0">
              <a:lnSpc>
                <a:spcPct val="115000"/>
              </a:lnSpc>
              <a:spcBef>
                <a:spcPts val="1200"/>
              </a:spcBef>
              <a:spcAft>
                <a:spcPts val="0"/>
              </a:spcAft>
              <a:buSzPts val="1400"/>
              <a:buChar char="●"/>
            </a:pPr>
            <a:r>
              <a:rPr lang="en" sz="1400"/>
              <a:t>Intellectual property rights as a new stage in commodification - a common theme throughout several papers - most notably in Pellerman [7] - undermines creativity and innovation.</a:t>
            </a:r>
            <a:endParaRPr sz="1400"/>
          </a:p>
          <a:p>
            <a:pPr marL="457200" lvl="0" indent="-317500" algn="l" rtl="0">
              <a:lnSpc>
                <a:spcPct val="115000"/>
              </a:lnSpc>
              <a:spcBef>
                <a:spcPts val="1000"/>
              </a:spcBef>
              <a:spcAft>
                <a:spcPts val="1200"/>
              </a:spcAft>
              <a:buSzPts val="1400"/>
              <a:buChar char="●"/>
            </a:pPr>
            <a:r>
              <a:rPr lang="en" sz="1400"/>
              <a:t>Tension between protecting creators' rights and ensuring public access to information[8] - Himma Einar</a:t>
            </a:r>
            <a:endParaRPr sz="1400"/>
          </a:p>
        </p:txBody>
      </p:sp>
      <p:sp>
        <p:nvSpPr>
          <p:cNvPr id="249" name="Google Shape;249;p28"/>
          <p:cNvSpPr txBox="1">
            <a:spLocks noGrp="1"/>
          </p:cNvSpPr>
          <p:nvPr>
            <p:ph type="title"/>
          </p:nvPr>
        </p:nvSpPr>
        <p:spPr>
          <a:xfrm>
            <a:off x="1293625" y="618900"/>
            <a:ext cx="7665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Relating to the real world: Intellectual Property</a:t>
            </a:r>
            <a:endParaRPr/>
          </a:p>
        </p:txBody>
      </p:sp>
      <p:sp>
        <p:nvSpPr>
          <p:cNvPr id="2" name="Slide Number Placeholder 1">
            <a:extLst>
              <a:ext uri="{FF2B5EF4-FFF2-40B4-BE49-F238E27FC236}">
                <a16:creationId xmlns:a16="http://schemas.microsoft.com/office/drawing/2014/main" id="{D9909C43-F070-94DA-B50C-8F38DD79344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16</a:t>
            </a:fld>
            <a:endParaRPr lang="en"/>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29"/>
          <p:cNvSpPr txBox="1">
            <a:spLocks noGrp="1"/>
          </p:cNvSpPr>
          <p:nvPr>
            <p:ph type="body" idx="1"/>
          </p:nvPr>
        </p:nvSpPr>
        <p:spPr>
          <a:xfrm>
            <a:off x="1293625" y="1191600"/>
            <a:ext cx="7058100" cy="3772500"/>
          </a:xfrm>
          <a:prstGeom prst="rect">
            <a:avLst/>
          </a:prstGeom>
        </p:spPr>
        <p:txBody>
          <a:bodyPr spcFirstLastPara="1" wrap="square" lIns="91425" tIns="91425" rIns="91425" bIns="91425" anchor="t" anchorCtr="0">
            <a:normAutofit/>
          </a:bodyPr>
          <a:lstStyle/>
          <a:p>
            <a:pPr marL="457200" lvl="0" indent="-317500" algn="l" rtl="0">
              <a:spcBef>
                <a:spcPts val="0"/>
              </a:spcBef>
              <a:spcAft>
                <a:spcPts val="0"/>
              </a:spcAft>
              <a:buSzPts val="1400"/>
              <a:buChar char="●"/>
            </a:pPr>
            <a:r>
              <a:rPr lang="en" sz="1400"/>
              <a:t>The film warns of a world where intellectual property is treated as a commodity, stripped of personal meaning.</a:t>
            </a:r>
            <a:endParaRPr sz="1400"/>
          </a:p>
          <a:p>
            <a:pPr marL="457200" lvl="0" indent="-317500" algn="l" rtl="0">
              <a:spcBef>
                <a:spcPts val="0"/>
              </a:spcBef>
              <a:spcAft>
                <a:spcPts val="0"/>
              </a:spcAft>
              <a:buSzPts val="1400"/>
              <a:buChar char="●"/>
            </a:pPr>
            <a:r>
              <a:rPr lang="en" sz="1400"/>
              <a:t>Qohen is reduced to a machine—processing data he doesn’t understand and will never own.</a:t>
            </a:r>
            <a:endParaRPr sz="1400"/>
          </a:p>
          <a:p>
            <a:pPr marL="457200" lvl="0" indent="-317500" algn="l" rtl="0">
              <a:spcBef>
                <a:spcPts val="0"/>
              </a:spcBef>
              <a:spcAft>
                <a:spcPts val="0"/>
              </a:spcAft>
              <a:buSzPts val="1400"/>
              <a:buChar char="●"/>
            </a:pPr>
            <a:r>
              <a:rPr lang="en" sz="1400"/>
              <a:t>The final scene, with Qohen alone in a virtual world, shows the loss of both connection and purpose.</a:t>
            </a:r>
            <a:endParaRPr sz="1400"/>
          </a:p>
          <a:p>
            <a:pPr marL="457200" lvl="0" indent="-317500" algn="l" rtl="0">
              <a:spcBef>
                <a:spcPts val="0"/>
              </a:spcBef>
              <a:spcAft>
                <a:spcPts val="0"/>
              </a:spcAft>
              <a:buSzPts val="1400"/>
              <a:buChar char="●"/>
            </a:pPr>
            <a:r>
              <a:rPr lang="en" sz="1400"/>
              <a:t>When ideas are separated from their creators, meaning itself becomes unreachable.</a:t>
            </a:r>
            <a:endParaRPr sz="1400"/>
          </a:p>
          <a:p>
            <a:pPr marL="0" lvl="0" indent="0" algn="l" rtl="0">
              <a:spcBef>
                <a:spcPts val="1200"/>
              </a:spcBef>
              <a:spcAft>
                <a:spcPts val="1200"/>
              </a:spcAft>
              <a:buNone/>
            </a:pPr>
            <a:r>
              <a:rPr lang="en" sz="1400"/>
              <a:t>A future where creativity is exploited and disconnected from its source is morally unacceptable.</a:t>
            </a:r>
            <a:endParaRPr sz="1400"/>
          </a:p>
        </p:txBody>
      </p:sp>
      <p:sp>
        <p:nvSpPr>
          <p:cNvPr id="255" name="Google Shape;255;p29"/>
          <p:cNvSpPr txBox="1">
            <a:spLocks noGrp="1"/>
          </p:cNvSpPr>
          <p:nvPr>
            <p:ph type="title"/>
          </p:nvPr>
        </p:nvSpPr>
        <p:spPr>
          <a:xfrm>
            <a:off x="1293625" y="618900"/>
            <a:ext cx="7665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Key Theme: Intellectual property: conclusion</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 name="Slide Number Placeholder 1">
            <a:extLst>
              <a:ext uri="{FF2B5EF4-FFF2-40B4-BE49-F238E27FC236}">
                <a16:creationId xmlns:a16="http://schemas.microsoft.com/office/drawing/2014/main" id="{58CCCB7C-8B06-A203-7EBE-C520B6AC5D6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17</a:t>
            </a:fld>
            <a:endParaRPr lang="en"/>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30"/>
          <p:cNvSpPr txBox="1">
            <a:spLocks noGrp="1"/>
          </p:cNvSpPr>
          <p:nvPr>
            <p:ph type="body" idx="1"/>
          </p:nvPr>
        </p:nvSpPr>
        <p:spPr>
          <a:xfrm>
            <a:off x="886400" y="1191600"/>
            <a:ext cx="7064100" cy="4344000"/>
          </a:xfrm>
          <a:prstGeom prst="rect">
            <a:avLst/>
          </a:prstGeom>
        </p:spPr>
        <p:txBody>
          <a:bodyPr spcFirstLastPara="1" wrap="square" lIns="91425" tIns="91425" rIns="91425" bIns="91425" anchor="t" anchorCtr="0">
            <a:noAutofit/>
          </a:bodyPr>
          <a:lstStyle/>
          <a:p>
            <a:pPr marL="457200" lvl="0" indent="-279400" algn="l" rtl="0">
              <a:spcBef>
                <a:spcPts val="0"/>
              </a:spcBef>
              <a:spcAft>
                <a:spcPts val="0"/>
              </a:spcAft>
              <a:buSzPts val="800"/>
              <a:buAutoNum type="arabicPeriod"/>
            </a:pPr>
            <a:r>
              <a:rPr lang="en" sz="800"/>
              <a:t>Theodore John Rivers, Technology and religion: A metaphysical challenge, (ScienceDirect, November 2006) </a:t>
            </a:r>
            <a:r>
              <a:rPr lang="en" sz="800" u="sng">
                <a:solidFill>
                  <a:srgbClr val="6FA8DC"/>
                </a:solidFill>
                <a:hlinkClick r:id="rId3">
                  <a:extLst>
                    <a:ext uri="{A12FA001-AC4F-418D-AE19-62706E023703}">
                      <ahyp:hlinkClr xmlns:ahyp="http://schemas.microsoft.com/office/drawing/2018/hyperlinkcolor" val="tx"/>
                    </a:ext>
                  </a:extLst>
                </a:hlinkClick>
              </a:rPr>
              <a:t>https://www.sciencedirect.com/science/article/pii/S0160791X06000388</a:t>
            </a:r>
            <a:r>
              <a:rPr lang="en" sz="800"/>
              <a:t> (Accessed 04-22-2025)</a:t>
            </a:r>
            <a:endParaRPr sz="800"/>
          </a:p>
          <a:p>
            <a:pPr marL="457200" lvl="0" indent="-279400" algn="l" rtl="0">
              <a:spcBef>
                <a:spcPts val="0"/>
              </a:spcBef>
              <a:spcAft>
                <a:spcPts val="0"/>
              </a:spcAft>
              <a:buSzPts val="800"/>
              <a:buAutoNum type="arabicPeriod"/>
            </a:pPr>
            <a:r>
              <a:rPr lang="en" sz="800"/>
              <a:t>Inventing The Zero Theorem (DREAMS the Terry Gilliam fanzine), </a:t>
            </a:r>
            <a:r>
              <a:rPr lang="en" sz="800" u="sng">
                <a:solidFill>
                  <a:srgbClr val="6D9EEB"/>
                </a:solidFill>
                <a:hlinkClick r:id="rId4">
                  <a:extLst>
                    <a:ext uri="{A12FA001-AC4F-418D-AE19-62706E023703}">
                      <ahyp:hlinkClr xmlns:ahyp="http://schemas.microsoft.com/office/drawing/2018/hyperlinkcolor" val="tx"/>
                    </a:ext>
                  </a:extLst>
                </a:hlinkClick>
              </a:rPr>
              <a:t>https://www.gilliamdreams.com/ziptpatr.htm</a:t>
            </a:r>
            <a:r>
              <a:rPr lang="en" sz="800"/>
              <a:t> (Accessed 04-22-2025)</a:t>
            </a:r>
            <a:endParaRPr sz="800"/>
          </a:p>
          <a:p>
            <a:pPr marL="457200" lvl="0" indent="-279400" algn="l" rtl="0">
              <a:spcBef>
                <a:spcPts val="0"/>
              </a:spcBef>
              <a:spcAft>
                <a:spcPts val="0"/>
              </a:spcAft>
              <a:buSzPts val="800"/>
              <a:buAutoNum type="arabicPeriod"/>
            </a:pPr>
            <a:r>
              <a:rPr lang="en" sz="800"/>
              <a:t>Pat Rushin: Making The Zero Theorem, (Pegasus Magazine of the University of Central Florida, Spring 2014), </a:t>
            </a:r>
            <a:r>
              <a:rPr lang="en" sz="800" u="sng">
                <a:solidFill>
                  <a:srgbClr val="6FA8DC"/>
                </a:solidFill>
                <a:hlinkClick r:id="rId5">
                  <a:extLst>
                    <a:ext uri="{A12FA001-AC4F-418D-AE19-62706E023703}">
                      <ahyp:hlinkClr xmlns:ahyp="http://schemas.microsoft.com/office/drawing/2018/hyperlinkcolor" val="tx"/>
                    </a:ext>
                  </a:extLst>
                </a:hlinkClick>
              </a:rPr>
              <a:t>https://www.ucf.edu/pegasus/pat-rushin-making-zero-theorem/</a:t>
            </a:r>
            <a:r>
              <a:rPr lang="en" sz="800"/>
              <a:t> (Accessed 04-23-2025)</a:t>
            </a:r>
            <a:endParaRPr sz="800"/>
          </a:p>
          <a:p>
            <a:pPr marL="457200" lvl="0" indent="-279400" algn="l" rtl="0">
              <a:spcBef>
                <a:spcPts val="0"/>
              </a:spcBef>
              <a:spcAft>
                <a:spcPts val="0"/>
              </a:spcAft>
              <a:buSzPts val="800"/>
              <a:buAutoNum type="arabicPeriod"/>
            </a:pPr>
            <a:r>
              <a:rPr lang="en" sz="800"/>
              <a:t>Tim Mackie and Jon Collins of the BibleProject, Book of Ecclesiastes Summary: A Complete Animated Overview (YouTube, 6-10-2016) </a:t>
            </a:r>
            <a:r>
              <a:rPr lang="en" sz="800" u="sng">
                <a:solidFill>
                  <a:srgbClr val="6FA8DC"/>
                </a:solidFill>
                <a:hlinkClick r:id="rId6">
                  <a:extLst>
                    <a:ext uri="{A12FA001-AC4F-418D-AE19-62706E023703}">
                      <ahyp:hlinkClr xmlns:ahyp="http://schemas.microsoft.com/office/drawing/2018/hyperlinkcolor" val="tx"/>
                    </a:ext>
                  </a:extLst>
                </a:hlinkClick>
              </a:rPr>
              <a:t>https://www.youtube.com/watch?v=lrsQ1tc-2wk</a:t>
            </a:r>
            <a:r>
              <a:rPr lang="en" sz="800"/>
              <a:t> (Accessed 05-04-2025)</a:t>
            </a:r>
            <a:endParaRPr sz="800"/>
          </a:p>
          <a:p>
            <a:pPr marL="457200" lvl="0" indent="-279400" algn="l" rtl="0">
              <a:spcBef>
                <a:spcPts val="0"/>
              </a:spcBef>
              <a:spcAft>
                <a:spcPts val="0"/>
              </a:spcAft>
              <a:buSzPts val="800"/>
              <a:buAutoNum type="arabicPeriod"/>
            </a:pPr>
            <a:r>
              <a:rPr lang="en" sz="800"/>
              <a:t>Pew Research Center, How U.S. religious composition has changed in recent decades (Pew Research Center, 9-13-2022) </a:t>
            </a:r>
            <a:r>
              <a:rPr lang="en" sz="800" u="sng">
                <a:solidFill>
                  <a:srgbClr val="6FA8DC"/>
                </a:solidFill>
                <a:hlinkClick r:id="rId7">
                  <a:extLst>
                    <a:ext uri="{A12FA001-AC4F-418D-AE19-62706E023703}">
                      <ahyp:hlinkClr xmlns:ahyp="http://schemas.microsoft.com/office/drawing/2018/hyperlinkcolor" val="tx"/>
                    </a:ext>
                  </a:extLst>
                </a:hlinkClick>
              </a:rPr>
              <a:t>https://www.pewresearch.org/religion/2022/09/13/how-u-s-religious-composition-has-changed-in-recent-decades/</a:t>
            </a:r>
            <a:r>
              <a:rPr lang="en" sz="800"/>
              <a:t> (Accessed 05-04-2025)</a:t>
            </a:r>
            <a:endParaRPr sz="800"/>
          </a:p>
          <a:p>
            <a:pPr marL="457200" lvl="0" indent="-279400" algn="l" rtl="0">
              <a:spcBef>
                <a:spcPts val="0"/>
              </a:spcBef>
              <a:spcAft>
                <a:spcPts val="0"/>
              </a:spcAft>
              <a:buSzPts val="800"/>
              <a:buAutoNum type="arabicPeriod"/>
            </a:pPr>
            <a:r>
              <a:rPr lang="en" sz="800"/>
              <a:t>Papaioannou, Theodoros. "Towards a Critique of the Moral Foundations of Intellectual Property Rights." Journal of Global Ethics, vol. 2, no. 1, 2006, pp. 67–90. Taylor &amp; Francis Online, https://doi.org/10.1080/17449620600677270.</a:t>
            </a:r>
            <a:endParaRPr sz="800"/>
          </a:p>
          <a:p>
            <a:pPr marL="457200" lvl="0" indent="-279400" algn="l" rtl="0">
              <a:spcBef>
                <a:spcPts val="0"/>
              </a:spcBef>
              <a:spcAft>
                <a:spcPts val="0"/>
              </a:spcAft>
              <a:buSzPts val="800"/>
              <a:buAutoNum type="arabicPeriod"/>
            </a:pPr>
            <a:r>
              <a:rPr lang="en" sz="800"/>
              <a:t>Perelman, Michael. "The Political Economy of Intellectual Property." Monthly Review, vol. 54, no. 10, 2003, </a:t>
            </a:r>
            <a:r>
              <a:rPr lang="en" sz="800" u="sng">
                <a:solidFill>
                  <a:schemeClr val="hlink"/>
                </a:solidFill>
                <a:hlinkClick r:id="rId8"/>
              </a:rPr>
              <a:t>https://monthlyreview.org/2003/01/01/the-political-economy-of-intellectual-property/</a:t>
            </a:r>
            <a:r>
              <a:rPr lang="en" sz="800"/>
              <a:t>.</a:t>
            </a:r>
            <a:endParaRPr sz="800"/>
          </a:p>
          <a:p>
            <a:pPr marL="457200" lvl="0" indent="-279400" algn="l" rtl="0">
              <a:spcBef>
                <a:spcPts val="0"/>
              </a:spcBef>
              <a:spcAft>
                <a:spcPts val="0"/>
              </a:spcAft>
              <a:buSzPts val="800"/>
              <a:buAutoNum type="arabicPeriod"/>
            </a:pPr>
            <a:r>
              <a:rPr lang="en" sz="800"/>
              <a:t>Himma, Kenneth Einar. "The Justification of Intellectual Property: Contemporary Philosophical Disputes." Journal of the American Society for Information Science and Technology, vol. 59, no. 7, 2008, pp. 1143–1156. Wiley Online Library, </a:t>
            </a:r>
            <a:r>
              <a:rPr lang="en" sz="800" u="sng">
                <a:solidFill>
                  <a:schemeClr val="hlink"/>
                </a:solidFill>
                <a:hlinkClick r:id="rId9"/>
              </a:rPr>
              <a:t>https://doi.org/10.1002/asi.20853</a:t>
            </a:r>
            <a:r>
              <a:rPr lang="en" sz="800"/>
              <a:t>.</a:t>
            </a:r>
            <a:endParaRPr sz="800"/>
          </a:p>
          <a:p>
            <a:pPr marL="457200" lvl="0" indent="-279400" algn="l" rtl="0">
              <a:spcBef>
                <a:spcPts val="0"/>
              </a:spcBef>
              <a:spcAft>
                <a:spcPts val="0"/>
              </a:spcAft>
              <a:buSzPts val="800"/>
              <a:buAutoNum type="arabicPeriod"/>
            </a:pPr>
            <a:r>
              <a:rPr lang="en" sz="800"/>
              <a:t>Zuboff, Shoshana. The Age of Surveillance Capitalism. PublicAffairs, 2019</a:t>
            </a:r>
            <a:endParaRPr sz="800"/>
          </a:p>
          <a:p>
            <a:pPr marL="457200" lvl="0" indent="-279400" algn="l" rtl="0">
              <a:spcBef>
                <a:spcPts val="0"/>
              </a:spcBef>
              <a:spcAft>
                <a:spcPts val="0"/>
              </a:spcAft>
              <a:buSzPts val="800"/>
              <a:buAutoNum type="arabicPeriod"/>
            </a:pPr>
            <a:r>
              <a:rPr lang="en" sz="800"/>
              <a:t>Center for Democracy &amp; Technology. "The Chilling Effect of Student Monitoring: Disproportionate Impacts and Mental Health Risks." 2021</a:t>
            </a:r>
            <a:endParaRPr sz="800"/>
          </a:p>
          <a:p>
            <a:pPr marL="457200" lvl="0" indent="-279400" algn="l" rtl="0">
              <a:spcBef>
                <a:spcPts val="0"/>
              </a:spcBef>
              <a:spcAft>
                <a:spcPts val="0"/>
              </a:spcAft>
              <a:buSzPts val="800"/>
              <a:buAutoNum type="arabicPeriod"/>
            </a:pPr>
            <a:r>
              <a:rPr lang="en" sz="800"/>
              <a:t>"Algorithmic versus human surveillance leads to lower perceptions of autonomy." National Institutes of Health, 2023.</a:t>
            </a:r>
            <a:endParaRPr sz="800"/>
          </a:p>
          <a:p>
            <a:pPr marL="457200" lvl="0" indent="-279400" algn="l" rtl="0">
              <a:spcBef>
                <a:spcPts val="0"/>
              </a:spcBef>
              <a:spcAft>
                <a:spcPts val="0"/>
              </a:spcAft>
              <a:buSzPts val="800"/>
              <a:buAutoNum type="arabicPeriod"/>
            </a:pPr>
            <a:r>
              <a:rPr lang="en" sz="800"/>
              <a:t>Andrew Perrin And Sara Atske, About three-in-ten U.S. adults say they are ‘almost constantly’ online (The Pew Research Center, 3-29-2021), </a:t>
            </a:r>
            <a:r>
              <a:rPr lang="en" sz="800" u="sng">
                <a:solidFill>
                  <a:schemeClr val="hlink"/>
                </a:solidFill>
                <a:hlinkClick r:id="rId10"/>
              </a:rPr>
              <a:t>https://www.pewresearch.org/short-reads/2021/03/26/about-three-in-ten-u-s-adults-say-they-are-almost-constantly-online/</a:t>
            </a:r>
            <a:r>
              <a:rPr lang="en" sz="800"/>
              <a:t> (Accessed 05-06-2025)</a:t>
            </a:r>
            <a:endParaRPr sz="800"/>
          </a:p>
          <a:p>
            <a:pPr marL="457200" lvl="0" indent="-279400" algn="l" rtl="0">
              <a:spcBef>
                <a:spcPts val="0"/>
              </a:spcBef>
              <a:spcAft>
                <a:spcPts val="0"/>
              </a:spcAft>
              <a:buSzPts val="800"/>
              <a:buAutoNum type="arabicPeriod"/>
            </a:pPr>
            <a:r>
              <a:rPr lang="en" sz="800"/>
              <a:t>James Sherer, What is Technology Addiction? (The American Physhiatric Association, February 2024) </a:t>
            </a:r>
            <a:r>
              <a:rPr lang="en" sz="800" u="sng">
                <a:solidFill>
                  <a:schemeClr val="hlink"/>
                </a:solidFill>
                <a:hlinkClick r:id="rId11"/>
              </a:rPr>
              <a:t>https://www.psychiatry.org/patients-families/technology-addictions-social-media-and-more/what-is-technology-addiction</a:t>
            </a:r>
            <a:r>
              <a:rPr lang="en" sz="800"/>
              <a:t> (Accessed 05-06-2025)</a:t>
            </a:r>
            <a:endParaRPr sz="800"/>
          </a:p>
          <a:p>
            <a:pPr marL="457200" lvl="0" indent="-279400" algn="l" rtl="0">
              <a:spcBef>
                <a:spcPts val="0"/>
              </a:spcBef>
              <a:spcAft>
                <a:spcPts val="0"/>
              </a:spcAft>
              <a:buSzPts val="800"/>
              <a:buAutoNum type="arabicPeriod"/>
            </a:pPr>
            <a:r>
              <a:rPr lang="en" sz="800"/>
              <a:t>Anna Vannucci, Kaitlin M. Flannery, and Chirstine McCauley OhannessianSocial media use and anxiety in emerging adults (ScienceDirect, 1-1-2017) </a:t>
            </a:r>
            <a:r>
              <a:rPr lang="en" sz="800" u="sng">
                <a:solidFill>
                  <a:schemeClr val="hlink"/>
                </a:solidFill>
                <a:hlinkClick r:id="rId12"/>
              </a:rPr>
              <a:t>https://www.sciencedirect.com/science/article/pii/S0165032716309442?via%3Dihub</a:t>
            </a:r>
            <a:r>
              <a:rPr lang="en" sz="800"/>
              <a:t> (Accessed 05-06-2025)</a:t>
            </a:r>
            <a:endParaRPr sz="800"/>
          </a:p>
        </p:txBody>
      </p:sp>
      <p:sp>
        <p:nvSpPr>
          <p:cNvPr id="261" name="Google Shape;261;p30"/>
          <p:cNvSpPr txBox="1">
            <a:spLocks noGrp="1"/>
          </p:cNvSpPr>
          <p:nvPr>
            <p:ph type="title"/>
          </p:nvPr>
        </p:nvSpPr>
        <p:spPr>
          <a:xfrm>
            <a:off x="1293625" y="618900"/>
            <a:ext cx="7665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References</a:t>
            </a:r>
            <a:endParaRPr/>
          </a:p>
          <a:p>
            <a:pPr marL="0" lvl="0" indent="0" algn="l" rtl="0">
              <a:spcBef>
                <a:spcPts val="0"/>
              </a:spcBef>
              <a:spcAft>
                <a:spcPts val="0"/>
              </a:spcAft>
              <a:buNone/>
            </a:pPr>
            <a:endParaRPr/>
          </a:p>
        </p:txBody>
      </p:sp>
      <p:sp>
        <p:nvSpPr>
          <p:cNvPr id="2" name="Slide Number Placeholder 1">
            <a:extLst>
              <a:ext uri="{FF2B5EF4-FFF2-40B4-BE49-F238E27FC236}">
                <a16:creationId xmlns:a16="http://schemas.microsoft.com/office/drawing/2014/main" id="{F87B8443-2ECE-50F0-C0FB-82261CFCE78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18</a:t>
            </a:fld>
            <a:endParaRPr lang="en"/>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4"/>
          <p:cNvSpPr txBox="1">
            <a:spLocks noGrp="1"/>
          </p:cNvSpPr>
          <p:nvPr>
            <p:ph type="title"/>
          </p:nvPr>
        </p:nvSpPr>
        <p:spPr>
          <a:xfrm>
            <a:off x="1321725" y="608125"/>
            <a:ext cx="7665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Plot Summary </a:t>
            </a:r>
            <a:endParaRPr/>
          </a:p>
        </p:txBody>
      </p:sp>
      <p:sp>
        <p:nvSpPr>
          <p:cNvPr id="141" name="Google Shape;141;p14"/>
          <p:cNvSpPr txBox="1">
            <a:spLocks noGrp="1"/>
          </p:cNvSpPr>
          <p:nvPr>
            <p:ph type="body" idx="1"/>
          </p:nvPr>
        </p:nvSpPr>
        <p:spPr>
          <a:xfrm>
            <a:off x="300600" y="1453125"/>
            <a:ext cx="4963500" cy="3416400"/>
          </a:xfrm>
          <a:prstGeom prst="rect">
            <a:avLst/>
          </a:prstGeom>
        </p:spPr>
        <p:txBody>
          <a:bodyPr spcFirstLastPara="1" wrap="square" lIns="91425" tIns="91425" rIns="91425" bIns="91425" anchor="t" anchorCtr="0">
            <a:normAutofit/>
          </a:bodyPr>
          <a:lstStyle/>
          <a:p>
            <a:pPr marL="457200" lvl="0" indent="-317500" algn="l" rtl="0">
              <a:spcBef>
                <a:spcPts val="0"/>
              </a:spcBef>
              <a:spcAft>
                <a:spcPts val="0"/>
              </a:spcAft>
              <a:buSzPts val="1400"/>
              <a:buChar char="●"/>
            </a:pPr>
            <a:r>
              <a:rPr lang="en" sz="1400"/>
              <a:t>Qohen Leth is an talented entity cruncher at MANCOM tasked with solving the Zero Theorem</a:t>
            </a:r>
            <a:endParaRPr sz="1400"/>
          </a:p>
          <a:p>
            <a:pPr marL="457200" lvl="0" indent="-317500" algn="l" rtl="0">
              <a:spcBef>
                <a:spcPts val="0"/>
              </a:spcBef>
              <a:spcAft>
                <a:spcPts val="0"/>
              </a:spcAft>
              <a:buSzPts val="1400"/>
              <a:buChar char="●"/>
            </a:pPr>
            <a:r>
              <a:rPr lang="en" sz="1400"/>
              <a:t>He craves meaning in his life and believes the phone will give him “his call”</a:t>
            </a:r>
            <a:endParaRPr sz="1400"/>
          </a:p>
          <a:p>
            <a:pPr marL="457200" lvl="0" indent="-317500" algn="l" rtl="0">
              <a:spcBef>
                <a:spcPts val="0"/>
              </a:spcBef>
              <a:spcAft>
                <a:spcPts val="0"/>
              </a:spcAft>
              <a:buSzPts val="1400"/>
              <a:buChar char="●"/>
            </a:pPr>
            <a:r>
              <a:rPr lang="en" sz="1400"/>
              <a:t>MANCOM monitors Qohen and manipulates him to leverage his skill</a:t>
            </a:r>
            <a:endParaRPr sz="1400"/>
          </a:p>
          <a:p>
            <a:pPr marL="457200" lvl="0" indent="-317500" algn="l" rtl="0">
              <a:spcBef>
                <a:spcPts val="0"/>
              </a:spcBef>
              <a:spcAft>
                <a:spcPts val="0"/>
              </a:spcAft>
              <a:buSzPts val="1400"/>
              <a:buChar char="●"/>
            </a:pPr>
            <a:r>
              <a:rPr lang="en" sz="1400"/>
              <a:t>Qohen finds out that the Zero Theorem is to prove that the universe will devolve into nothing</a:t>
            </a:r>
            <a:endParaRPr sz="1400"/>
          </a:p>
          <a:p>
            <a:pPr marL="457200" lvl="0" indent="-317500" algn="l" rtl="0">
              <a:spcBef>
                <a:spcPts val="0"/>
              </a:spcBef>
              <a:spcAft>
                <a:spcPts val="0"/>
              </a:spcAft>
              <a:buSzPts val="1400"/>
              <a:buChar char="●"/>
            </a:pPr>
            <a:r>
              <a:rPr lang="en" sz="1400"/>
              <a:t>After Bob falls ill and is taken away, Qohen uses a special VR suit to destroy the Neural Net Mancrive</a:t>
            </a:r>
            <a:endParaRPr sz="1400"/>
          </a:p>
        </p:txBody>
      </p:sp>
      <p:pic>
        <p:nvPicPr>
          <p:cNvPr id="142" name="Google Shape;142;p14" descr="Christoph Waltz Drowns in Technocracy in 'The Zero Theorem' - The New York  Times"/>
          <p:cNvPicPr preferRelativeResize="0"/>
          <p:nvPr/>
        </p:nvPicPr>
        <p:blipFill>
          <a:blip r:embed="rId3">
            <a:alphaModFix/>
          </a:blip>
          <a:stretch>
            <a:fillRect/>
          </a:stretch>
        </p:blipFill>
        <p:spPr>
          <a:xfrm>
            <a:off x="5674400" y="852488"/>
            <a:ext cx="2941971" cy="3438526"/>
          </a:xfrm>
          <a:prstGeom prst="rect">
            <a:avLst/>
          </a:prstGeom>
          <a:noFill/>
          <a:ln>
            <a:noFill/>
          </a:ln>
        </p:spPr>
      </p:pic>
      <p:sp>
        <p:nvSpPr>
          <p:cNvPr id="143" name="Google Shape;143;p14"/>
          <p:cNvSpPr txBox="1"/>
          <p:nvPr/>
        </p:nvSpPr>
        <p:spPr>
          <a:xfrm>
            <a:off x="5565288" y="4232200"/>
            <a:ext cx="3160200" cy="294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solidFill>
                  <a:srgbClr val="999999"/>
                </a:solidFill>
                <a:latin typeface="Lato"/>
                <a:ea typeface="Lato"/>
                <a:cs typeface="Lato"/>
                <a:sym typeface="Lato"/>
              </a:rPr>
              <a:t>Qohen Leth played by Christoph Waltz</a:t>
            </a:r>
            <a:endParaRPr sz="1200">
              <a:solidFill>
                <a:srgbClr val="999999"/>
              </a:solidFill>
              <a:latin typeface="Lato"/>
              <a:ea typeface="Lato"/>
              <a:cs typeface="Lato"/>
              <a:sym typeface="Lato"/>
            </a:endParaRPr>
          </a:p>
          <a:p>
            <a:pPr marL="0" lvl="0" indent="0" algn="ctr" rtl="0">
              <a:spcBef>
                <a:spcPts val="0"/>
              </a:spcBef>
              <a:spcAft>
                <a:spcPts val="0"/>
              </a:spcAft>
              <a:buNone/>
            </a:pPr>
            <a:r>
              <a:rPr lang="en" sz="800">
                <a:solidFill>
                  <a:srgbClr val="999999"/>
                </a:solidFill>
                <a:latin typeface="Lato"/>
                <a:ea typeface="Lato"/>
                <a:cs typeface="Lato"/>
                <a:sym typeface="Lato"/>
              </a:rPr>
              <a:t>(https://www.nytimes.com/2014/09/19/movies/christoph-waltz-drowns-in-technocracy-in-the-zero-theorem.html)</a:t>
            </a:r>
            <a:endParaRPr sz="800">
              <a:solidFill>
                <a:srgbClr val="999999"/>
              </a:solidFill>
              <a:latin typeface="Lato"/>
              <a:ea typeface="Lato"/>
              <a:cs typeface="Lato"/>
              <a:sym typeface="Lato"/>
            </a:endParaRPr>
          </a:p>
        </p:txBody>
      </p:sp>
      <p:sp>
        <p:nvSpPr>
          <p:cNvPr id="2" name="Slide Number Placeholder 1">
            <a:extLst>
              <a:ext uri="{FF2B5EF4-FFF2-40B4-BE49-F238E27FC236}">
                <a16:creationId xmlns:a16="http://schemas.microsoft.com/office/drawing/2014/main" id="{67C16C62-63FD-199F-45DD-6AFC871AC1E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a:t>
            </a:fld>
            <a:endParaRPr lang="en"/>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5"/>
          <p:cNvSpPr txBox="1">
            <a:spLocks noGrp="1"/>
          </p:cNvSpPr>
          <p:nvPr>
            <p:ph type="body" idx="1"/>
          </p:nvPr>
        </p:nvSpPr>
        <p:spPr>
          <a:xfrm>
            <a:off x="487700" y="1559125"/>
            <a:ext cx="3774000" cy="2911200"/>
          </a:xfrm>
          <a:prstGeom prst="rect">
            <a:avLst/>
          </a:prstGeom>
        </p:spPr>
        <p:txBody>
          <a:bodyPr spcFirstLastPara="1" wrap="square" lIns="91425" tIns="91425" rIns="91425" bIns="91425" anchor="t" anchorCtr="0">
            <a:normAutofit/>
          </a:bodyPr>
          <a:lstStyle/>
          <a:p>
            <a:pPr marL="457200" lvl="0" indent="-317500" algn="l" rtl="0">
              <a:spcBef>
                <a:spcPts val="0"/>
              </a:spcBef>
              <a:spcAft>
                <a:spcPts val="0"/>
              </a:spcAft>
              <a:buSzPts val="1400"/>
              <a:buChar char="●"/>
            </a:pPr>
            <a:r>
              <a:rPr lang="en" sz="1400"/>
              <a:t>This movie takes a Kantian perspective of the topics presented.</a:t>
            </a:r>
            <a:endParaRPr sz="1400"/>
          </a:p>
          <a:p>
            <a:pPr marL="457200" lvl="0" indent="-317500" algn="l" rtl="0">
              <a:spcBef>
                <a:spcPts val="0"/>
              </a:spcBef>
              <a:spcAft>
                <a:spcPts val="0"/>
              </a:spcAft>
              <a:buSzPts val="1400"/>
              <a:buChar char="●"/>
            </a:pPr>
            <a:r>
              <a:rPr lang="en" sz="1400"/>
              <a:t>Bob claims that he’s nobody’s tool</a:t>
            </a:r>
            <a:endParaRPr sz="1400"/>
          </a:p>
          <a:p>
            <a:pPr marL="457200" lvl="0" indent="-317500" algn="l" rtl="0">
              <a:spcBef>
                <a:spcPts val="0"/>
              </a:spcBef>
              <a:spcAft>
                <a:spcPts val="0"/>
              </a:spcAft>
              <a:buSzPts val="1400"/>
              <a:buChar char="●"/>
            </a:pPr>
            <a:r>
              <a:rPr lang="en" sz="1400"/>
              <a:t>Management uses the Shrink-ROM and the VR suit to manipulate Qohen</a:t>
            </a:r>
            <a:endParaRPr sz="1400"/>
          </a:p>
          <a:p>
            <a:pPr marL="457200" lvl="0" indent="-317500" algn="l" rtl="0">
              <a:spcBef>
                <a:spcPts val="0"/>
              </a:spcBef>
              <a:spcAft>
                <a:spcPts val="0"/>
              </a:spcAft>
              <a:buSzPts val="1400"/>
              <a:buChar char="●"/>
            </a:pPr>
            <a:r>
              <a:rPr lang="en" sz="1400"/>
              <a:t>Management’s plot to use the Zero Theorem and Neural Net Mancrive to invigorate consumer activity has negative imagery. </a:t>
            </a:r>
            <a:endParaRPr sz="1400"/>
          </a:p>
          <a:p>
            <a:pPr marL="457200" lvl="0" indent="-317500" algn="l" rtl="0">
              <a:spcBef>
                <a:spcPts val="0"/>
              </a:spcBef>
              <a:spcAft>
                <a:spcPts val="0"/>
              </a:spcAft>
              <a:buSzPts val="1400"/>
              <a:buChar char="●"/>
            </a:pPr>
            <a:r>
              <a:rPr lang="en" sz="1400"/>
              <a:t>People aren’t means to an end.</a:t>
            </a:r>
            <a:endParaRPr sz="1400"/>
          </a:p>
        </p:txBody>
      </p:sp>
      <p:pic>
        <p:nvPicPr>
          <p:cNvPr id="149" name="Google Shape;149;p15"/>
          <p:cNvPicPr preferRelativeResize="0"/>
          <p:nvPr/>
        </p:nvPicPr>
        <p:blipFill>
          <a:blip r:embed="rId3">
            <a:alphaModFix/>
          </a:blip>
          <a:stretch>
            <a:fillRect/>
          </a:stretch>
        </p:blipFill>
        <p:spPr>
          <a:xfrm>
            <a:off x="4572000" y="1946067"/>
            <a:ext cx="4168425" cy="2137325"/>
          </a:xfrm>
          <a:prstGeom prst="rect">
            <a:avLst/>
          </a:prstGeom>
          <a:noFill/>
          <a:ln>
            <a:noFill/>
          </a:ln>
        </p:spPr>
      </p:pic>
      <p:sp>
        <p:nvSpPr>
          <p:cNvPr id="150" name="Google Shape;150;p15"/>
          <p:cNvSpPr txBox="1">
            <a:spLocks noGrp="1"/>
          </p:cNvSpPr>
          <p:nvPr>
            <p:ph type="title"/>
          </p:nvPr>
        </p:nvSpPr>
        <p:spPr>
          <a:xfrm>
            <a:off x="1321725" y="608125"/>
            <a:ext cx="7665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Ethical Plot Analysis</a:t>
            </a:r>
            <a:endParaRPr/>
          </a:p>
        </p:txBody>
      </p:sp>
      <p:sp>
        <p:nvSpPr>
          <p:cNvPr id="151" name="Google Shape;151;p15"/>
          <p:cNvSpPr txBox="1"/>
          <p:nvPr/>
        </p:nvSpPr>
        <p:spPr>
          <a:xfrm>
            <a:off x="4961363" y="4083400"/>
            <a:ext cx="3389700" cy="294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solidFill>
                  <a:srgbClr val="999999"/>
                </a:solidFill>
                <a:latin typeface="Lato"/>
                <a:ea typeface="Lato"/>
                <a:cs typeface="Lato"/>
                <a:sym typeface="Lato"/>
              </a:rPr>
              <a:t>“Management” played by Matt Damon</a:t>
            </a:r>
            <a:endParaRPr sz="1200">
              <a:solidFill>
                <a:srgbClr val="999999"/>
              </a:solidFill>
              <a:latin typeface="Lato"/>
              <a:ea typeface="Lato"/>
              <a:cs typeface="Lato"/>
              <a:sym typeface="Lato"/>
            </a:endParaRPr>
          </a:p>
        </p:txBody>
      </p:sp>
      <p:sp>
        <p:nvSpPr>
          <p:cNvPr id="152" name="Google Shape;152;p15"/>
          <p:cNvSpPr txBox="1"/>
          <p:nvPr/>
        </p:nvSpPr>
        <p:spPr>
          <a:xfrm>
            <a:off x="4572000" y="4377700"/>
            <a:ext cx="41685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a:solidFill>
                  <a:srgbClr val="999999"/>
                </a:solidFill>
                <a:latin typeface="Lato"/>
                <a:ea typeface="Lato"/>
                <a:cs typeface="Lato"/>
                <a:sym typeface="Lato"/>
              </a:rPr>
              <a:t>https://www.thisisbarry.com/film/the-zero-theorem-2013-movie-plot-ending-explained/</a:t>
            </a:r>
            <a:endParaRPr sz="800">
              <a:solidFill>
                <a:srgbClr val="999999"/>
              </a:solidFill>
              <a:latin typeface="Lato"/>
              <a:ea typeface="Lato"/>
              <a:cs typeface="Lato"/>
              <a:sym typeface="Lato"/>
            </a:endParaRPr>
          </a:p>
        </p:txBody>
      </p:sp>
      <p:sp>
        <p:nvSpPr>
          <p:cNvPr id="2" name="Slide Number Placeholder 1">
            <a:extLst>
              <a:ext uri="{FF2B5EF4-FFF2-40B4-BE49-F238E27FC236}">
                <a16:creationId xmlns:a16="http://schemas.microsoft.com/office/drawing/2014/main" id="{E7CA2AA6-BFD1-BD83-C908-502837F5F0B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6"/>
          <p:cNvSpPr txBox="1">
            <a:spLocks noGrp="1"/>
          </p:cNvSpPr>
          <p:nvPr>
            <p:ph type="body" idx="1"/>
          </p:nvPr>
        </p:nvSpPr>
        <p:spPr>
          <a:xfrm>
            <a:off x="154925" y="1475525"/>
            <a:ext cx="3953100" cy="33975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rgbClr val="FFFFFF"/>
              </a:buClr>
              <a:buSzPts val="1400"/>
              <a:buChar char="●"/>
            </a:pPr>
            <a:r>
              <a:rPr lang="en" sz="1400">
                <a:solidFill>
                  <a:srgbClr val="FFFFFF"/>
                </a:solidFill>
              </a:rPr>
              <a:t>Many biblical references</a:t>
            </a:r>
            <a:endParaRPr sz="1400">
              <a:solidFill>
                <a:srgbClr val="FFFFFF"/>
              </a:solidFill>
            </a:endParaRPr>
          </a:p>
          <a:p>
            <a:pPr marL="914400" lvl="1" indent="-317500" algn="l" rtl="0">
              <a:spcBef>
                <a:spcPts val="0"/>
              </a:spcBef>
              <a:spcAft>
                <a:spcPts val="0"/>
              </a:spcAft>
              <a:buSzPts val="1400"/>
              <a:buChar char="○"/>
            </a:pPr>
            <a:r>
              <a:rPr lang="en" sz="1400"/>
              <a:t>Themes from Ecclesiastes [2]</a:t>
            </a:r>
            <a:endParaRPr sz="1400">
              <a:solidFill>
                <a:srgbClr val="FFFFFF"/>
              </a:solidFill>
            </a:endParaRPr>
          </a:p>
          <a:p>
            <a:pPr marL="914400" lvl="1" indent="-317500" algn="l" rtl="0">
              <a:spcBef>
                <a:spcPts val="0"/>
              </a:spcBef>
              <a:spcAft>
                <a:spcPts val="0"/>
              </a:spcAft>
              <a:buClr>
                <a:srgbClr val="FFFFFF"/>
              </a:buClr>
              <a:buSzPts val="1400"/>
              <a:buChar char="○"/>
            </a:pPr>
            <a:r>
              <a:rPr lang="en" sz="1400">
                <a:solidFill>
                  <a:srgbClr val="FFFFFF"/>
                </a:solidFill>
              </a:rPr>
              <a:t>The crucifix</a:t>
            </a:r>
            <a:endParaRPr sz="1400">
              <a:solidFill>
                <a:srgbClr val="FFFFFF"/>
              </a:solidFill>
            </a:endParaRPr>
          </a:p>
          <a:p>
            <a:pPr marL="914400" lvl="1" indent="-317500" algn="l" rtl="0">
              <a:spcBef>
                <a:spcPts val="0"/>
              </a:spcBef>
              <a:spcAft>
                <a:spcPts val="0"/>
              </a:spcAft>
              <a:buClr>
                <a:srgbClr val="FFFFFF"/>
              </a:buClr>
              <a:buSzPts val="1400"/>
              <a:buChar char="○"/>
            </a:pPr>
            <a:r>
              <a:rPr lang="en" sz="1400">
                <a:solidFill>
                  <a:srgbClr val="FFFFFF"/>
                </a:solidFill>
              </a:rPr>
              <a:t>Qohen’s name [3]</a:t>
            </a:r>
            <a:endParaRPr sz="1400">
              <a:solidFill>
                <a:srgbClr val="FFFFFF"/>
              </a:solidFill>
            </a:endParaRPr>
          </a:p>
          <a:p>
            <a:pPr marL="457200" lvl="0" indent="-317500" algn="l" rtl="0">
              <a:spcBef>
                <a:spcPts val="0"/>
              </a:spcBef>
              <a:spcAft>
                <a:spcPts val="0"/>
              </a:spcAft>
              <a:buClr>
                <a:srgbClr val="FFFFFF"/>
              </a:buClr>
              <a:buSzPts val="1400"/>
              <a:buChar char="●"/>
            </a:pPr>
            <a:r>
              <a:rPr lang="en" sz="1400">
                <a:solidFill>
                  <a:srgbClr val="FFFFFF"/>
                </a:solidFill>
              </a:rPr>
              <a:t>“God is in all things”</a:t>
            </a:r>
            <a:endParaRPr sz="1400">
              <a:solidFill>
                <a:srgbClr val="FFFFFF"/>
              </a:solidFill>
            </a:endParaRPr>
          </a:p>
          <a:p>
            <a:pPr marL="457200" lvl="0" indent="-317500" algn="l" rtl="0">
              <a:spcBef>
                <a:spcPts val="0"/>
              </a:spcBef>
              <a:spcAft>
                <a:spcPts val="0"/>
              </a:spcAft>
              <a:buClr>
                <a:srgbClr val="FFFFFF"/>
              </a:buClr>
              <a:buSzPts val="1400"/>
              <a:buChar char="●"/>
            </a:pPr>
            <a:r>
              <a:rPr lang="en" sz="1400">
                <a:solidFill>
                  <a:srgbClr val="FFFFFF"/>
                </a:solidFill>
              </a:rPr>
              <a:t>Challenging explanations of the world [1]</a:t>
            </a:r>
            <a:endParaRPr sz="1400">
              <a:solidFill>
                <a:srgbClr val="FFFFFF"/>
              </a:solidFill>
            </a:endParaRPr>
          </a:p>
          <a:p>
            <a:pPr marL="457200" lvl="0" indent="-317500" algn="l" rtl="0">
              <a:spcBef>
                <a:spcPts val="0"/>
              </a:spcBef>
              <a:spcAft>
                <a:spcPts val="0"/>
              </a:spcAft>
              <a:buClr>
                <a:srgbClr val="FFFFFF"/>
              </a:buClr>
              <a:buSzPts val="1400"/>
              <a:buChar char="●"/>
            </a:pPr>
            <a:r>
              <a:rPr lang="en" sz="1400">
                <a:solidFill>
                  <a:srgbClr val="FFFFFF"/>
                </a:solidFill>
              </a:rPr>
              <a:t>Opposes rituals of salvation with tangible improvements [1]</a:t>
            </a:r>
            <a:endParaRPr sz="1400">
              <a:solidFill>
                <a:srgbClr val="FFFFFF"/>
              </a:solidFill>
            </a:endParaRPr>
          </a:p>
          <a:p>
            <a:pPr marL="457200" lvl="0" indent="-317500" algn="l" rtl="0">
              <a:spcBef>
                <a:spcPts val="0"/>
              </a:spcBef>
              <a:spcAft>
                <a:spcPts val="0"/>
              </a:spcAft>
              <a:buClr>
                <a:srgbClr val="FFFFFF"/>
              </a:buClr>
              <a:buSzPts val="1400"/>
              <a:buChar char="●"/>
            </a:pPr>
            <a:r>
              <a:rPr lang="en" sz="1400">
                <a:solidFill>
                  <a:srgbClr val="FFFFFF"/>
                </a:solidFill>
              </a:rPr>
              <a:t>21% increase in religiously unaffiliated adults in United States adults from 1974 to 2021 [5]</a:t>
            </a:r>
            <a:endParaRPr sz="1400">
              <a:solidFill>
                <a:srgbClr val="FFFFFF"/>
              </a:solidFill>
            </a:endParaRPr>
          </a:p>
          <a:p>
            <a:pPr marL="457200" lvl="0" indent="0" algn="l" rtl="0">
              <a:spcBef>
                <a:spcPts val="0"/>
              </a:spcBef>
              <a:spcAft>
                <a:spcPts val="0"/>
              </a:spcAft>
              <a:buNone/>
            </a:pPr>
            <a:endParaRPr sz="1400">
              <a:solidFill>
                <a:schemeClr val="dk1"/>
              </a:solidFill>
            </a:endParaRPr>
          </a:p>
        </p:txBody>
      </p:sp>
      <p:pic>
        <p:nvPicPr>
          <p:cNvPr id="158" name="Google Shape;158;p16" descr="The Zero Theorem – Split Screen"/>
          <p:cNvPicPr preferRelativeResize="0"/>
          <p:nvPr/>
        </p:nvPicPr>
        <p:blipFill>
          <a:blip r:embed="rId3">
            <a:alphaModFix/>
          </a:blip>
          <a:stretch>
            <a:fillRect/>
          </a:stretch>
        </p:blipFill>
        <p:spPr>
          <a:xfrm>
            <a:off x="4212650" y="1388550"/>
            <a:ext cx="4631950" cy="2634175"/>
          </a:xfrm>
          <a:prstGeom prst="rect">
            <a:avLst/>
          </a:prstGeom>
          <a:noFill/>
          <a:ln>
            <a:noFill/>
          </a:ln>
        </p:spPr>
      </p:pic>
      <p:sp>
        <p:nvSpPr>
          <p:cNvPr id="159" name="Google Shape;159;p16"/>
          <p:cNvSpPr txBox="1">
            <a:spLocks noGrp="1"/>
          </p:cNvSpPr>
          <p:nvPr>
            <p:ph type="title"/>
          </p:nvPr>
        </p:nvSpPr>
        <p:spPr>
          <a:xfrm>
            <a:off x="1293625" y="618900"/>
            <a:ext cx="7665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Technology as the Enemy of Religion</a:t>
            </a:r>
            <a:endParaRPr/>
          </a:p>
          <a:p>
            <a:pPr marL="0" lvl="0" indent="0" algn="l" rtl="0">
              <a:spcBef>
                <a:spcPts val="0"/>
              </a:spcBef>
              <a:spcAft>
                <a:spcPts val="0"/>
              </a:spcAft>
              <a:buNone/>
            </a:pPr>
            <a:endParaRPr/>
          </a:p>
        </p:txBody>
      </p:sp>
      <p:sp>
        <p:nvSpPr>
          <p:cNvPr id="160" name="Google Shape;160;p16"/>
          <p:cNvSpPr txBox="1"/>
          <p:nvPr/>
        </p:nvSpPr>
        <p:spPr>
          <a:xfrm>
            <a:off x="4961363" y="4022725"/>
            <a:ext cx="3389700" cy="294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solidFill>
                  <a:srgbClr val="999999"/>
                </a:solidFill>
                <a:latin typeface="Lato"/>
                <a:ea typeface="Lato"/>
                <a:cs typeface="Lato"/>
                <a:sym typeface="Lato"/>
              </a:rPr>
              <a:t>The security camera above Qohen’s desk</a:t>
            </a:r>
            <a:endParaRPr sz="1200">
              <a:solidFill>
                <a:srgbClr val="999999"/>
              </a:solidFill>
              <a:latin typeface="Lato"/>
              <a:ea typeface="Lato"/>
              <a:cs typeface="Lato"/>
              <a:sym typeface="Lato"/>
            </a:endParaRPr>
          </a:p>
          <a:p>
            <a:pPr marL="0" lvl="0" indent="0" algn="ctr" rtl="0">
              <a:spcBef>
                <a:spcPts val="0"/>
              </a:spcBef>
              <a:spcAft>
                <a:spcPts val="0"/>
              </a:spcAft>
              <a:buNone/>
            </a:pPr>
            <a:r>
              <a:rPr lang="en" sz="800">
                <a:solidFill>
                  <a:srgbClr val="999999"/>
                </a:solidFill>
                <a:latin typeface="Lato"/>
                <a:ea typeface="Lato"/>
                <a:cs typeface="Lato"/>
                <a:sym typeface="Lato"/>
              </a:rPr>
              <a:t>https://split-screen.net/the-zero-theorem/</a:t>
            </a:r>
            <a:endParaRPr sz="800">
              <a:solidFill>
                <a:srgbClr val="999999"/>
              </a:solidFill>
              <a:latin typeface="Lato"/>
              <a:ea typeface="Lato"/>
              <a:cs typeface="Lato"/>
              <a:sym typeface="Lato"/>
            </a:endParaRPr>
          </a:p>
        </p:txBody>
      </p:sp>
      <p:sp>
        <p:nvSpPr>
          <p:cNvPr id="2" name="Slide Number Placeholder 1">
            <a:extLst>
              <a:ext uri="{FF2B5EF4-FFF2-40B4-BE49-F238E27FC236}">
                <a16:creationId xmlns:a16="http://schemas.microsoft.com/office/drawing/2014/main" id="{71B09B61-CA35-D91F-A868-3E890DBB32E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7"/>
          <p:cNvSpPr txBox="1">
            <a:spLocks noGrp="1"/>
          </p:cNvSpPr>
          <p:nvPr>
            <p:ph type="title"/>
          </p:nvPr>
        </p:nvSpPr>
        <p:spPr>
          <a:xfrm>
            <a:off x="1321725" y="608125"/>
            <a:ext cx="7665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Key Theme: Human Dependence on Technology</a:t>
            </a:r>
            <a:endParaRPr/>
          </a:p>
          <a:p>
            <a:pPr marL="0" lvl="0" indent="0" algn="l" rtl="0">
              <a:spcBef>
                <a:spcPts val="0"/>
              </a:spcBef>
              <a:spcAft>
                <a:spcPts val="0"/>
              </a:spcAft>
              <a:buNone/>
            </a:pPr>
            <a:r>
              <a:rPr lang="en"/>
              <a:t> </a:t>
            </a:r>
            <a:endParaRPr/>
          </a:p>
        </p:txBody>
      </p:sp>
      <p:sp>
        <p:nvSpPr>
          <p:cNvPr id="166" name="Google Shape;166;p17"/>
          <p:cNvSpPr txBox="1"/>
          <p:nvPr/>
        </p:nvSpPr>
        <p:spPr>
          <a:xfrm>
            <a:off x="394850" y="1506425"/>
            <a:ext cx="4354800" cy="3252900"/>
          </a:xfrm>
          <a:prstGeom prst="rect">
            <a:avLst/>
          </a:prstGeom>
          <a:noFill/>
          <a:ln>
            <a:noFill/>
          </a:ln>
        </p:spPr>
        <p:txBody>
          <a:bodyPr spcFirstLastPara="1" wrap="square" lIns="91425" tIns="91425" rIns="91425" bIns="91425" anchor="t" anchorCtr="0">
            <a:noAutofit/>
          </a:bodyPr>
          <a:lstStyle/>
          <a:p>
            <a:pPr marL="0" lvl="0" indent="0" algn="l" rtl="0">
              <a:lnSpc>
                <a:spcPct val="105000"/>
              </a:lnSpc>
              <a:spcBef>
                <a:spcPts val="1200"/>
              </a:spcBef>
              <a:spcAft>
                <a:spcPts val="0"/>
              </a:spcAft>
              <a:buClr>
                <a:schemeClr val="dk1"/>
              </a:buClr>
              <a:buSzPts val="688"/>
              <a:buFont typeface="Arial"/>
              <a:buNone/>
            </a:pPr>
            <a:r>
              <a:rPr lang="en">
                <a:solidFill>
                  <a:schemeClr val="lt1"/>
                </a:solidFill>
                <a:latin typeface="Lato"/>
                <a:ea typeface="Lato"/>
                <a:cs typeface="Lato"/>
                <a:sym typeface="Lato"/>
              </a:rPr>
              <a:t>Throughout the movie, nearly every character is shown relying on technology to function, communicate, and cope with reality. </a:t>
            </a:r>
            <a:endParaRPr>
              <a:solidFill>
                <a:schemeClr val="lt1"/>
              </a:solidFill>
              <a:latin typeface="Lato"/>
              <a:ea typeface="Lato"/>
              <a:cs typeface="Lato"/>
              <a:sym typeface="Lato"/>
            </a:endParaRPr>
          </a:p>
          <a:p>
            <a:pPr marL="457200" lvl="0" indent="-317500" algn="l" rtl="0">
              <a:lnSpc>
                <a:spcPct val="115000"/>
              </a:lnSpc>
              <a:spcBef>
                <a:spcPts val="1200"/>
              </a:spcBef>
              <a:spcAft>
                <a:spcPts val="0"/>
              </a:spcAft>
              <a:buClr>
                <a:schemeClr val="lt1"/>
              </a:buClr>
              <a:buSzPts val="1400"/>
              <a:buFont typeface="Lato"/>
              <a:buChar char="●"/>
            </a:pPr>
            <a:r>
              <a:rPr lang="en">
                <a:solidFill>
                  <a:schemeClr val="lt1"/>
                </a:solidFill>
                <a:latin typeface="Lato"/>
                <a:ea typeface="Lato"/>
                <a:cs typeface="Lato"/>
                <a:sym typeface="Lato"/>
              </a:rPr>
              <a:t>Qohen’s spends his entire day working from a complex digital interface</a:t>
            </a:r>
            <a:endParaRPr>
              <a:solidFill>
                <a:schemeClr val="lt1"/>
              </a:solidFill>
              <a:latin typeface="Lato"/>
              <a:ea typeface="Lato"/>
              <a:cs typeface="Lato"/>
              <a:sym typeface="Lato"/>
            </a:endParaRPr>
          </a:p>
          <a:p>
            <a:pPr marL="457200" lvl="0" indent="-317500" algn="l" rtl="0">
              <a:lnSpc>
                <a:spcPct val="115000"/>
              </a:lnSpc>
              <a:spcBef>
                <a:spcPts val="0"/>
              </a:spcBef>
              <a:spcAft>
                <a:spcPts val="0"/>
              </a:spcAft>
              <a:buClr>
                <a:schemeClr val="lt1"/>
              </a:buClr>
              <a:buSzPts val="1400"/>
              <a:buFont typeface="Lato"/>
              <a:buChar char="●"/>
            </a:pPr>
            <a:r>
              <a:rPr lang="en">
                <a:solidFill>
                  <a:schemeClr val="lt1"/>
                </a:solidFill>
                <a:latin typeface="Lato"/>
                <a:ea typeface="Lato"/>
                <a:cs typeface="Lato"/>
                <a:sym typeface="Lato"/>
              </a:rPr>
              <a:t>Emotional support is outsourced to an AI therapist</a:t>
            </a:r>
            <a:endParaRPr>
              <a:solidFill>
                <a:schemeClr val="lt1"/>
              </a:solidFill>
              <a:latin typeface="Lato"/>
              <a:ea typeface="Lato"/>
              <a:cs typeface="Lato"/>
              <a:sym typeface="Lato"/>
            </a:endParaRPr>
          </a:p>
          <a:p>
            <a:pPr marL="457200" lvl="0" indent="-317500" algn="l" rtl="0">
              <a:lnSpc>
                <a:spcPct val="115000"/>
              </a:lnSpc>
              <a:spcBef>
                <a:spcPts val="0"/>
              </a:spcBef>
              <a:spcAft>
                <a:spcPts val="0"/>
              </a:spcAft>
              <a:buClr>
                <a:schemeClr val="lt1"/>
              </a:buClr>
              <a:buSzPts val="1400"/>
              <a:buFont typeface="Lato"/>
              <a:buChar char="●"/>
            </a:pPr>
            <a:r>
              <a:rPr lang="en">
                <a:solidFill>
                  <a:schemeClr val="lt1"/>
                </a:solidFill>
                <a:latin typeface="Lato"/>
                <a:ea typeface="Lato"/>
                <a:cs typeface="Lato"/>
                <a:sym typeface="Lato"/>
              </a:rPr>
              <a:t>Bainsley offers companionship through a VR</a:t>
            </a:r>
            <a:endParaRPr>
              <a:solidFill>
                <a:schemeClr val="lt1"/>
              </a:solidFill>
              <a:latin typeface="Lato"/>
              <a:ea typeface="Lato"/>
              <a:cs typeface="Lato"/>
              <a:sym typeface="Lato"/>
            </a:endParaRPr>
          </a:p>
          <a:p>
            <a:pPr marL="457200" lvl="0" indent="-317500" algn="l" rtl="0">
              <a:lnSpc>
                <a:spcPct val="115000"/>
              </a:lnSpc>
              <a:spcBef>
                <a:spcPts val="0"/>
              </a:spcBef>
              <a:spcAft>
                <a:spcPts val="0"/>
              </a:spcAft>
              <a:buClr>
                <a:schemeClr val="lt1"/>
              </a:buClr>
              <a:buSzPts val="1400"/>
              <a:buFont typeface="Lato"/>
              <a:buChar char="●"/>
            </a:pPr>
            <a:r>
              <a:rPr lang="en">
                <a:solidFill>
                  <a:schemeClr val="lt1"/>
                </a:solidFill>
                <a:latin typeface="Lato"/>
                <a:ea typeface="Lato"/>
                <a:cs typeface="Lato"/>
                <a:sym typeface="Lato"/>
              </a:rPr>
              <a:t>People in the streets and at parties are consumed by digital noise and entertainment</a:t>
            </a:r>
            <a:endParaRPr>
              <a:solidFill>
                <a:schemeClr val="lt1"/>
              </a:solidFill>
              <a:latin typeface="Lato"/>
              <a:ea typeface="Lato"/>
              <a:cs typeface="Lato"/>
              <a:sym typeface="Lato"/>
            </a:endParaRPr>
          </a:p>
          <a:p>
            <a:pPr marL="457200" lvl="0" indent="-317500" algn="l" rtl="0">
              <a:lnSpc>
                <a:spcPct val="115000"/>
              </a:lnSpc>
              <a:spcBef>
                <a:spcPts val="0"/>
              </a:spcBef>
              <a:spcAft>
                <a:spcPts val="0"/>
              </a:spcAft>
              <a:buClr>
                <a:schemeClr val="lt1"/>
              </a:buClr>
              <a:buSzPts val="1400"/>
              <a:buFont typeface="Lato"/>
              <a:buChar char="●"/>
            </a:pPr>
            <a:r>
              <a:rPr lang="en">
                <a:solidFill>
                  <a:schemeClr val="lt1"/>
                </a:solidFill>
                <a:latin typeface="Lato"/>
                <a:ea typeface="Lato"/>
                <a:cs typeface="Lato"/>
                <a:sym typeface="Lato"/>
              </a:rPr>
              <a:t>Qohen believes the meaning of his life will come via a phone line</a:t>
            </a:r>
            <a:endParaRPr>
              <a:solidFill>
                <a:schemeClr val="lt1"/>
              </a:solidFill>
              <a:latin typeface="Lato"/>
              <a:ea typeface="Lato"/>
              <a:cs typeface="Lato"/>
              <a:sym typeface="Lato"/>
            </a:endParaRPr>
          </a:p>
          <a:p>
            <a:pPr marL="0" lvl="0" indent="0" algn="l" rtl="0">
              <a:lnSpc>
                <a:spcPct val="105000"/>
              </a:lnSpc>
              <a:spcBef>
                <a:spcPts val="1200"/>
              </a:spcBef>
              <a:spcAft>
                <a:spcPts val="0"/>
              </a:spcAft>
              <a:buClr>
                <a:srgbClr val="000000"/>
              </a:buClr>
              <a:buSzPts val="688"/>
              <a:buFont typeface="Arial"/>
              <a:buNone/>
            </a:pPr>
            <a:endParaRPr>
              <a:solidFill>
                <a:schemeClr val="lt1"/>
              </a:solidFill>
              <a:latin typeface="Lato"/>
              <a:ea typeface="Lato"/>
              <a:cs typeface="Lato"/>
              <a:sym typeface="Lato"/>
            </a:endParaRPr>
          </a:p>
          <a:p>
            <a:pPr marL="0" lvl="0" indent="0" algn="l" rtl="0">
              <a:lnSpc>
                <a:spcPct val="105000"/>
              </a:lnSpc>
              <a:spcBef>
                <a:spcPts val="1200"/>
              </a:spcBef>
              <a:spcAft>
                <a:spcPts val="0"/>
              </a:spcAft>
              <a:buClr>
                <a:srgbClr val="000000"/>
              </a:buClr>
              <a:buSzPts val="688"/>
              <a:buFont typeface="Arial"/>
              <a:buNone/>
            </a:pPr>
            <a:endParaRPr>
              <a:solidFill>
                <a:schemeClr val="lt1"/>
              </a:solidFill>
              <a:latin typeface="Lato"/>
              <a:ea typeface="Lato"/>
              <a:cs typeface="Lato"/>
              <a:sym typeface="Lato"/>
            </a:endParaRPr>
          </a:p>
          <a:p>
            <a:pPr marL="0" lvl="0" indent="0" algn="l" rtl="0">
              <a:spcBef>
                <a:spcPts val="1200"/>
              </a:spcBef>
              <a:spcAft>
                <a:spcPts val="0"/>
              </a:spcAft>
              <a:buNone/>
            </a:pPr>
            <a:endParaRPr>
              <a:solidFill>
                <a:schemeClr val="lt1"/>
              </a:solidFill>
              <a:latin typeface="Lato"/>
              <a:ea typeface="Lato"/>
              <a:cs typeface="Lato"/>
              <a:sym typeface="Lato"/>
            </a:endParaRPr>
          </a:p>
        </p:txBody>
      </p:sp>
      <p:pic>
        <p:nvPicPr>
          <p:cNvPr id="167" name="Google Shape;167;p17"/>
          <p:cNvPicPr preferRelativeResize="0"/>
          <p:nvPr/>
        </p:nvPicPr>
        <p:blipFill>
          <a:blip r:embed="rId3">
            <a:alphaModFix/>
          </a:blip>
          <a:stretch>
            <a:fillRect/>
          </a:stretch>
        </p:blipFill>
        <p:spPr>
          <a:xfrm>
            <a:off x="4749650" y="1506413"/>
            <a:ext cx="4089551" cy="2323914"/>
          </a:xfrm>
          <a:prstGeom prst="rect">
            <a:avLst/>
          </a:prstGeom>
          <a:noFill/>
          <a:ln>
            <a:noFill/>
          </a:ln>
        </p:spPr>
      </p:pic>
      <p:sp>
        <p:nvSpPr>
          <p:cNvPr id="168" name="Google Shape;168;p17"/>
          <p:cNvSpPr txBox="1"/>
          <p:nvPr/>
        </p:nvSpPr>
        <p:spPr>
          <a:xfrm>
            <a:off x="4748575" y="4155925"/>
            <a:ext cx="40917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solidFill>
                  <a:srgbClr val="999999"/>
                </a:solidFill>
                <a:latin typeface="Lato"/>
                <a:ea typeface="Lato"/>
                <a:cs typeface="Lato"/>
                <a:sym typeface="Lato"/>
              </a:rPr>
              <a:t>https://wtfbabe.wordpress.com/2014/10/19/wtf-the-zero-theorem-2013/</a:t>
            </a:r>
            <a:endParaRPr sz="900">
              <a:solidFill>
                <a:srgbClr val="999999"/>
              </a:solidFill>
              <a:latin typeface="Lato"/>
              <a:ea typeface="Lato"/>
              <a:cs typeface="Lato"/>
              <a:sym typeface="Lato"/>
            </a:endParaRPr>
          </a:p>
        </p:txBody>
      </p:sp>
      <p:sp>
        <p:nvSpPr>
          <p:cNvPr id="169" name="Google Shape;169;p17"/>
          <p:cNvSpPr txBox="1"/>
          <p:nvPr/>
        </p:nvSpPr>
        <p:spPr>
          <a:xfrm>
            <a:off x="4792975" y="3830325"/>
            <a:ext cx="4002900" cy="354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a:solidFill>
                  <a:srgbClr val="999999"/>
                </a:solidFill>
                <a:latin typeface="Lato"/>
                <a:ea typeface="Lato"/>
                <a:cs typeface="Lato"/>
                <a:sym typeface="Lato"/>
              </a:rPr>
              <a:t>Partygoers can’t get off their devices</a:t>
            </a:r>
            <a:endParaRPr sz="1100">
              <a:solidFill>
                <a:srgbClr val="999999"/>
              </a:solidFill>
              <a:latin typeface="Lato"/>
              <a:ea typeface="Lato"/>
              <a:cs typeface="Lato"/>
              <a:sym typeface="Lato"/>
            </a:endParaRPr>
          </a:p>
        </p:txBody>
      </p:sp>
      <p:sp>
        <p:nvSpPr>
          <p:cNvPr id="2" name="Slide Number Placeholder 1">
            <a:extLst>
              <a:ext uri="{FF2B5EF4-FFF2-40B4-BE49-F238E27FC236}">
                <a16:creationId xmlns:a16="http://schemas.microsoft.com/office/drawing/2014/main" id="{E1FAEDDD-FDE3-C162-EEC9-8F1F073FAED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a:t>
            </a:fld>
            <a:endParaRPr lang="en"/>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8"/>
          <p:cNvSpPr txBox="1">
            <a:spLocks noGrp="1"/>
          </p:cNvSpPr>
          <p:nvPr>
            <p:ph type="title"/>
          </p:nvPr>
        </p:nvSpPr>
        <p:spPr>
          <a:xfrm>
            <a:off x="1321725" y="608125"/>
            <a:ext cx="7665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Key Theme: Human Dependence on Technology</a:t>
            </a:r>
            <a:endParaRPr/>
          </a:p>
          <a:p>
            <a:pPr marL="0" lvl="0" indent="0" algn="l" rtl="0">
              <a:spcBef>
                <a:spcPts val="0"/>
              </a:spcBef>
              <a:spcAft>
                <a:spcPts val="0"/>
              </a:spcAft>
              <a:buNone/>
            </a:pPr>
            <a:r>
              <a:rPr lang="en"/>
              <a:t> </a:t>
            </a:r>
            <a:endParaRPr/>
          </a:p>
        </p:txBody>
      </p:sp>
      <p:sp>
        <p:nvSpPr>
          <p:cNvPr id="175" name="Google Shape;175;p18"/>
          <p:cNvSpPr txBox="1"/>
          <p:nvPr/>
        </p:nvSpPr>
        <p:spPr>
          <a:xfrm>
            <a:off x="293925" y="1441525"/>
            <a:ext cx="4632000" cy="392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lt1"/>
              </a:solidFill>
              <a:latin typeface="Lato"/>
              <a:ea typeface="Lato"/>
              <a:cs typeface="Lato"/>
              <a:sym typeface="Lato"/>
            </a:endParaRPr>
          </a:p>
        </p:txBody>
      </p:sp>
      <p:pic>
        <p:nvPicPr>
          <p:cNvPr id="176" name="Google Shape;176;p18"/>
          <p:cNvPicPr preferRelativeResize="0"/>
          <p:nvPr/>
        </p:nvPicPr>
        <p:blipFill>
          <a:blip r:embed="rId3">
            <a:alphaModFix/>
          </a:blip>
          <a:stretch>
            <a:fillRect/>
          </a:stretch>
        </p:blipFill>
        <p:spPr>
          <a:xfrm>
            <a:off x="4925925" y="1828450"/>
            <a:ext cx="3913275" cy="2608850"/>
          </a:xfrm>
          <a:prstGeom prst="rect">
            <a:avLst/>
          </a:prstGeom>
          <a:noFill/>
          <a:ln>
            <a:noFill/>
          </a:ln>
        </p:spPr>
      </p:pic>
      <p:sp>
        <p:nvSpPr>
          <p:cNvPr id="177" name="Google Shape;177;p18"/>
          <p:cNvSpPr txBox="1"/>
          <p:nvPr/>
        </p:nvSpPr>
        <p:spPr>
          <a:xfrm>
            <a:off x="394850" y="1441525"/>
            <a:ext cx="4354800" cy="3252900"/>
          </a:xfrm>
          <a:prstGeom prst="rect">
            <a:avLst/>
          </a:prstGeom>
          <a:noFill/>
          <a:ln>
            <a:noFill/>
          </a:ln>
        </p:spPr>
        <p:txBody>
          <a:bodyPr spcFirstLastPara="1" wrap="square" lIns="91425" tIns="91425" rIns="91425" bIns="91425" anchor="t" anchorCtr="0">
            <a:noAutofit/>
          </a:bodyPr>
          <a:lstStyle/>
          <a:p>
            <a:pPr marL="0" lvl="0" indent="0" algn="l" rtl="0">
              <a:spcBef>
                <a:spcPts val="1200"/>
              </a:spcBef>
              <a:spcAft>
                <a:spcPts val="0"/>
              </a:spcAft>
              <a:buNone/>
            </a:pPr>
            <a:r>
              <a:rPr lang="en">
                <a:solidFill>
                  <a:schemeClr val="lt1"/>
                </a:solidFill>
                <a:latin typeface="Lato"/>
                <a:ea typeface="Lato"/>
                <a:cs typeface="Lato"/>
                <a:sym typeface="Lato"/>
              </a:rPr>
              <a:t>The film shows a world where people have turned to technology to fill emotional, psychological, and even existential voids.</a:t>
            </a:r>
            <a:endParaRPr>
              <a:solidFill>
                <a:schemeClr val="lt1"/>
              </a:solidFill>
              <a:latin typeface="Lato"/>
              <a:ea typeface="Lato"/>
              <a:cs typeface="Lato"/>
              <a:sym typeface="Lato"/>
            </a:endParaRPr>
          </a:p>
          <a:p>
            <a:pPr marL="457200" lvl="0" indent="-317500" algn="l" rtl="0">
              <a:lnSpc>
                <a:spcPct val="115000"/>
              </a:lnSpc>
              <a:spcBef>
                <a:spcPts val="1200"/>
              </a:spcBef>
              <a:spcAft>
                <a:spcPts val="0"/>
              </a:spcAft>
              <a:buClr>
                <a:schemeClr val="lt1"/>
              </a:buClr>
              <a:buSzPts val="1400"/>
              <a:buFont typeface="Lato"/>
              <a:buChar char="●"/>
            </a:pPr>
            <a:r>
              <a:rPr lang="en">
                <a:solidFill>
                  <a:schemeClr val="lt1"/>
                </a:solidFill>
                <a:latin typeface="Lato"/>
                <a:ea typeface="Lato"/>
                <a:cs typeface="Lato"/>
                <a:sym typeface="Lato"/>
              </a:rPr>
              <a:t>Qohen becomes increasingly isolated from real people and turns fully to the digital world for escape</a:t>
            </a:r>
            <a:endParaRPr>
              <a:solidFill>
                <a:schemeClr val="lt1"/>
              </a:solidFill>
              <a:latin typeface="Lato"/>
              <a:ea typeface="Lato"/>
              <a:cs typeface="Lato"/>
              <a:sym typeface="Lato"/>
            </a:endParaRPr>
          </a:p>
          <a:p>
            <a:pPr marL="457200" lvl="0" indent="-317500" algn="l" rtl="0">
              <a:lnSpc>
                <a:spcPct val="115000"/>
              </a:lnSpc>
              <a:spcBef>
                <a:spcPts val="0"/>
              </a:spcBef>
              <a:spcAft>
                <a:spcPts val="0"/>
              </a:spcAft>
              <a:buClr>
                <a:schemeClr val="lt1"/>
              </a:buClr>
              <a:buSzPts val="1400"/>
              <a:buFont typeface="Lato"/>
              <a:buChar char="●"/>
            </a:pPr>
            <a:r>
              <a:rPr lang="en">
                <a:solidFill>
                  <a:schemeClr val="lt1"/>
                </a:solidFill>
                <a:latin typeface="Lato"/>
                <a:ea typeface="Lato"/>
                <a:cs typeface="Lato"/>
                <a:sym typeface="Lato"/>
              </a:rPr>
              <a:t>Technology becomes a substitute for meaning, comfort, and control</a:t>
            </a:r>
            <a:endParaRPr>
              <a:solidFill>
                <a:schemeClr val="lt1"/>
              </a:solidFill>
              <a:latin typeface="Lato"/>
              <a:ea typeface="Lato"/>
              <a:cs typeface="Lato"/>
              <a:sym typeface="Lato"/>
            </a:endParaRPr>
          </a:p>
          <a:p>
            <a:pPr marL="457200" lvl="0" indent="-317500" algn="l" rtl="0">
              <a:lnSpc>
                <a:spcPct val="115000"/>
              </a:lnSpc>
              <a:spcBef>
                <a:spcPts val="0"/>
              </a:spcBef>
              <a:spcAft>
                <a:spcPts val="0"/>
              </a:spcAft>
              <a:buClr>
                <a:schemeClr val="lt1"/>
              </a:buClr>
              <a:buSzPts val="1400"/>
              <a:buFont typeface="Lato"/>
              <a:buChar char="●"/>
            </a:pPr>
            <a:r>
              <a:rPr lang="en">
                <a:solidFill>
                  <a:schemeClr val="lt1"/>
                </a:solidFill>
                <a:latin typeface="Lato"/>
                <a:ea typeface="Lato"/>
                <a:cs typeface="Lato"/>
                <a:sym typeface="Lato"/>
              </a:rPr>
              <a:t>Qohen is easier to manipulate because his only comfort (VR, work, digital contact) comes through systems controlled by others</a:t>
            </a:r>
            <a:endParaRPr>
              <a:solidFill>
                <a:schemeClr val="lt1"/>
              </a:solidFill>
              <a:latin typeface="Lato"/>
              <a:ea typeface="Lato"/>
              <a:cs typeface="Lato"/>
              <a:sym typeface="Lato"/>
            </a:endParaRPr>
          </a:p>
          <a:p>
            <a:pPr marL="457200" lvl="0" indent="-317500" algn="l" rtl="0">
              <a:lnSpc>
                <a:spcPct val="115000"/>
              </a:lnSpc>
              <a:spcBef>
                <a:spcPts val="0"/>
              </a:spcBef>
              <a:spcAft>
                <a:spcPts val="0"/>
              </a:spcAft>
              <a:buClr>
                <a:schemeClr val="lt1"/>
              </a:buClr>
              <a:buSzPts val="1400"/>
              <a:buFont typeface="Lato"/>
              <a:buChar char="●"/>
            </a:pPr>
            <a:r>
              <a:rPr lang="en">
                <a:solidFill>
                  <a:schemeClr val="lt1"/>
                </a:solidFill>
                <a:latin typeface="Lato"/>
                <a:ea typeface="Lato"/>
                <a:cs typeface="Lato"/>
                <a:sym typeface="Lato"/>
              </a:rPr>
              <a:t>This blind trust in tech leads to disconnection and confusion—Qohen is surrounded by machines but feels utterly alone</a:t>
            </a:r>
            <a:br>
              <a:rPr lang="en">
                <a:solidFill>
                  <a:schemeClr val="lt1"/>
                </a:solidFill>
                <a:latin typeface="Lato"/>
                <a:ea typeface="Lato"/>
                <a:cs typeface="Lato"/>
                <a:sym typeface="Lato"/>
              </a:rPr>
            </a:br>
            <a:endParaRPr>
              <a:solidFill>
                <a:schemeClr val="lt1"/>
              </a:solidFill>
              <a:latin typeface="Lato"/>
              <a:ea typeface="Lato"/>
              <a:cs typeface="Lato"/>
              <a:sym typeface="Lato"/>
            </a:endParaRPr>
          </a:p>
          <a:p>
            <a:pPr marL="0" lvl="0" indent="0" algn="l" rtl="0">
              <a:lnSpc>
                <a:spcPct val="115000"/>
              </a:lnSpc>
              <a:spcBef>
                <a:spcPts val="1200"/>
              </a:spcBef>
              <a:spcAft>
                <a:spcPts val="0"/>
              </a:spcAft>
              <a:buNone/>
            </a:pPr>
            <a:endParaRPr>
              <a:solidFill>
                <a:schemeClr val="lt1"/>
              </a:solidFill>
              <a:latin typeface="Lato"/>
              <a:ea typeface="Lato"/>
              <a:cs typeface="Lato"/>
              <a:sym typeface="Lato"/>
            </a:endParaRPr>
          </a:p>
          <a:p>
            <a:pPr marL="0" lvl="0" indent="0" algn="l" rtl="0">
              <a:spcBef>
                <a:spcPts val="1200"/>
              </a:spcBef>
              <a:spcAft>
                <a:spcPts val="0"/>
              </a:spcAft>
              <a:buNone/>
            </a:pPr>
            <a:endParaRPr>
              <a:solidFill>
                <a:schemeClr val="lt1"/>
              </a:solidFill>
              <a:latin typeface="Lato"/>
              <a:ea typeface="Lato"/>
              <a:cs typeface="Lato"/>
              <a:sym typeface="Lato"/>
            </a:endParaRPr>
          </a:p>
          <a:p>
            <a:pPr marL="0" lvl="0" indent="0" algn="l" rtl="0">
              <a:spcBef>
                <a:spcPts val="0"/>
              </a:spcBef>
              <a:spcAft>
                <a:spcPts val="0"/>
              </a:spcAft>
              <a:buNone/>
            </a:pPr>
            <a:endParaRPr>
              <a:solidFill>
                <a:schemeClr val="lt1"/>
              </a:solidFill>
              <a:latin typeface="Lato"/>
              <a:ea typeface="Lato"/>
              <a:cs typeface="Lato"/>
              <a:sym typeface="Lato"/>
            </a:endParaRPr>
          </a:p>
          <a:p>
            <a:pPr marL="0" lvl="0" indent="0" algn="l" rtl="0">
              <a:spcBef>
                <a:spcPts val="0"/>
              </a:spcBef>
              <a:spcAft>
                <a:spcPts val="0"/>
              </a:spcAft>
              <a:buNone/>
            </a:pPr>
            <a:endParaRPr>
              <a:solidFill>
                <a:schemeClr val="lt1"/>
              </a:solidFill>
              <a:latin typeface="Lato"/>
              <a:ea typeface="Lato"/>
              <a:cs typeface="Lato"/>
              <a:sym typeface="Lato"/>
            </a:endParaRPr>
          </a:p>
        </p:txBody>
      </p:sp>
      <p:sp>
        <p:nvSpPr>
          <p:cNvPr id="178" name="Google Shape;178;p18"/>
          <p:cNvSpPr txBox="1"/>
          <p:nvPr/>
        </p:nvSpPr>
        <p:spPr>
          <a:xfrm>
            <a:off x="5187700" y="4437300"/>
            <a:ext cx="3389700" cy="294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800">
                <a:solidFill>
                  <a:srgbClr val="999999"/>
                </a:solidFill>
                <a:latin typeface="Lato"/>
                <a:ea typeface="Lato"/>
                <a:cs typeface="Lato"/>
                <a:sym typeface="Lato"/>
              </a:rPr>
              <a:t>https://www.thinkingfaith.org/articles/film_20131022_4.htm</a:t>
            </a:r>
            <a:endParaRPr sz="800">
              <a:solidFill>
                <a:srgbClr val="999999"/>
              </a:solidFill>
              <a:latin typeface="Lato"/>
              <a:ea typeface="Lato"/>
              <a:cs typeface="Lato"/>
              <a:sym typeface="Lato"/>
            </a:endParaRPr>
          </a:p>
        </p:txBody>
      </p:sp>
      <p:sp>
        <p:nvSpPr>
          <p:cNvPr id="2" name="Slide Number Placeholder 1">
            <a:extLst>
              <a:ext uri="{FF2B5EF4-FFF2-40B4-BE49-F238E27FC236}">
                <a16:creationId xmlns:a16="http://schemas.microsoft.com/office/drawing/2014/main" id="{CF01D5EB-A135-005C-42EB-F9175CC34D6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9"/>
          <p:cNvSpPr txBox="1">
            <a:spLocks noGrp="1"/>
          </p:cNvSpPr>
          <p:nvPr>
            <p:ph type="body" idx="1"/>
          </p:nvPr>
        </p:nvSpPr>
        <p:spPr>
          <a:xfrm>
            <a:off x="311700" y="1457500"/>
            <a:ext cx="4260300" cy="3416400"/>
          </a:xfrm>
          <a:prstGeom prst="rect">
            <a:avLst/>
          </a:prstGeom>
        </p:spPr>
        <p:txBody>
          <a:bodyPr spcFirstLastPara="1" wrap="square" lIns="91425" tIns="91425" rIns="91425" bIns="91425" anchor="t" anchorCtr="0">
            <a:normAutofit/>
          </a:bodyPr>
          <a:lstStyle/>
          <a:p>
            <a:pPr marL="0" lvl="0" indent="0" algn="l" rtl="0">
              <a:lnSpc>
                <a:spcPct val="105000"/>
              </a:lnSpc>
              <a:spcBef>
                <a:spcPts val="0"/>
              </a:spcBef>
              <a:spcAft>
                <a:spcPts val="0"/>
              </a:spcAft>
              <a:buNone/>
            </a:pPr>
            <a:r>
              <a:rPr lang="en" sz="1400"/>
              <a:t>Warnings of the negative effects of a tech</a:t>
            </a:r>
            <a:endParaRPr sz="1400"/>
          </a:p>
          <a:p>
            <a:pPr marL="457200" lvl="0" indent="-317500" algn="l" rtl="0">
              <a:lnSpc>
                <a:spcPct val="105000"/>
              </a:lnSpc>
              <a:spcBef>
                <a:spcPts val="1200"/>
              </a:spcBef>
              <a:spcAft>
                <a:spcPts val="0"/>
              </a:spcAft>
              <a:buSzPts val="1400"/>
              <a:buChar char="●"/>
            </a:pPr>
            <a:r>
              <a:rPr lang="en" sz="1400"/>
              <a:t>3% of Americans Report being online “almost constantly” [12]</a:t>
            </a:r>
            <a:endParaRPr sz="1400"/>
          </a:p>
          <a:p>
            <a:pPr marL="457200" lvl="0" indent="-317500" algn="l" rtl="0">
              <a:lnSpc>
                <a:spcPct val="105000"/>
              </a:lnSpc>
              <a:spcBef>
                <a:spcPts val="0"/>
              </a:spcBef>
              <a:spcAft>
                <a:spcPts val="0"/>
              </a:spcAft>
              <a:buSzPts val="1400"/>
              <a:buChar char="●"/>
            </a:pPr>
            <a:r>
              <a:rPr lang="en" sz="1400"/>
              <a:t>US adults average 6.44 hours/day on social media</a:t>
            </a:r>
            <a:endParaRPr sz="1400"/>
          </a:p>
          <a:p>
            <a:pPr marL="457200" lvl="0" indent="-317500" algn="l" rtl="0">
              <a:lnSpc>
                <a:spcPct val="105000"/>
              </a:lnSpc>
              <a:spcBef>
                <a:spcPts val="0"/>
              </a:spcBef>
              <a:spcAft>
                <a:spcPts val="0"/>
              </a:spcAft>
              <a:buSzPts val="1400"/>
              <a:buChar char="●"/>
            </a:pPr>
            <a:r>
              <a:rPr lang="en" sz="1400"/>
              <a:t>Technology addiction has been found to:</a:t>
            </a:r>
            <a:endParaRPr sz="1400"/>
          </a:p>
          <a:p>
            <a:pPr marL="914400" lvl="1" indent="-317500" algn="l" rtl="0">
              <a:lnSpc>
                <a:spcPct val="105000"/>
              </a:lnSpc>
              <a:spcBef>
                <a:spcPts val="0"/>
              </a:spcBef>
              <a:spcAft>
                <a:spcPts val="0"/>
              </a:spcAft>
              <a:buSzPts val="1400"/>
              <a:buChar char="○"/>
            </a:pPr>
            <a:r>
              <a:rPr lang="en" sz="1400"/>
              <a:t>Lead to withdrawal symptoms</a:t>
            </a:r>
            <a:endParaRPr sz="1400"/>
          </a:p>
          <a:p>
            <a:pPr marL="914400" lvl="1" indent="-317500" algn="l" rtl="0">
              <a:lnSpc>
                <a:spcPct val="105000"/>
              </a:lnSpc>
              <a:spcBef>
                <a:spcPts val="0"/>
              </a:spcBef>
              <a:spcAft>
                <a:spcPts val="0"/>
              </a:spcAft>
              <a:buSzPts val="1400"/>
              <a:buChar char="○"/>
            </a:pPr>
            <a:r>
              <a:rPr lang="en" sz="1400"/>
              <a:t>Eye strain</a:t>
            </a:r>
            <a:endParaRPr sz="1400"/>
          </a:p>
          <a:p>
            <a:pPr marL="914400" lvl="1" indent="-317500" algn="l" rtl="0">
              <a:lnSpc>
                <a:spcPct val="105000"/>
              </a:lnSpc>
              <a:spcBef>
                <a:spcPts val="0"/>
              </a:spcBef>
              <a:spcAft>
                <a:spcPts val="0"/>
              </a:spcAft>
              <a:buSzPts val="1400"/>
              <a:buChar char="○"/>
            </a:pPr>
            <a:r>
              <a:rPr lang="en" sz="1400"/>
              <a:t>Headaches</a:t>
            </a:r>
            <a:endParaRPr sz="1400"/>
          </a:p>
          <a:p>
            <a:pPr marL="914400" lvl="1" indent="-317500" algn="l" rtl="0">
              <a:lnSpc>
                <a:spcPct val="105000"/>
              </a:lnSpc>
              <a:spcBef>
                <a:spcPts val="0"/>
              </a:spcBef>
              <a:spcAft>
                <a:spcPts val="0"/>
              </a:spcAft>
              <a:buSzPts val="1400"/>
              <a:buChar char="○"/>
            </a:pPr>
            <a:r>
              <a:rPr lang="en" sz="1400"/>
              <a:t>Social isolation</a:t>
            </a:r>
            <a:endParaRPr sz="1400"/>
          </a:p>
          <a:p>
            <a:pPr marL="457200" lvl="0" indent="-317500" algn="l" rtl="0">
              <a:lnSpc>
                <a:spcPct val="105000"/>
              </a:lnSpc>
              <a:spcBef>
                <a:spcPts val="0"/>
              </a:spcBef>
              <a:spcAft>
                <a:spcPts val="0"/>
              </a:spcAft>
              <a:buSzPts val="1400"/>
              <a:buChar char="●"/>
            </a:pPr>
            <a:r>
              <a:rPr lang="en" sz="1400"/>
              <a:t>Excessive use is correlated to increased anxiety development (up to 2.8x odds)</a:t>
            </a:r>
            <a:endParaRPr sz="1400"/>
          </a:p>
        </p:txBody>
      </p:sp>
      <p:pic>
        <p:nvPicPr>
          <p:cNvPr id="184" name="Google Shape;184;p19" title="ending.jpg"/>
          <p:cNvPicPr preferRelativeResize="0"/>
          <p:nvPr/>
        </p:nvPicPr>
        <p:blipFill rotWithShape="1">
          <a:blip r:embed="rId3">
            <a:alphaModFix/>
          </a:blip>
          <a:srcRect l="20451"/>
          <a:stretch/>
        </p:blipFill>
        <p:spPr>
          <a:xfrm>
            <a:off x="5305863" y="1457500"/>
            <a:ext cx="3393635" cy="2396175"/>
          </a:xfrm>
          <a:prstGeom prst="rect">
            <a:avLst/>
          </a:prstGeom>
          <a:noFill/>
          <a:ln>
            <a:noFill/>
          </a:ln>
        </p:spPr>
      </p:pic>
      <p:sp>
        <p:nvSpPr>
          <p:cNvPr id="185" name="Google Shape;185;p19"/>
          <p:cNvSpPr txBox="1"/>
          <p:nvPr/>
        </p:nvSpPr>
        <p:spPr>
          <a:xfrm>
            <a:off x="4926838" y="3785500"/>
            <a:ext cx="4151700" cy="1623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800" i="1">
                <a:solidFill>
                  <a:srgbClr val="999999"/>
                </a:solidFill>
                <a:latin typeface="Lato"/>
                <a:ea typeface="Lato"/>
                <a:cs typeface="Lato"/>
                <a:sym typeface="Lato"/>
              </a:rPr>
              <a:t>The Zero Theorem</a:t>
            </a:r>
            <a:r>
              <a:rPr lang="en" sz="800">
                <a:solidFill>
                  <a:srgbClr val="999999"/>
                </a:solidFill>
                <a:latin typeface="Lato"/>
                <a:ea typeface="Lato"/>
                <a:cs typeface="Lato"/>
                <a:sym typeface="Lato"/>
              </a:rPr>
              <a:t>. Directed by Terry Gilliam, performances by Christoph Waltz, Mélanie Thierry, and David Thewlis, Voltage Pictures, 2013. Image from YouTube, uploaded by Movie Station, 6 Oct. 2013,</a:t>
            </a:r>
            <a:r>
              <a:rPr lang="en" sz="800">
                <a:solidFill>
                  <a:srgbClr val="999999"/>
                </a:solidFill>
                <a:uFill>
                  <a:noFill/>
                </a:uFill>
                <a:latin typeface="Lato"/>
                <a:ea typeface="Lato"/>
                <a:cs typeface="Lato"/>
                <a:sym typeface="Lato"/>
                <a:hlinkClick r:id="rId4">
                  <a:extLst>
                    <a:ext uri="{A12FA001-AC4F-418D-AE19-62706E023703}">
                      <ahyp:hlinkClr xmlns:ahyp="http://schemas.microsoft.com/office/drawing/2018/hyperlinkcolor" val="tx"/>
                    </a:ext>
                  </a:extLst>
                </a:hlinkClick>
              </a:rPr>
              <a:t> </a:t>
            </a:r>
            <a:r>
              <a:rPr lang="en" sz="800" u="sng">
                <a:solidFill>
                  <a:srgbClr val="999999"/>
                </a:solidFill>
                <a:latin typeface="Lato"/>
                <a:ea typeface="Lato"/>
                <a:cs typeface="Lato"/>
                <a:sym typeface="Lato"/>
                <a:hlinkClick r:id="rId4">
                  <a:extLst>
                    <a:ext uri="{A12FA001-AC4F-418D-AE19-62706E023703}">
                      <ahyp:hlinkClr xmlns:ahyp="http://schemas.microsoft.com/office/drawing/2018/hyperlinkcolor" val="tx"/>
                    </a:ext>
                  </a:extLst>
                </a:hlinkClick>
              </a:rPr>
              <a:t>https://www.youtube.com/watch?v=SAlTHm3uNTY</a:t>
            </a:r>
            <a:r>
              <a:rPr lang="en" sz="800">
                <a:solidFill>
                  <a:srgbClr val="999999"/>
                </a:solidFill>
                <a:latin typeface="Lato"/>
                <a:ea typeface="Lato"/>
                <a:cs typeface="Lato"/>
                <a:sym typeface="Lato"/>
              </a:rPr>
              <a:t>.</a:t>
            </a:r>
            <a:endParaRPr sz="800">
              <a:solidFill>
                <a:srgbClr val="999999"/>
              </a:solidFill>
              <a:latin typeface="Lato"/>
              <a:ea typeface="Lato"/>
              <a:cs typeface="Lato"/>
              <a:sym typeface="Lato"/>
            </a:endParaRPr>
          </a:p>
        </p:txBody>
      </p:sp>
      <p:sp>
        <p:nvSpPr>
          <p:cNvPr id="186" name="Google Shape;186;p19"/>
          <p:cNvSpPr txBox="1">
            <a:spLocks noGrp="1"/>
          </p:cNvSpPr>
          <p:nvPr>
            <p:ph type="title"/>
          </p:nvPr>
        </p:nvSpPr>
        <p:spPr>
          <a:xfrm>
            <a:off x="1293625" y="618900"/>
            <a:ext cx="7665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Human Dependence on Technology: Conclusion</a:t>
            </a:r>
            <a:endParaRPr/>
          </a:p>
          <a:p>
            <a:pPr marL="0" lvl="0" indent="0" algn="l" rtl="0">
              <a:spcBef>
                <a:spcPts val="0"/>
              </a:spcBef>
              <a:spcAft>
                <a:spcPts val="0"/>
              </a:spcAft>
              <a:buNone/>
            </a:pPr>
            <a:endParaRPr/>
          </a:p>
        </p:txBody>
      </p:sp>
      <p:sp>
        <p:nvSpPr>
          <p:cNvPr id="2" name="Slide Number Placeholder 1">
            <a:extLst>
              <a:ext uri="{FF2B5EF4-FFF2-40B4-BE49-F238E27FC236}">
                <a16:creationId xmlns:a16="http://schemas.microsoft.com/office/drawing/2014/main" id="{2E75FCBB-2B75-A924-8408-DE98E40ED01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0"/>
          <p:cNvSpPr txBox="1">
            <a:spLocks noGrp="1"/>
          </p:cNvSpPr>
          <p:nvPr>
            <p:ph type="body" idx="1"/>
          </p:nvPr>
        </p:nvSpPr>
        <p:spPr>
          <a:xfrm>
            <a:off x="324825" y="1504625"/>
            <a:ext cx="5501400" cy="3282300"/>
          </a:xfrm>
          <a:prstGeom prst="rect">
            <a:avLst/>
          </a:prstGeom>
        </p:spPr>
        <p:txBody>
          <a:bodyPr spcFirstLastPara="1" wrap="square" lIns="91425" tIns="91425" rIns="91425" bIns="91425" anchor="t" anchorCtr="0">
            <a:normAutofit/>
          </a:bodyPr>
          <a:lstStyle/>
          <a:p>
            <a:pPr marL="0" lvl="0" indent="0" algn="l" rtl="0">
              <a:lnSpc>
                <a:spcPct val="85000"/>
              </a:lnSpc>
              <a:spcBef>
                <a:spcPts val="0"/>
              </a:spcBef>
              <a:spcAft>
                <a:spcPts val="0"/>
              </a:spcAft>
              <a:buNone/>
            </a:pPr>
            <a:r>
              <a:rPr lang="en" sz="1800"/>
              <a:t>Throughout the movie, Qohen is never truly alone. Surveillance systems are everywhere, including his house.  </a:t>
            </a:r>
            <a:endParaRPr sz="1800"/>
          </a:p>
          <a:p>
            <a:pPr marL="457200" lvl="0" indent="-342900" algn="l" rtl="0">
              <a:lnSpc>
                <a:spcPct val="95000"/>
              </a:lnSpc>
              <a:spcBef>
                <a:spcPts val="1200"/>
              </a:spcBef>
              <a:spcAft>
                <a:spcPts val="0"/>
              </a:spcAft>
              <a:buSzPts val="1800"/>
              <a:buChar char="●"/>
            </a:pPr>
            <a:r>
              <a:rPr lang="en" sz="1800"/>
              <a:t>Cameras everywhere</a:t>
            </a:r>
            <a:endParaRPr sz="1800"/>
          </a:p>
          <a:p>
            <a:pPr marL="457200" lvl="0" indent="-342900" algn="l" rtl="0">
              <a:lnSpc>
                <a:spcPct val="95000"/>
              </a:lnSpc>
              <a:spcBef>
                <a:spcPts val="0"/>
              </a:spcBef>
              <a:spcAft>
                <a:spcPts val="0"/>
              </a:spcAft>
              <a:buSzPts val="1800"/>
              <a:buChar char="●"/>
            </a:pPr>
            <a:r>
              <a:rPr lang="en" sz="1800"/>
              <a:t>Constant communication with supervisors</a:t>
            </a:r>
            <a:endParaRPr sz="1800"/>
          </a:p>
          <a:p>
            <a:pPr marL="457200" lvl="0" indent="-342900" algn="l" rtl="0">
              <a:lnSpc>
                <a:spcPct val="95000"/>
              </a:lnSpc>
              <a:spcBef>
                <a:spcPts val="0"/>
              </a:spcBef>
              <a:spcAft>
                <a:spcPts val="0"/>
              </a:spcAft>
              <a:buSzPts val="1800"/>
              <a:buChar char="●"/>
            </a:pPr>
            <a:r>
              <a:rPr lang="en" sz="1800"/>
              <a:t>Even Qohen’s mental state is monitored</a:t>
            </a:r>
            <a:endParaRPr sz="1800"/>
          </a:p>
          <a:p>
            <a:pPr marL="457200" lvl="0" indent="-342900" algn="l" rtl="0">
              <a:lnSpc>
                <a:spcPct val="95000"/>
              </a:lnSpc>
              <a:spcBef>
                <a:spcPts val="0"/>
              </a:spcBef>
              <a:spcAft>
                <a:spcPts val="0"/>
              </a:spcAft>
              <a:buSzPts val="1800"/>
              <a:buChar char="●"/>
            </a:pPr>
            <a:r>
              <a:rPr lang="en" sz="1800"/>
              <a:t>This monitoring is used to manipulate him into compliance with the wishes of Management</a:t>
            </a:r>
            <a:endParaRPr sz="1800"/>
          </a:p>
          <a:p>
            <a:pPr marL="457200" lvl="0" indent="-342900" algn="l" rtl="0">
              <a:lnSpc>
                <a:spcPct val="95000"/>
              </a:lnSpc>
              <a:spcBef>
                <a:spcPts val="0"/>
              </a:spcBef>
              <a:spcAft>
                <a:spcPts val="0"/>
              </a:spcAft>
              <a:buSzPts val="1800"/>
              <a:buChar char="●"/>
            </a:pPr>
            <a:r>
              <a:rPr lang="en" sz="1800"/>
              <a:t>Qohen’s church is filled with broken wires and systems - suggesting even more unseen monitoring </a:t>
            </a:r>
            <a:endParaRPr sz="1800"/>
          </a:p>
        </p:txBody>
      </p:sp>
      <p:sp>
        <p:nvSpPr>
          <p:cNvPr id="192" name="Google Shape;192;p20"/>
          <p:cNvSpPr txBox="1">
            <a:spLocks noGrp="1"/>
          </p:cNvSpPr>
          <p:nvPr>
            <p:ph type="title"/>
          </p:nvPr>
        </p:nvSpPr>
        <p:spPr>
          <a:xfrm>
            <a:off x="1293625" y="618900"/>
            <a:ext cx="7665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Key Theme: Surveillance and its effects</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93" name="Google Shape;193;p20"/>
          <p:cNvSpPr txBox="1"/>
          <p:nvPr/>
        </p:nvSpPr>
        <p:spPr>
          <a:xfrm>
            <a:off x="5826213" y="3517813"/>
            <a:ext cx="3389700" cy="294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1200">
              <a:solidFill>
                <a:srgbClr val="999999"/>
              </a:solidFill>
              <a:latin typeface="Lato"/>
              <a:ea typeface="Lato"/>
              <a:cs typeface="Lato"/>
              <a:sym typeface="Lato"/>
            </a:endParaRPr>
          </a:p>
        </p:txBody>
      </p:sp>
      <p:pic>
        <p:nvPicPr>
          <p:cNvPr id="194" name="Google Shape;194;p20" title="ZeroFeat-1.jpg"/>
          <p:cNvPicPr preferRelativeResize="0"/>
          <p:nvPr/>
        </p:nvPicPr>
        <p:blipFill>
          <a:blip r:embed="rId3">
            <a:alphaModFix/>
          </a:blip>
          <a:stretch>
            <a:fillRect/>
          </a:stretch>
        </p:blipFill>
        <p:spPr>
          <a:xfrm>
            <a:off x="5631025" y="1440174"/>
            <a:ext cx="3512974" cy="1990700"/>
          </a:xfrm>
          <a:prstGeom prst="rect">
            <a:avLst/>
          </a:prstGeom>
          <a:noFill/>
          <a:ln>
            <a:noFill/>
          </a:ln>
        </p:spPr>
      </p:pic>
      <p:sp>
        <p:nvSpPr>
          <p:cNvPr id="195" name="Google Shape;195;p20"/>
          <p:cNvSpPr txBox="1"/>
          <p:nvPr/>
        </p:nvSpPr>
        <p:spPr>
          <a:xfrm>
            <a:off x="5667200" y="3619150"/>
            <a:ext cx="3432000" cy="140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a:solidFill>
                  <a:schemeClr val="dk2"/>
                </a:solidFill>
                <a:latin typeface="Times New Roman"/>
                <a:ea typeface="Times New Roman"/>
                <a:cs typeface="Times New Roman"/>
                <a:sym typeface="Times New Roman"/>
              </a:rPr>
              <a:t>Normalized surveillance. "The Zero Theorem: Everything Adds Up to Nothing." Stand By For Mind Control, 14 July 2014, www.standbyformindcontrol.com/2014/07/the-zero-theorem-everything-adds-up-to-nothing/.</a:t>
            </a:r>
            <a:endParaRPr sz="1300">
              <a:solidFill>
                <a:schemeClr val="dk2"/>
              </a:solidFill>
              <a:latin typeface="Times New Roman"/>
              <a:ea typeface="Times New Roman"/>
              <a:cs typeface="Times New Roman"/>
              <a:sym typeface="Times New Roman"/>
            </a:endParaRPr>
          </a:p>
        </p:txBody>
      </p:sp>
      <p:sp>
        <p:nvSpPr>
          <p:cNvPr id="2" name="Slide Number Placeholder 1">
            <a:extLst>
              <a:ext uri="{FF2B5EF4-FFF2-40B4-BE49-F238E27FC236}">
                <a16:creationId xmlns:a16="http://schemas.microsoft.com/office/drawing/2014/main" id="{288876E2-74FD-07C7-06F9-FEFBD8356F5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1"/>
          <p:cNvSpPr txBox="1"/>
          <p:nvPr/>
        </p:nvSpPr>
        <p:spPr>
          <a:xfrm>
            <a:off x="317225" y="1460250"/>
            <a:ext cx="4848600" cy="328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latin typeface="Lato"/>
                <a:ea typeface="Lato"/>
                <a:cs typeface="Lato"/>
                <a:sym typeface="Lato"/>
              </a:rPr>
              <a:t>This movie shows a scenario in which surveillance has become fully accepted within society, and the adverse effects it has on the people involved.</a:t>
            </a:r>
            <a:endParaRPr>
              <a:solidFill>
                <a:schemeClr val="lt1"/>
              </a:solidFill>
              <a:latin typeface="Lato"/>
              <a:ea typeface="Lato"/>
              <a:cs typeface="Lato"/>
              <a:sym typeface="Lato"/>
            </a:endParaRPr>
          </a:p>
          <a:p>
            <a:pPr marL="0" lvl="0" indent="0" algn="l" rtl="0">
              <a:spcBef>
                <a:spcPts val="0"/>
              </a:spcBef>
              <a:spcAft>
                <a:spcPts val="0"/>
              </a:spcAft>
              <a:buNone/>
            </a:pPr>
            <a:endParaRPr>
              <a:solidFill>
                <a:schemeClr val="lt1"/>
              </a:solidFill>
              <a:latin typeface="Lato"/>
              <a:ea typeface="Lato"/>
              <a:cs typeface="Lato"/>
              <a:sym typeface="Lato"/>
            </a:endParaRPr>
          </a:p>
          <a:p>
            <a:pPr marL="457200" lvl="0" indent="-317500" algn="l" rtl="0">
              <a:lnSpc>
                <a:spcPct val="115000"/>
              </a:lnSpc>
              <a:spcBef>
                <a:spcPts val="0"/>
              </a:spcBef>
              <a:spcAft>
                <a:spcPts val="0"/>
              </a:spcAft>
              <a:buClr>
                <a:schemeClr val="lt1"/>
              </a:buClr>
              <a:buSzPts val="1400"/>
              <a:buFont typeface="Lato"/>
              <a:buChar char="●"/>
            </a:pPr>
            <a:r>
              <a:rPr lang="en">
                <a:solidFill>
                  <a:schemeClr val="lt1"/>
                </a:solidFill>
                <a:latin typeface="Lato"/>
                <a:ea typeface="Lato"/>
                <a:cs typeface="Lato"/>
                <a:sym typeface="Lato"/>
              </a:rPr>
              <a:t>Qohen feels like he cannot escape from his situation, so turns to the digital world (VR)</a:t>
            </a:r>
            <a:endParaRPr>
              <a:solidFill>
                <a:schemeClr val="lt1"/>
              </a:solidFill>
              <a:latin typeface="Lato"/>
              <a:ea typeface="Lato"/>
              <a:cs typeface="Lato"/>
              <a:sym typeface="Lato"/>
            </a:endParaRPr>
          </a:p>
          <a:p>
            <a:pPr marL="457200" lvl="0" indent="-317500" algn="l" rtl="0">
              <a:lnSpc>
                <a:spcPct val="115000"/>
              </a:lnSpc>
              <a:spcBef>
                <a:spcPts val="0"/>
              </a:spcBef>
              <a:spcAft>
                <a:spcPts val="0"/>
              </a:spcAft>
              <a:buClr>
                <a:schemeClr val="lt1"/>
              </a:buClr>
              <a:buSzPts val="1400"/>
              <a:buFont typeface="Lato"/>
              <a:buChar char="●"/>
            </a:pPr>
            <a:r>
              <a:rPr lang="en">
                <a:solidFill>
                  <a:schemeClr val="lt1"/>
                </a:solidFill>
                <a:latin typeface="Lato"/>
                <a:ea typeface="Lato"/>
                <a:cs typeface="Lato"/>
                <a:sym typeface="Lato"/>
              </a:rPr>
              <a:t>The information gained from surveillance is used to manipulate Qohen </a:t>
            </a:r>
            <a:endParaRPr>
              <a:solidFill>
                <a:schemeClr val="lt1"/>
              </a:solidFill>
              <a:latin typeface="Lato"/>
              <a:ea typeface="Lato"/>
              <a:cs typeface="Lato"/>
              <a:sym typeface="Lato"/>
            </a:endParaRPr>
          </a:p>
          <a:p>
            <a:pPr marL="457200" lvl="0" indent="-317500" algn="l" rtl="0">
              <a:lnSpc>
                <a:spcPct val="115000"/>
              </a:lnSpc>
              <a:spcBef>
                <a:spcPts val="0"/>
              </a:spcBef>
              <a:spcAft>
                <a:spcPts val="0"/>
              </a:spcAft>
              <a:buClr>
                <a:schemeClr val="lt1"/>
              </a:buClr>
              <a:buSzPts val="1400"/>
              <a:buFont typeface="Lato"/>
              <a:buChar char="●"/>
            </a:pPr>
            <a:r>
              <a:rPr lang="en">
                <a:solidFill>
                  <a:schemeClr val="lt1"/>
                </a:solidFill>
                <a:latin typeface="Lato"/>
                <a:ea typeface="Lato"/>
                <a:cs typeface="Lato"/>
                <a:sym typeface="Lato"/>
              </a:rPr>
              <a:t>Qohen is unaware of the non-obvious surveillance, and has no clue who sees or uses the data.</a:t>
            </a:r>
            <a:endParaRPr>
              <a:solidFill>
                <a:schemeClr val="lt1"/>
              </a:solidFill>
              <a:latin typeface="Lato"/>
              <a:ea typeface="Lato"/>
              <a:cs typeface="Lato"/>
              <a:sym typeface="Lato"/>
            </a:endParaRPr>
          </a:p>
        </p:txBody>
      </p:sp>
      <p:sp>
        <p:nvSpPr>
          <p:cNvPr id="201" name="Google Shape;201;p21"/>
          <p:cNvSpPr txBox="1">
            <a:spLocks noGrp="1"/>
          </p:cNvSpPr>
          <p:nvPr>
            <p:ph type="title"/>
          </p:nvPr>
        </p:nvSpPr>
        <p:spPr>
          <a:xfrm>
            <a:off x="1293625" y="618900"/>
            <a:ext cx="7665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Key Theme: Surveillance and its effects</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pic>
        <p:nvPicPr>
          <p:cNvPr id="202" name="Google Shape;202;p21" descr="the zero theorem - terry gilliam 2014"/>
          <p:cNvPicPr preferRelativeResize="0"/>
          <p:nvPr/>
        </p:nvPicPr>
        <p:blipFill rotWithShape="1">
          <a:blip r:embed="rId3">
            <a:alphaModFix/>
          </a:blip>
          <a:srcRect l="15820" r="15813"/>
          <a:stretch/>
        </p:blipFill>
        <p:spPr>
          <a:xfrm>
            <a:off x="5506425" y="1191600"/>
            <a:ext cx="3236250" cy="3152775"/>
          </a:xfrm>
          <a:prstGeom prst="rect">
            <a:avLst/>
          </a:prstGeom>
          <a:noFill/>
          <a:ln>
            <a:noFill/>
          </a:ln>
        </p:spPr>
      </p:pic>
      <p:sp>
        <p:nvSpPr>
          <p:cNvPr id="203" name="Google Shape;203;p21"/>
          <p:cNvSpPr txBox="1"/>
          <p:nvPr/>
        </p:nvSpPr>
        <p:spPr>
          <a:xfrm>
            <a:off x="5258850" y="4268625"/>
            <a:ext cx="37314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solidFill>
                  <a:srgbClr val="999999"/>
                </a:solidFill>
                <a:latin typeface="Lato"/>
                <a:ea typeface="Lato"/>
                <a:cs typeface="Lato"/>
                <a:sym typeface="Lato"/>
              </a:rPr>
              <a:t>Bainsley was sent to manipulate Qohen</a:t>
            </a:r>
            <a:endParaRPr sz="1200">
              <a:solidFill>
                <a:srgbClr val="999999"/>
              </a:solidFill>
              <a:latin typeface="Lato"/>
              <a:ea typeface="Lato"/>
              <a:cs typeface="Lato"/>
              <a:sym typeface="Lato"/>
            </a:endParaRPr>
          </a:p>
          <a:p>
            <a:pPr marL="0" lvl="0" indent="0" algn="ctr" rtl="0">
              <a:spcBef>
                <a:spcPts val="0"/>
              </a:spcBef>
              <a:spcAft>
                <a:spcPts val="0"/>
              </a:spcAft>
              <a:buNone/>
            </a:pPr>
            <a:r>
              <a:rPr lang="en" sz="800">
                <a:solidFill>
                  <a:srgbClr val="999999"/>
                </a:solidFill>
                <a:latin typeface="Lato"/>
                <a:ea typeface="Lato"/>
                <a:cs typeface="Lato"/>
                <a:sym typeface="Lato"/>
              </a:rPr>
              <a:t>https://mossfilm.wordpress.com/2014/05/14/the-zero-theorem-film-review/</a:t>
            </a:r>
            <a:endParaRPr sz="800">
              <a:solidFill>
                <a:srgbClr val="999999"/>
              </a:solidFill>
              <a:latin typeface="Lato"/>
              <a:ea typeface="Lato"/>
              <a:cs typeface="Lato"/>
              <a:sym typeface="Lato"/>
            </a:endParaRPr>
          </a:p>
        </p:txBody>
      </p:sp>
      <p:sp>
        <p:nvSpPr>
          <p:cNvPr id="2" name="Slide Number Placeholder 1">
            <a:extLst>
              <a:ext uri="{FF2B5EF4-FFF2-40B4-BE49-F238E27FC236}">
                <a16:creationId xmlns:a16="http://schemas.microsoft.com/office/drawing/2014/main" id="{2AE49B6F-F283-0D32-4629-E18F6D22800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spTree>
  </p:cSld>
  <p:clrMapOvr>
    <a:masterClrMapping/>
  </p:clrMapOvr>
</p:sld>
</file>

<file path=ppt/theme/theme1.xml><?xml version="1.0" encoding="utf-8"?>
<a:theme xmlns:a="http://schemas.openxmlformats.org/drawingml/2006/main"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7350</Words>
  <Application>Microsoft Macintosh PowerPoint</Application>
  <PresentationFormat>On-screen Show (16:9)</PresentationFormat>
  <Paragraphs>362</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Lato</vt:lpstr>
      <vt:lpstr>Montserrat</vt:lpstr>
      <vt:lpstr>Arial</vt:lpstr>
      <vt:lpstr>Times New Roman</vt:lpstr>
      <vt:lpstr>Focus</vt:lpstr>
      <vt:lpstr>The Zero Theorem</vt:lpstr>
      <vt:lpstr>Plot Summary </vt:lpstr>
      <vt:lpstr>Ethical Plot Analysis</vt:lpstr>
      <vt:lpstr>Technology as the Enemy of Religion </vt:lpstr>
      <vt:lpstr>Key Theme: Human Dependence on Technology  </vt:lpstr>
      <vt:lpstr>Key Theme: Human Dependence on Technology  </vt:lpstr>
      <vt:lpstr>Human Dependence on Technology: Conclusion </vt:lpstr>
      <vt:lpstr>Key Theme: Surveillance and its effects  </vt:lpstr>
      <vt:lpstr>Key Theme: Surveillance and its effects  </vt:lpstr>
      <vt:lpstr>Act Utilitarianism analysis of Surveillance </vt:lpstr>
      <vt:lpstr>Relating to the Real World: Surveillance </vt:lpstr>
      <vt:lpstr>Surveillance: Conclusion </vt:lpstr>
      <vt:lpstr>Key Theme: Intellectual property </vt:lpstr>
      <vt:lpstr>Key Theme: Intellectual property </vt:lpstr>
      <vt:lpstr>Virtue Ethics analysis: Intellectual property</vt:lpstr>
      <vt:lpstr>Relating to the real world: Intellectual Property</vt:lpstr>
      <vt:lpstr>Key Theme: Intellectual property: conclusion  </vt:lpstr>
      <vt:lpstr>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Keith A. Pray</cp:lastModifiedBy>
  <cp:revision>1</cp:revision>
  <dcterms:modified xsi:type="dcterms:W3CDTF">2025-05-06T19:17:16Z</dcterms:modified>
</cp:coreProperties>
</file>