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77213" autoAdjust="0"/>
  </p:normalViewPr>
  <p:slideViewPr>
    <p:cSldViewPr snapToGrid="0" snapToObjects="1">
      <p:cViewPr varScale="1">
        <p:scale>
          <a:sx n="80" d="100"/>
          <a:sy n="80" d="100"/>
        </p:scale>
        <p:origin x="-112" y="-7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25691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space.com/29593-the-martian-space-movie-photos-gallery.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variety.com/2014/film/news/ridley-scott-exodus-gods-and-kings-christian-bale-120136366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nas.nasa.gov/hecc/resources/pleiades.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zh-CN"/>
              <a:t>Our main conclusions are closely related to these two topics: computer reliability and ethics.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zh-CN" sz="1200">
                <a:solidFill>
                  <a:srgbClr val="5B5B5B"/>
                </a:solidFill>
                <a:highlight>
                  <a:srgbClr val="FFFFFF"/>
                </a:highlight>
                <a:latin typeface="Droid Sans"/>
                <a:ea typeface="Droid Sans"/>
                <a:cs typeface="Droid Sans"/>
                <a:sym typeface="Droid Sans"/>
              </a:rPr>
              <a:t>In "</a:t>
            </a:r>
            <a:r>
              <a:rPr lang="zh-CN" sz="1200">
                <a:solidFill>
                  <a:srgbClr val="3366CC"/>
                </a:solidFill>
                <a:latin typeface="Droid Sans"/>
                <a:ea typeface="Droid Sans"/>
                <a:cs typeface="Droid Sans"/>
                <a:sym typeface="Droid Sans"/>
                <a:hlinkClick r:id="rId3"/>
              </a:rPr>
              <a:t>The Martian</a:t>
            </a:r>
            <a:r>
              <a:rPr lang="zh-CN" sz="1200">
                <a:solidFill>
                  <a:srgbClr val="5B5B5B"/>
                </a:solidFill>
                <a:highlight>
                  <a:srgbClr val="FFFFFF"/>
                </a:highlight>
                <a:latin typeface="Droid Sans"/>
                <a:ea typeface="Droid Sans"/>
                <a:cs typeface="Droid Sans"/>
                <a:sym typeface="Droid Sans"/>
              </a:rPr>
              <a:t>," stranded astronaut Mark Watney must use his knowledge of science to survive for several years alone on the Red Planet, in a classic castaway scenario created by book author Andy Weir.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zh-CN" sz="1350">
                <a:solidFill>
                  <a:srgbClr val="333333"/>
                </a:solidFill>
                <a:highlight>
                  <a:srgbClr val="FFFFFF"/>
                </a:highlight>
                <a:latin typeface="Georgia"/>
                <a:ea typeface="Georgia"/>
                <a:cs typeface="Georgia"/>
                <a:sym typeface="Georgia"/>
              </a:rPr>
              <a:t>In the film's emphasis on the importance and value of a single man's life —a brother, really, to Lewis and the rest of the crew — it's hard not to sense an echo of Scott's own past. The director lost his brother Tony to suicide in August 2012, and Scott has understandably been </a:t>
            </a:r>
            <a:r>
              <a:rPr lang="zh-CN" sz="1350">
                <a:solidFill>
                  <a:srgbClr val="4591B8"/>
                </a:solidFill>
                <a:latin typeface="Georgia"/>
                <a:ea typeface="Georgia"/>
                <a:cs typeface="Georgia"/>
                <a:sym typeface="Georgia"/>
                <a:hlinkClick r:id="rId3"/>
              </a:rPr>
              <a:t>grappling </a:t>
            </a:r>
            <a:r>
              <a:rPr lang="zh-CN" sz="1350">
                <a:solidFill>
                  <a:srgbClr val="333333"/>
                </a:solidFill>
                <a:highlight>
                  <a:srgbClr val="FFFFFF"/>
                </a:highlight>
                <a:latin typeface="Georgia"/>
                <a:ea typeface="Georgia"/>
                <a:cs typeface="Georgia"/>
                <a:sym typeface="Georgia"/>
              </a:rPr>
              <a:t>with that death in the years since (he also decided to dedicate his previous two movies to him).</a:t>
            </a:r>
          </a:p>
          <a:p>
            <a:pPr lvl="0">
              <a:spcBef>
                <a:spcPts val="0"/>
              </a:spcBef>
              <a:buNone/>
            </a:pPr>
            <a:endParaRPr sz="1350">
              <a:solidFill>
                <a:srgbClr val="333333"/>
              </a:solidFill>
              <a:highlight>
                <a:srgbClr val="FFFFFF"/>
              </a:highlight>
              <a:latin typeface="Georgia"/>
              <a:ea typeface="Georgia"/>
              <a:cs typeface="Georgia"/>
              <a:sym typeface="Georgia"/>
            </a:endParaRPr>
          </a:p>
          <a:p>
            <a:pPr lvl="0">
              <a:spcBef>
                <a:spcPts val="0"/>
              </a:spcBef>
              <a:buNone/>
            </a:pPr>
            <a:r>
              <a:rPr lang="zh-CN" sz="1350">
                <a:solidFill>
                  <a:srgbClr val="333333"/>
                </a:solidFill>
                <a:highlight>
                  <a:srgbClr val="FFFFFF"/>
                </a:highlight>
                <a:latin typeface="Georgia"/>
                <a:ea typeface="Georgia"/>
                <a:cs typeface="Georgia"/>
                <a:sym typeface="Georgia"/>
              </a:rPr>
              <a:t>“I think the film is about how no one is ever alone,” he said in a phone interview.</a:t>
            </a:r>
          </a:p>
          <a:p>
            <a:pPr lvl="0">
              <a:spcBef>
                <a:spcPts val="0"/>
              </a:spcBef>
              <a:buNone/>
            </a:pPr>
            <a:endParaRPr sz="1350">
              <a:solidFill>
                <a:srgbClr val="333333"/>
              </a:solidFill>
              <a:highlight>
                <a:srgbClr val="FFFFFF"/>
              </a:highlight>
              <a:latin typeface="Georgia"/>
              <a:ea typeface="Georgia"/>
              <a:cs typeface="Georgia"/>
              <a:sym typeface="Georgia"/>
            </a:endParaRPr>
          </a:p>
          <a:p>
            <a:pPr lvl="0" rtl="0">
              <a:lnSpc>
                <a:spcPct val="115000"/>
              </a:lnSpc>
              <a:spcBef>
                <a:spcPts val="0"/>
              </a:spcBef>
              <a:buNone/>
            </a:pPr>
            <a:r>
              <a:rPr lang="zh-CN" sz="1350"/>
              <a:t>Space—and a wildly expensive, risky, and long manned mission to Mars in particular—cannot simply be cool. It must be compelling. It must be part of the conversation. Enough so that you maybe want to write your congressman or, at least, get angry about NASA’s dwindling budget. It has to be more than an idea, too. Everything is advertising and everything is political, particularly with a public agency funded by our tax dollars. So if you want to understand why it is that NASA loves </a:t>
            </a:r>
            <a:r>
              <a:rPr lang="zh-CN" sz="1350" i="1"/>
              <a:t>The Martian</a:t>
            </a:r>
            <a:r>
              <a:rPr lang="zh-CN" sz="1350"/>
              <a:t> and is so gung ho for this movie, you have to realize that this movie more or less presents exactly their future vision, minus all the drama.</a:t>
            </a:r>
          </a:p>
          <a:p>
            <a:pPr lvl="0" rtl="0">
              <a:lnSpc>
                <a:spcPct val="115000"/>
              </a:lnSpc>
              <a:spcBef>
                <a:spcPts val="0"/>
              </a:spcBef>
              <a:buNone/>
            </a:pPr>
            <a:endParaRPr sz="1350"/>
          </a:p>
          <a:p>
            <a:pPr lvl="0">
              <a:spcBef>
                <a:spcPts val="0"/>
              </a:spcBef>
              <a:buNone/>
            </a:pPr>
            <a:endParaRPr sz="1350">
              <a:solidFill>
                <a:srgbClr val="333333"/>
              </a:solidFill>
              <a:highlight>
                <a:srgbClr val="FFFFFF"/>
              </a:highlight>
              <a:latin typeface="Georgia"/>
              <a:ea typeface="Georgia"/>
              <a:cs typeface="Georgia"/>
              <a:sym typeface="Georg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The total journey time from Earth to Mars takes between 150-300 days depending on the speed of the launch, the alignment of Earth and Mars</a:t>
            </a:r>
          </a:p>
          <a:p>
            <a:pPr lvl="0">
              <a:spcBef>
                <a:spcPts val="0"/>
              </a:spcBef>
              <a:buNone/>
            </a:pPr>
            <a:r>
              <a:rPr lang="zh-CN"/>
              <a:t>On the sides of the space station are solar arrays. These arrays collect energy from the sun. They turn sunlight into electricity. </a:t>
            </a:r>
          </a:p>
          <a:p>
            <a:pPr lvl="0">
              <a:spcBef>
                <a:spcPts val="0"/>
              </a:spcBef>
              <a:buNone/>
            </a:pPr>
            <a:r>
              <a:rPr lang="zh-CN"/>
              <a:t>Robot arms are attached outside. The robot arms helped to build the space station. They also can move astronauts around outside and control science experiments.</a:t>
            </a:r>
          </a:p>
          <a:p>
            <a:pPr lvl="0">
              <a:spcBef>
                <a:spcPts val="0"/>
              </a:spcBef>
              <a:buNone/>
            </a:pPr>
            <a:r>
              <a:rPr lang="zh-CN"/>
              <a:t>Airlocks on the space station are like doors. Astronauts use them to go outside on spacewalks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zh-CN" u="sng" dirty="0">
                <a:solidFill>
                  <a:schemeClr val="hlink"/>
                </a:solidFill>
                <a:hlinkClick r:id="rId3"/>
              </a:rPr>
              <a:t>https://www.nas.nasa.gov/hecc/resources/pleiades.html</a:t>
            </a:r>
          </a:p>
          <a:p>
            <a:pPr lvl="0">
              <a:spcBef>
                <a:spcPts val="0"/>
              </a:spcBef>
              <a:buNone/>
            </a:pPr>
            <a:r>
              <a:rPr lang="zh-CN" dirty="0"/>
              <a:t>By 2014, NASA’s super computer, Pleiades Supercomputer, ranked 11th worldwide.</a:t>
            </a:r>
          </a:p>
          <a:p>
            <a:pPr lvl="0">
              <a:spcBef>
                <a:spcPts val="0"/>
              </a:spcBef>
              <a:buNone/>
            </a:pPr>
            <a:r>
              <a:rPr lang="zh-CN" dirty="0"/>
              <a:t>If a supercomputer is not used, the computation may not finish in time.</a:t>
            </a:r>
          </a:p>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en-US" altLang="zh-CN" sz="1100" b="0" i="0" u="none" strike="noStrike" kern="1200" dirty="0" smtClean="0">
                <a:solidFill>
                  <a:schemeClr val="tx1"/>
                </a:solidFill>
                <a:effectLst/>
                <a:latin typeface="+mn-lt"/>
                <a:ea typeface="+mn-ea"/>
                <a:cs typeface="+mn-cs"/>
              </a:rPr>
              <a:t>The lander and the rover </a:t>
            </a:r>
            <a:r>
              <a:rPr lang="en-US" altLang="zh-CN" sz="1100" b="0" i="0" u="none" strike="noStrike" kern="1200" dirty="0" err="1" smtClean="0">
                <a:solidFill>
                  <a:schemeClr val="tx1"/>
                </a:solidFill>
                <a:effectLst/>
                <a:latin typeface="+mn-lt"/>
                <a:ea typeface="+mn-ea"/>
                <a:cs typeface="+mn-cs"/>
              </a:rPr>
              <a:t>Watney</a:t>
            </a:r>
            <a:r>
              <a:rPr lang="en-US" altLang="zh-CN" sz="1100" b="0" i="0" u="none" strike="noStrike" kern="1200" dirty="0" smtClean="0">
                <a:solidFill>
                  <a:schemeClr val="tx1"/>
                </a:solidFill>
                <a:effectLst/>
                <a:latin typeface="+mn-lt"/>
                <a:ea typeface="+mn-ea"/>
                <a:cs typeface="+mn-cs"/>
              </a:rPr>
              <a:t> found in the movie was launched by the Mars Pathfinder project on December, 1996. </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This mission acted as a proof of concept for technologies such as airbag-mediated touchdown and automated obstacle avoidance. </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Also, it demonstrated the possibility of constructing faster, better and cheaper spacecraft. The cost of Pathfinder in 3 years was $150 million, which is 1/15 of the Viking mission launched before.</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Although the mission was planned from a week to a month, the rover operated for more than 3 month. The reason for its failure is because the battery may be discharged and recharged too many times.</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In the movie, </a:t>
            </a:r>
            <a:r>
              <a:rPr lang="en-US" altLang="zh-CN" sz="1100" b="0" i="0" u="none" strike="noStrike" kern="1200" dirty="0" err="1" smtClean="0">
                <a:solidFill>
                  <a:schemeClr val="tx1"/>
                </a:solidFill>
                <a:effectLst/>
                <a:latin typeface="+mn-lt"/>
                <a:ea typeface="+mn-ea"/>
                <a:cs typeface="+mn-cs"/>
              </a:rPr>
              <a:t>Waltney</a:t>
            </a:r>
            <a:r>
              <a:rPr lang="en-US" altLang="zh-CN" sz="1100" b="0" i="0" u="none" strike="noStrike" kern="1200" dirty="0" smtClean="0">
                <a:solidFill>
                  <a:schemeClr val="tx1"/>
                </a:solidFill>
                <a:effectLst/>
                <a:latin typeface="+mn-lt"/>
                <a:ea typeface="+mn-ea"/>
                <a:cs typeface="+mn-cs"/>
              </a:rPr>
              <a:t> fixed the battery to get it working again. The stereoscopic camera on the lander was used by </a:t>
            </a:r>
            <a:r>
              <a:rPr lang="en-US" altLang="zh-CN" sz="1100" b="0" i="0" u="none" strike="noStrike" kern="1200" dirty="0" err="1" smtClean="0">
                <a:solidFill>
                  <a:schemeClr val="tx1"/>
                </a:solidFill>
                <a:effectLst/>
                <a:latin typeface="+mn-lt"/>
                <a:ea typeface="+mn-ea"/>
                <a:cs typeface="+mn-cs"/>
              </a:rPr>
              <a:t>Waltney</a:t>
            </a:r>
            <a:r>
              <a:rPr lang="en-US" altLang="zh-CN" sz="1100" b="0" i="0" u="none" strike="noStrike" kern="1200" dirty="0" smtClean="0">
                <a:solidFill>
                  <a:schemeClr val="tx1"/>
                </a:solidFill>
                <a:effectLst/>
                <a:latin typeface="+mn-lt"/>
                <a:ea typeface="+mn-ea"/>
                <a:cs typeface="+mn-cs"/>
              </a:rPr>
              <a:t> to communicate with Earth.</a:t>
            </a:r>
            <a:endParaRPr lang="en-US" altLang="zh-CN" b="0" dirty="0" smtClean="0">
              <a:effectLst/>
            </a:endParaRPr>
          </a:p>
          <a:p>
            <a:r>
              <a:rPr lang="en-US" altLang="zh-CN" b="0" dirty="0" smtClean="0">
                <a:effectLst/>
              </a:rPr>
              <a:t/>
            </a:r>
            <a:br>
              <a:rPr lang="en-US" altLang="zh-CN" b="0" dirty="0" smtClean="0">
                <a:effectLst/>
              </a:rPr>
            </a:br>
            <a:r>
              <a:rPr lang="en-US" altLang="zh-CN" b="0" dirty="0" smtClean="0">
                <a:effectLst/>
              </a:rPr>
              <a:t/>
            </a:r>
            <a:br>
              <a:rPr lang="en-US" altLang="zh-CN" b="0" dirty="0" smtClean="0">
                <a:effectLst/>
              </a:rPr>
            </a:b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en-US" altLang="zh-CN" sz="1100" b="0" i="0" u="none" strike="noStrike" kern="1200" dirty="0" smtClean="0">
                <a:solidFill>
                  <a:schemeClr val="tx1"/>
                </a:solidFill>
                <a:effectLst/>
                <a:latin typeface="+mn-lt"/>
                <a:ea typeface="+mn-ea"/>
                <a:cs typeface="+mn-cs"/>
              </a:rPr>
              <a:t>Computer Reliability is critical in The Martian as the cost of potential failure are incredibly high.</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Failure in computer system while launching can cost hundreds of millions of dollars. For example, the launch failure of SpaceX rocket caused a lose of $110 million.</a:t>
            </a:r>
            <a:endParaRPr lang="en-US" altLang="zh-CN" b="0" dirty="0" smtClean="0">
              <a:effectLst/>
            </a:endParaRPr>
          </a:p>
          <a:p>
            <a:pPr rtl="0"/>
            <a:r>
              <a:rPr lang="en-US" altLang="zh-CN" sz="1100" b="0" i="0" u="none" strike="noStrike" kern="1200" dirty="0" smtClean="0">
                <a:solidFill>
                  <a:schemeClr val="tx1"/>
                </a:solidFill>
                <a:effectLst/>
                <a:latin typeface="+mn-lt"/>
                <a:ea typeface="+mn-ea"/>
                <a:cs typeface="+mn-cs"/>
              </a:rPr>
              <a:t>More severely, astronauts have a very high chance to be killed if some of their </a:t>
            </a:r>
            <a:r>
              <a:rPr lang="en-US" altLang="zh-CN" sz="1100" b="0" i="0" u="none" strike="noStrike" kern="1200" dirty="0" err="1" smtClean="0">
                <a:solidFill>
                  <a:schemeClr val="tx1"/>
                </a:solidFill>
                <a:effectLst/>
                <a:latin typeface="+mn-lt"/>
                <a:ea typeface="+mn-ea"/>
                <a:cs typeface="+mn-cs"/>
              </a:rPr>
              <a:t>equipments</a:t>
            </a:r>
            <a:r>
              <a:rPr lang="en-US" altLang="zh-CN" sz="1100" b="0" i="0" u="none" strike="noStrike" kern="1200" dirty="0" smtClean="0">
                <a:solidFill>
                  <a:schemeClr val="tx1"/>
                </a:solidFill>
                <a:effectLst/>
                <a:latin typeface="+mn-lt"/>
                <a:ea typeface="+mn-ea"/>
                <a:cs typeface="+mn-cs"/>
              </a:rPr>
              <a:t> went wrong.</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There are several cases relating to computer reliability in the movie.</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The first is that the rocket sent by NASA to restock </a:t>
            </a:r>
            <a:r>
              <a:rPr lang="en-US" altLang="zh-CN" sz="1100" b="0" i="0" u="none" strike="noStrike" kern="1200" dirty="0" err="1" smtClean="0">
                <a:solidFill>
                  <a:schemeClr val="tx1"/>
                </a:solidFill>
                <a:effectLst/>
                <a:latin typeface="+mn-lt"/>
                <a:ea typeface="+mn-ea"/>
                <a:cs typeface="+mn-cs"/>
              </a:rPr>
              <a:t>Waltney</a:t>
            </a:r>
            <a:r>
              <a:rPr lang="en-US" altLang="zh-CN" sz="1100" b="0" i="0" u="none" strike="noStrike" kern="1200" dirty="0" smtClean="0">
                <a:solidFill>
                  <a:schemeClr val="tx1"/>
                </a:solidFill>
                <a:effectLst/>
                <a:latin typeface="+mn-lt"/>
                <a:ea typeface="+mn-ea"/>
                <a:cs typeface="+mn-cs"/>
              </a:rPr>
              <a:t> blew up. One important reason is that JPL tried to get the work done as soon as possible, so the development period was shortened again and again. </a:t>
            </a:r>
            <a:endParaRPr lang="en-US" altLang="zh-CN" b="0" dirty="0" smtClean="0">
              <a:effectLst/>
            </a:endParaRPr>
          </a:p>
          <a:p>
            <a:pPr rtl="0"/>
            <a:r>
              <a:rPr lang="en-US" altLang="zh-CN" sz="1100" b="0" i="0" u="none" strike="noStrike" kern="1200" dirty="0" smtClean="0">
                <a:solidFill>
                  <a:schemeClr val="tx1"/>
                </a:solidFill>
                <a:effectLst/>
                <a:latin typeface="+mn-lt"/>
                <a:ea typeface="+mn-ea"/>
                <a:cs typeface="+mn-cs"/>
              </a:rPr>
              <a:t>In this process, the engineers are exhausted and this greatly increase the possibility of making errors.</a:t>
            </a:r>
            <a:endParaRPr lang="en-US" altLang="zh-CN" b="0" dirty="0" smtClean="0">
              <a:effectLst/>
            </a:endParaRPr>
          </a:p>
          <a:p>
            <a:pPr rtl="0"/>
            <a:r>
              <a:rPr lang="en-US" altLang="zh-CN" sz="1100" b="0" i="0" u="none" strike="noStrike" kern="1200" dirty="0" smtClean="0">
                <a:solidFill>
                  <a:schemeClr val="tx1"/>
                </a:solidFill>
                <a:effectLst/>
                <a:latin typeface="+mn-lt"/>
                <a:ea typeface="+mn-ea"/>
                <a:cs typeface="+mn-cs"/>
              </a:rPr>
              <a:t>The other reason is that the testing cycle was completely removed to launch the rocket sooner. If they spent 20 more days for testing, this could have be avoided.</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The second failure is that part of the Mars Habitat blew up. Because of this, </a:t>
            </a:r>
            <a:r>
              <a:rPr lang="en-US" altLang="zh-CN" sz="1100" b="0" i="0" u="none" strike="noStrike" kern="1200" dirty="0" err="1" smtClean="0">
                <a:solidFill>
                  <a:schemeClr val="tx1"/>
                </a:solidFill>
                <a:effectLst/>
                <a:latin typeface="+mn-lt"/>
                <a:ea typeface="+mn-ea"/>
                <a:cs typeface="+mn-cs"/>
              </a:rPr>
              <a:t>Waltney</a:t>
            </a:r>
            <a:r>
              <a:rPr lang="en-US" altLang="zh-CN" sz="1100" b="0" i="0" u="none" strike="noStrike" kern="1200" dirty="0" smtClean="0">
                <a:solidFill>
                  <a:schemeClr val="tx1"/>
                </a:solidFill>
                <a:effectLst/>
                <a:latin typeface="+mn-lt"/>
                <a:ea typeface="+mn-ea"/>
                <a:cs typeface="+mn-cs"/>
              </a:rPr>
              <a:t> lost all the growing </a:t>
            </a:r>
            <a:r>
              <a:rPr lang="en-US" altLang="zh-CN" sz="1100" b="0" i="0" u="none" strike="noStrike" kern="1200" dirty="0" err="1" smtClean="0">
                <a:solidFill>
                  <a:schemeClr val="tx1"/>
                </a:solidFill>
                <a:effectLst/>
                <a:latin typeface="+mn-lt"/>
                <a:ea typeface="+mn-ea"/>
                <a:cs typeface="+mn-cs"/>
              </a:rPr>
              <a:t>potatos</a:t>
            </a:r>
            <a:r>
              <a:rPr lang="en-US" altLang="zh-CN" sz="1100" b="0" i="0" u="none" strike="noStrike" kern="1200" dirty="0" smtClean="0">
                <a:solidFill>
                  <a:schemeClr val="tx1"/>
                </a:solidFill>
                <a:effectLst/>
                <a:latin typeface="+mn-lt"/>
                <a:ea typeface="+mn-ea"/>
                <a:cs typeface="+mn-cs"/>
              </a:rPr>
              <a:t> and he could have been killed in this accident.</a:t>
            </a:r>
            <a:endParaRPr lang="en-US" altLang="zh-CN" b="0" dirty="0" smtClean="0">
              <a:effectLst/>
            </a:endParaRPr>
          </a:p>
          <a:p>
            <a:pPr rtl="0"/>
            <a:r>
              <a:rPr lang="en-US" altLang="zh-CN" b="0" dirty="0" smtClean="0">
                <a:effectLst/>
              </a:rPr>
              <a:t/>
            </a:r>
            <a:br>
              <a:rPr lang="en-US" altLang="zh-CN" b="0" dirty="0" smtClean="0">
                <a:effectLst/>
              </a:rPr>
            </a:br>
            <a:r>
              <a:rPr lang="en-US" altLang="zh-CN" sz="1100" b="0" i="0" u="none" strike="noStrike" kern="1200" dirty="0" smtClean="0">
                <a:solidFill>
                  <a:schemeClr val="tx1"/>
                </a:solidFill>
                <a:effectLst/>
                <a:latin typeface="+mn-lt"/>
                <a:ea typeface="+mn-ea"/>
                <a:cs typeface="+mn-cs"/>
              </a:rPr>
              <a:t>On the contrary, the Mars rovers are examples of having good reliability. As shown in the last slide, the Pathfinder worked for more than 3 months, which is 2 months longer than intended.</a:t>
            </a:r>
            <a:endParaRPr lang="en-US" altLang="zh-CN" b="0" dirty="0" smtClean="0">
              <a:effectLst/>
            </a:endParaRPr>
          </a:p>
          <a:p>
            <a:pPr rtl="0"/>
            <a:r>
              <a:rPr lang="en-US" altLang="zh-CN" sz="1100" b="0" i="0" u="none" strike="noStrike" kern="1200" dirty="0" smtClean="0">
                <a:solidFill>
                  <a:schemeClr val="tx1"/>
                </a:solidFill>
                <a:effectLst/>
                <a:latin typeface="+mn-lt"/>
                <a:ea typeface="+mn-ea"/>
                <a:cs typeface="+mn-cs"/>
              </a:rPr>
              <a:t>Also, for the Mars rovers launched by NASA after, the Opportunity and Spirit was launched in 2004 and were designed to work for 90 sols. However, Spirit remained functioning for 13 years, and Opportunity is still working until of today.</a:t>
            </a:r>
            <a:endParaRPr lang="en-US" altLang="zh-CN" b="0" dirty="0" smtClean="0">
              <a:effectLst/>
            </a:endParaRPr>
          </a:p>
          <a:p>
            <a:r>
              <a:rPr lang="en-US" altLang="zh-CN" b="0" dirty="0" smtClean="0">
                <a:effectLst/>
              </a:rPr>
              <a:t/>
            </a:r>
            <a:br>
              <a:rPr lang="en-US" altLang="zh-CN" b="0" dirty="0" smtClean="0">
                <a:effectLst/>
              </a:rPr>
            </a:b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solidFill>
                  <a:schemeClr val="lt1"/>
                </a:solidFill>
              </a:rPr>
              <a:t>‹#›</a:t>
            </a:fld>
            <a:endParaRPr lang="zh-C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solidFill>
                  <a:schemeClr val="lt1"/>
                </a:solidFill>
              </a:rPr>
              <a:t>‹#›</a:t>
            </a:fld>
            <a:endParaRPr lang="zh-C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solidFill>
                  <a:schemeClr val="lt1"/>
                </a:solidFill>
              </a:rPr>
              <a:t>‹#›</a:t>
            </a:fld>
            <a:endParaRPr lang="zh-C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zh-CN" sz="1000">
                <a:solidFill>
                  <a:schemeClr val="dk1"/>
                </a:solidFill>
                <a:latin typeface="Proxima Nova"/>
                <a:ea typeface="Proxima Nova"/>
                <a:cs typeface="Proxima Nova"/>
                <a:sym typeface="Proxima Nova"/>
              </a:rPr>
              <a:t>‹#›</a:t>
            </a:fld>
            <a:endParaRPr lang="zh-C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Shape 59"/>
          <p:cNvSpPr txBox="1">
            <a:spLocks noGrp="1"/>
          </p:cNvSpPr>
          <p:nvPr>
            <p:ph type="subTitle" idx="4294967295"/>
          </p:nvPr>
        </p:nvSpPr>
        <p:spPr>
          <a:xfrm>
            <a:off x="572250" y="3772525"/>
            <a:ext cx="7999500" cy="852000"/>
          </a:xfrm>
          <a:prstGeom prst="rect">
            <a:avLst/>
          </a:prstGeom>
        </p:spPr>
        <p:txBody>
          <a:bodyPr lIns="91425" tIns="91425" rIns="91425" bIns="91425" anchor="t" anchorCtr="0">
            <a:noAutofit/>
          </a:bodyPr>
          <a:lstStyle/>
          <a:p>
            <a:pPr lvl="0" algn="l">
              <a:spcBef>
                <a:spcPts val="0"/>
              </a:spcBef>
              <a:buNone/>
            </a:pPr>
            <a:r>
              <a:rPr lang="zh-CN" dirty="0">
                <a:solidFill>
                  <a:srgbClr val="FFFFFF"/>
                </a:solidFill>
                <a:latin typeface="Avenir Light" charset="0"/>
                <a:ea typeface="Avenir Light" charset="0"/>
                <a:cs typeface="Avenir Light" charset="0"/>
                <a:sym typeface="Arial"/>
              </a:rPr>
              <a:t>Jordan Feeley, Heric Flores-Huerta, Mengwen Li, Matt McCarthy, Yudi Wang</a:t>
            </a:r>
          </a:p>
        </p:txBody>
      </p:sp>
      <p:sp>
        <p:nvSpPr>
          <p:cNvPr id="60" name="Shape 60"/>
          <p:cNvSpPr txBox="1"/>
          <p:nvPr/>
        </p:nvSpPr>
        <p:spPr>
          <a:xfrm>
            <a:off x="8682100" y="4695500"/>
            <a:ext cx="462000" cy="382200"/>
          </a:xfrm>
          <a:prstGeom prst="rect">
            <a:avLst/>
          </a:prstGeom>
          <a:noFill/>
          <a:ln>
            <a:noFill/>
          </a:ln>
        </p:spPr>
        <p:txBody>
          <a:bodyPr lIns="91425" tIns="91425" rIns="91425" bIns="91425" anchor="t" anchorCtr="0">
            <a:noAutofit/>
          </a:bodyPr>
          <a:lstStyle/>
          <a:p>
            <a:pPr lvl="0">
              <a:spcBef>
                <a:spcPts val="0"/>
              </a:spcBef>
              <a:buNone/>
            </a:pPr>
            <a:r>
              <a:rPr lang="zh-CN">
                <a:solidFill>
                  <a:srgbClr val="FFFFFF"/>
                </a:solidFill>
              </a:rPr>
              <a:t>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zh-CN" b="1" dirty="0">
                <a:latin typeface="Avenir Heavy" charset="0"/>
                <a:ea typeface="Avenir Heavy" charset="0"/>
                <a:cs typeface="Avenir Heavy" charset="0"/>
              </a:rPr>
              <a:t>Ethics</a:t>
            </a:r>
          </a:p>
        </p:txBody>
      </p:sp>
      <p:sp>
        <p:nvSpPr>
          <p:cNvPr id="139" name="Shape 139"/>
          <p:cNvSpPr txBox="1">
            <a:spLocks noGrp="1"/>
          </p:cNvSpPr>
          <p:nvPr>
            <p:ph type="body" idx="1"/>
          </p:nvPr>
        </p:nvSpPr>
        <p:spPr>
          <a:xfrm>
            <a:off x="311700" y="1152475"/>
            <a:ext cx="5212800" cy="3416400"/>
          </a:xfrm>
          <a:prstGeom prst="rect">
            <a:avLst/>
          </a:prstGeom>
        </p:spPr>
        <p:txBody>
          <a:bodyPr lIns="91425" tIns="91425" rIns="91425" bIns="91425" anchor="t" anchorCtr="0">
            <a:noAutofit/>
          </a:bodyPr>
          <a:lstStyle/>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Find Watney or not</a:t>
            </a:r>
          </a:p>
          <a:p>
            <a:pPr marL="971550" lvl="1" indent="-285750" rtl="0">
              <a:spcBef>
                <a:spcPts val="0"/>
              </a:spcBef>
              <a:spcAft>
                <a:spcPts val="1000"/>
              </a:spcAft>
              <a:buFont typeface="Arial" charset="0"/>
              <a:buChar char="•"/>
            </a:pPr>
            <a:r>
              <a:rPr lang="zh-CN" dirty="0">
                <a:latin typeface="Avenir Book" charset="0"/>
                <a:ea typeface="Avenir Book" charset="0"/>
                <a:cs typeface="Avenir Book" charset="0"/>
              </a:rPr>
              <a:t>No vital sign</a:t>
            </a:r>
          </a:p>
          <a:p>
            <a:pPr marL="971550" lvl="1" indent="-285750" rtl="0">
              <a:spcBef>
                <a:spcPts val="0"/>
              </a:spcBef>
              <a:spcAft>
                <a:spcPts val="1000"/>
              </a:spcAft>
              <a:buFont typeface="Arial" charset="0"/>
              <a:buChar char="•"/>
            </a:pPr>
            <a:r>
              <a:rPr lang="zh-CN" dirty="0">
                <a:latin typeface="Avenir Book" charset="0"/>
                <a:ea typeface="Avenir Book" charset="0"/>
                <a:cs typeface="Avenir Book" charset="0"/>
              </a:rPr>
              <a:t>Approaching storm</a:t>
            </a:r>
          </a:p>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Worth it to save Watney or not</a:t>
            </a:r>
          </a:p>
          <a:p>
            <a:pPr marL="971550" lvl="1" indent="-285750" rtl="0">
              <a:spcBef>
                <a:spcPts val="0"/>
              </a:spcBef>
              <a:spcAft>
                <a:spcPts val="1000"/>
              </a:spcAft>
              <a:buFont typeface="Arial" charset="0"/>
              <a:buChar char="•"/>
            </a:pPr>
            <a:r>
              <a:rPr lang="zh-CN" dirty="0">
                <a:latin typeface="Avenir Book" charset="0"/>
                <a:ea typeface="Avenir Book" charset="0"/>
                <a:cs typeface="Avenir Book" charset="0"/>
              </a:rPr>
              <a:t>Cost</a:t>
            </a:r>
          </a:p>
          <a:p>
            <a:pPr marL="971550" lvl="1" indent="-285750" rtl="0">
              <a:spcBef>
                <a:spcPts val="0"/>
              </a:spcBef>
              <a:spcAft>
                <a:spcPts val="1000"/>
              </a:spcAft>
              <a:buFont typeface="Arial" charset="0"/>
              <a:buChar char="•"/>
            </a:pPr>
            <a:r>
              <a:rPr lang="zh-CN" dirty="0">
                <a:latin typeface="Avenir Book" charset="0"/>
                <a:ea typeface="Avenir Book" charset="0"/>
                <a:cs typeface="Avenir Book" charset="0"/>
              </a:rPr>
              <a:t>Publicity</a:t>
            </a:r>
          </a:p>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Go against NASA to save fellow astronaut</a:t>
            </a:r>
          </a:p>
          <a:p>
            <a:pPr marL="971550" lvl="1" indent="-285750" rtl="0">
              <a:spcBef>
                <a:spcPts val="0"/>
              </a:spcBef>
              <a:spcAft>
                <a:spcPts val="1000"/>
              </a:spcAft>
              <a:buFont typeface="Arial" charset="0"/>
              <a:buChar char="•"/>
            </a:pPr>
            <a:r>
              <a:rPr lang="zh-CN" dirty="0">
                <a:latin typeface="Avenir Book" charset="0"/>
                <a:ea typeface="Avenir Book" charset="0"/>
                <a:cs typeface="Avenir Book" charset="0"/>
              </a:rPr>
              <a:t>Possibly kicked out of Space Program</a:t>
            </a:r>
          </a:p>
          <a:p>
            <a:pPr marL="971550" lvl="1" indent="-285750">
              <a:spcBef>
                <a:spcPts val="0"/>
              </a:spcBef>
              <a:spcAft>
                <a:spcPts val="1000"/>
              </a:spcAft>
              <a:buFont typeface="Arial" charset="0"/>
              <a:buChar char="•"/>
            </a:pPr>
            <a:r>
              <a:rPr lang="zh-CN" dirty="0">
                <a:latin typeface="Avenir Book" charset="0"/>
                <a:ea typeface="Avenir Book" charset="0"/>
                <a:cs typeface="Avenir Book" charset="0"/>
              </a:rPr>
              <a:t>Other astronauts could die in the process</a:t>
            </a:r>
          </a:p>
        </p:txBody>
      </p:sp>
      <p:sp>
        <p:nvSpPr>
          <p:cNvPr id="140" name="Shape 140"/>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9</a:t>
            </a:r>
          </a:p>
        </p:txBody>
      </p:sp>
      <p:pic>
        <p:nvPicPr>
          <p:cNvPr id="141" name="Shape 141" descr="Image result for the martian"/>
          <p:cNvPicPr preferRelativeResize="0"/>
          <p:nvPr/>
        </p:nvPicPr>
        <p:blipFill>
          <a:blip r:embed="rId3">
            <a:alphaModFix/>
          </a:blip>
          <a:stretch>
            <a:fillRect/>
          </a:stretch>
        </p:blipFill>
        <p:spPr>
          <a:xfrm>
            <a:off x="6019800" y="583350"/>
            <a:ext cx="2202175" cy="3820975"/>
          </a:xfrm>
          <a:prstGeom prst="rect">
            <a:avLst/>
          </a:prstGeom>
          <a:noFill/>
          <a:ln>
            <a:noFill/>
          </a:ln>
        </p:spPr>
      </p:pic>
      <p:sp>
        <p:nvSpPr>
          <p:cNvPr id="142" name="Shape 142"/>
          <p:cNvSpPr txBox="1"/>
          <p:nvPr/>
        </p:nvSpPr>
        <p:spPr>
          <a:xfrm>
            <a:off x="6158050" y="4349050"/>
            <a:ext cx="2396400" cy="267000"/>
          </a:xfrm>
          <a:prstGeom prst="rect">
            <a:avLst/>
          </a:prstGeom>
          <a:noFill/>
          <a:ln>
            <a:noFill/>
          </a:ln>
        </p:spPr>
        <p:txBody>
          <a:bodyPr lIns="91425" tIns="91425" rIns="91425" bIns="91425" anchor="t" anchorCtr="0">
            <a:noAutofit/>
          </a:bodyPr>
          <a:lstStyle/>
          <a:p>
            <a:pPr lvl="0" rtl="0">
              <a:spcBef>
                <a:spcPts val="0"/>
              </a:spcBef>
              <a:buNone/>
            </a:pPr>
            <a:r>
              <a:rPr lang="zh-CN" sz="1200">
                <a:solidFill>
                  <a:srgbClr val="5B5B5B"/>
                </a:solidFill>
              </a:rPr>
              <a:t>Figure 9. </a:t>
            </a:r>
            <a:r>
              <a:rPr lang="zh-CN" sz="1200" dirty="0">
                <a:solidFill>
                  <a:srgbClr val="5B5B5B"/>
                </a:solidFill>
              </a:rPr>
              <a:t>Movie Slogan [12]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US" altLang="zh-CN" b="1" dirty="0" smtClean="0">
                <a:latin typeface="Avenir Heavy" charset="0"/>
                <a:ea typeface="Avenir Heavy" charset="0"/>
                <a:cs typeface="Avenir Heavy" charset="0"/>
              </a:rPr>
              <a:t>Conclusion</a:t>
            </a:r>
            <a:endParaRPr lang="zh-CN" b="1" dirty="0">
              <a:latin typeface="Avenir Heavy" charset="0"/>
              <a:ea typeface="Avenir Heavy" charset="0"/>
              <a:cs typeface="Avenir Heavy" charset="0"/>
            </a:endParaRPr>
          </a:p>
        </p:txBody>
      </p:sp>
      <p:sp>
        <p:nvSpPr>
          <p:cNvPr id="148" name="Shape 148"/>
          <p:cNvSpPr txBox="1">
            <a:spLocks noGrp="1"/>
          </p:cNvSpPr>
          <p:nvPr>
            <p:ph type="body" idx="1"/>
          </p:nvPr>
        </p:nvSpPr>
        <p:spPr>
          <a:xfrm>
            <a:off x="301604" y="1050351"/>
            <a:ext cx="4457727" cy="3416400"/>
          </a:xfrm>
          <a:prstGeom prst="rect">
            <a:avLst/>
          </a:prstGeom>
        </p:spPr>
        <p:txBody>
          <a:bodyPr lIns="91425" tIns="91425" rIns="91425" bIns="91425" anchor="t" anchorCtr="0">
            <a:noAutofit/>
          </a:bodyPr>
          <a:lstStyle/>
          <a:p>
            <a:pPr marL="514350" lvl="0" indent="-285750">
              <a:lnSpc>
                <a:spcPct val="114000"/>
              </a:lnSpc>
              <a:spcAft>
                <a:spcPts val="1000"/>
              </a:spcAft>
              <a:buFont typeface="Arial" charset="0"/>
              <a:buChar char="•"/>
            </a:pPr>
            <a:r>
              <a:rPr lang="zh-CN" altLang="zh-CN" dirty="0" smtClean="0">
                <a:latin typeface="Avenir Book" charset="0"/>
                <a:ea typeface="Avenir Book" charset="0"/>
                <a:cs typeface="Avenir Book" charset="0"/>
              </a:rPr>
              <a:t>Ethics</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and</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Finance</a:t>
            </a:r>
            <a:endParaRPr lang="zh-CN" altLang="zh-CN" dirty="0">
              <a:latin typeface="Avenir Book" charset="0"/>
              <a:ea typeface="Avenir Book" charset="0"/>
              <a:cs typeface="Avenir Book" charset="0"/>
            </a:endParaRPr>
          </a:p>
          <a:p>
            <a:pPr marL="971550" lvl="1" indent="-285750">
              <a:lnSpc>
                <a:spcPct val="114000"/>
              </a:lnSpc>
              <a:spcAft>
                <a:spcPts val="1000"/>
              </a:spcAft>
              <a:buFont typeface="Arial" charset="0"/>
              <a:buChar char="•"/>
            </a:pPr>
            <a:r>
              <a:rPr lang="zh-CN" altLang="zh-CN" dirty="0">
                <a:latin typeface="Avenir Book" charset="0"/>
                <a:ea typeface="Avenir Book" charset="0"/>
                <a:cs typeface="Avenir Book" charset="0"/>
              </a:rPr>
              <a:t>Each human being’s life </a:t>
            </a:r>
            <a:r>
              <a:rPr lang="zh-CN" altLang="zh-CN" dirty="0" smtClean="0">
                <a:latin typeface="Avenir Book" charset="0"/>
                <a:ea typeface="Avenir Book" charset="0"/>
                <a:cs typeface="Avenir Book" charset="0"/>
              </a:rPr>
              <a:t>matters</a:t>
            </a:r>
            <a:endParaRPr lang="en-US" altLang="zh-CN" dirty="0" smtClean="0">
              <a:latin typeface="Avenir Book" charset="0"/>
              <a:ea typeface="Avenir Book" charset="0"/>
              <a:cs typeface="Avenir Book" charset="0"/>
            </a:endParaRPr>
          </a:p>
          <a:p>
            <a:pPr marL="971550" lvl="1" indent="-285750">
              <a:lnSpc>
                <a:spcPct val="114000"/>
              </a:lnSpc>
              <a:spcAft>
                <a:spcPts val="1000"/>
              </a:spcAft>
              <a:buFont typeface="Arial" charset="0"/>
              <a:buChar char="•"/>
            </a:pPr>
            <a:r>
              <a:rPr lang="en-US" altLang="zh-CN" dirty="0" smtClean="0">
                <a:latin typeface="Avenir Book" charset="0"/>
                <a:ea typeface="Avenir Book" charset="0"/>
                <a:cs typeface="Avenir Book" charset="0"/>
              </a:rPr>
              <a:t>Provide</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much</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more</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precious</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knowledge</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and</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information</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about</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Mars</a:t>
            </a:r>
          </a:p>
          <a:p>
            <a:pPr marL="514350" lvl="0" indent="-285750" rtl="0">
              <a:lnSpc>
                <a:spcPct val="114000"/>
              </a:lnSpc>
              <a:spcBef>
                <a:spcPts val="0"/>
              </a:spcBef>
              <a:spcAft>
                <a:spcPts val="1000"/>
              </a:spcAft>
              <a:buFont typeface="Arial" charset="0"/>
              <a:buChar char="•"/>
            </a:pPr>
            <a:r>
              <a:rPr lang="zh-CN" dirty="0" smtClean="0">
                <a:latin typeface="Avenir Book" charset="0"/>
                <a:ea typeface="Avenir Book" charset="0"/>
                <a:cs typeface="Avenir Book" charset="0"/>
              </a:rPr>
              <a:t>Computer </a:t>
            </a:r>
            <a:r>
              <a:rPr lang="zh-CN" dirty="0">
                <a:latin typeface="Avenir Book" charset="0"/>
                <a:ea typeface="Avenir Book" charset="0"/>
                <a:cs typeface="Avenir Book" charset="0"/>
              </a:rPr>
              <a:t>Reliability</a:t>
            </a:r>
          </a:p>
          <a:p>
            <a:pPr marL="971550" lvl="1" indent="-285750">
              <a:lnSpc>
                <a:spcPct val="114000"/>
              </a:lnSpc>
              <a:spcAft>
                <a:spcPts val="1000"/>
              </a:spcAft>
              <a:buFont typeface="Arial" charset="0"/>
              <a:buChar char="•"/>
            </a:pPr>
            <a:r>
              <a:rPr lang="en-US" altLang="zh-CN" dirty="0">
                <a:latin typeface="Avenir Book" charset="0"/>
                <a:ea typeface="Avenir Book" charset="0"/>
                <a:cs typeface="Avenir Book" charset="0"/>
              </a:rPr>
              <a:t>Robonaut</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1</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in</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1997</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[13</a:t>
            </a:r>
            <a:r>
              <a:rPr lang="en-US" altLang="zh-CN" dirty="0" smtClean="0">
                <a:latin typeface="Avenir Book" charset="0"/>
                <a:ea typeface="Avenir Book" charset="0"/>
                <a:cs typeface="Avenir Book" charset="0"/>
              </a:rPr>
              <a:t>]</a:t>
            </a:r>
          </a:p>
          <a:p>
            <a:pPr marL="971550" lvl="1" indent="-285750" rtl="0">
              <a:lnSpc>
                <a:spcPct val="114000"/>
              </a:lnSpc>
              <a:spcBef>
                <a:spcPts val="0"/>
              </a:spcBef>
              <a:spcAft>
                <a:spcPts val="1000"/>
              </a:spcAft>
              <a:buFont typeface="Arial" charset="0"/>
              <a:buChar char="•"/>
            </a:pPr>
            <a:r>
              <a:rPr lang="zh-CN" dirty="0" smtClean="0">
                <a:latin typeface="Avenir Book" charset="0"/>
                <a:ea typeface="Avenir Book" charset="0"/>
                <a:cs typeface="Avenir Book" charset="0"/>
              </a:rPr>
              <a:t>Probably </a:t>
            </a:r>
            <a:r>
              <a:rPr lang="zh-CN" dirty="0">
                <a:latin typeface="Avenir Book" charset="0"/>
                <a:ea typeface="Avenir Book" charset="0"/>
                <a:cs typeface="Avenir Book" charset="0"/>
              </a:rPr>
              <a:t>use robots instead of human </a:t>
            </a:r>
            <a:r>
              <a:rPr lang="zh-CN" dirty="0" smtClean="0">
                <a:latin typeface="Avenir Book" charset="0"/>
                <a:ea typeface="Avenir Book" charset="0"/>
                <a:cs typeface="Avenir Book" charset="0"/>
              </a:rPr>
              <a:t>astronauts</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in</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the</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future</a:t>
            </a:r>
          </a:p>
        </p:txBody>
      </p:sp>
      <p:sp>
        <p:nvSpPr>
          <p:cNvPr id="149" name="Shape 149"/>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10</a:t>
            </a:r>
          </a:p>
        </p:txBody>
      </p:sp>
      <p:sp>
        <p:nvSpPr>
          <p:cNvPr id="6" name="Shape 142"/>
          <p:cNvSpPr txBox="1"/>
          <p:nvPr/>
        </p:nvSpPr>
        <p:spPr>
          <a:xfrm>
            <a:off x="5153891" y="4466751"/>
            <a:ext cx="3109614" cy="267000"/>
          </a:xfrm>
          <a:prstGeom prst="rect">
            <a:avLst/>
          </a:prstGeom>
          <a:noFill/>
          <a:ln>
            <a:noFill/>
          </a:ln>
        </p:spPr>
        <p:txBody>
          <a:bodyPr lIns="91425" tIns="91425" rIns="91425" bIns="91425" anchor="t" anchorCtr="0">
            <a:noAutofit/>
          </a:bodyPr>
          <a:lstStyle/>
          <a:p>
            <a:r>
              <a:rPr lang="pt-BR" altLang="zh-CN" sz="1200" dirty="0"/>
              <a:t>Figure 10. Robonaut 1 [</a:t>
            </a:r>
            <a:r>
              <a:rPr lang="pt-BR" altLang="zh-CN" sz="1200" dirty="0" smtClean="0"/>
              <a:t>1</a:t>
            </a:r>
            <a:r>
              <a:rPr lang="en-US" altLang="zh-CN" sz="1200" dirty="0"/>
              <a:t>3</a:t>
            </a:r>
            <a:r>
              <a:rPr lang="pt-BR" altLang="zh-CN" sz="1200" dirty="0" smtClean="0"/>
              <a:t>]</a:t>
            </a:r>
            <a:endParaRPr lang="pt-BR" altLang="zh-CN" sz="1200" dirty="0"/>
          </a:p>
        </p:txBody>
      </p:sp>
      <p:pic>
        <p:nvPicPr>
          <p:cNvPr id="1026" name="Picture 2" descr="https://lh4.googleusercontent.com/2y_NUXbdGUp1-d-VEJCINOnA0B4_QtzVolgE8LAOS64ZsszUth41U_PWuV2GCEzZZgpnxsQQY7Q5EOhlBxaaf8H2EslQxSID-_2UHFt2viLA6OtWJYz4NuZqiksf4GgnEDDNfYhFZH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548" y="758537"/>
            <a:ext cx="2560216" cy="3449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441800" y="462400"/>
            <a:ext cx="6260400" cy="572700"/>
          </a:xfrm>
          <a:prstGeom prst="rect">
            <a:avLst/>
          </a:prstGeom>
        </p:spPr>
        <p:txBody>
          <a:bodyPr lIns="91425" tIns="91425" rIns="91425" bIns="91425" anchor="t" anchorCtr="0">
            <a:noAutofit/>
          </a:bodyPr>
          <a:lstStyle/>
          <a:p>
            <a:pPr lvl="0" algn="ctr">
              <a:spcBef>
                <a:spcPts val="0"/>
              </a:spcBef>
              <a:buNone/>
            </a:pPr>
            <a:r>
              <a:rPr lang="zh-CN" sz="6000" b="1" dirty="0">
                <a:latin typeface="Avenir Heavy" charset="0"/>
                <a:ea typeface="Avenir Heavy" charset="0"/>
                <a:cs typeface="Avenir Heavy" charset="0"/>
              </a:rPr>
              <a:t>Questions?</a:t>
            </a:r>
          </a:p>
        </p:txBody>
      </p:sp>
      <p:sp>
        <p:nvSpPr>
          <p:cNvPr id="156" name="Shape 156"/>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11</a:t>
            </a:r>
          </a:p>
        </p:txBody>
      </p:sp>
      <p:pic>
        <p:nvPicPr>
          <p:cNvPr id="157" name="Shape 157"/>
          <p:cNvPicPr preferRelativeResize="0"/>
          <p:nvPr/>
        </p:nvPicPr>
        <p:blipFill>
          <a:blip r:embed="rId3">
            <a:alphaModFix/>
          </a:blip>
          <a:stretch>
            <a:fillRect/>
          </a:stretch>
        </p:blipFill>
        <p:spPr>
          <a:xfrm>
            <a:off x="2283975" y="1706799"/>
            <a:ext cx="4576050" cy="2734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zh-CN" b="1" dirty="0">
                <a:latin typeface="Avenir Heavy" charset="0"/>
                <a:ea typeface="Avenir Heavy" charset="0"/>
                <a:cs typeface="Avenir Heavy" charset="0"/>
              </a:rPr>
              <a:t>Reference</a:t>
            </a:r>
          </a:p>
        </p:txBody>
      </p:sp>
      <p:sp>
        <p:nvSpPr>
          <p:cNvPr id="163" name="Shape 163"/>
          <p:cNvSpPr txBox="1">
            <a:spLocks noGrp="1"/>
          </p:cNvSpPr>
          <p:nvPr>
            <p:ph type="body" idx="1"/>
          </p:nvPr>
        </p:nvSpPr>
        <p:spPr>
          <a:xfrm>
            <a:off x="311700" y="924207"/>
            <a:ext cx="8520600" cy="3416400"/>
          </a:xfrm>
          <a:prstGeom prst="rect">
            <a:avLst/>
          </a:prstGeom>
        </p:spPr>
        <p:txBody>
          <a:bodyPr lIns="91425" tIns="91425" rIns="91425" bIns="91425" anchor="t" anchorCtr="0">
            <a:noAutofit/>
          </a:bodyPr>
          <a:lstStyle/>
          <a:p>
            <a:pPr marL="368300" lvl="0" indent="-228600">
              <a:lnSpc>
                <a:spcPct val="150000"/>
              </a:lnSpc>
              <a:spcAft>
                <a:spcPts val="0"/>
              </a:spcAft>
              <a:buFont typeface="+mj-lt"/>
              <a:buAutoNum type="arabicPeriod"/>
            </a:pPr>
            <a:r>
              <a:rPr lang="en-US" altLang="zh-CN" sz="800" b="1" dirty="0">
                <a:latin typeface="Avenir Book" charset="0"/>
                <a:ea typeface="Avenir Book" charset="0"/>
                <a:cs typeface="Avenir Book" charset="0"/>
              </a:rPr>
              <a:t>Producer, D. B. (</a:t>
            </a:r>
            <a:r>
              <a:rPr lang="en-US" altLang="zh-CN" sz="800" b="1" dirty="0" err="1">
                <a:latin typeface="Avenir Book" charset="0"/>
                <a:ea typeface="Avenir Book" charset="0"/>
                <a:cs typeface="Avenir Book" charset="0"/>
              </a:rPr>
              <a:t>n.d.</a:t>
            </a:r>
            <a:r>
              <a:rPr lang="en-US" altLang="zh-CN" sz="800" b="1" dirty="0">
                <a:latin typeface="Avenir Book" charset="0"/>
                <a:ea typeface="Avenir Book" charset="0"/>
                <a:cs typeface="Avenir Book" charset="0"/>
              </a:rPr>
              <a:t>). Making 'The Martian': Exclusive Interview with Director Sir Ridley Scott. Retrieved April 25, 2017, from </a:t>
            </a:r>
            <a:r>
              <a:rPr lang="en-US" altLang="zh-CN" sz="800" b="1" dirty="0">
                <a:solidFill>
                  <a:schemeClr val="accent2"/>
                </a:solidFill>
                <a:latin typeface="Avenir Book" charset="0"/>
                <a:ea typeface="Avenir Book" charset="0"/>
                <a:cs typeface="Avenir Book" charset="0"/>
              </a:rPr>
              <a:t>http://</a:t>
            </a:r>
            <a:r>
              <a:rPr lang="en-US" altLang="zh-CN" sz="800" b="1" dirty="0" smtClean="0">
                <a:solidFill>
                  <a:schemeClr val="accent2"/>
                </a:solidFill>
                <a:latin typeface="Avenir Book" charset="0"/>
                <a:ea typeface="Avenir Book" charset="0"/>
                <a:cs typeface="Avenir Book" charset="0"/>
              </a:rPr>
              <a:t>www.space.com/30644-making-the-martian-ridley-scott-exclusive-interview.html</a:t>
            </a:r>
            <a:endParaRPr lang="en-US" altLang="zh-CN" sz="800" b="1" dirty="0">
              <a:solidFill>
                <a:schemeClr val="accent2"/>
              </a:solidFill>
              <a:latin typeface="Avenir Book" charset="0"/>
              <a:ea typeface="Avenir Book" charset="0"/>
              <a:cs typeface="Avenir Book" charset="0"/>
            </a:endParaRPr>
          </a:p>
          <a:p>
            <a:pPr marL="368300" lvl="0" indent="-228600">
              <a:lnSpc>
                <a:spcPct val="150000"/>
              </a:lnSpc>
              <a:spcAft>
                <a:spcPts val="0"/>
              </a:spcAft>
              <a:buFont typeface="+mj-lt"/>
              <a:buAutoNum type="arabicPeriod"/>
            </a:pPr>
            <a:r>
              <a:rPr lang="en-US" altLang="zh-CN" sz="800" b="1" dirty="0">
                <a:latin typeface="Avenir Book" charset="0"/>
                <a:ea typeface="Avenir Book" charset="0"/>
                <a:cs typeface="Avenir Book" charset="0"/>
              </a:rPr>
              <a:t>Why Ridley Scott made 'The Martian' (</a:t>
            </a:r>
            <a:r>
              <a:rPr lang="en-US" altLang="zh-CN" sz="800" b="1" dirty="0" err="1">
                <a:latin typeface="Avenir Book" charset="0"/>
                <a:ea typeface="Avenir Book" charset="0"/>
                <a:cs typeface="Avenir Book" charset="0"/>
              </a:rPr>
              <a:t>n.d.</a:t>
            </a:r>
            <a:r>
              <a:rPr lang="en-US" altLang="zh-CN" sz="800" b="1" dirty="0">
                <a:latin typeface="Avenir Book" charset="0"/>
                <a:ea typeface="Avenir Book" charset="0"/>
                <a:cs typeface="Avenir Book" charset="0"/>
              </a:rPr>
              <a:t>). Retrieved April 25, 2017, from http://</a:t>
            </a:r>
            <a:r>
              <a:rPr lang="en-US" altLang="zh-CN" sz="800" b="1" dirty="0" smtClean="0">
                <a:latin typeface="Avenir Book" charset="0"/>
                <a:ea typeface="Avenir Book" charset="0"/>
                <a:cs typeface="Avenir Book" charset="0"/>
              </a:rPr>
              <a:t>www.latimes.com/entertainment/movies/moviesnow/la-et-mn-ridley-scott-the-martian-movie-matt-damon-theaters-20151002-story.html</a:t>
            </a:r>
          </a:p>
          <a:p>
            <a:pPr marL="368300" lvl="0" indent="-228600">
              <a:lnSpc>
                <a:spcPct val="150000"/>
              </a:lnSpc>
              <a:spcAft>
                <a:spcPts val="0"/>
              </a:spcAft>
              <a:buClr>
                <a:srgbClr val="666666"/>
              </a:buClr>
              <a:buFont typeface="+mj-lt"/>
              <a:buAutoNum type="arabicPeriod"/>
            </a:pPr>
            <a:r>
              <a:rPr lang="en-US" altLang="zh-CN" sz="800" b="1" dirty="0">
                <a:latin typeface="Avenir Book" charset="0"/>
                <a:ea typeface="Avenir Book" charset="0"/>
                <a:cs typeface="Avenir Book" charset="0"/>
              </a:rPr>
              <a:t>Technologies of Broad Benefit: Power. (</a:t>
            </a:r>
            <a:r>
              <a:rPr lang="en-US" altLang="zh-CN" sz="800" b="1" dirty="0" err="1">
                <a:latin typeface="Avenir Book" charset="0"/>
                <a:ea typeface="Avenir Book" charset="0"/>
                <a:cs typeface="Avenir Book" charset="0"/>
              </a:rPr>
              <a:t>n.d.</a:t>
            </a:r>
            <a:r>
              <a:rPr lang="en-US" altLang="zh-CN" sz="800" b="1" dirty="0">
                <a:latin typeface="Avenir Book" charset="0"/>
                <a:ea typeface="Avenir Book" charset="0"/>
                <a:cs typeface="Avenir Book" charset="0"/>
              </a:rPr>
              <a:t>). Retrieved April 25, 2017, from https://</a:t>
            </a:r>
            <a:r>
              <a:rPr lang="en-US" altLang="zh-CN" sz="800" b="1" dirty="0" smtClean="0">
                <a:latin typeface="Avenir Book" charset="0"/>
                <a:ea typeface="Avenir Book" charset="0"/>
                <a:cs typeface="Avenir Book" charset="0"/>
              </a:rPr>
              <a:t>mars.nasa.gov/mer/technology/bb_power.html</a:t>
            </a:r>
          </a:p>
          <a:p>
            <a:pPr marL="368300" lvl="0" indent="-228600">
              <a:lnSpc>
                <a:spcPct val="150000"/>
              </a:lnSpc>
              <a:spcAft>
                <a:spcPts val="0"/>
              </a:spcAft>
              <a:buFont typeface="+mj-lt"/>
              <a:buAutoNum type="arabicPeriod"/>
            </a:pPr>
            <a:r>
              <a:rPr lang="en-US" altLang="zh-CN" sz="800" b="1" dirty="0">
                <a:latin typeface="Avenir Book" charset="0"/>
                <a:ea typeface="Avenir Book" charset="0"/>
                <a:cs typeface="Avenir Book" charset="0"/>
              </a:rPr>
              <a:t>The real Mars lander in 'The Martian': Fact checking the film's NASA probe | </a:t>
            </a:r>
            <a:r>
              <a:rPr lang="en-US" altLang="zh-CN" sz="800" b="1" dirty="0" err="1">
                <a:latin typeface="Avenir Book" charset="0"/>
                <a:ea typeface="Avenir Book" charset="0"/>
                <a:cs typeface="Avenir Book" charset="0"/>
              </a:rPr>
              <a:t>collectSPACE</a:t>
            </a:r>
            <a:r>
              <a:rPr lang="en-US" altLang="zh-CN" sz="800" b="1" dirty="0">
                <a:latin typeface="Avenir Book" charset="0"/>
                <a:ea typeface="Avenir Book" charset="0"/>
                <a:cs typeface="Avenir Book" charset="0"/>
              </a:rPr>
              <a:t>. (</a:t>
            </a:r>
            <a:r>
              <a:rPr lang="en-US" altLang="zh-CN" sz="800" b="1" dirty="0" err="1">
                <a:latin typeface="Avenir Book" charset="0"/>
                <a:ea typeface="Avenir Book" charset="0"/>
                <a:cs typeface="Avenir Book" charset="0"/>
              </a:rPr>
              <a:t>n.d.</a:t>
            </a:r>
            <a:r>
              <a:rPr lang="en-US" altLang="zh-CN" sz="800" b="1" dirty="0">
                <a:latin typeface="Avenir Book" charset="0"/>
                <a:ea typeface="Avenir Book" charset="0"/>
                <a:cs typeface="Avenir Book" charset="0"/>
              </a:rPr>
              <a:t>). Retrieved April 25, 2017, from http://</a:t>
            </a:r>
            <a:r>
              <a:rPr lang="en-US" altLang="zh-CN" sz="800" b="1" dirty="0" smtClean="0">
                <a:latin typeface="Avenir Book" charset="0"/>
                <a:ea typeface="Avenir Book" charset="0"/>
                <a:cs typeface="Avenir Book" charset="0"/>
              </a:rPr>
              <a:t>www.collectspace.com/news/news-100215a-the-martian-mars-pathfinder.html</a:t>
            </a:r>
          </a:p>
          <a:p>
            <a:pPr marL="368300" lvl="0" indent="-228600">
              <a:lnSpc>
                <a:spcPct val="150000"/>
              </a:lnSpc>
              <a:spcAft>
                <a:spcPts val="0"/>
              </a:spcAft>
              <a:buFont typeface="+mj-lt"/>
              <a:buAutoNum type="arabicPeriod"/>
            </a:pPr>
            <a:r>
              <a:rPr lang="en-US" altLang="zh-CN" sz="800" b="1" dirty="0">
                <a:latin typeface="Avenir Book" charset="0"/>
                <a:ea typeface="Avenir Book" charset="0"/>
                <a:cs typeface="Avenir Book" charset="0"/>
              </a:rPr>
              <a:t>Sadri, A., </a:t>
            </a:r>
            <a:r>
              <a:rPr lang="en-US" altLang="zh-CN" sz="800" b="1" dirty="0" err="1">
                <a:latin typeface="Avenir Book" charset="0"/>
                <a:ea typeface="Avenir Book" charset="0"/>
                <a:cs typeface="Avenir Book" charset="0"/>
              </a:rPr>
              <a:t>Roelofs</a:t>
            </a:r>
            <a:r>
              <a:rPr lang="en-US" altLang="zh-CN" sz="800" b="1" dirty="0">
                <a:latin typeface="Avenir Book" charset="0"/>
                <a:ea typeface="Avenir Book" charset="0"/>
                <a:cs typeface="Avenir Book" charset="0"/>
              </a:rPr>
              <a:t>, G., </a:t>
            </a:r>
            <a:r>
              <a:rPr lang="en-US" altLang="zh-CN" sz="800" b="1" dirty="0" err="1">
                <a:latin typeface="Avenir Book" charset="0"/>
                <a:ea typeface="Avenir Book" charset="0"/>
                <a:cs typeface="Avenir Book" charset="0"/>
              </a:rPr>
              <a:t>Koberlein</a:t>
            </a:r>
            <a:r>
              <a:rPr lang="en-US" altLang="zh-CN" sz="800" b="1" dirty="0">
                <a:latin typeface="Avenir Book" charset="0"/>
                <a:ea typeface="Avenir Book" charset="0"/>
                <a:cs typeface="Avenir Book" charset="0"/>
              </a:rPr>
              <a:t>, B., H., M., Morgan, H., . . . S. (2015, October 08). The Science Behind 'The Martian' Hermes Spacecraft. Retrieved April 25, 2017, from https://</a:t>
            </a:r>
            <a:r>
              <a:rPr lang="en-US" altLang="zh-CN" sz="800" b="1" dirty="0" smtClean="0">
                <a:latin typeface="Avenir Book" charset="0"/>
                <a:ea typeface="Avenir Book" charset="0"/>
                <a:cs typeface="Avenir Book" charset="0"/>
              </a:rPr>
              <a:t>briankoberlein.com/2015/10/06/the-science-behind-the-martian-hermes-spacecraft</a:t>
            </a:r>
          </a:p>
          <a:p>
            <a:pPr marL="368300" lvl="0" indent="-228600">
              <a:lnSpc>
                <a:spcPct val="150000"/>
              </a:lnSpc>
              <a:spcAft>
                <a:spcPts val="0"/>
              </a:spcAft>
              <a:buClr>
                <a:srgbClr val="666666"/>
              </a:buClr>
              <a:buFont typeface="+mj-lt"/>
              <a:buAutoNum type="arabicPeriod"/>
            </a:pPr>
            <a:r>
              <a:rPr lang="en-US" altLang="zh-CN" sz="800" b="1" dirty="0">
                <a:latin typeface="Avenir Book" charset="0"/>
                <a:ea typeface="Avenir Book" charset="0"/>
                <a:cs typeface="Avenir Book" charset="0"/>
              </a:rPr>
              <a:t>Dunbar, B. (2015, May 20). What Is the International Space Station? Retrieved April 25, 2017, from https://</a:t>
            </a:r>
            <a:r>
              <a:rPr lang="en-US" altLang="zh-CN" sz="800" b="1" dirty="0" smtClean="0">
                <a:latin typeface="Avenir Book" charset="0"/>
                <a:ea typeface="Avenir Book" charset="0"/>
                <a:cs typeface="Avenir Book" charset="0"/>
              </a:rPr>
              <a:t>www.nasa.gov/audience/forstudents/k-4/stories/nasa-knows/what-is-the-iss-k4.html</a:t>
            </a:r>
          </a:p>
          <a:p>
            <a:pPr marL="368300" lvl="0" indent="-228600">
              <a:lnSpc>
                <a:spcPct val="150000"/>
              </a:lnSpc>
              <a:spcAft>
                <a:spcPts val="0"/>
              </a:spcAft>
              <a:buClr>
                <a:srgbClr val="666666"/>
              </a:buClr>
              <a:buFont typeface="+mj-lt"/>
              <a:buAutoNum type="arabicPeriod"/>
            </a:pPr>
            <a:r>
              <a:rPr lang="en-US" altLang="zh-CN" sz="800" b="1" dirty="0">
                <a:latin typeface="Avenir Book" charset="0"/>
                <a:ea typeface="Avenir Book" charset="0"/>
                <a:cs typeface="Avenir Book" charset="0"/>
              </a:rPr>
              <a:t>How Long Does it Take to Get to Mars? (2017, March 16). Retrieved April 25, 2017, from https</a:t>
            </a:r>
            <a:r>
              <a:rPr lang="en-US" altLang="zh-CN" sz="800" b="1" dirty="0" smtClean="0">
                <a:latin typeface="Avenir Book" charset="0"/>
                <a:ea typeface="Avenir Book" charset="0"/>
                <a:cs typeface="Avenir Book" charset="0"/>
              </a:rPr>
              <a:t>://www.universetoday.com/14841/how-long-does-it-take-to-get-to-mars</a:t>
            </a:r>
          </a:p>
          <a:p>
            <a:pPr marL="368300" lvl="0" indent="-228600">
              <a:lnSpc>
                <a:spcPct val="150000"/>
              </a:lnSpc>
              <a:spcAft>
                <a:spcPts val="0"/>
              </a:spcAft>
              <a:buFont typeface="+mj-lt"/>
              <a:buAutoNum type="arabicPeriod"/>
            </a:pPr>
            <a:r>
              <a:rPr lang="en-US" altLang="zh-CN" sz="800" b="1" dirty="0" err="1">
                <a:latin typeface="Avenir Book" charset="0"/>
                <a:ea typeface="Avenir Book" charset="0"/>
                <a:cs typeface="Avenir Book" charset="0"/>
              </a:rPr>
              <a:t>Kain</a:t>
            </a:r>
            <a:r>
              <a:rPr lang="en-US" altLang="zh-CN" sz="800" b="1" dirty="0">
                <a:latin typeface="Avenir Book" charset="0"/>
                <a:ea typeface="Avenir Book" charset="0"/>
                <a:cs typeface="Avenir Book" charset="0"/>
              </a:rPr>
              <a:t>, E. (2015, October 07). Three Reasons To Read 'The Martian' Before You See The Movie. Retrieved April 25, 2017, from https://www.forbes.com/sites/erikkain/2015/10/07/three-reasons-to-read-the-martian-before-you-see-the-movie/#</a:t>
            </a:r>
            <a:r>
              <a:rPr lang="en-US" altLang="zh-CN" sz="800" b="1" dirty="0" smtClean="0">
                <a:latin typeface="Avenir Book" charset="0"/>
                <a:ea typeface="Avenir Book" charset="0"/>
                <a:cs typeface="Avenir Book" charset="0"/>
              </a:rPr>
              <a:t>1a5709157462</a:t>
            </a:r>
          </a:p>
          <a:p>
            <a:pPr marL="368300" lvl="0" indent="-228600">
              <a:lnSpc>
                <a:spcPct val="150000"/>
              </a:lnSpc>
              <a:spcAft>
                <a:spcPts val="0"/>
              </a:spcAft>
              <a:buFont typeface="+mj-lt"/>
              <a:buAutoNum type="arabicPeriod"/>
            </a:pPr>
            <a:r>
              <a:rPr lang="en-US" altLang="zh-CN" sz="800" b="1" dirty="0">
                <a:latin typeface="Avenir Book" charset="0"/>
                <a:ea typeface="Avenir Book" charset="0"/>
                <a:cs typeface="Avenir Book" charset="0"/>
              </a:rPr>
              <a:t>5 Big Differences Between The Martian Book And The Movie. (2015, October 05). Retrieved April 25, 2017, from http://</a:t>
            </a:r>
            <a:r>
              <a:rPr lang="en-US" altLang="zh-CN" sz="800" b="1" dirty="0" smtClean="0">
                <a:latin typeface="Avenir Book" charset="0"/>
                <a:ea typeface="Avenir Book" charset="0"/>
                <a:cs typeface="Avenir Book" charset="0"/>
              </a:rPr>
              <a:t>www.cinemablend.com/new/5-Big-Differences-Between-Martian-Book-Movie-86227.html</a:t>
            </a:r>
          </a:p>
          <a:p>
            <a:pPr marL="368300" lvl="0" indent="-228600">
              <a:lnSpc>
                <a:spcPct val="150000"/>
              </a:lnSpc>
              <a:spcAft>
                <a:spcPts val="0"/>
              </a:spcAft>
              <a:buFont typeface="+mj-lt"/>
              <a:buAutoNum type="arabicPeriod"/>
            </a:pPr>
            <a:r>
              <a:rPr lang="en-US" altLang="zh-CN" sz="800" b="1" dirty="0">
                <a:latin typeface="Avenir Book" charset="0"/>
                <a:ea typeface="Avenir Book" charset="0"/>
                <a:cs typeface="Avenir Book" charset="0"/>
              </a:rPr>
              <a:t>Menu. (</a:t>
            </a:r>
            <a:r>
              <a:rPr lang="en-US" altLang="zh-CN" sz="800" b="1" dirty="0" err="1">
                <a:latin typeface="Avenir Book" charset="0"/>
                <a:ea typeface="Avenir Book" charset="0"/>
                <a:cs typeface="Avenir Book" charset="0"/>
              </a:rPr>
              <a:t>n.d.</a:t>
            </a:r>
            <a:r>
              <a:rPr lang="en-US" altLang="zh-CN" sz="800" b="1" dirty="0">
                <a:latin typeface="Avenir Book" charset="0"/>
                <a:ea typeface="Avenir Book" charset="0"/>
                <a:cs typeface="Avenir Book" charset="0"/>
              </a:rPr>
              <a:t>). Retrieved April 25, 2017, from http://</a:t>
            </a:r>
            <a:r>
              <a:rPr lang="en-US" altLang="zh-CN" sz="800" b="1" dirty="0" smtClean="0">
                <a:latin typeface="Avenir Book" charset="0"/>
                <a:ea typeface="Avenir Book" charset="0"/>
                <a:cs typeface="Avenir Book" charset="0"/>
              </a:rPr>
              <a:t>www.andyweirauthor.com/books/the-martian-mass-market-mti-mm/the-martian-hc</a:t>
            </a:r>
          </a:p>
          <a:p>
            <a:pPr marL="368300" lvl="0" indent="-228600">
              <a:lnSpc>
                <a:spcPct val="150000"/>
              </a:lnSpc>
              <a:spcAft>
                <a:spcPts val="0"/>
              </a:spcAft>
              <a:buFont typeface="+mj-lt"/>
              <a:buAutoNum type="arabicPeriod"/>
            </a:pPr>
            <a:r>
              <a:rPr lang="en-US" altLang="zh-CN" sz="800" b="1" dirty="0">
                <a:latin typeface="Avenir Book" charset="0"/>
                <a:ea typeface="Avenir Book" charset="0"/>
                <a:cs typeface="Avenir Book" charset="0"/>
              </a:rPr>
              <a:t>STS-134 Mission Coverage. (</a:t>
            </a:r>
            <a:r>
              <a:rPr lang="en-US" altLang="zh-CN" sz="800" b="1" dirty="0" err="1">
                <a:latin typeface="Avenir Book" charset="0"/>
                <a:ea typeface="Avenir Book" charset="0"/>
                <a:cs typeface="Avenir Book" charset="0"/>
              </a:rPr>
              <a:t>n.d.</a:t>
            </a:r>
            <a:r>
              <a:rPr lang="en-US" altLang="zh-CN" sz="800" b="1" dirty="0">
                <a:latin typeface="Avenir Book" charset="0"/>
                <a:ea typeface="Avenir Book" charset="0"/>
                <a:cs typeface="Avenir Book" charset="0"/>
              </a:rPr>
              <a:t>). Retrieved April 25, 2017, from https://</a:t>
            </a:r>
            <a:r>
              <a:rPr lang="en-US" altLang="zh-CN" sz="800" b="1" dirty="0" err="1" smtClean="0">
                <a:latin typeface="Avenir Book" charset="0"/>
                <a:ea typeface="Avenir Book" charset="0"/>
                <a:cs typeface="Avenir Book" charset="0"/>
              </a:rPr>
              <a:t>spaceflightnow.com</a:t>
            </a:r>
            <a:r>
              <a:rPr lang="en-US" altLang="zh-CN" sz="800" b="1" dirty="0" smtClean="0">
                <a:latin typeface="Avenir Book" charset="0"/>
                <a:ea typeface="Avenir Book" charset="0"/>
                <a:cs typeface="Avenir Book" charset="0"/>
              </a:rPr>
              <a:t>/shuttle/sts134</a:t>
            </a:r>
          </a:p>
          <a:p>
            <a:pPr marL="368300" lvl="0" indent="-228600">
              <a:lnSpc>
                <a:spcPct val="150000"/>
              </a:lnSpc>
              <a:spcAft>
                <a:spcPts val="0"/>
              </a:spcAft>
              <a:buFont typeface="+mj-lt"/>
              <a:buAutoNum type="arabicPeriod"/>
            </a:pPr>
            <a:r>
              <a:rPr lang="en-US" altLang="zh-CN" sz="800" b="1" dirty="0">
                <a:latin typeface="Avenir Book" charset="0"/>
                <a:ea typeface="Avenir Book" charset="0"/>
                <a:cs typeface="Avenir Book" charset="0"/>
              </a:rPr>
              <a:t>The Martian (2015). (</a:t>
            </a:r>
            <a:r>
              <a:rPr lang="en-US" altLang="zh-CN" sz="800" b="1" dirty="0" err="1">
                <a:latin typeface="Avenir Book" charset="0"/>
                <a:ea typeface="Avenir Book" charset="0"/>
                <a:cs typeface="Avenir Book" charset="0"/>
              </a:rPr>
              <a:t>n.d.</a:t>
            </a:r>
            <a:r>
              <a:rPr lang="en-US" altLang="zh-CN" sz="800" b="1" dirty="0">
                <a:latin typeface="Avenir Book" charset="0"/>
                <a:ea typeface="Avenir Book" charset="0"/>
                <a:cs typeface="Avenir Book" charset="0"/>
              </a:rPr>
              <a:t>). Retrieved April 25, 2017, from http://</a:t>
            </a:r>
            <a:r>
              <a:rPr lang="en-US" altLang="zh-CN" sz="800" b="1" dirty="0" err="1">
                <a:latin typeface="Avenir Book" charset="0"/>
                <a:ea typeface="Avenir Book" charset="0"/>
                <a:cs typeface="Avenir Book" charset="0"/>
              </a:rPr>
              <a:t>www.imdb.com</a:t>
            </a:r>
            <a:r>
              <a:rPr lang="en-US" altLang="zh-CN" sz="800" b="1" dirty="0">
                <a:latin typeface="Avenir Book" charset="0"/>
                <a:ea typeface="Avenir Book" charset="0"/>
                <a:cs typeface="Avenir Book" charset="0"/>
              </a:rPr>
              <a:t>/title/tt3659388</a:t>
            </a:r>
            <a:r>
              <a:rPr lang="en-US" altLang="zh-CN" sz="800" b="1" dirty="0" smtClean="0">
                <a:latin typeface="Avenir Book" charset="0"/>
                <a:ea typeface="Avenir Book" charset="0"/>
                <a:cs typeface="Avenir Book" charset="0"/>
              </a:rPr>
              <a:t>/</a:t>
            </a:r>
          </a:p>
          <a:p>
            <a:pPr marL="368300" lvl="0" indent="-228600">
              <a:lnSpc>
                <a:spcPct val="150000"/>
              </a:lnSpc>
              <a:spcAft>
                <a:spcPts val="0"/>
              </a:spcAft>
              <a:buFont typeface="+mj-lt"/>
              <a:buAutoNum type="arabicPeriod"/>
            </a:pPr>
            <a:r>
              <a:rPr lang="en-US" altLang="zh-CN" sz="800" dirty="0" smtClean="0">
                <a:latin typeface="Avenir Book" charset="0"/>
                <a:ea typeface="Avenir Book" charset="0"/>
                <a:cs typeface="Avenir Book" charset="0"/>
              </a:rPr>
              <a:t>(</a:t>
            </a:r>
            <a:r>
              <a:rPr lang="en-US" altLang="zh-CN" sz="800" dirty="0" err="1">
                <a:latin typeface="Avenir Book" charset="0"/>
                <a:ea typeface="Avenir Book" charset="0"/>
                <a:cs typeface="Avenir Book" charset="0"/>
              </a:rPr>
              <a:t>n.d.</a:t>
            </a:r>
            <a:r>
              <a:rPr lang="en-US" altLang="zh-CN" sz="800" dirty="0">
                <a:latin typeface="Avenir Book" charset="0"/>
                <a:ea typeface="Avenir Book" charset="0"/>
                <a:cs typeface="Avenir Book" charset="0"/>
              </a:rPr>
              <a:t>). R1 - Robonaut - NASA. Retrieved April 27, 2017, from https://</a:t>
            </a:r>
            <a:r>
              <a:rPr lang="en-US" altLang="zh-CN" sz="800" dirty="0" err="1">
                <a:latin typeface="Avenir Book" charset="0"/>
                <a:ea typeface="Avenir Book" charset="0"/>
                <a:cs typeface="Avenir Book" charset="0"/>
              </a:rPr>
              <a:t>robonaut.jsc.nasa.gov</a:t>
            </a:r>
            <a:r>
              <a:rPr lang="en-US" altLang="zh-CN" sz="800" dirty="0">
                <a:latin typeface="Avenir Book" charset="0"/>
                <a:ea typeface="Avenir Book" charset="0"/>
                <a:cs typeface="Avenir Book" charset="0"/>
              </a:rPr>
              <a:t>/R1/</a:t>
            </a:r>
          </a:p>
        </p:txBody>
      </p:sp>
      <p:sp>
        <p:nvSpPr>
          <p:cNvPr id="164" name="Shape 164"/>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zh-CN" b="1" dirty="0">
                <a:latin typeface="Avenir Heavy" charset="0"/>
                <a:ea typeface="Avenir Heavy" charset="0"/>
                <a:cs typeface="Avenir Heavy" charset="0"/>
              </a:rPr>
              <a:t>Overview</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115000"/>
              </a:lnSpc>
              <a:spcBef>
                <a:spcPts val="1000"/>
              </a:spcBef>
              <a:spcAft>
                <a:spcPts val="1000"/>
              </a:spcAft>
              <a:buClr>
                <a:srgbClr val="5B5B5B"/>
              </a:buClr>
              <a:buFont typeface="Arial" charset="0"/>
              <a:buChar char="•"/>
            </a:pPr>
            <a:r>
              <a:rPr lang="zh-CN" b="1" dirty="0">
                <a:solidFill>
                  <a:srgbClr val="5B5B5B"/>
                </a:solidFill>
                <a:latin typeface="Avenir Book" charset="0"/>
                <a:ea typeface="Avenir Book" charset="0"/>
                <a:cs typeface="Avenir Book" charset="0"/>
              </a:rPr>
              <a:t>In “The Martian” stranded astronaut Mark Watney must use his knowledge of science to survive several years alone on Mars.</a:t>
            </a:r>
          </a:p>
          <a:p>
            <a:pPr marL="514350" lvl="0" indent="-285750" rtl="0">
              <a:lnSpc>
                <a:spcPct val="115000"/>
              </a:lnSpc>
              <a:spcBef>
                <a:spcPts val="1000"/>
              </a:spcBef>
              <a:spcAft>
                <a:spcPts val="1000"/>
              </a:spcAft>
              <a:buFont typeface="Arial" charset="0"/>
              <a:buChar char="•"/>
            </a:pPr>
            <a:r>
              <a:rPr lang="zh-CN" dirty="0">
                <a:latin typeface="Avenir Book" charset="0"/>
                <a:ea typeface="Avenir Book" charset="0"/>
                <a:cs typeface="Avenir Book" charset="0"/>
              </a:rPr>
              <a:t>Worth the risk for NASA to send a mission to bring him back to Earth</a:t>
            </a:r>
          </a:p>
          <a:p>
            <a:pPr marL="514350" lvl="0" indent="-285750" rtl="0">
              <a:lnSpc>
                <a:spcPct val="115000"/>
              </a:lnSpc>
              <a:spcBef>
                <a:spcPts val="1000"/>
              </a:spcBef>
              <a:spcAft>
                <a:spcPts val="1000"/>
              </a:spcAft>
              <a:buFont typeface="Arial" charset="0"/>
              <a:buChar char="•"/>
            </a:pPr>
            <a:r>
              <a:rPr lang="zh-CN" dirty="0">
                <a:latin typeface="Avenir Book" charset="0"/>
                <a:ea typeface="Avenir Book" charset="0"/>
                <a:cs typeface="Avenir Book" charset="0"/>
              </a:rPr>
              <a:t>Science &amp; Technology available to keep him alive</a:t>
            </a:r>
          </a:p>
          <a:p>
            <a:pPr marL="514350" lvl="0" indent="-285750" rtl="0">
              <a:lnSpc>
                <a:spcPct val="115000"/>
              </a:lnSpc>
              <a:spcBef>
                <a:spcPts val="1000"/>
              </a:spcBef>
              <a:spcAft>
                <a:spcPts val="1000"/>
              </a:spcAft>
              <a:buFont typeface="Arial" charset="0"/>
              <a:buChar char="•"/>
            </a:pPr>
            <a:r>
              <a:rPr lang="zh-CN" dirty="0">
                <a:latin typeface="Avenir Book" charset="0"/>
                <a:ea typeface="Avenir Book" charset="0"/>
                <a:cs typeface="Avenir Book" charset="0"/>
              </a:rPr>
              <a:t>Conclusion</a:t>
            </a:r>
          </a:p>
          <a:p>
            <a:pPr marL="971550" lvl="1" indent="-285750" rtl="0">
              <a:lnSpc>
                <a:spcPct val="115000"/>
              </a:lnSpc>
              <a:spcBef>
                <a:spcPts val="1000"/>
              </a:spcBef>
              <a:spcAft>
                <a:spcPts val="1000"/>
              </a:spcAft>
              <a:buFont typeface="Arial" charset="0"/>
              <a:buChar char="•"/>
            </a:pPr>
            <a:r>
              <a:rPr lang="zh-CN" dirty="0">
                <a:latin typeface="Avenir Book" charset="0"/>
                <a:ea typeface="Avenir Book" charset="0"/>
                <a:cs typeface="Avenir Book" charset="0"/>
              </a:rPr>
              <a:t>Each human being’s life matters</a:t>
            </a:r>
          </a:p>
          <a:p>
            <a:pPr marL="971550" lvl="1" indent="-285750" rtl="0">
              <a:lnSpc>
                <a:spcPct val="115000"/>
              </a:lnSpc>
              <a:spcBef>
                <a:spcPts val="1000"/>
              </a:spcBef>
              <a:spcAft>
                <a:spcPts val="1000"/>
              </a:spcAft>
              <a:buFont typeface="Arial" charset="0"/>
              <a:buChar char="•"/>
            </a:pPr>
            <a:r>
              <a:rPr lang="zh-CN" dirty="0">
                <a:latin typeface="Avenir Book" charset="0"/>
                <a:ea typeface="Avenir Book" charset="0"/>
                <a:cs typeface="Avenir Book" charset="0"/>
              </a:rPr>
              <a:t>Possible solution to replace human astronauts with robots in future</a:t>
            </a:r>
          </a:p>
        </p:txBody>
      </p:sp>
      <p:sp>
        <p:nvSpPr>
          <p:cNvPr id="67" name="Shape 67"/>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zh-CN" b="1" dirty="0">
                <a:latin typeface="Avenir Heavy" charset="0"/>
                <a:ea typeface="Avenir Heavy" charset="0"/>
                <a:cs typeface="Avenir Heavy" charset="0"/>
              </a:rPr>
              <a:t>Creators Intention: </a:t>
            </a:r>
          </a:p>
        </p:txBody>
      </p:sp>
      <p:sp>
        <p:nvSpPr>
          <p:cNvPr id="73" name="Shape 73"/>
          <p:cNvSpPr txBox="1">
            <a:spLocks noGrp="1"/>
          </p:cNvSpPr>
          <p:nvPr>
            <p:ph type="body" idx="1"/>
          </p:nvPr>
        </p:nvSpPr>
        <p:spPr>
          <a:xfrm>
            <a:off x="311700" y="1152475"/>
            <a:ext cx="6045600" cy="3416400"/>
          </a:xfrm>
          <a:prstGeom prst="rect">
            <a:avLst/>
          </a:prstGeom>
        </p:spPr>
        <p:txBody>
          <a:bodyPr lIns="91425" tIns="91425" rIns="91425" bIns="91425" anchor="t" anchorCtr="0">
            <a:noAutofit/>
          </a:bodyPr>
          <a:lstStyle/>
          <a:p>
            <a:pPr marL="514350" lvl="0" indent="-285750" rtl="0">
              <a:lnSpc>
                <a:spcPct val="115000"/>
              </a:lnSpc>
              <a:spcBef>
                <a:spcPts val="0"/>
              </a:spcBef>
              <a:spcAft>
                <a:spcPts val="1000"/>
              </a:spcAft>
              <a:buFont typeface="Arial" charset="0"/>
              <a:buChar char="•"/>
            </a:pPr>
            <a:r>
              <a:rPr lang="zh-CN" dirty="0">
                <a:solidFill>
                  <a:srgbClr val="5B5B5B"/>
                </a:solidFill>
                <a:latin typeface="Avenir Book" charset="0"/>
                <a:ea typeface="Avenir Book" charset="0"/>
                <a:cs typeface="Avenir Book" charset="0"/>
                <a:sym typeface="Droid Sans"/>
              </a:rPr>
              <a:t>“Andy Weir's book is such an engineering manual of how you survive on Mars”[1]</a:t>
            </a:r>
          </a:p>
          <a:p>
            <a:pPr marL="514350" lvl="0" indent="-285750" rtl="0">
              <a:lnSpc>
                <a:spcPct val="115000"/>
              </a:lnSpc>
              <a:spcBef>
                <a:spcPts val="1000"/>
              </a:spcBef>
              <a:spcAft>
                <a:spcPts val="1000"/>
              </a:spcAft>
              <a:buFont typeface="Arial" charset="0"/>
              <a:buChar char="•"/>
            </a:pPr>
            <a:r>
              <a:rPr lang="zh-CN" dirty="0">
                <a:solidFill>
                  <a:srgbClr val="5B5B5B"/>
                </a:solidFill>
                <a:latin typeface="Avenir Book" charset="0"/>
                <a:ea typeface="Avenir Book" charset="0"/>
                <a:cs typeface="Avenir Book" charset="0"/>
                <a:sym typeface="Droid Sans"/>
              </a:rPr>
              <a:t>Try and show authentitic science &amp; technology</a:t>
            </a:r>
          </a:p>
          <a:p>
            <a:pPr marL="514350" lvl="0" indent="-285750" rtl="0">
              <a:lnSpc>
                <a:spcPct val="115000"/>
              </a:lnSpc>
              <a:spcBef>
                <a:spcPts val="1000"/>
              </a:spcBef>
              <a:spcAft>
                <a:spcPts val="1000"/>
              </a:spcAft>
              <a:buClr>
                <a:srgbClr val="5B5B5B"/>
              </a:buClr>
              <a:buFont typeface="Arial" charset="0"/>
              <a:buChar char="•"/>
            </a:pPr>
            <a:r>
              <a:rPr lang="zh-CN" dirty="0">
                <a:solidFill>
                  <a:srgbClr val="5B5B5B"/>
                </a:solidFill>
                <a:latin typeface="Avenir Book" charset="0"/>
                <a:ea typeface="Avenir Book" charset="0"/>
                <a:cs typeface="Avenir Book" charset="0"/>
                <a:sym typeface="Droid Sans"/>
              </a:rPr>
              <a:t>Emphasis on importance of a single mans life [2]</a:t>
            </a:r>
          </a:p>
          <a:p>
            <a:pPr marL="514350" lvl="0" indent="-285750" rtl="0">
              <a:lnSpc>
                <a:spcPct val="115000"/>
              </a:lnSpc>
              <a:spcBef>
                <a:spcPts val="1000"/>
              </a:spcBef>
              <a:spcAft>
                <a:spcPts val="1000"/>
              </a:spcAft>
              <a:buClr>
                <a:srgbClr val="5B5B5B"/>
              </a:buClr>
              <a:buFont typeface="Arial" charset="0"/>
              <a:buChar char="•"/>
            </a:pPr>
            <a:r>
              <a:rPr lang="zh-CN" dirty="0">
                <a:solidFill>
                  <a:srgbClr val="5B5B5B"/>
                </a:solidFill>
                <a:latin typeface="Avenir Book" charset="0"/>
                <a:ea typeface="Avenir Book" charset="0"/>
                <a:cs typeface="Avenir Book" charset="0"/>
                <a:sym typeface="Droid Sans"/>
              </a:rPr>
              <a:t>With the help of NASA present the future vision for trips to Mars (minus the drama)</a:t>
            </a:r>
          </a:p>
          <a:p>
            <a:pPr lvl="0">
              <a:spcBef>
                <a:spcPts val="0"/>
              </a:spcBef>
              <a:buNone/>
            </a:pPr>
            <a:endParaRPr sz="1200" b="1" dirty="0">
              <a:solidFill>
                <a:srgbClr val="5B5B5B"/>
              </a:solidFill>
              <a:latin typeface="Droid Sans"/>
              <a:ea typeface="Droid Sans"/>
              <a:cs typeface="Droid Sans"/>
              <a:sym typeface="Droid Sans"/>
            </a:endParaRPr>
          </a:p>
        </p:txBody>
      </p:sp>
      <p:sp>
        <p:nvSpPr>
          <p:cNvPr id="74" name="Shape 74"/>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2</a:t>
            </a:r>
          </a:p>
        </p:txBody>
      </p:sp>
      <p:pic>
        <p:nvPicPr>
          <p:cNvPr id="75" name="Shape 75"/>
          <p:cNvPicPr preferRelativeResize="0"/>
          <p:nvPr/>
        </p:nvPicPr>
        <p:blipFill>
          <a:blip r:embed="rId3">
            <a:alphaModFix/>
          </a:blip>
          <a:stretch>
            <a:fillRect/>
          </a:stretch>
        </p:blipFill>
        <p:spPr>
          <a:xfrm>
            <a:off x="6509700" y="1170125"/>
            <a:ext cx="2217731" cy="3372975"/>
          </a:xfrm>
          <a:prstGeom prst="rect">
            <a:avLst/>
          </a:prstGeom>
          <a:noFill/>
          <a:ln>
            <a:noFill/>
          </a:ln>
        </p:spPr>
      </p:pic>
      <p:sp>
        <p:nvSpPr>
          <p:cNvPr id="76" name="Shape 76"/>
          <p:cNvSpPr txBox="1"/>
          <p:nvPr/>
        </p:nvSpPr>
        <p:spPr>
          <a:xfrm>
            <a:off x="6357300" y="4521600"/>
            <a:ext cx="2721000" cy="267000"/>
          </a:xfrm>
          <a:prstGeom prst="rect">
            <a:avLst/>
          </a:prstGeom>
          <a:noFill/>
          <a:ln>
            <a:noFill/>
          </a:ln>
        </p:spPr>
        <p:txBody>
          <a:bodyPr lIns="91425" tIns="91425" rIns="91425" bIns="91425" anchor="t" anchorCtr="0">
            <a:noAutofit/>
          </a:bodyPr>
          <a:lstStyle/>
          <a:p>
            <a:pPr lvl="0" rtl="0">
              <a:spcBef>
                <a:spcPts val="0"/>
              </a:spcBef>
              <a:buNone/>
            </a:pPr>
            <a:r>
              <a:rPr lang="zh-CN" sz="1200">
                <a:solidFill>
                  <a:srgbClr val="5B5B5B"/>
                </a:solidFill>
              </a:rPr>
              <a:t>Figure 1. The Martian Book  [10]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US" altLang="zh-CN" b="1" dirty="0" smtClean="0">
                <a:latin typeface="Avenir Heavy" charset="0"/>
                <a:ea typeface="Avenir Heavy" charset="0"/>
                <a:cs typeface="Avenir Heavy" charset="0"/>
              </a:rPr>
              <a:t>Computing</a:t>
            </a:r>
            <a:r>
              <a:rPr lang="zh-CN" altLang="en-US" b="1" dirty="0" smtClean="0">
                <a:latin typeface="Avenir Heavy" charset="0"/>
                <a:ea typeface="Avenir Heavy" charset="0"/>
                <a:cs typeface="Avenir Heavy" charset="0"/>
              </a:rPr>
              <a:t> </a:t>
            </a:r>
            <a:r>
              <a:rPr lang="zh-CN" b="1" dirty="0" smtClean="0">
                <a:latin typeface="Avenir Heavy" charset="0"/>
                <a:ea typeface="Avenir Heavy" charset="0"/>
                <a:cs typeface="Avenir Heavy" charset="0"/>
              </a:rPr>
              <a:t>Technologies</a:t>
            </a:r>
            <a:endParaRPr lang="zh-CN" b="1" dirty="0">
              <a:latin typeface="Avenir Heavy" charset="0"/>
              <a:ea typeface="Avenir Heavy" charset="0"/>
              <a:cs typeface="Avenir Heavy" charset="0"/>
            </a:endParaRPr>
          </a:p>
        </p:txBody>
      </p:sp>
      <p:sp>
        <p:nvSpPr>
          <p:cNvPr id="82" name="Shape 82"/>
          <p:cNvSpPr txBox="1">
            <a:spLocks noGrp="1"/>
          </p:cNvSpPr>
          <p:nvPr>
            <p:ph type="body" idx="1"/>
          </p:nvPr>
        </p:nvSpPr>
        <p:spPr>
          <a:xfrm>
            <a:off x="311700" y="1033700"/>
            <a:ext cx="5597700" cy="3661800"/>
          </a:xfrm>
          <a:prstGeom prst="rect">
            <a:avLst/>
          </a:prstGeom>
        </p:spPr>
        <p:txBody>
          <a:bodyPr lIns="91425" tIns="91425" rIns="91425" bIns="91425" anchor="t" anchorCtr="0">
            <a:noAutofit/>
          </a:bodyPr>
          <a:lstStyle/>
          <a:p>
            <a:pPr marL="514350" lvl="0" indent="-285750" rtl="0">
              <a:lnSpc>
                <a:spcPct val="150000"/>
              </a:lnSpc>
              <a:spcBef>
                <a:spcPts val="0"/>
              </a:spcBef>
              <a:spcAft>
                <a:spcPts val="1000"/>
              </a:spcAft>
              <a:buFont typeface="Arial" charset="0"/>
              <a:buChar char="•"/>
            </a:pPr>
            <a:r>
              <a:rPr lang="zh-CN" dirty="0">
                <a:latin typeface="Avenir Book" charset="0"/>
                <a:ea typeface="Avenir Book" charset="0"/>
                <a:cs typeface="Avenir Book" charset="0"/>
              </a:rPr>
              <a:t>Spacecraft</a:t>
            </a:r>
          </a:p>
          <a:p>
            <a:pPr marL="514350" lvl="0" indent="-285750" rtl="0">
              <a:lnSpc>
                <a:spcPct val="150000"/>
              </a:lnSpc>
              <a:spcBef>
                <a:spcPts val="0"/>
              </a:spcBef>
              <a:spcAft>
                <a:spcPts val="1000"/>
              </a:spcAft>
              <a:buFont typeface="Arial" charset="0"/>
              <a:buChar char="•"/>
            </a:pPr>
            <a:r>
              <a:rPr lang="zh-CN" dirty="0">
                <a:latin typeface="Avenir Book" charset="0"/>
                <a:ea typeface="Avenir Book" charset="0"/>
                <a:cs typeface="Avenir Book" charset="0"/>
              </a:rPr>
              <a:t>Mars Rover &amp; Pathfinder</a:t>
            </a:r>
          </a:p>
          <a:p>
            <a:pPr marL="514350" lvl="0" indent="-285750" rtl="0">
              <a:lnSpc>
                <a:spcPct val="150000"/>
              </a:lnSpc>
              <a:spcBef>
                <a:spcPts val="0"/>
              </a:spcBef>
              <a:spcAft>
                <a:spcPts val="1000"/>
              </a:spcAft>
              <a:buFont typeface="Arial" charset="0"/>
              <a:buChar char="•"/>
            </a:pPr>
            <a:r>
              <a:rPr lang="zh-CN" dirty="0">
                <a:latin typeface="Avenir Book" charset="0"/>
                <a:ea typeface="Avenir Book" charset="0"/>
                <a:cs typeface="Avenir Book" charset="0"/>
              </a:rPr>
              <a:t>NASA </a:t>
            </a:r>
            <a:r>
              <a:rPr lang="en-US" altLang="zh-CN" dirty="0" smtClean="0">
                <a:latin typeface="Avenir Book" charset="0"/>
                <a:ea typeface="Avenir Book" charset="0"/>
                <a:cs typeface="Avenir Book" charset="0"/>
              </a:rPr>
              <a:t>Jet</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Propulsion</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Laboratory</a:t>
            </a:r>
            <a:endParaRPr lang="zh-CN" dirty="0">
              <a:latin typeface="Avenir Book" charset="0"/>
              <a:ea typeface="Avenir Book" charset="0"/>
              <a:cs typeface="Avenir Book" charset="0"/>
            </a:endParaRPr>
          </a:p>
          <a:p>
            <a:pPr marL="514350" lvl="0" indent="-285750" rtl="0">
              <a:lnSpc>
                <a:spcPct val="150000"/>
              </a:lnSpc>
              <a:spcBef>
                <a:spcPts val="0"/>
              </a:spcBef>
              <a:spcAft>
                <a:spcPts val="1000"/>
              </a:spcAft>
              <a:buFont typeface="Arial" charset="0"/>
              <a:buChar char="•"/>
            </a:pPr>
            <a:r>
              <a:rPr lang="zh-CN" dirty="0">
                <a:latin typeface="Avenir Book" charset="0"/>
                <a:ea typeface="Avenir Book" charset="0"/>
                <a:cs typeface="Avenir Book" charset="0"/>
              </a:rPr>
              <a:t>Mars Habitat</a:t>
            </a:r>
          </a:p>
          <a:p>
            <a:pPr marL="514350" lvl="0" indent="-285750" rtl="0">
              <a:lnSpc>
                <a:spcPct val="150000"/>
              </a:lnSpc>
              <a:spcBef>
                <a:spcPts val="0"/>
              </a:spcBef>
              <a:spcAft>
                <a:spcPts val="1000"/>
              </a:spcAft>
              <a:buFont typeface="Arial" charset="0"/>
              <a:buChar char="•"/>
            </a:pPr>
            <a:r>
              <a:rPr lang="zh-CN" dirty="0">
                <a:latin typeface="Avenir Book" charset="0"/>
                <a:ea typeface="Avenir Book" charset="0"/>
                <a:cs typeface="Avenir Book" charset="0"/>
              </a:rPr>
              <a:t>Gravity Assist</a:t>
            </a:r>
          </a:p>
          <a:p>
            <a:pPr marL="514350" lvl="0" indent="-285750" rtl="0">
              <a:lnSpc>
                <a:spcPct val="150000"/>
              </a:lnSpc>
              <a:spcBef>
                <a:spcPts val="0"/>
              </a:spcBef>
              <a:spcAft>
                <a:spcPts val="1000"/>
              </a:spcAft>
              <a:buFont typeface="Arial" charset="0"/>
              <a:buChar char="•"/>
            </a:pPr>
            <a:r>
              <a:rPr lang="zh-CN" dirty="0">
                <a:latin typeface="Avenir Book" charset="0"/>
                <a:ea typeface="Avenir Book" charset="0"/>
                <a:cs typeface="Avenir Book" charset="0"/>
              </a:rPr>
              <a:t>Camera Log</a:t>
            </a:r>
          </a:p>
        </p:txBody>
      </p:sp>
      <p:sp>
        <p:nvSpPr>
          <p:cNvPr id="83" name="Shape 83"/>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3</a:t>
            </a:r>
          </a:p>
        </p:txBody>
      </p:sp>
      <p:pic>
        <p:nvPicPr>
          <p:cNvPr id="84" name="Shape 84" descr="Image result for NASA technology"/>
          <p:cNvPicPr preferRelativeResize="0"/>
          <p:nvPr/>
        </p:nvPicPr>
        <p:blipFill>
          <a:blip r:embed="rId3">
            <a:alphaModFix/>
          </a:blip>
          <a:stretch>
            <a:fillRect/>
          </a:stretch>
        </p:blipFill>
        <p:spPr>
          <a:xfrm>
            <a:off x="5591400" y="1322525"/>
            <a:ext cx="3400200" cy="2264524"/>
          </a:xfrm>
          <a:prstGeom prst="rect">
            <a:avLst/>
          </a:prstGeom>
          <a:noFill/>
          <a:ln>
            <a:noFill/>
          </a:ln>
        </p:spPr>
      </p:pic>
      <p:sp>
        <p:nvSpPr>
          <p:cNvPr id="85" name="Shape 85"/>
          <p:cNvSpPr txBox="1"/>
          <p:nvPr/>
        </p:nvSpPr>
        <p:spPr>
          <a:xfrm>
            <a:off x="6005650" y="3587050"/>
            <a:ext cx="2721000" cy="267000"/>
          </a:xfrm>
          <a:prstGeom prst="rect">
            <a:avLst/>
          </a:prstGeom>
          <a:noFill/>
          <a:ln>
            <a:noFill/>
          </a:ln>
        </p:spPr>
        <p:txBody>
          <a:bodyPr lIns="91425" tIns="91425" rIns="91425" bIns="91425" anchor="t" anchorCtr="0">
            <a:noAutofit/>
          </a:bodyPr>
          <a:lstStyle/>
          <a:p>
            <a:pPr lvl="0" rtl="0">
              <a:spcBef>
                <a:spcPts val="0"/>
              </a:spcBef>
              <a:buNone/>
            </a:pPr>
            <a:r>
              <a:rPr lang="zh-CN" sz="1200">
                <a:solidFill>
                  <a:srgbClr val="5B5B5B"/>
                </a:solidFill>
              </a:rPr>
              <a:t>Figure 2. Cockpit of Spacecraft [11]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zh-CN" b="1" dirty="0">
                <a:solidFill>
                  <a:srgbClr val="000000"/>
                </a:solidFill>
                <a:latin typeface="Avenir Heavy" charset="0"/>
                <a:ea typeface="Avenir Heavy" charset="0"/>
                <a:cs typeface="Avenir Heavy" charset="0"/>
              </a:rPr>
              <a:t>Spacecraft</a:t>
            </a:r>
          </a:p>
        </p:txBody>
      </p:sp>
      <p:sp>
        <p:nvSpPr>
          <p:cNvPr id="91" name="Shape 9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Clr>
                <a:srgbClr val="5B5B5B"/>
              </a:buClr>
              <a:buFont typeface="Arial" charset="0"/>
              <a:buChar char="•"/>
            </a:pPr>
            <a:r>
              <a:rPr lang="zh-CN" dirty="0">
                <a:solidFill>
                  <a:srgbClr val="5B5B5B"/>
                </a:solidFill>
                <a:latin typeface="Avenir Book" charset="0"/>
                <a:ea typeface="Avenir Book" charset="0"/>
                <a:cs typeface="Avenir Book" charset="0"/>
              </a:rPr>
              <a:t>The total journey time from Earth to Mars takes between 150-300 days, closer to 300 days in the movie [7]</a:t>
            </a:r>
          </a:p>
          <a:p>
            <a:pPr marL="514350" lvl="0" indent="-285750" rtl="0">
              <a:spcBef>
                <a:spcPts val="0"/>
              </a:spcBef>
              <a:buClr>
                <a:srgbClr val="5B5B5B"/>
              </a:buClr>
              <a:buFont typeface="Arial" charset="0"/>
              <a:buChar char="•"/>
            </a:pPr>
            <a:r>
              <a:rPr lang="zh-CN" dirty="0">
                <a:solidFill>
                  <a:srgbClr val="5B5B5B"/>
                </a:solidFill>
                <a:latin typeface="Avenir Book" charset="0"/>
                <a:ea typeface="Avenir Book" charset="0"/>
                <a:cs typeface="Avenir Book" charset="0"/>
              </a:rPr>
              <a:t>Modeled after the International Space Station</a:t>
            </a:r>
          </a:p>
          <a:p>
            <a:pPr marL="514350" lvl="0" indent="-285750" rtl="0">
              <a:spcBef>
                <a:spcPts val="0"/>
              </a:spcBef>
              <a:buClr>
                <a:srgbClr val="5B5B5B"/>
              </a:buClr>
              <a:buFont typeface="Arial" charset="0"/>
              <a:buChar char="•"/>
            </a:pPr>
            <a:r>
              <a:rPr lang="zh-CN" dirty="0">
                <a:solidFill>
                  <a:srgbClr val="5B5B5B"/>
                </a:solidFill>
                <a:latin typeface="Avenir Book" charset="0"/>
                <a:ea typeface="Avenir Book" charset="0"/>
                <a:cs typeface="Avenir Book" charset="0"/>
              </a:rPr>
              <a:t>Solar Arrays on side collect energy [6]</a:t>
            </a:r>
          </a:p>
          <a:p>
            <a:pPr marL="514350" lvl="0" indent="-285750" rtl="0">
              <a:spcBef>
                <a:spcPts val="0"/>
              </a:spcBef>
              <a:buClr>
                <a:srgbClr val="5B5B5B"/>
              </a:buClr>
              <a:buFont typeface="Arial" charset="0"/>
              <a:buChar char="•"/>
            </a:pPr>
            <a:r>
              <a:rPr lang="zh-CN" dirty="0">
                <a:solidFill>
                  <a:srgbClr val="5B5B5B"/>
                </a:solidFill>
                <a:latin typeface="Avenir Book" charset="0"/>
                <a:ea typeface="Avenir Book" charset="0"/>
                <a:cs typeface="Avenir Book" charset="0"/>
              </a:rPr>
              <a:t>Airlocks &amp; robot arms for spacewalks</a:t>
            </a:r>
          </a:p>
          <a:p>
            <a:pPr marL="514350" lvl="0" indent="-285750" rtl="0">
              <a:spcBef>
                <a:spcPts val="0"/>
              </a:spcBef>
              <a:buClr>
                <a:srgbClr val="5B5B5B"/>
              </a:buClr>
              <a:buFont typeface="Arial" charset="0"/>
              <a:buChar char="•"/>
            </a:pPr>
            <a:r>
              <a:rPr lang="en-US" altLang="zh-CN" dirty="0" smtClean="0">
                <a:solidFill>
                  <a:srgbClr val="5B5B5B"/>
                </a:solidFill>
                <a:latin typeface="Avenir Book" charset="0"/>
                <a:ea typeface="Avenir Book" charset="0"/>
                <a:cs typeface="Avenir Book" charset="0"/>
              </a:rPr>
              <a:t>Artificial</a:t>
            </a:r>
            <a:r>
              <a:rPr lang="zh-CN" altLang="en-US" dirty="0" smtClean="0">
                <a:solidFill>
                  <a:srgbClr val="5B5B5B"/>
                </a:solidFill>
                <a:latin typeface="Avenir Book" charset="0"/>
                <a:ea typeface="Avenir Book" charset="0"/>
                <a:cs typeface="Avenir Book" charset="0"/>
              </a:rPr>
              <a:t> </a:t>
            </a:r>
            <a:r>
              <a:rPr lang="en-US" altLang="zh-CN" dirty="0" smtClean="0">
                <a:solidFill>
                  <a:srgbClr val="5B5B5B"/>
                </a:solidFill>
                <a:latin typeface="Avenir Book" charset="0"/>
                <a:ea typeface="Avenir Book" charset="0"/>
                <a:cs typeface="Avenir Book" charset="0"/>
              </a:rPr>
              <a:t>Gravity</a:t>
            </a:r>
          </a:p>
          <a:p>
            <a:pPr marL="514350" lvl="0" indent="-285750" rtl="0">
              <a:spcBef>
                <a:spcPts val="0"/>
              </a:spcBef>
              <a:buClr>
                <a:srgbClr val="5B5B5B"/>
              </a:buClr>
              <a:buFont typeface="Arial" charset="0"/>
              <a:buChar char="•"/>
            </a:pPr>
            <a:r>
              <a:rPr lang="zh-CN" dirty="0" smtClean="0">
                <a:solidFill>
                  <a:srgbClr val="5B5B5B"/>
                </a:solidFill>
                <a:latin typeface="Avenir Book" charset="0"/>
                <a:ea typeface="Avenir Book" charset="0"/>
                <a:cs typeface="Avenir Book" charset="0"/>
              </a:rPr>
              <a:t>Communication</a:t>
            </a:r>
            <a:endParaRPr lang="zh-CN" dirty="0">
              <a:solidFill>
                <a:srgbClr val="5B5B5B"/>
              </a:solidFill>
              <a:latin typeface="Avenir Book" charset="0"/>
              <a:ea typeface="Avenir Book" charset="0"/>
              <a:cs typeface="Avenir Book" charset="0"/>
            </a:endParaRPr>
          </a:p>
          <a:p>
            <a:pPr marL="971550" lvl="1" indent="-285750" rtl="0">
              <a:spcBef>
                <a:spcPts val="0"/>
              </a:spcBef>
              <a:buClr>
                <a:srgbClr val="5B5B5B"/>
              </a:buClr>
              <a:buFont typeface="Arial" charset="0"/>
              <a:buChar char="•"/>
            </a:pPr>
            <a:r>
              <a:rPr lang="zh-CN" dirty="0">
                <a:solidFill>
                  <a:srgbClr val="5B5B5B"/>
                </a:solidFill>
                <a:latin typeface="Avenir Book" charset="0"/>
                <a:ea typeface="Avenir Book" charset="0"/>
                <a:cs typeface="Avenir Book" charset="0"/>
              </a:rPr>
              <a:t>Recieve video messages from family &amp; NASA</a:t>
            </a:r>
          </a:p>
        </p:txBody>
      </p:sp>
      <p:pic>
        <p:nvPicPr>
          <p:cNvPr id="92" name="Shape 92"/>
          <p:cNvPicPr preferRelativeResize="0"/>
          <p:nvPr/>
        </p:nvPicPr>
        <p:blipFill rotWithShape="1">
          <a:blip r:embed="rId3">
            <a:alphaModFix/>
          </a:blip>
          <a:srcRect l="15227" t="11262" r="-485" b="3478"/>
          <a:stretch/>
        </p:blipFill>
        <p:spPr>
          <a:xfrm>
            <a:off x="5037575" y="2653150"/>
            <a:ext cx="3982500" cy="1868450"/>
          </a:xfrm>
          <a:prstGeom prst="rect">
            <a:avLst/>
          </a:prstGeom>
          <a:noFill/>
          <a:ln>
            <a:noFill/>
          </a:ln>
        </p:spPr>
      </p:pic>
      <p:sp>
        <p:nvSpPr>
          <p:cNvPr id="93" name="Shape 93"/>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4</a:t>
            </a:r>
          </a:p>
        </p:txBody>
      </p:sp>
      <p:sp>
        <p:nvSpPr>
          <p:cNvPr id="94" name="Shape 94"/>
          <p:cNvSpPr txBox="1"/>
          <p:nvPr/>
        </p:nvSpPr>
        <p:spPr>
          <a:xfrm>
            <a:off x="5436425" y="4521600"/>
            <a:ext cx="3794400" cy="267000"/>
          </a:xfrm>
          <a:prstGeom prst="rect">
            <a:avLst/>
          </a:prstGeom>
          <a:noFill/>
          <a:ln>
            <a:noFill/>
          </a:ln>
        </p:spPr>
        <p:txBody>
          <a:bodyPr lIns="91425" tIns="91425" rIns="91425" bIns="91425" anchor="t" anchorCtr="0">
            <a:noAutofit/>
          </a:bodyPr>
          <a:lstStyle/>
          <a:p>
            <a:pPr lvl="0">
              <a:spcBef>
                <a:spcPts val="0"/>
              </a:spcBef>
              <a:buNone/>
            </a:pPr>
            <a:r>
              <a:rPr lang="zh-CN" sz="1200">
                <a:solidFill>
                  <a:srgbClr val="5B5B5B"/>
                </a:solidFill>
              </a:rPr>
              <a:t>Figure 3. Spacecraft “Hermes” in Martian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99574" y="422925"/>
            <a:ext cx="8520600" cy="572700"/>
          </a:xfrm>
          <a:prstGeom prst="rect">
            <a:avLst/>
          </a:prstGeom>
        </p:spPr>
        <p:txBody>
          <a:bodyPr lIns="91425" tIns="91425" rIns="91425" bIns="91425" anchor="t" anchorCtr="0">
            <a:noAutofit/>
          </a:bodyPr>
          <a:lstStyle/>
          <a:p>
            <a:pPr lvl="0">
              <a:spcBef>
                <a:spcPts val="0"/>
              </a:spcBef>
              <a:buNone/>
            </a:pPr>
            <a:r>
              <a:rPr lang="en-US" altLang="zh-CN" b="1" dirty="0" smtClean="0">
                <a:latin typeface="Avenir Heavy" charset="0"/>
                <a:ea typeface="Avenir Heavy" charset="0"/>
                <a:cs typeface="Avenir Heavy" charset="0"/>
              </a:rPr>
              <a:t>Jet</a:t>
            </a:r>
            <a:r>
              <a:rPr lang="zh-CN" altLang="en-US" b="1" dirty="0" smtClean="0">
                <a:latin typeface="Avenir Heavy" charset="0"/>
                <a:ea typeface="Avenir Heavy" charset="0"/>
                <a:cs typeface="Avenir Heavy" charset="0"/>
              </a:rPr>
              <a:t> </a:t>
            </a:r>
            <a:r>
              <a:rPr lang="en-US" altLang="zh-CN" b="1" dirty="0" smtClean="0">
                <a:latin typeface="Avenir Heavy" charset="0"/>
                <a:ea typeface="Avenir Heavy" charset="0"/>
                <a:cs typeface="Avenir Heavy" charset="0"/>
              </a:rPr>
              <a:t>Propulsion</a:t>
            </a:r>
            <a:r>
              <a:rPr lang="zh-CN" altLang="en-US" b="1" dirty="0" smtClean="0">
                <a:latin typeface="Avenir Heavy" charset="0"/>
                <a:ea typeface="Avenir Heavy" charset="0"/>
                <a:cs typeface="Avenir Heavy" charset="0"/>
              </a:rPr>
              <a:t> </a:t>
            </a:r>
            <a:r>
              <a:rPr lang="en-US" altLang="zh-CN" b="1" dirty="0" smtClean="0">
                <a:latin typeface="Avenir Heavy" charset="0"/>
                <a:ea typeface="Avenir Heavy" charset="0"/>
                <a:cs typeface="Avenir Heavy" charset="0"/>
              </a:rPr>
              <a:t>Laboratory</a:t>
            </a:r>
            <a:endParaRPr lang="zh-CN" b="1" dirty="0">
              <a:latin typeface="Avenir Heavy" charset="0"/>
              <a:ea typeface="Avenir Heavy" charset="0"/>
              <a:cs typeface="Avenir Heavy" charset="0"/>
            </a:endParaRPr>
          </a:p>
        </p:txBody>
      </p:sp>
      <p:sp>
        <p:nvSpPr>
          <p:cNvPr id="111" name="Shape 111"/>
          <p:cNvSpPr txBox="1">
            <a:spLocks noGrp="1"/>
          </p:cNvSpPr>
          <p:nvPr>
            <p:ph type="body" idx="1"/>
          </p:nvPr>
        </p:nvSpPr>
        <p:spPr>
          <a:xfrm>
            <a:off x="311700" y="1152475"/>
            <a:ext cx="4821600" cy="3416400"/>
          </a:xfrm>
          <a:prstGeom prst="rect">
            <a:avLst/>
          </a:prstGeom>
        </p:spPr>
        <p:txBody>
          <a:bodyPr lIns="91425" tIns="91425" rIns="91425" bIns="91425" anchor="t" anchorCtr="0">
            <a:noAutofit/>
          </a:bodyPr>
          <a:lstStyle/>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Super Computer</a:t>
            </a:r>
          </a:p>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Computed trajectory for Earth slingshot</a:t>
            </a:r>
          </a:p>
          <a:p>
            <a:pPr marL="514350" lvl="0" indent="-285750" rtl="0">
              <a:spcBef>
                <a:spcPts val="0"/>
              </a:spcBef>
              <a:spcAft>
                <a:spcPts val="1000"/>
              </a:spcAft>
              <a:buFont typeface="Arial" charset="0"/>
              <a:buChar char="•"/>
            </a:pPr>
            <a:r>
              <a:rPr lang="en-US" altLang="zh-CN" dirty="0" smtClean="0">
                <a:latin typeface="Avenir Book" charset="0"/>
                <a:ea typeface="Avenir Book" charset="0"/>
                <a:cs typeface="Avenir Book" charset="0"/>
              </a:rPr>
              <a:t>Deep</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Space</a:t>
            </a:r>
            <a:r>
              <a:rPr lang="zh-CN" altLang="en-US" dirty="0" smtClean="0">
                <a:latin typeface="Avenir Book" charset="0"/>
                <a:ea typeface="Avenir Book" charset="0"/>
                <a:cs typeface="Avenir Book" charset="0"/>
              </a:rPr>
              <a:t> </a:t>
            </a:r>
            <a:r>
              <a:rPr lang="en-US" altLang="zh-CN" dirty="0" smtClean="0">
                <a:latin typeface="Avenir Book" charset="0"/>
                <a:ea typeface="Avenir Book" charset="0"/>
                <a:cs typeface="Avenir Book" charset="0"/>
              </a:rPr>
              <a:t>Network</a:t>
            </a:r>
          </a:p>
          <a:p>
            <a:pPr marL="514350" lvl="0" indent="-285750" rtl="0">
              <a:spcBef>
                <a:spcPts val="0"/>
              </a:spcBef>
              <a:spcAft>
                <a:spcPts val="1000"/>
              </a:spcAft>
              <a:buFont typeface="Arial" charset="0"/>
              <a:buChar char="•"/>
            </a:pPr>
            <a:r>
              <a:rPr lang="zh-CN" dirty="0" smtClean="0">
                <a:latin typeface="Avenir Book" charset="0"/>
                <a:ea typeface="Avenir Book" charset="0"/>
                <a:cs typeface="Avenir Book" charset="0"/>
              </a:rPr>
              <a:t>NASA </a:t>
            </a:r>
            <a:r>
              <a:rPr lang="zh-CN" dirty="0">
                <a:latin typeface="Avenir Book" charset="0"/>
                <a:ea typeface="Avenir Book" charset="0"/>
                <a:cs typeface="Avenir Book" charset="0"/>
              </a:rPr>
              <a:t>is able to remotely control the spacecraft to save Watney</a:t>
            </a:r>
          </a:p>
          <a:p>
            <a:pPr marL="457200" lvl="0" indent="0" rtl="0">
              <a:spcBef>
                <a:spcPts val="0"/>
              </a:spcBef>
              <a:buNone/>
            </a:pPr>
            <a:endParaRPr dirty="0"/>
          </a:p>
        </p:txBody>
      </p:sp>
      <p:sp>
        <p:nvSpPr>
          <p:cNvPr id="113" name="Shape 113"/>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6</a:t>
            </a:r>
          </a:p>
        </p:txBody>
      </p:sp>
      <p:pic>
        <p:nvPicPr>
          <p:cNvPr id="114" name="Shape 114" descr="Image result for THE MARTIAN movie"/>
          <p:cNvPicPr preferRelativeResize="0"/>
          <p:nvPr/>
        </p:nvPicPr>
        <p:blipFill>
          <a:blip r:embed="rId3">
            <a:alphaModFix/>
          </a:blip>
          <a:stretch>
            <a:fillRect/>
          </a:stretch>
        </p:blipFill>
        <p:spPr>
          <a:xfrm>
            <a:off x="5133275" y="2502261"/>
            <a:ext cx="3886900" cy="2193238"/>
          </a:xfrm>
          <a:prstGeom prst="rect">
            <a:avLst/>
          </a:prstGeom>
          <a:noFill/>
          <a:ln>
            <a:noFill/>
          </a:ln>
        </p:spPr>
      </p:pic>
      <p:sp>
        <p:nvSpPr>
          <p:cNvPr id="115" name="Shape 115"/>
          <p:cNvSpPr txBox="1"/>
          <p:nvPr/>
        </p:nvSpPr>
        <p:spPr>
          <a:xfrm>
            <a:off x="5759975" y="2143410"/>
            <a:ext cx="2721000" cy="267000"/>
          </a:xfrm>
          <a:prstGeom prst="rect">
            <a:avLst/>
          </a:prstGeom>
          <a:noFill/>
          <a:ln>
            <a:noFill/>
          </a:ln>
        </p:spPr>
        <p:txBody>
          <a:bodyPr lIns="91425" tIns="91425" rIns="91425" bIns="91425" anchor="t" anchorCtr="0">
            <a:noAutofit/>
          </a:bodyPr>
          <a:lstStyle/>
          <a:p>
            <a:r>
              <a:rPr lang="en-US" altLang="zh-CN" sz="1200" dirty="0"/>
              <a:t>Figure 6. Pleiades Supercomputer </a:t>
            </a:r>
          </a:p>
          <a:p>
            <a:r>
              <a:rPr lang="en-US" altLang="zh-CN" sz="1200" dirty="0"/>
              <a:t/>
            </a:r>
            <a:br>
              <a:rPr lang="en-US" altLang="zh-CN" sz="1200" dirty="0"/>
            </a:br>
            <a:endParaRPr lang="zh-CN" sz="1200" dirty="0">
              <a:solidFill>
                <a:srgbClr val="5B5B5B"/>
              </a:solidFill>
            </a:endParaRPr>
          </a:p>
        </p:txBody>
      </p:sp>
      <p:sp>
        <p:nvSpPr>
          <p:cNvPr id="116" name="Shape 116"/>
          <p:cNvSpPr txBox="1"/>
          <p:nvPr/>
        </p:nvSpPr>
        <p:spPr>
          <a:xfrm>
            <a:off x="5514275" y="4653850"/>
            <a:ext cx="3212400" cy="267000"/>
          </a:xfrm>
          <a:prstGeom prst="rect">
            <a:avLst/>
          </a:prstGeom>
          <a:noFill/>
          <a:ln>
            <a:noFill/>
          </a:ln>
        </p:spPr>
        <p:txBody>
          <a:bodyPr lIns="91425" tIns="91425" rIns="91425" bIns="91425" anchor="t" anchorCtr="0">
            <a:noAutofit/>
          </a:bodyPr>
          <a:lstStyle/>
          <a:p>
            <a:pPr lvl="0" rtl="0">
              <a:spcBef>
                <a:spcPts val="0"/>
              </a:spcBef>
              <a:buNone/>
            </a:pPr>
            <a:r>
              <a:rPr lang="zh-CN" sz="1200">
                <a:solidFill>
                  <a:srgbClr val="5B5B5B"/>
                </a:solidFill>
              </a:rPr>
              <a:t>Figure 7. Movie scene of the shuttle monitor</a:t>
            </a:r>
          </a:p>
        </p:txBody>
      </p:sp>
      <p:pic>
        <p:nvPicPr>
          <p:cNvPr id="1026" name="Picture 2" descr="https://lh4.googleusercontent.com/YiTPeRmxKBRur-jVWTd1zHLvpV6cbR8mMgnCHDGG2hosg_33s12VLpYoLj5LFiNPE_5V5yOmdOeJYYqY_fupN9aUAel_hvCfCJX4NNYZKW9pi51jjK_eILDI4CkuRViXyaz5JvRSr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006" y="218087"/>
            <a:ext cx="2802288" cy="1868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zh-CN" b="1" dirty="0">
                <a:solidFill>
                  <a:srgbClr val="000000"/>
                </a:solidFill>
                <a:latin typeface="Avenir Heavy" charset="0"/>
                <a:ea typeface="Avenir Heavy" charset="0"/>
                <a:cs typeface="Avenir Heavy" charset="0"/>
              </a:rPr>
              <a:t>Mars Pathfinder</a:t>
            </a:r>
          </a:p>
        </p:txBody>
      </p:sp>
      <p:sp>
        <p:nvSpPr>
          <p:cNvPr id="100" name="Shape 100"/>
          <p:cNvSpPr txBox="1">
            <a:spLocks noGrp="1"/>
          </p:cNvSpPr>
          <p:nvPr>
            <p:ph type="body" idx="1"/>
          </p:nvPr>
        </p:nvSpPr>
        <p:spPr>
          <a:xfrm>
            <a:off x="311700" y="1423300"/>
            <a:ext cx="5562300" cy="3416400"/>
          </a:xfrm>
          <a:prstGeom prst="rect">
            <a:avLst/>
          </a:prstGeom>
        </p:spPr>
        <p:txBody>
          <a:bodyPr lIns="91425" tIns="91425" rIns="91425" bIns="91425" anchor="t" anchorCtr="0">
            <a:noAutofit/>
          </a:bodyPr>
          <a:lstStyle/>
          <a:p>
            <a:pPr marL="514350" lvl="0" indent="-285750" rtl="0">
              <a:spcBef>
                <a:spcPts val="0"/>
              </a:spcBef>
              <a:spcAft>
                <a:spcPts val="1000"/>
              </a:spcAft>
              <a:buClr>
                <a:srgbClr val="000000"/>
              </a:buClr>
              <a:buFont typeface="Arial" charset="0"/>
              <a:buChar char="•"/>
            </a:pPr>
            <a:r>
              <a:rPr lang="zh-CN" dirty="0">
                <a:latin typeface="Avenir Book" charset="0"/>
                <a:ea typeface="Avenir Book" charset="0"/>
                <a:cs typeface="Avenir Book" charset="0"/>
              </a:rPr>
              <a:t>Small, six-wheeled rover touched down on Mars on July 4, 1997. [4]</a:t>
            </a:r>
          </a:p>
          <a:p>
            <a:pPr marL="514350" lvl="0" indent="-285750" rtl="0">
              <a:spcBef>
                <a:spcPts val="0"/>
              </a:spcBef>
              <a:spcAft>
                <a:spcPts val="1000"/>
              </a:spcAft>
              <a:buClr>
                <a:srgbClr val="000000"/>
              </a:buClr>
              <a:buFont typeface="Arial" charset="0"/>
              <a:buChar char="•"/>
            </a:pPr>
            <a:r>
              <a:rPr lang="zh-CN" dirty="0">
                <a:latin typeface="Avenir Book" charset="0"/>
                <a:ea typeface="Avenir Book" charset="0"/>
                <a:cs typeface="Avenir Book" charset="0"/>
              </a:rPr>
              <a:t>Beamed back billions of bits of data, including images, before it fell silent after 3 months </a:t>
            </a:r>
          </a:p>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In the movie Watney fixes the rover to communicate to NASA through still images and 360 degree rotating camera</a:t>
            </a:r>
          </a:p>
        </p:txBody>
      </p:sp>
      <p:sp>
        <p:nvSpPr>
          <p:cNvPr id="101" name="Shape 101"/>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5</a:t>
            </a:r>
          </a:p>
        </p:txBody>
      </p:sp>
      <p:pic>
        <p:nvPicPr>
          <p:cNvPr id="102" name="Shape 102"/>
          <p:cNvPicPr preferRelativeResize="0"/>
          <p:nvPr/>
        </p:nvPicPr>
        <p:blipFill>
          <a:blip r:embed="rId3">
            <a:alphaModFix/>
          </a:blip>
          <a:stretch>
            <a:fillRect/>
          </a:stretch>
        </p:blipFill>
        <p:spPr>
          <a:xfrm>
            <a:off x="5861899" y="2304124"/>
            <a:ext cx="3051700" cy="2349624"/>
          </a:xfrm>
          <a:prstGeom prst="rect">
            <a:avLst/>
          </a:prstGeom>
          <a:noFill/>
          <a:ln>
            <a:noFill/>
          </a:ln>
        </p:spPr>
      </p:pic>
      <p:pic>
        <p:nvPicPr>
          <p:cNvPr id="103" name="Shape 103"/>
          <p:cNvPicPr preferRelativeResize="0"/>
          <p:nvPr/>
        </p:nvPicPr>
        <p:blipFill rotWithShape="1">
          <a:blip r:embed="rId4">
            <a:alphaModFix/>
          </a:blip>
          <a:srcRect t="19657" b="5171"/>
          <a:stretch/>
        </p:blipFill>
        <p:spPr>
          <a:xfrm>
            <a:off x="6480450" y="69400"/>
            <a:ext cx="1662175" cy="1936574"/>
          </a:xfrm>
          <a:prstGeom prst="rect">
            <a:avLst/>
          </a:prstGeom>
          <a:noFill/>
          <a:ln>
            <a:noFill/>
          </a:ln>
        </p:spPr>
      </p:pic>
      <p:sp>
        <p:nvSpPr>
          <p:cNvPr id="104" name="Shape 104"/>
          <p:cNvSpPr txBox="1"/>
          <p:nvPr/>
        </p:nvSpPr>
        <p:spPr>
          <a:xfrm>
            <a:off x="6217550" y="1929775"/>
            <a:ext cx="2848500" cy="382200"/>
          </a:xfrm>
          <a:prstGeom prst="rect">
            <a:avLst/>
          </a:prstGeom>
          <a:noFill/>
          <a:ln>
            <a:noFill/>
          </a:ln>
        </p:spPr>
        <p:txBody>
          <a:bodyPr lIns="91425" tIns="91425" rIns="91425" bIns="91425" anchor="t" anchorCtr="0">
            <a:noAutofit/>
          </a:bodyPr>
          <a:lstStyle/>
          <a:p>
            <a:pPr lvl="0">
              <a:spcBef>
                <a:spcPts val="0"/>
              </a:spcBef>
              <a:buNone/>
            </a:pPr>
            <a:r>
              <a:rPr lang="zh-CN" sz="1100">
                <a:solidFill>
                  <a:srgbClr val="5B5B5B"/>
                </a:solidFill>
              </a:rPr>
              <a:t>Figure 4: Real NASA Pathfinder [3]</a:t>
            </a:r>
          </a:p>
        </p:txBody>
      </p:sp>
      <p:sp>
        <p:nvSpPr>
          <p:cNvPr id="105" name="Shape 105"/>
          <p:cNvSpPr txBox="1"/>
          <p:nvPr/>
        </p:nvSpPr>
        <p:spPr>
          <a:xfrm>
            <a:off x="5709600" y="4616975"/>
            <a:ext cx="3225600" cy="382200"/>
          </a:xfrm>
          <a:prstGeom prst="rect">
            <a:avLst/>
          </a:prstGeom>
          <a:noFill/>
          <a:ln>
            <a:noFill/>
          </a:ln>
        </p:spPr>
        <p:txBody>
          <a:bodyPr lIns="91425" tIns="91425" rIns="91425" bIns="91425" anchor="t" anchorCtr="0">
            <a:noAutofit/>
          </a:bodyPr>
          <a:lstStyle/>
          <a:p>
            <a:pPr lvl="0" rtl="0">
              <a:spcBef>
                <a:spcPts val="0"/>
              </a:spcBef>
              <a:buNone/>
            </a:pPr>
            <a:r>
              <a:rPr lang="zh-CN" sz="1100">
                <a:solidFill>
                  <a:srgbClr val="5B5B5B"/>
                </a:solidFill>
              </a:rPr>
              <a:t>Figure 5: Watney working on the Pathfinder [4]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zh-CN" b="1" dirty="0">
                <a:latin typeface="Avenir Heavy" charset="0"/>
                <a:ea typeface="Avenir Heavy" charset="0"/>
                <a:cs typeface="Avenir Heavy" charset="0"/>
              </a:rPr>
              <a:t>Computer Reliability</a:t>
            </a:r>
          </a:p>
        </p:txBody>
      </p:sp>
      <p:sp>
        <p:nvSpPr>
          <p:cNvPr id="122" name="Shape 122"/>
          <p:cNvSpPr txBox="1">
            <a:spLocks noGrp="1"/>
          </p:cNvSpPr>
          <p:nvPr>
            <p:ph type="body" idx="1"/>
          </p:nvPr>
        </p:nvSpPr>
        <p:spPr>
          <a:xfrm>
            <a:off x="311700" y="1152475"/>
            <a:ext cx="5197500" cy="3416400"/>
          </a:xfrm>
          <a:prstGeom prst="rect">
            <a:avLst/>
          </a:prstGeom>
        </p:spPr>
        <p:txBody>
          <a:bodyPr lIns="91425" tIns="91425" rIns="91425" bIns="91425" anchor="t" anchorCtr="0">
            <a:noAutofit/>
          </a:bodyPr>
          <a:lstStyle/>
          <a:p>
            <a:pPr marL="514350" lvl="0" indent="-285750" rtl="0">
              <a:spcBef>
                <a:spcPts val="0"/>
              </a:spcBef>
              <a:spcAft>
                <a:spcPts val="1000"/>
              </a:spcAft>
              <a:buFont typeface="Arial" charset="0"/>
              <a:buChar char="•"/>
            </a:pPr>
            <a:r>
              <a:rPr lang="zh-CN" dirty="0" smtClean="0">
                <a:latin typeface="Avenir Book" charset="0"/>
                <a:ea typeface="Avenir Book" charset="0"/>
                <a:cs typeface="Avenir Book" charset="0"/>
              </a:rPr>
              <a:t>Mission </a:t>
            </a:r>
            <a:r>
              <a:rPr lang="zh-CN" dirty="0">
                <a:latin typeface="Avenir Book" charset="0"/>
                <a:ea typeface="Avenir Book" charset="0"/>
                <a:cs typeface="Avenir Book" charset="0"/>
              </a:rPr>
              <a:t>to restock food failed</a:t>
            </a:r>
          </a:p>
          <a:p>
            <a:pPr marL="971550" lvl="1" indent="-285750" rtl="0">
              <a:spcBef>
                <a:spcPts val="0"/>
              </a:spcBef>
              <a:spcAft>
                <a:spcPts val="1000"/>
              </a:spcAft>
              <a:buFont typeface="Arial" charset="0"/>
              <a:buChar char="•"/>
            </a:pPr>
            <a:r>
              <a:rPr lang="zh-CN" dirty="0">
                <a:latin typeface="Avenir Book" charset="0"/>
                <a:ea typeface="Avenir Book" charset="0"/>
                <a:cs typeface="Avenir Book" charset="0"/>
              </a:rPr>
              <a:t>SpaceX many failed launches</a:t>
            </a:r>
          </a:p>
          <a:p>
            <a:pPr marL="971550" lvl="1" indent="-285750" rtl="0">
              <a:spcBef>
                <a:spcPts val="0"/>
              </a:spcBef>
              <a:spcAft>
                <a:spcPts val="1000"/>
              </a:spcAft>
              <a:buFont typeface="Arial" charset="0"/>
              <a:buChar char="•"/>
            </a:pPr>
            <a:r>
              <a:rPr lang="zh-CN" dirty="0">
                <a:latin typeface="Avenir Book" charset="0"/>
                <a:ea typeface="Avenir Book" charset="0"/>
                <a:cs typeface="Avenir Book" charset="0"/>
              </a:rPr>
              <a:t>Money &amp; work goes into it</a:t>
            </a:r>
          </a:p>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Mars HAB blew up</a:t>
            </a:r>
          </a:p>
          <a:p>
            <a:pPr marL="971550" lvl="1" indent="-285750">
              <a:spcBef>
                <a:spcPts val="0"/>
              </a:spcBef>
              <a:spcAft>
                <a:spcPts val="1000"/>
              </a:spcAft>
              <a:buFont typeface="Arial" charset="0"/>
              <a:buChar char="•"/>
            </a:pPr>
            <a:r>
              <a:rPr lang="zh-CN" dirty="0">
                <a:latin typeface="Avenir Book" charset="0"/>
                <a:ea typeface="Avenir Book" charset="0"/>
                <a:cs typeface="Avenir Book" charset="0"/>
              </a:rPr>
              <a:t>Could’ve </a:t>
            </a:r>
            <a:r>
              <a:rPr lang="zh-CN" dirty="0" smtClean="0">
                <a:latin typeface="Avenir Book" charset="0"/>
                <a:ea typeface="Avenir Book" charset="0"/>
                <a:cs typeface="Avenir Book" charset="0"/>
              </a:rPr>
              <a:t>die</a:t>
            </a:r>
            <a:r>
              <a:rPr lang="en-US" altLang="zh-CN" dirty="0" smtClean="0">
                <a:latin typeface="Avenir Book" charset="0"/>
                <a:ea typeface="Avenir Book" charset="0"/>
                <a:cs typeface="Avenir Book" charset="0"/>
              </a:rPr>
              <a:t>d</a:t>
            </a:r>
          </a:p>
          <a:p>
            <a:pPr marL="514350" lvl="0" indent="-285750">
              <a:spcAft>
                <a:spcPts val="1000"/>
              </a:spcAft>
              <a:buFont typeface="Arial" charset="0"/>
              <a:buChar char="•"/>
            </a:pPr>
            <a:r>
              <a:rPr lang="zh-CN" altLang="zh-CN" dirty="0">
                <a:latin typeface="Avenir Book" charset="0"/>
                <a:ea typeface="Avenir Book" charset="0"/>
                <a:cs typeface="Avenir Book" charset="0"/>
              </a:rPr>
              <a:t>Mars Pathfinder failed</a:t>
            </a:r>
          </a:p>
          <a:p>
            <a:pPr marL="971550" lvl="1" indent="-285750">
              <a:spcAft>
                <a:spcPts val="1000"/>
              </a:spcAft>
              <a:buFont typeface="Arial" charset="0"/>
              <a:buChar char="•"/>
            </a:pPr>
            <a:r>
              <a:rPr lang="en-US" altLang="zh-CN" dirty="0">
                <a:latin typeface="Avenir Book" charset="0"/>
                <a:ea typeface="Avenir Book" charset="0"/>
                <a:cs typeface="Avenir Book" charset="0"/>
              </a:rPr>
              <a:t>Designed</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to</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work</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for</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a</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week</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to</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a</a:t>
            </a:r>
            <a:r>
              <a:rPr lang="zh-CN" altLang="en-US" dirty="0">
                <a:latin typeface="Avenir Book" charset="0"/>
                <a:ea typeface="Avenir Book" charset="0"/>
                <a:cs typeface="Avenir Book" charset="0"/>
              </a:rPr>
              <a:t> </a:t>
            </a:r>
            <a:r>
              <a:rPr lang="en-US" altLang="zh-CN" dirty="0">
                <a:latin typeface="Avenir Book" charset="0"/>
                <a:ea typeface="Avenir Book" charset="0"/>
                <a:cs typeface="Avenir Book" charset="0"/>
              </a:rPr>
              <a:t>month</a:t>
            </a:r>
          </a:p>
          <a:p>
            <a:pPr marL="971550" lvl="1" indent="-285750">
              <a:spcAft>
                <a:spcPts val="1000"/>
              </a:spcAft>
              <a:buFont typeface="Arial" charset="0"/>
              <a:buChar char="•"/>
            </a:pPr>
            <a:r>
              <a:rPr lang="zh-CN" altLang="zh-CN" dirty="0">
                <a:latin typeface="Avenir Book" charset="0"/>
                <a:ea typeface="Avenir Book" charset="0"/>
                <a:cs typeface="Avenir Book" charset="0"/>
              </a:rPr>
              <a:t>Failed after 3 months</a:t>
            </a:r>
            <a:endParaRPr lang="en-US" altLang="zh-CN" dirty="0">
              <a:latin typeface="Avenir Book" charset="0"/>
              <a:ea typeface="Avenir Book" charset="0"/>
              <a:cs typeface="Avenir Book" charset="0"/>
            </a:endParaRPr>
          </a:p>
          <a:p>
            <a:pPr marL="971550" lvl="1" indent="-285750">
              <a:spcBef>
                <a:spcPts val="0"/>
              </a:spcBef>
              <a:spcAft>
                <a:spcPts val="1000"/>
              </a:spcAft>
              <a:buFont typeface="Arial" charset="0"/>
              <a:buChar char="•"/>
            </a:pPr>
            <a:endParaRPr lang="en-US" altLang="zh-CN" dirty="0" smtClean="0">
              <a:latin typeface="Avenir Book" charset="0"/>
              <a:ea typeface="Avenir Book" charset="0"/>
              <a:cs typeface="Avenir Book" charset="0"/>
            </a:endParaRPr>
          </a:p>
        </p:txBody>
      </p:sp>
      <p:sp>
        <p:nvSpPr>
          <p:cNvPr id="123" name="Shape 123"/>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7</a:t>
            </a:r>
          </a:p>
        </p:txBody>
      </p:sp>
      <p:pic>
        <p:nvPicPr>
          <p:cNvPr id="124" name="Shape 124" descr="Related image"/>
          <p:cNvPicPr preferRelativeResize="0"/>
          <p:nvPr/>
        </p:nvPicPr>
        <p:blipFill rotWithShape="1">
          <a:blip r:embed="rId3">
            <a:alphaModFix/>
          </a:blip>
          <a:srcRect r="9288" b="10586"/>
          <a:stretch/>
        </p:blipFill>
        <p:spPr>
          <a:xfrm>
            <a:off x="6278850" y="591000"/>
            <a:ext cx="2255550" cy="3416399"/>
          </a:xfrm>
          <a:prstGeom prst="rect">
            <a:avLst/>
          </a:prstGeom>
          <a:noFill/>
          <a:ln>
            <a:noFill/>
          </a:ln>
        </p:spPr>
      </p:pic>
      <p:sp>
        <p:nvSpPr>
          <p:cNvPr id="125" name="Shape 125"/>
          <p:cNvSpPr txBox="1"/>
          <p:nvPr/>
        </p:nvSpPr>
        <p:spPr>
          <a:xfrm>
            <a:off x="6234250" y="3968050"/>
            <a:ext cx="2396400" cy="267000"/>
          </a:xfrm>
          <a:prstGeom prst="rect">
            <a:avLst/>
          </a:prstGeom>
          <a:noFill/>
          <a:ln>
            <a:noFill/>
          </a:ln>
        </p:spPr>
        <p:txBody>
          <a:bodyPr lIns="91425" tIns="91425" rIns="91425" bIns="91425" anchor="t" anchorCtr="0">
            <a:noAutofit/>
          </a:bodyPr>
          <a:lstStyle/>
          <a:p>
            <a:pPr lvl="0" rtl="0">
              <a:spcBef>
                <a:spcPts val="0"/>
              </a:spcBef>
              <a:buNone/>
            </a:pPr>
            <a:r>
              <a:rPr lang="zh-CN" sz="1200">
                <a:solidFill>
                  <a:srgbClr val="5B5B5B"/>
                </a:solidFill>
              </a:rPr>
              <a:t>Figure 8. Failed Mission Launch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zh-CN" b="1" dirty="0">
                <a:latin typeface="Avenir Heavy" charset="0"/>
                <a:ea typeface="Avenir Heavy" charset="0"/>
                <a:cs typeface="Avenir Heavy" charset="0"/>
              </a:rPr>
              <a:t>Privacy</a:t>
            </a:r>
          </a:p>
        </p:txBody>
      </p:sp>
      <p:sp>
        <p:nvSpPr>
          <p:cNvPr id="131" name="Shape 1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When the crew is not informed that Watney is alive</a:t>
            </a:r>
          </a:p>
          <a:p>
            <a:pPr marL="514350" lvl="0" indent="-285750" rtl="0">
              <a:spcBef>
                <a:spcPts val="0"/>
              </a:spcBef>
              <a:spcAft>
                <a:spcPts val="1000"/>
              </a:spcAft>
              <a:buFont typeface="Arial" charset="0"/>
              <a:buChar char="•"/>
            </a:pPr>
            <a:r>
              <a:rPr lang="zh-CN" dirty="0" smtClean="0">
                <a:latin typeface="Avenir Book" charset="0"/>
                <a:ea typeface="Avenir Book" charset="0"/>
                <a:cs typeface="Avenir Book" charset="0"/>
              </a:rPr>
              <a:t>Cameras </a:t>
            </a:r>
            <a:r>
              <a:rPr lang="zh-CN" dirty="0">
                <a:latin typeface="Avenir Book" charset="0"/>
                <a:ea typeface="Avenir Book" charset="0"/>
                <a:cs typeface="Avenir Book" charset="0"/>
              </a:rPr>
              <a:t>set up around the HAB</a:t>
            </a:r>
          </a:p>
          <a:p>
            <a:pPr marL="514350" lvl="0" indent="-285750" rtl="0">
              <a:spcBef>
                <a:spcPts val="0"/>
              </a:spcBef>
              <a:spcAft>
                <a:spcPts val="1000"/>
              </a:spcAft>
              <a:buFont typeface="Arial" charset="0"/>
              <a:buChar char="•"/>
            </a:pPr>
            <a:r>
              <a:rPr lang="zh-CN" dirty="0">
                <a:latin typeface="Avenir Book" charset="0"/>
                <a:ea typeface="Avenir Book" charset="0"/>
                <a:cs typeface="Avenir Book" charset="0"/>
              </a:rPr>
              <a:t>Whole world watching Watney retrieval</a:t>
            </a:r>
          </a:p>
          <a:p>
            <a:pPr marL="971550" lvl="1" indent="-285750">
              <a:spcBef>
                <a:spcPts val="0"/>
              </a:spcBef>
              <a:spcAft>
                <a:spcPts val="1000"/>
              </a:spcAft>
              <a:buFont typeface="Arial" charset="0"/>
              <a:buChar char="•"/>
            </a:pPr>
            <a:r>
              <a:rPr lang="zh-CN" dirty="0">
                <a:latin typeface="Avenir Book" charset="0"/>
                <a:ea typeface="Avenir Book" charset="0"/>
                <a:cs typeface="Avenir Book" charset="0"/>
              </a:rPr>
              <a:t>Media nightmare if they failed</a:t>
            </a:r>
          </a:p>
        </p:txBody>
      </p:sp>
      <p:sp>
        <p:nvSpPr>
          <p:cNvPr id="132" name="Shape 132"/>
          <p:cNvSpPr txBox="1"/>
          <p:nvPr/>
        </p:nvSpPr>
        <p:spPr>
          <a:xfrm>
            <a:off x="8682100" y="4695500"/>
            <a:ext cx="462000" cy="382200"/>
          </a:xfrm>
          <a:prstGeom prst="rect">
            <a:avLst/>
          </a:prstGeom>
          <a:noFill/>
          <a:ln>
            <a:noFill/>
          </a:ln>
        </p:spPr>
        <p:txBody>
          <a:bodyPr lIns="91425" tIns="91425" rIns="91425" bIns="91425" anchor="t" anchorCtr="0">
            <a:noAutofit/>
          </a:bodyPr>
          <a:lstStyle/>
          <a:p>
            <a:pPr lvl="0" rtl="0">
              <a:spcBef>
                <a:spcPts val="0"/>
              </a:spcBef>
              <a:buNone/>
            </a:pPr>
            <a:r>
              <a:rPr lang="zh-CN"/>
              <a:t>8</a:t>
            </a:r>
          </a:p>
        </p:txBody>
      </p:sp>
      <p:pic>
        <p:nvPicPr>
          <p:cNvPr id="133" name="Shape 133"/>
          <p:cNvPicPr preferRelativeResize="0"/>
          <p:nvPr/>
        </p:nvPicPr>
        <p:blipFill>
          <a:blip r:embed="rId3">
            <a:alphaModFix/>
          </a:blip>
          <a:stretch>
            <a:fillRect/>
          </a:stretch>
        </p:blipFill>
        <p:spPr>
          <a:xfrm>
            <a:off x="5091545" y="2263500"/>
            <a:ext cx="3900053" cy="2518675"/>
          </a:xfrm>
          <a:prstGeom prst="rect">
            <a:avLst/>
          </a:prstGeom>
          <a:noFill/>
          <a:ln>
            <a:noFill/>
          </a:ln>
        </p:spPr>
      </p:pic>
      <p:sp>
        <p:nvSpPr>
          <p:cNvPr id="6" name="Shape 142"/>
          <p:cNvSpPr txBox="1"/>
          <p:nvPr/>
        </p:nvSpPr>
        <p:spPr>
          <a:xfrm>
            <a:off x="4939043" y="4725706"/>
            <a:ext cx="3729711" cy="267000"/>
          </a:xfrm>
          <a:prstGeom prst="rect">
            <a:avLst/>
          </a:prstGeom>
          <a:noFill/>
          <a:ln>
            <a:noFill/>
          </a:ln>
        </p:spPr>
        <p:txBody>
          <a:bodyPr lIns="91425" tIns="91425" rIns="91425" bIns="91425" anchor="t" anchorCtr="0">
            <a:noAutofit/>
          </a:bodyPr>
          <a:lstStyle/>
          <a:p>
            <a:pPr lvl="0" rtl="0">
              <a:spcBef>
                <a:spcPts val="0"/>
              </a:spcBef>
              <a:buNone/>
            </a:pPr>
            <a:r>
              <a:rPr lang="zh-CN" sz="1200" dirty="0">
                <a:solidFill>
                  <a:srgbClr val="5B5B5B"/>
                </a:solidFill>
              </a:rPr>
              <a:t>Figure </a:t>
            </a:r>
            <a:r>
              <a:rPr lang="en-US" altLang="zh-CN" sz="1200" dirty="0" smtClean="0">
                <a:solidFill>
                  <a:srgbClr val="5B5B5B"/>
                </a:solidFill>
              </a:rPr>
              <a:t>10</a:t>
            </a:r>
            <a:r>
              <a:rPr lang="zh-CN" sz="1200" dirty="0" smtClean="0">
                <a:solidFill>
                  <a:srgbClr val="5B5B5B"/>
                </a:solidFill>
              </a:rPr>
              <a:t>. </a:t>
            </a:r>
            <a:r>
              <a:rPr lang="en-US" altLang="zh-CN" sz="1200" dirty="0" err="1" smtClean="0">
                <a:solidFill>
                  <a:srgbClr val="5B5B5B"/>
                </a:solidFill>
              </a:rPr>
              <a:t>Watney</a:t>
            </a:r>
            <a:r>
              <a:rPr lang="en-US" altLang="zh-CN" sz="1200" dirty="0" smtClean="0">
                <a:solidFill>
                  <a:srgbClr val="5B5B5B"/>
                </a:solidFill>
              </a:rPr>
              <a:t> have conversation with NASA[13]</a:t>
            </a:r>
            <a:endParaRPr lang="zh-CN" sz="1200" dirty="0">
              <a:solidFill>
                <a:srgbClr val="5B5B5B"/>
              </a:solidFil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4624</TotalTime>
  <Words>1635</Words>
  <Application>Microsoft Macintosh PowerPoint</Application>
  <PresentationFormat>On-screen Show (16:9)</PresentationFormat>
  <Paragraphs>139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spearmint</vt:lpstr>
      <vt:lpstr>PowerPoint Presentation</vt:lpstr>
      <vt:lpstr>Overview</vt:lpstr>
      <vt:lpstr>Creators Intention: </vt:lpstr>
      <vt:lpstr>Computing Technologies</vt:lpstr>
      <vt:lpstr>Spacecraft</vt:lpstr>
      <vt:lpstr>Jet Propulsion Laboratory</vt:lpstr>
      <vt:lpstr>Mars Pathfinder</vt:lpstr>
      <vt:lpstr>Computer Reliability</vt:lpstr>
      <vt:lpstr>Privacy</vt:lpstr>
      <vt:lpstr>Ethics</vt:lpstr>
      <vt:lpstr>Conclusion</vt:lpstr>
      <vt:lpstr>Questions?</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Keith A. Pray</cp:lastModifiedBy>
  <cp:revision>34</cp:revision>
  <dcterms:modified xsi:type="dcterms:W3CDTF">2017-05-08T21:14:12Z</dcterms:modified>
</cp:coreProperties>
</file>