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5"/>
  </p:notesMasterIdLst>
  <p:handoutMasterIdLst>
    <p:handoutMasterId r:id="rId16"/>
  </p:handoutMasterIdLst>
  <p:sldIdLst>
    <p:sldId id="269" r:id="rId2"/>
    <p:sldId id="282" r:id="rId3"/>
    <p:sldId id="283" r:id="rId4"/>
    <p:sldId id="268" r:id="rId5"/>
    <p:sldId id="271" r:id="rId6"/>
    <p:sldId id="279" r:id="rId7"/>
    <p:sldId id="281" r:id="rId8"/>
    <p:sldId id="276" r:id="rId9"/>
    <p:sldId id="274" r:id="rId10"/>
    <p:sldId id="287" r:id="rId11"/>
    <p:sldId id="285" r:id="rId12"/>
    <p:sldId id="277"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D9BB0-79A0-999E-E865-77F06CDE1550}" v="5" dt="2021-10-07T01:13:45.292"/>
    <p1510:client id="{1540F1E9-2B16-28A8-9D6A-6402742E3FB3}" v="549" dt="2021-10-08T18:20:19.037"/>
    <p1510:client id="{356F6D50-A7CE-463A-EDA2-2E6CA48996AE}" v="415" dt="2021-10-02T19:29:16.730"/>
    <p1510:client id="{35D1F29C-99B5-2542-024A-E08F332DE26B}" v="20" dt="2021-10-02T06:36:11.875"/>
    <p1510:client id="{374092B1-8F0C-38B1-667F-EAD2910BFC4B}" v="827" dt="2021-10-06T01:03:08.973"/>
    <p1510:client id="{44E87FB0-E17E-5AAA-37B2-B76B13AC33A6}" v="94" dt="2021-10-07T00:45:23.337"/>
    <p1510:client id="{4CB0741A-900E-4BE8-AB6D-EF9FA82F0C34}" v="12" dt="2021-10-05T03:40:03.542"/>
    <p1510:client id="{4F0E2CA1-2005-5E1D-28F7-0D200ADA2F9A}" v="2893" dt="2021-10-08T01:35:13.019"/>
    <p1510:client id="{5273530D-0052-DDCA-8301-AE7046B7BB49}" v="591" dt="2021-10-02T02:56:21.684"/>
    <p1510:client id="{65DE1290-21AE-01BE-3CF8-841FE5534248}" v="568" dt="2021-09-30T02:13:04.648"/>
    <p1510:client id="{6F51D199-E0CD-6ACB-C82C-96D2E8E16C1A}" v="20" dt="2021-10-02T19:15:47.459"/>
    <p1510:client id="{781283A4-E87C-97FC-21EF-055223DEE67D}" v="236" dt="2021-10-02T02:57:50.650"/>
    <p1510:client id="{A117B3B0-3097-7B9C-211E-D0CE8B057610}" v="496" dt="2021-10-02T06:35:19.403"/>
    <p1510:client id="{A62B7F4E-F8B0-3F11-6671-9280DC0D3153}" v="5" dt="2021-10-06T00:37:22.330"/>
    <p1510:client id="{AA39EABA-77F5-A86A-2FA2-3D134CD3549F}" v="744" dt="2021-10-08T18:30:44.310"/>
    <p1510:client id="{AB6D1537-450C-1E4A-578F-B9A09FAC4157}" v="13" dt="2021-09-30T04:36:15.746"/>
    <p1510:client id="{B7B92A61-B485-4DF3-A408-52FC988C04E0}" v="196" dt="2021-09-30T02:12:08.553"/>
    <p1510:client id="{CA4BB9CC-B809-D3DE-D1C3-5360F27C433F}" v="106" dt="2021-10-07T00:27:21.295"/>
    <p1510:client id="{DA04A9B1-025C-0EB4-18E6-30C3610F7CE1}" v="134" dt="2021-10-06T00:07:28.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t.com/content/332c59bc-10d6-11e8-940e-08320fc2a27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quora.com/Is-high-frequency-trading-good-for-the-economy-Does-it-make-the-market-more-efficient-Does-it-increase-liquidity-Have-there-been-any-studies-on-this-Are-there-negative-impacts-to-the-overall-marke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vox.com/2014/4/15/5616574/high-frequency-trading-guide-real-problems-explained" TargetMode="External"/><Relationship Id="rId4" Type="http://schemas.openxmlformats.org/officeDocument/2006/relationships/hyperlink" Target="https://www.reuters.com/article/us-commodities-highfrequency/analysis-high-frequency-trade-fires-up-commodities-idUSTRE75G0MT2011061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nsumer.ftc.gov/sites/default/files/games/off-site/youarehere/pages/pdf/FTC-Competition_How-Comp-Work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cholar.harvard.edu/files/aghion/files/causal_effects_of_competition.pdf" TargetMode="External"/><Relationship Id="rId5" Type="http://schemas.openxmlformats.org/officeDocument/2006/relationships/hyperlink" Target="https://www.gov.uk/government/publications/funding-competition-innovation-in-infrastructure-systems" TargetMode="External"/><Relationship Id="rId4" Type="http://schemas.openxmlformats.org/officeDocument/2006/relationships/hyperlink" Target="https://edisonawards.com/news/competition-drive-innov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Dov</a:t>
            </a:r>
            <a:endParaRPr lang="en-US">
              <a:cs typeface="Calibri"/>
            </a:endParaRPr>
          </a:p>
          <a:p>
            <a:endParaRPr lang="en-US">
              <a:cs typeface="Calibri"/>
            </a:endParaRPr>
          </a:p>
          <a:p>
            <a:r>
              <a:rPr lang="en-US">
                <a:cs typeface="Calibri"/>
              </a:rPr>
              <a:t>Hello everyone my name Dov, this is Andrew and our movie was the hummingbird project. </a:t>
            </a:r>
            <a:endParaRPr lang="en-US"/>
          </a:p>
          <a:p>
            <a:endParaRPr lang="en-US"/>
          </a:p>
          <a:p>
            <a:r>
              <a:rPr lang="en-US"/>
              <a:t>Next slide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59092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In competition its market makers vs speculative traders</a:t>
            </a:r>
            <a:endParaRPr lang="en-US">
              <a:cs typeface="Calibri"/>
            </a:endParaRPr>
          </a:p>
          <a:p>
            <a:pPr marL="628650" lvl="1" indent="-171450">
              <a:buFont typeface="Arial"/>
              <a:buChar char="•"/>
            </a:pPr>
            <a:r>
              <a:rPr lang="en-US">
                <a:cs typeface="Calibri"/>
              </a:rPr>
              <a:t>The two types of players in high frequency trading are called market makers and speculative traders. The two players use </a:t>
            </a:r>
            <a:r>
              <a:rPr lang="en-US" err="1">
                <a:cs typeface="Calibri"/>
              </a:rPr>
              <a:t>hft</a:t>
            </a:r>
            <a:r>
              <a:rPr lang="en-US">
                <a:cs typeface="Calibri"/>
              </a:rPr>
              <a:t> algorithms for different purposes however.</a:t>
            </a:r>
          </a:p>
          <a:p>
            <a:pPr marL="628650" lvl="1" indent="-171450">
              <a:buFont typeface="Arial"/>
              <a:buChar char="•"/>
            </a:pPr>
            <a:r>
              <a:rPr lang="en-US">
                <a:cs typeface="Calibri"/>
              </a:rPr>
              <a:t>Market-makers are responsible for putting out the bids onto the stock market. They use trading algorithms to match a seller's bid price with a buyer's ask or offer price very quickly. These buyers are normally investors. The market maker's profit comes from the difference between the ask price and the bid price, which is called the bid-ask spread and can be seen in figure 8.</a:t>
            </a:r>
          </a:p>
          <a:p>
            <a:pPr marL="628650" lvl="1" indent="-171450">
              <a:buFont typeface="Arial"/>
              <a:buChar char="•"/>
            </a:pPr>
            <a:r>
              <a:rPr lang="en-US">
                <a:cs typeface="Calibri"/>
              </a:rPr>
              <a:t>Speculative traders target market-makers, and they use </a:t>
            </a:r>
            <a:r>
              <a:rPr lang="en-US" err="1">
                <a:cs typeface="Calibri"/>
              </a:rPr>
              <a:t>hft</a:t>
            </a:r>
            <a:r>
              <a:rPr lang="en-US">
                <a:cs typeface="Calibri"/>
              </a:rPr>
              <a:t> algorithms to predict whether the market-maker's bids would increase in price. After calculating the disparity in the price, they will purchase orders from the market-makers and resell that order quickly at a higher price.</a:t>
            </a:r>
            <a:endParaRPr lang="en-US"/>
          </a:p>
          <a:p>
            <a:pPr marL="628650" lvl="1" indent="-171450">
              <a:buFont typeface="Arial"/>
              <a:buChar char="•"/>
            </a:pPr>
            <a:r>
              <a:rPr lang="en-US">
                <a:cs typeface="Calibri"/>
              </a:rPr>
              <a:t>In the market, speculative traders try to compete with other speculative traders on who can take advantage of the market makers quicker using faster algorithms and faster network speeds. Additionally, market-makers compete with these speculative traders by increasing their bid-ask spread to compensate for speculative traders purchasing and increasing the price of the offers intended for investors.</a:t>
            </a:r>
          </a:p>
          <a:p>
            <a:endParaRPr lang="en-US"/>
          </a:p>
          <a:p>
            <a:r>
              <a:rPr lang="en-US"/>
              <a:t>any change from a non-competitive high-frequency trading environment to an environment with two or more HFTs harms market liquidity since high-frequency speculative trading increases and liquidity providers incorporate the cost of getting sniped int</a:t>
            </a:r>
            <a:endParaRPr lang="en-US">
              <a:cs typeface="Calibri"/>
            </a:endParaRPr>
          </a:p>
          <a:p>
            <a:r>
              <a:rPr lang="en-US"/>
              <a:t>o the bid-ask spread they charge</a:t>
            </a:r>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61360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study conducted by the European Central Bank details the effect of competition in high frequency trading based on stock data from Nasdaq Stockholm. It measured the volume of high frequency trades and market illiquidity when another high frequency trader enters the market. The darker line represent a control group, which only has one high frequency trader. The lighter line initially has one high frequency trader, but a second trader was introduced at the vertical dashed line. The study found that the introduction of the second trader increases competition and, as shown in figure 9, it increased the volume of high frequency trades by 12%. It went from 29% to 41%. With this increase in high frequency trades, the illiquidity of the market also increases. Illiquidity is a phenomenon that occurs when a stock cannot be quickly sold because investors are not willing to buy it. When an increase in high frequency trades due to competition occur, the study showed that the illiquidity of the market increased by 18% using the </a:t>
            </a:r>
            <a:r>
              <a:rPr lang="en-US" err="1">
                <a:cs typeface="Calibri"/>
              </a:rPr>
              <a:t>Amihud</a:t>
            </a:r>
            <a:r>
              <a:rPr lang="en-US">
                <a:cs typeface="Calibri"/>
              </a:rPr>
              <a:t> measure of illiquidity, which is reflected in figure 10. When speculative traders buy stocks from the market-makers, they increase the price of the stocks that were intended for investors. This means that market-makers are forced to compensate for that illiquidity by having to increase the bid ask spread, which often meant that the ask price was increased. Ultimately, the investors are the ones that end up paying more as that ask price increases. Hence, high frequency traders profit at the expense of the investors.</a:t>
            </a:r>
          </a:p>
          <a:p>
            <a:endParaRPr lang="en-US">
              <a:cs typeface="Calibri"/>
            </a:endParaRPr>
          </a:p>
          <a:p>
            <a:pPr marL="171450" indent="-171450">
              <a:buFont typeface="Arial"/>
              <a:buChar char="•"/>
            </a:pPr>
            <a:r>
              <a:rPr lang="en-US">
                <a:cs typeface="Calibri"/>
              </a:rPr>
              <a:t>Increases illiquidity</a:t>
            </a:r>
          </a:p>
          <a:p>
            <a:pPr marL="171450" indent="-171450">
              <a:buFont typeface="Arial"/>
              <a:buChar char="•"/>
            </a:pPr>
            <a:r>
              <a:rPr lang="en-US">
                <a:cs typeface="Calibri"/>
              </a:rPr>
              <a:t>Increases speculative trading</a:t>
            </a:r>
          </a:p>
          <a:p>
            <a:endParaRPr lang="en-US">
              <a:cs typeface="Calibri"/>
            </a:endParaRPr>
          </a:p>
          <a:p>
            <a:r>
              <a:rPr lang="en-US" err="1">
                <a:cs typeface="Calibri"/>
              </a:rPr>
              <a:t>Amihud</a:t>
            </a:r>
            <a:r>
              <a:rPr lang="en-US">
                <a:cs typeface="Calibri"/>
              </a:rPr>
              <a:t> illiquidity: ratio of absolute stock return to its volume in units of currency</a:t>
            </a:r>
          </a:p>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3422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Dov</a:t>
            </a:r>
          </a:p>
          <a:p>
            <a:endParaRPr lang="en-US" b="1">
              <a:cs typeface="Calibri"/>
            </a:endParaRPr>
          </a:p>
          <a:p>
            <a:r>
              <a:rPr lang="en-US">
                <a:cs typeface="Calibri"/>
              </a:rPr>
              <a:t>To summarize our talk, while high frequency trading is clearly powerful the amount of downsides it has and the danger it has already brought to the stock market, it is overall a dangerous tool and can do harm than good</a:t>
            </a:r>
            <a:endParaRPr lang="en-US"/>
          </a:p>
          <a:p>
            <a:endParaRPr lang="en-US">
              <a:cs typeface="Calibri"/>
            </a:endParaRPr>
          </a:p>
          <a:p>
            <a:r>
              <a:rPr lang="en-US">
                <a:cs typeface="Calibri"/>
              </a:rPr>
              <a:t>In addition, high frequency traders are at sonstant compeitition and while traders are benefiting, the investors themselves suffer greatly.</a:t>
            </a:r>
            <a:endParaRPr lang="en-US"/>
          </a:p>
          <a:p>
            <a:endParaRPr lang="en-US">
              <a:cs typeface="Calibri"/>
            </a:endParaRPr>
          </a:p>
          <a:p>
            <a:r>
              <a:rPr lang="en-US">
                <a:cs typeface="Calibri"/>
              </a:rPr>
              <a:t>We hope you enjoyed our presentation, thank you very much for listening, and are there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68579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10644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a:t>
            </a:r>
          </a:p>
          <a:p>
            <a:endParaRPr lang="en-US">
              <a:cs typeface="Calibri"/>
            </a:endParaRPr>
          </a:p>
          <a:p>
            <a:r>
              <a:rPr lang="en-US">
                <a:cs typeface="Calibri"/>
              </a:rPr>
              <a:t>First, we would like to introduce some of the major characters in the movie, and we will talk more about them in detail in the plot summary.</a:t>
            </a:r>
          </a:p>
          <a:p>
            <a:r>
              <a:rPr lang="en-US">
                <a:cs typeface="Calibri"/>
              </a:rPr>
              <a:t>The movie follows the story of these two cousins, Vincent and Anton Zaleski, and their journey to build a fiber optic cable line from the Kansas Electronic Exchange to the New York Stock Exchange. They plan to use this faster network connection to gain a time advantage over other high frequency traders.</a:t>
            </a:r>
          </a:p>
          <a:p>
            <a:pPr marL="171450" indent="-171450">
              <a:buFont typeface="Arial"/>
              <a:buChar char="•"/>
            </a:pPr>
            <a:r>
              <a:rPr lang="en-US"/>
              <a:t>Vincent: the one on the left, is the mastermind of the project who proposed the idea of a fiber optic line</a:t>
            </a:r>
            <a:endParaRPr lang="en-US">
              <a:cs typeface="Calibri"/>
            </a:endParaRPr>
          </a:p>
          <a:p>
            <a:pPr marL="171450" indent="-171450">
              <a:buFont typeface="Arial"/>
              <a:buChar char="•"/>
            </a:pPr>
            <a:r>
              <a:rPr lang="en-US"/>
              <a:t>Anton: the one on the right, is a programming genius who developed his own algorithms for high frequency trading</a:t>
            </a:r>
            <a:endParaRPr lang="en-US">
              <a:cs typeface="Calibri"/>
            </a:endParaRPr>
          </a:p>
          <a:p>
            <a:pPr marL="171450" indent="-171450">
              <a:buFont typeface="Arial"/>
              <a:buChar char="•"/>
            </a:pPr>
            <a:endParaRPr lang="en-US">
              <a:cs typeface="Calibri"/>
            </a:endParaRPr>
          </a:p>
          <a:p>
            <a:r>
              <a:rPr lang="en-US">
                <a:cs typeface="Calibri"/>
              </a:rPr>
              <a:t>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89920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a:t>
            </a:r>
          </a:p>
          <a:p>
            <a:r>
              <a:rPr lang="en-US">
                <a:cs typeface="Calibri"/>
              </a:rPr>
              <a:t>Lastly, we have Eva Torres, the CEO of Torres &amp; Thatcher Corp, which is one of the prominent stockbroker companies that Anton and Vincent worked for at the start of the movie. It can be inferred from the movie's plot that her company is the fastest in the industry.</a:t>
            </a:r>
            <a:endParaRPr lang="en-US"/>
          </a:p>
          <a:p>
            <a:pPr marL="171450" indent="-171450">
              <a:buFont typeface="Arial"/>
              <a:buChar char="•"/>
            </a:pPr>
            <a:r>
              <a:rPr lang="en-US"/>
              <a:t>Eva: CEO of Torres &amp; Thatcher Corp, NY, a stockbroker company who hired Anton and Vincent at the start of the movie. She is obsessed with being the fastest stockbroker in the industry.</a:t>
            </a:r>
            <a:endParaRPr lang="en-US">
              <a:cs typeface="Calibri"/>
            </a:endParaRPr>
          </a:p>
          <a:p>
            <a:pPr marL="171450" indent="-171450">
              <a:buFont typeface="Arial"/>
              <a:buChar char="•"/>
            </a:pPr>
            <a:endParaRPr lang="en-US">
              <a:cs typeface="Calibri"/>
            </a:endParaRPr>
          </a:p>
          <a:p>
            <a:r>
              <a:rPr lang="en-US">
                <a:cs typeface="Calibri"/>
              </a:rPr>
              <a:t>Next slide</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0980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Andrew</a:t>
            </a:r>
          </a:p>
          <a:p>
            <a:endParaRPr lang="en-US" b="1">
              <a:cs typeface="Calibri"/>
            </a:endParaRPr>
          </a:p>
          <a:p>
            <a:r>
              <a:rPr lang="en-US">
                <a:cs typeface="Calibri"/>
              </a:rPr>
              <a:t>Now, for the details of the plot. The movie is set in 2011 and shows how these two cousins built that fiber optic cable line from the Kansas Electronic Exchange and the New York Stock Exchange. At the time, the fastest transaction time that went to and from the Kansas Electronic Exchange and the New York Stock Exchange was 17 milliseconds. With this new fiber optic cable line, the target speed was 16 milliseconds, allowing them to get a millisecond advantage over other competitors. However, the two cousins knew that Eva would not agree to this as she was trying to find other faster networks like microwave towers to send transaction data. So, the two cousins quit the company to work for another company called Cobalt Fiber Tech who decided to fund their project. When Eva catches wind of this, she assembles a team to race against Vincent and Anton, and she decided to pursue the microwave tower idea even further and at a faster pace. Several obstacles blocked the cousins' progress. Vincent realizes that he has cancer, and Anton was put in jail when Eva accused him of using the company-owned code that Anton made for her when he was an employee for Eva. In the end, Anton gets Eva to drop the charges and Vincent seemed like he recovered. They managed to reach the 16 millisecond goal. However, they failed to finish before Eva. Even worse, Eva managed to bring down the transaction time to 11 milliseconds, crushing the cousins' original goal of 16 milliseconds.</a:t>
            </a:r>
          </a:p>
          <a:p>
            <a:endParaRPr lang="en-US"/>
          </a:p>
          <a:p>
            <a:r>
              <a:rPr lang="en-US"/>
              <a:t>Next slide</a:t>
            </a: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pPr marL="171450" indent="-171450">
              <a:buFont typeface="Arial"/>
              <a:buChar char="•"/>
            </a:pPr>
            <a:r>
              <a:rPr lang="en-US">
                <a:cs typeface="Calibri"/>
              </a:rPr>
              <a:t>Anton and Vincent (cousins) work at same stock exchange company in NYC which is run by Eva Torres</a:t>
            </a:r>
            <a:endParaRPr lang="en-US"/>
          </a:p>
          <a:p>
            <a:pPr marL="171450" indent="-171450">
              <a:buFont typeface="Arial"/>
              <a:buChar char="•"/>
            </a:pPr>
            <a:r>
              <a:rPr lang="en-US">
                <a:cs typeface="Calibri"/>
              </a:rPr>
              <a:t>Vincent AKA Vinnie quits and takes Anton with him to build a fiber optic line from Kansas Electronic Exchange to New York city stock exchange</a:t>
            </a:r>
          </a:p>
          <a:p>
            <a:pPr marL="171450" indent="-171450">
              <a:buFont typeface="Arial"/>
              <a:buChar char="•"/>
            </a:pPr>
            <a:r>
              <a:rPr lang="en-US">
                <a:cs typeface="Calibri"/>
              </a:rPr>
              <a:t>Currently takes 17 milliseconds need to cut that down to 16</a:t>
            </a:r>
          </a:p>
          <a:p>
            <a:pPr marL="171450" indent="-171450">
              <a:buFont typeface="Arial"/>
              <a:buChar char="•"/>
            </a:pPr>
            <a:r>
              <a:rPr lang="en-US">
                <a:cs typeface="Calibri"/>
              </a:rPr>
              <a:t>Vinnie makes deals with people along the route to put cables under ground while Anton works on cutting down time</a:t>
            </a:r>
          </a:p>
          <a:p>
            <a:pPr marL="171450" indent="-171450">
              <a:buFont typeface="Arial"/>
              <a:buChar char="•"/>
            </a:pPr>
            <a:r>
              <a:rPr lang="en-US">
                <a:cs typeface="Calibri"/>
              </a:rPr>
              <a:t>Eva hires a person who apparently make towers to do it faster (was called impossible earlier in the movie)</a:t>
            </a:r>
          </a:p>
          <a:p>
            <a:pPr marL="171450" indent="-171450">
              <a:buFont typeface="Arial"/>
              <a:buChar char="•"/>
            </a:pPr>
            <a:r>
              <a:rPr lang="en-US">
                <a:cs typeface="Calibri"/>
              </a:rPr>
              <a:t>Eva goes through any means for them to stop, blackmail, FBI </a:t>
            </a:r>
            <a:r>
              <a:rPr lang="en-US" err="1">
                <a:cs typeface="Calibri"/>
              </a:rPr>
              <a:t>etc</a:t>
            </a:r>
            <a:endParaRPr lang="en-US">
              <a:cs typeface="Calibri"/>
            </a:endParaRPr>
          </a:p>
          <a:p>
            <a:pPr marL="171450" indent="-171450">
              <a:buFont typeface="Arial"/>
              <a:buChar char="•"/>
            </a:pPr>
            <a:r>
              <a:rPr lang="en-US">
                <a:cs typeface="Calibri"/>
              </a:rPr>
              <a:t>Vinnie has stomach cancer</a:t>
            </a:r>
          </a:p>
          <a:p>
            <a:pPr marL="171450" indent="-171450">
              <a:buFont typeface="Arial"/>
              <a:buChar char="•"/>
            </a:pPr>
            <a:r>
              <a:rPr lang="en-US">
                <a:cs typeface="Calibri"/>
              </a:rPr>
              <a:t>Anton ends up in jail</a:t>
            </a:r>
          </a:p>
          <a:p>
            <a:pPr marL="171450" indent="-171450">
              <a:buFont typeface="Arial"/>
              <a:buChar char="•"/>
            </a:pPr>
            <a:r>
              <a:rPr lang="en-US">
                <a:cs typeface="Calibri"/>
              </a:rPr>
              <a:t>Eva finishes towers before them</a:t>
            </a:r>
          </a:p>
          <a:p>
            <a:pPr marL="171450" indent="-171450">
              <a:buFont typeface="Arial"/>
              <a:buChar char="•"/>
            </a:pPr>
            <a:r>
              <a:rPr lang="en-US">
                <a:cs typeface="Calibri"/>
              </a:rPr>
              <a:t>Anton blackmails Eva to get out of jail</a:t>
            </a:r>
          </a:p>
          <a:p>
            <a:pPr marL="171450" indent="-171450">
              <a:buFont typeface="Arial"/>
              <a:buChar char="•"/>
            </a:pPr>
            <a:r>
              <a:rPr lang="en-US">
                <a:cs typeface="Calibri"/>
              </a:rPr>
              <a:t>They finish the project but its too late</a:t>
            </a:r>
          </a:p>
          <a:p>
            <a:pPr marL="171450" indent="-171450">
              <a:buFont typeface="Arial"/>
              <a:buChar char="•"/>
            </a:pPr>
            <a:r>
              <a:rPr lang="en-US">
                <a:cs typeface="Calibri"/>
              </a:rPr>
              <a:t>They undo part of the cable which went underneath the Amish who were mad at them</a:t>
            </a:r>
          </a:p>
          <a:p>
            <a:pPr marL="171450" indent="-171450">
              <a:buFont typeface="Arial"/>
              <a:buChar char="•"/>
            </a:pPr>
            <a:endParaRPr lang="en-US">
              <a:cs typeface="Calibri"/>
            </a:endParaRPr>
          </a:p>
          <a:p>
            <a:endParaRPr lang="en-US">
              <a:cs typeface="Calibri"/>
            </a:endParaRPr>
          </a:p>
          <a:p>
            <a:r>
              <a:rPr lang="en-US"/>
              <a:t>https://letterboxd.com/film/the-hummingbird-project/</a:t>
            </a:r>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Dov</a:t>
            </a:r>
            <a:endParaRPr lang="en-US">
              <a:cs typeface="Calibri"/>
            </a:endParaRPr>
          </a:p>
          <a:p>
            <a:pPr marL="205740" indent="-205740">
              <a:spcAft>
                <a:spcPts val="1000"/>
              </a:spcAft>
              <a:buFont typeface="Arial"/>
              <a:buChar char="•"/>
            </a:pPr>
            <a:r>
              <a:rPr lang="en-US">
                <a:cs typeface="Calibri"/>
              </a:rPr>
              <a:t>So onto our conclusions. From our movie we were able to draw two main conclusions. The first of these is that while high frequency trading is profitable for these traders, overall it is detrimental for the financial market. The second conclusion is that </a:t>
            </a:r>
            <a:r>
              <a:rPr lang="en-US"/>
              <a:t>High frequency trading benefits the high frequency traders at the expense of investors in the market due to competition</a:t>
            </a:r>
            <a:endParaRPr lang="en-US">
              <a:cs typeface="Calibri"/>
            </a:endParaRPr>
          </a:p>
          <a:p>
            <a:endParaRPr lang="en-US" dirty="0">
              <a:cs typeface="Calibri"/>
            </a:endParaRPr>
          </a:p>
          <a:p>
            <a:endParaRPr lang="en-US"/>
          </a:p>
          <a:p>
            <a:r>
              <a:rPr lang="en-US"/>
              <a:t>Next slide</a:t>
            </a:r>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32107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cs typeface="Calibri"/>
              </a:rPr>
              <a:t>Dov</a:t>
            </a:r>
            <a:endParaRPr lang="en-US">
              <a:cs typeface="Calibri"/>
            </a:endParaRPr>
          </a:p>
          <a:p>
            <a:endParaRPr lang="en-US" b="1">
              <a:cs typeface="Calibri"/>
            </a:endParaRPr>
          </a:p>
          <a:p>
            <a:r>
              <a:rPr lang="en-US" dirty="0">
                <a:cs typeface="Calibri"/>
              </a:rPr>
              <a:t>Before we jump into arguments for our conclusion, some background information is required. First of all, what is high frequency trading or otherwise known as HFTs&gt; Well to begin, high frequency trading has been around since 1999 and is the use of algorithms that decide on executing orders based on market conditions. Through the use of these algorithms, traders are able to buy and sell stocks in microseconds. As a result, speed is crucial. In 2021, the average time for completing a high frequency trade is 64 microseconds. To go into more detail. </a:t>
            </a:r>
            <a:r>
              <a:rPr lang="en-US"/>
              <a:t>High frequency traders use their advantage in speed to find disparities in stock prices, buying them at the lowest prices and selling them instantly at normal prices. Usually, each trade will profit the traders approximately half a cent. However, the transactions occur in microseconds. Theoretically, this means that at most 937,500 transactions could be made in a minute. Theoretically, if traders earn 0.5 cent per transaction, they earn $468,750 every minute. Of course, there won't be favorable orders at every single moment for the algorithms to find.</a:t>
            </a:r>
            <a:endParaRPr lang="en-US">
              <a:cs typeface="Calibri"/>
            </a:endParaRPr>
          </a:p>
          <a:p>
            <a:br>
              <a:rPr lang="en-US" dirty="0">
                <a:cs typeface="+mn-lt"/>
              </a:rPr>
            </a:br>
            <a:r>
              <a:rPr lang="en-US">
                <a:cs typeface="Calibri"/>
              </a:rPr>
              <a:t>On the right you can see two graphics that show how powerful and quick these algorithms are. These two graphs show tick by tick changes on two different indices the E-Mini S&amp;P 500 futures and SPDR S&amp;P 500 ETFS at different time intervals. On the top image, the graph is in terms of hours while the bottom graph is in terms of 250 milliseconds. By looking at these graphs we are able to see how while the market might seem to be in sync and not changing to human eye, algorithms are able to look closer than we can and as a result identify where potential profit is and act on it with its extremely fast algorithms.</a:t>
            </a:r>
          </a:p>
          <a:p>
            <a:endParaRPr lang="en-US">
              <a:cs typeface="+mn-lt"/>
            </a:endParaRPr>
          </a:p>
          <a:p>
            <a:r>
              <a:rPr lang="en-US"/>
              <a:t>Next slide</a:t>
            </a:r>
            <a:endParaRPr lang="en-US">
              <a:cs typeface="Calibri"/>
            </a:endParaRPr>
          </a:p>
          <a:p>
            <a:endParaRPr lang="en-US">
              <a:cs typeface="Calibri"/>
            </a:endParaRPr>
          </a:p>
          <a:p>
            <a:r>
              <a:rPr lang="en-US">
                <a:cs typeface="+mn-lt"/>
              </a:rPr>
              <a:t>-------------------------------------------------------------------------------------------------------------------------------------------------------------------------</a:t>
            </a:r>
          </a:p>
          <a:p>
            <a:endParaRPr lang="en-US"/>
          </a:p>
          <a:p>
            <a:r>
              <a:rPr lang="en-US"/>
              <a:t>High frequency trading is detrimental for the financial market </a:t>
            </a:r>
            <a:endParaRPr lang="en-US">
              <a:cs typeface="Calibri"/>
            </a:endParaRPr>
          </a:p>
          <a:p>
            <a:endParaRPr lang="en-US"/>
          </a:p>
          <a:p>
            <a:pPr marL="205740" indent="-205740">
              <a:lnSpc>
                <a:spcPct val="90000"/>
              </a:lnSpc>
              <a:spcBef>
                <a:spcPts val="1200"/>
              </a:spcBef>
              <a:buFont typeface="Arial"/>
              <a:buChar char="•"/>
            </a:pPr>
            <a:r>
              <a:rPr lang="en-US"/>
              <a:t>The use of algorithms that decide on executing orders based on market conditions</a:t>
            </a:r>
            <a:endParaRPr lang="en-US">
              <a:cs typeface="Calibri"/>
            </a:endParaRPr>
          </a:p>
          <a:p>
            <a:pPr marL="205740" indent="-205740">
              <a:lnSpc>
                <a:spcPct val="90000"/>
              </a:lnSpc>
              <a:spcBef>
                <a:spcPts val="1200"/>
              </a:spcBef>
              <a:buFont typeface="Arial"/>
              <a:buChar char="•"/>
            </a:pPr>
            <a:r>
              <a:rPr lang="en-US"/>
              <a:t>In 2021, the average time for completing a high frequency trade is 64 microseconds</a:t>
            </a:r>
            <a:endParaRPr lang="en-US">
              <a:cs typeface="Calibri"/>
            </a:endParaRPr>
          </a:p>
          <a:p>
            <a:pPr marL="205740" indent="-205740">
              <a:lnSpc>
                <a:spcPct val="90000"/>
              </a:lnSpc>
              <a:spcBef>
                <a:spcPts val="1200"/>
              </a:spcBef>
              <a:buFont typeface="Arial"/>
              <a:buChar char="•"/>
            </a:pPr>
            <a:r>
              <a:rPr lang="en-US"/>
              <a:t>Faster speed means greater advantage in placing and selling orders</a:t>
            </a:r>
            <a:endParaRPr lang="en-US">
              <a:cs typeface="Calibri"/>
            </a:endParaRPr>
          </a:p>
          <a:p>
            <a:endParaRPr lang="en-US"/>
          </a:p>
          <a:p>
            <a:endParaRPr lang="en-US">
              <a:cs typeface="Calibri"/>
            </a:endParaRPr>
          </a:p>
          <a:p>
            <a:r>
              <a:rPr lang="en-US">
                <a:cs typeface="Calibri"/>
              </a:rPr>
              <a:t>High frequency trading has been around since 1999</a:t>
            </a:r>
          </a:p>
          <a:p>
            <a:endParaRPr lang="en-US">
              <a:cs typeface="Calibri"/>
            </a:endParaRPr>
          </a:p>
          <a:p>
            <a:endParaRPr lang="en-US">
              <a:cs typeface="Calibri"/>
            </a:endParaRPr>
          </a:p>
          <a:p>
            <a:r>
              <a:rPr lang="en-US" dirty="0">
                <a:hlinkClick r:id="rId3"/>
              </a:rPr>
              <a:t>https://www.ft.com/content/332c59bc-10d6-11e8-940e-08320fc2a277</a:t>
            </a:r>
            <a:endParaRPr lang="en-US" dirty="0">
              <a:cs typeface="Calibri"/>
              <a:hlinkClick r:id="rId3"/>
            </a:endParaRPr>
          </a:p>
          <a:p>
            <a:endParaRPr lang="en-US">
              <a:cs typeface="Calibri"/>
            </a:endParaRPr>
          </a:p>
          <a:p>
            <a:r>
              <a:rPr lang="en-US">
                <a:cs typeface="Calibri"/>
              </a:rPr>
              <a:t>High frequency traders use their advantage in speed to find disparities in stock prices, buying them at the lowest prices and selling them instantly at normal prices. Usually, each trade will profit the traders approximately half a cent. However, the transactions occur in microseconds. Theoretically, this means that at most 937,500 transactions could be made in a minute. If traders earn 0.5 cent per transaction, they earn $468,750 every minute. Theoretically. Of course, there won't be favorable orders at every single moment for the algorithms to find.</a:t>
            </a:r>
          </a:p>
          <a:p>
            <a:endParaRPr lang="en-US">
              <a:cs typeface="Calibri"/>
            </a:endParaRPr>
          </a:p>
          <a:p>
            <a:r>
              <a:rPr lang="en-US">
                <a:cs typeface="Calibri"/>
              </a:rPr>
              <a:t>1 minute = 60,000,000 microseconds</a:t>
            </a:r>
          </a:p>
          <a:p>
            <a:r>
              <a:rPr lang="en-US">
                <a:cs typeface="Calibri"/>
              </a:rPr>
              <a:t>1 transaction = 64 microseconds</a:t>
            </a:r>
          </a:p>
          <a:p>
            <a:r>
              <a:rPr lang="en-US">
                <a:cs typeface="Calibri"/>
              </a:rPr>
              <a:t>1 minute = 937,500 transactions</a:t>
            </a:r>
          </a:p>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2975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Dov</a:t>
            </a:r>
            <a:endParaRPr lang="en-US"/>
          </a:p>
          <a:p>
            <a:endParaRPr lang="en-US"/>
          </a:p>
          <a:p>
            <a:r>
              <a:rPr lang="en-US">
                <a:cs typeface="Calibri"/>
              </a:rPr>
              <a:t>Next, lets talk about high frequency trading in the movie.</a:t>
            </a:r>
            <a:endParaRPr lang="en-US"/>
          </a:p>
          <a:p>
            <a:endParaRPr lang="en-US"/>
          </a:p>
          <a:p>
            <a:r>
              <a:rPr lang="en-US"/>
              <a:t>High frequency trading was the main technology in the movie, and going from 17 to 16 milliseconds was Anton and Vincents goal. The opening scene of the movie narrated the double edged sword that is high frequency trading. To quote, "The speed of transactions has become such an important variable in the whole market economy, that faster computer algorithms can make millions in a matter of milliseconds or can crash entire markets by triggering mass defensive responses from automated computer systems."</a:t>
            </a:r>
            <a:endParaRPr lang="en-US">
              <a:cs typeface="Calibri"/>
            </a:endParaRPr>
          </a:p>
          <a:p>
            <a:endParaRPr lang="en-US">
              <a:cs typeface="Calibri"/>
            </a:endParaRPr>
          </a:p>
          <a:p>
            <a:r>
              <a:rPr lang="en-US">
                <a:cs typeface="Calibri"/>
              </a:rPr>
              <a:t>In the movie, Vincent and Anton regarded making millions more important than the consequences that high frequency trading has. However, as the movie progressed, Anton realized that their motive was selfish during a scene where he met a waitress at a bar. He explained the theory behind high frequency trading to her and mentioned that he would be making hundreds of millions of dollars a year. The waitress, however, asks about the benefits that other non- high frequency traders would get. This is when Anton realizes that not everyone might benefit from this project.</a:t>
            </a:r>
          </a:p>
          <a:p>
            <a:endParaRPr lang="en-US">
              <a:cs typeface="Calibri"/>
            </a:endParaRPr>
          </a:p>
          <a:p>
            <a:r>
              <a:rPr lang="en-US">
                <a:cs typeface="Calibri"/>
              </a:rPr>
              <a:t>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2339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Dov</a:t>
            </a:r>
            <a:endParaRPr lang="en-US"/>
          </a:p>
          <a:p>
            <a:endParaRPr lang="en-US"/>
          </a:p>
          <a:p>
            <a:r>
              <a:rPr lang="en-US">
                <a:cs typeface="Calibri"/>
              </a:rPr>
              <a:t>Alright, so back to our conclusion on how high frequency trading is detrimental to the financial market. Well to begin, high frequency trading causes the market to have incredible volatility. A prominent example of this is the 2010 flash crash. The crash originally began when a large selling order was made when the market was already fragile as a result of the fragile market in Greece. When the large selling order was made, because of the way that the high frequency algorithms work, they saw that the market was decreasing and they all sold because they believed the market was going down. The reason for this was because the algorithms are mostly based off the notion of buy low sell high. Because of the pure abundance of sales, the market value did decrease. What is interesting is that the algorithms did what they were supposed to do, the algorithms weren't defective they just misread the market.</a:t>
            </a:r>
          </a:p>
          <a:p>
            <a:endParaRPr lang="en-US">
              <a:cs typeface="Calibri"/>
            </a:endParaRPr>
          </a:p>
          <a:p>
            <a:r>
              <a:rPr lang="en-US">
                <a:cs typeface="Calibri"/>
              </a:rPr>
              <a:t>In numbers, by 2:30 the Dow lost almost 1000 points and was only able to recover 600 by the end of the day. The S&amp;P 500 volatility index skyrocketed by 22.5%. By the end of the day, the market indices and futures were down by a total of 4% and the market value decreased by 1 trillion dollars.  </a:t>
            </a:r>
          </a:p>
          <a:p>
            <a:endParaRPr lang="en-US">
              <a:cs typeface="Calibri"/>
            </a:endParaRPr>
          </a:p>
          <a:p>
            <a:r>
              <a:rPr lang="en-US">
                <a:cs typeface="Calibri"/>
              </a:rPr>
              <a:t>Another danger of high frequency trading has to do with ghost liquidity. Ghost liquidity is a phenomenon that occurs when the consolidated liquidity does not reflect the true liquidity of the market. High frequency trading algorithms sell their orders on different venues, but when one of the orders is bought in a venue, all the orders in the other venues will be cancelled. Because of how fast high frequency trading algorithms work, the liquidity is sold to the market and bought faster than any other normal trader could buy. Therefore, the liquidity is considered ghost liquidity as it is essentially not obtainable to normal traders. </a:t>
            </a:r>
          </a:p>
          <a:p>
            <a:endParaRPr lang="en-US">
              <a:cs typeface="Calibri"/>
            </a:endParaRPr>
          </a:p>
          <a:p>
            <a:r>
              <a:rPr lang="en-US">
                <a:cs typeface="Calibri"/>
              </a:rPr>
              <a:t>As a result of ghost liquidity being created, measuring the market is becoming increasingly difficult. With ghost liquidity growing, it is causing to over estimate the amount of liquidity in the market by about 4%, this of course leads to incorrect estimates of the market size. </a:t>
            </a:r>
          </a:p>
          <a:p>
            <a:endParaRPr lang="en-US">
              <a:cs typeface="Calibri"/>
            </a:endParaRPr>
          </a:p>
          <a:p>
            <a:r>
              <a:rPr lang="en-US">
                <a:cs typeface="Calibri"/>
              </a:rPr>
              <a:t>Next Slide</a:t>
            </a:r>
          </a:p>
          <a:p>
            <a:endParaRPr lang="en-US"/>
          </a:p>
          <a:p>
            <a:r>
              <a:rPr lang="en-US">
                <a:cs typeface="Calibri"/>
              </a:rPr>
              <a:t>------------------------------------------------------------------------------------------------------------------------------------------------------------------------------------------------------------------------------------------</a:t>
            </a:r>
          </a:p>
          <a:p>
            <a:endParaRPr lang="en-US">
              <a:cs typeface="Calibri"/>
            </a:endParaRPr>
          </a:p>
          <a:p>
            <a:r>
              <a:rPr lang="en-US"/>
              <a:t>Ghost liquidity is a phenomenon that occurs when the consolidated liquidity does not reflect the true liquidity of the market. High frequency trading algorithms would sell their orders on different venues, but when one of the orders is bought in a venue, all the orders in the other venues will be cancelled. Because of how fast high frequency trading algorithms work, the liquidity is sold to the market and bought faster than any other normal trader could buy. Therefore, the liquidity is considered ghost liquidity as it is essentially not attainable to normal traders.</a:t>
            </a:r>
            <a:endParaRPr lang="en-US">
              <a:cs typeface="Calibri"/>
            </a:endParaRPr>
          </a:p>
          <a:p>
            <a:r>
              <a:rPr lang="en-US">
                <a:cs typeface="Calibri"/>
              </a:rPr>
              <a:t>As a result of the ghost liquidity being created, measuring the market is becoming increasingly difficult. With ghost liquidity growing, it is leading to over estimates of liquidity in the market by about 4% which is leading to incorrect estimates of the market size.  This is can affect the reliability of current liquidity measurements to ensure market fairness for the traders.</a:t>
            </a:r>
          </a:p>
          <a:p>
            <a:endParaRPr lang="en-US">
              <a:cs typeface="Calibri"/>
            </a:endParaRPr>
          </a:p>
          <a:p>
            <a:r>
              <a:rPr lang="en-US"/>
              <a:t>Next slide</a:t>
            </a:r>
            <a:endParaRPr lang="en-US">
              <a:cs typeface="Calibri"/>
            </a:endParaRPr>
          </a:p>
          <a:p>
            <a:endParaRPr lang="en-US">
              <a:cs typeface="Calibri"/>
            </a:endParaRPr>
          </a:p>
          <a:p>
            <a:r>
              <a:rPr lang="en-US">
                <a:cs typeface="Calibri"/>
              </a:rPr>
              <a:t>Other sources to look at later if we need more points:</a:t>
            </a:r>
          </a:p>
          <a:p>
            <a:r>
              <a:rPr lang="en-US"/>
              <a:t>]</a:t>
            </a:r>
            <a:endParaRPr lang="en-US">
              <a:cs typeface="Calibri"/>
            </a:endParaRPr>
          </a:p>
          <a:p>
            <a:r>
              <a:rPr lang="en-US">
                <a:cs typeface="Calibri"/>
                <a:hlinkClick r:id="rId3"/>
              </a:rPr>
              <a:t>https://www.quora.com/Is-high-frequency-trading-good-for-the-economy-Does-it-make-the-market-more-efficient-Does-it-increase-liquidity-Have-there-been-any-studies-on-this-Are-there-negative-impacts-to-the-overall-market</a:t>
            </a:r>
            <a:r>
              <a:rPr lang="en-US">
                <a:cs typeface="Calibri"/>
              </a:rPr>
              <a:t> </a:t>
            </a:r>
          </a:p>
          <a:p>
            <a:r>
              <a:rPr lang="en-US">
                <a:hlinkClick r:id="rId4"/>
              </a:rPr>
              <a:t>https://www.reuters.com/article/us-commodities-highfrequency/analysis-high-frequency-trade-fires-up-commodities-idUSTRE75G0MT20110617</a:t>
            </a:r>
            <a:r>
              <a:rPr lang="en-US"/>
              <a:t> </a:t>
            </a:r>
            <a:endParaRPr lang="en-US">
              <a:cs typeface="Calibri"/>
            </a:endParaRPr>
          </a:p>
          <a:p>
            <a:endParaRPr lang="en-US">
              <a:cs typeface="Calibri"/>
            </a:endParaRPr>
          </a:p>
          <a:p>
            <a:r>
              <a:rPr lang="en-US" err="1">
                <a:cs typeface="Calibri"/>
              </a:rPr>
              <a:t>Img</a:t>
            </a:r>
            <a:r>
              <a:rPr lang="en-US">
                <a:cs typeface="Calibri"/>
              </a:rPr>
              <a:t>:</a:t>
            </a:r>
            <a:endParaRPr lang="en-US"/>
          </a:p>
          <a:p>
            <a:r>
              <a:rPr lang="en-US">
                <a:hlinkClick r:id="rId5"/>
              </a:rPr>
              <a:t>https://www.vox.com/2014/4/15/5616574/high-frequency-trading-guide-real-problems-explained</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8618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our second conclusion that states that high frequency traders profit at the expense of investors, one way we could see this is through the effect of competition among high frequency traders in the market</a:t>
            </a:r>
          </a:p>
          <a:p>
            <a:endParaRPr lang="en-US">
              <a:cs typeface="Calibri"/>
            </a:endParaRPr>
          </a:p>
          <a:p>
            <a:r>
              <a:rPr lang="en-US">
                <a:cs typeface="Calibri"/>
              </a:rPr>
              <a:t>In the movie, there is a constant emphasis on the speed of transactions as a 1 millisecond advantage can make millions for the high frequency trader. The movie shows Vincent and Anton racing against Eva to establish a faster system to process trades. Both parties only focused on the monetary benefits that they could gain from faster networks. However, like the waitress pointed out to Anton, high frequency traders might be the ones benefitting while others do not.</a:t>
            </a:r>
          </a:p>
          <a:p>
            <a:pPr lvl="1" indent="-171450">
              <a:buFont typeface="Arial"/>
              <a:buChar char="•"/>
            </a:pP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pPr marL="171450" indent="-171450">
              <a:buFont typeface="Arial"/>
              <a:buChar char="•"/>
            </a:pPr>
            <a:r>
              <a:rPr lang="en-US">
                <a:hlinkClick r:id="rId3"/>
              </a:rPr>
              <a:t>https://www.consumer.ftc.gov/sites/default/files/games/off-site/youarehere/pages/pdf/FTC-Competition_How-Comp-Works.pdf</a:t>
            </a:r>
            <a:endParaRPr lang="en-US"/>
          </a:p>
          <a:p>
            <a:pPr marL="171450" indent="-171450">
              <a:buFont typeface="Arial"/>
              <a:buChar char="•"/>
            </a:pPr>
            <a:r>
              <a:rPr lang="en-US">
                <a:hlinkClick r:id="rId4"/>
              </a:rPr>
              <a:t>https://edisonawards.com/news/competition-drive-innovation/</a:t>
            </a:r>
            <a:r>
              <a:rPr lang="en-US"/>
              <a:t> </a:t>
            </a:r>
            <a:endParaRPr lang="en-US">
              <a:cs typeface="Calibri"/>
            </a:endParaRPr>
          </a:p>
          <a:p>
            <a:pPr marL="171450" indent="-171450">
              <a:buFont typeface="Arial"/>
              <a:buChar char="•"/>
            </a:pPr>
            <a:r>
              <a:rPr lang="en-US">
                <a:hlinkClick r:id="rId5"/>
              </a:rPr>
              <a:t>https://www.gov.uk/government/publications/funding-competition-innovation-in-infrastructure-systems</a:t>
            </a:r>
            <a:r>
              <a:rPr lang="en-US"/>
              <a:t> </a:t>
            </a:r>
            <a:endParaRPr lang="en-US">
              <a:cs typeface="Calibri"/>
            </a:endParaRPr>
          </a:p>
          <a:p>
            <a:pPr marL="171450" indent="-171450">
              <a:buFont typeface="Arial"/>
              <a:buChar char="•"/>
            </a:pPr>
            <a:r>
              <a:rPr lang="en-US">
                <a:hlinkClick r:id="rId6"/>
              </a:rPr>
              <a:t>https://scholar.harvard.edu/files/aghion/files/causal_effects_of_competition.pdf</a:t>
            </a:r>
            <a:endParaRPr lang="en-US"/>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5924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8533">
                <a:effectLst/>
              </a:defRPr>
            </a:lvl1pPr>
          </a:lstStyle>
          <a:p>
            <a:r>
              <a:rPr lang="en-US"/>
              <a:t>Click to edit Master title style</a:t>
            </a:r>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3200" cap="all">
                <a:solidFill>
                  <a:schemeClr val="tx1"/>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a:xfrm>
            <a:off x="2971799" y="4402932"/>
            <a:ext cx="3670469" cy="283369"/>
          </a:xfrm>
        </p:spPr>
        <p:txBody>
          <a:bodyPr/>
          <a:lstStyle/>
          <a:p>
            <a:endParaRPr lang="en-US"/>
          </a:p>
        </p:txBody>
      </p:sp>
      <p:sp>
        <p:nvSpPr>
          <p:cNvPr id="6" name="Slide Number Placeholder 5"/>
          <p:cNvSpPr>
            <a:spLocks noGrp="1"/>
          </p:cNvSpPr>
          <p:nvPr>
            <p:ph type="sldNum" sz="quarter" idx="12"/>
          </p:nvPr>
        </p:nvSpPr>
        <p:spPr>
          <a:xfrm>
            <a:off x="7956719" y="4402932"/>
            <a:ext cx="413375" cy="28336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106465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4267" b="0"/>
            </a:lvl1pPr>
          </a:lstStyle>
          <a:p>
            <a:r>
              <a:rPr lang="en-US"/>
              <a:t>Click to edit Master title style</a:t>
            </a:r>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9763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5689" b="0" cap="none"/>
            </a:lvl1pPr>
          </a:lstStyle>
          <a:p>
            <a:r>
              <a:rPr lang="en-US"/>
              <a:t>Click to edit Master title style</a:t>
            </a:r>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3556">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7226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5689"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3556">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598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5689" b="0" cap="none"/>
            </a:lvl1pPr>
          </a:lstStyle>
          <a:p>
            <a:r>
              <a:rPr lang="en-US"/>
              <a:t>Click to edit Master title style</a:t>
            </a:r>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3556">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072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5689"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4267"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3200">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1857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4978"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3200">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887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0166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442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677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7111" b="0" cap="all"/>
            </a:lvl1pPr>
          </a:lstStyle>
          <a:p>
            <a:r>
              <a:rPr lang="en-US"/>
              <a:t>Click to edit Master title style</a:t>
            </a:r>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3556" cap="all">
                <a:solidFill>
                  <a:schemeClr val="tx1"/>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507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00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730252" y="1663700"/>
            <a:ext cx="3531791" cy="432197"/>
          </a:xfrm>
        </p:spPr>
        <p:txBody>
          <a:bodyPr anchor="b">
            <a:noAutofit/>
          </a:bodyPr>
          <a:lstStyle>
            <a:lvl1pPr marL="0" indent="0">
              <a:buNone/>
              <a:defRPr sz="4978"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572003" y="1670050"/>
            <a:ext cx="3542110" cy="432197"/>
          </a:xfrm>
        </p:spPr>
        <p:txBody>
          <a:bodyPr anchor="b">
            <a:noAutofit/>
          </a:bodyPr>
          <a:lstStyle>
            <a:lvl1pPr marL="0" indent="0">
              <a:buNone/>
              <a:defRPr sz="4978"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4182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5046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9373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4267" b="0"/>
            </a:lvl1pPr>
          </a:lstStyle>
          <a:p>
            <a:r>
              <a:rPr lang="en-US"/>
              <a:t>Click to edit Master title style</a:t>
            </a:r>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2844"/>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5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4978" b="0"/>
            </a:lvl1pPr>
          </a:lstStyle>
          <a:p>
            <a:r>
              <a:rPr lang="en-US"/>
              <a:t>Click to edit Master title style</a:t>
            </a:r>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905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1778" b="0" i="0">
                <a:solidFill>
                  <a:schemeClr val="tx1"/>
                </a:solidFill>
                <a:effectLst/>
                <a:latin typeface="+mn-lt"/>
              </a:defRPr>
            </a:lvl1pPr>
          </a:lstStyle>
          <a:p>
            <a:fld id="{B61BEF0D-F0BB-DE4B-95CE-6DB70DBA9567}" type="datetimeFigureOut">
              <a:rPr lang="en-US" dirty="0"/>
              <a:pPr/>
              <a:t>10/8/2021</a:t>
            </a:fld>
            <a:endParaRPr lang="en-US"/>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1778"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1778"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3832281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basepub.dauphine.fr/handle/123456789/18123" TargetMode="External"/><Relationship Id="rId13" Type="http://schemas.openxmlformats.org/officeDocument/2006/relationships/hyperlink" Target="https://i.ytimg.com/vi/Pwi6292Wlkc/maxresdefault.jpg" TargetMode="External"/><Relationship Id="rId3" Type="http://schemas.openxmlformats.org/officeDocument/2006/relationships/hyperlink" Target="https://scholar.harvard.edu/files/aghion/files/causal_effects_of_competition.pdf" TargetMode="External"/><Relationship Id="rId7" Type="http://schemas.openxmlformats.org/officeDocument/2006/relationships/hyperlink" Target="https://corporatefinanceinstitute.com/resources/knowledge/trading-investing/2010-flash-crash/" TargetMode="External"/><Relationship Id="rId12" Type="http://schemas.openxmlformats.org/officeDocument/2006/relationships/hyperlink" Target="https://www.investopedia.com/financial-edge/0113/has-high-frequency-trading-ruined-the-stock-market-for-the-rest-of-us.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nvestopedia.com/articles/investing/091615/world-high-frequency-algorithmic-trading.asp" TargetMode="External"/><Relationship Id="rId11" Type="http://schemas.openxmlformats.org/officeDocument/2006/relationships/hyperlink" Target="https://hips.hearstapps.com/hmg-prod.s3.amazonaws.com/images/homevecho-1568304636.jpg?resize=980" TargetMode="External"/><Relationship Id="rId5" Type="http://schemas.openxmlformats.org/officeDocument/2006/relationships/hyperlink" Target="https://www.project-disco.org/competition/072919-how-competitive-is-the-tech-industry/" TargetMode="External"/><Relationship Id="rId15" Type="http://schemas.openxmlformats.org/officeDocument/2006/relationships/hyperlink" Target="https://www.lapresse.ca/cinema/critiques/201903/22/01-5219279-the-hummingbird-project-un-monde-absurde-12.php" TargetMode="External"/><Relationship Id="rId10" Type="http://schemas.openxmlformats.org/officeDocument/2006/relationships/hyperlink" Target="https://www.investopedia.com/terms/h/high-frequency-trading.asp" TargetMode="External"/><Relationship Id="rId4" Type="http://schemas.openxmlformats.org/officeDocument/2006/relationships/hyperlink" Target="https://www.investopedia.com/articles/investing/060215/how-amazon-competes-google.asp" TargetMode="External"/><Relationship Id="rId9" Type="http://schemas.openxmlformats.org/officeDocument/2006/relationships/hyperlink" Target="https://smartasset.com/investing/high-frequency-trading" TargetMode="External"/><Relationship Id="rId14" Type="http://schemas.openxmlformats.org/officeDocument/2006/relationships/hyperlink" Target="https://www.ecb.europa.eu/pub/pdf/scpwps/ecb.wp2290~b5fec3a181.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2971799" y="1510392"/>
            <a:ext cx="5398294" cy="2751365"/>
          </a:xfrm>
        </p:spPr>
        <p:txBody>
          <a:bodyPr vert="horz" lIns="91440" tIns="45720" rIns="91440" bIns="45720" rtlCol="0" anchor="b">
            <a:normAutofit/>
          </a:bodyPr>
          <a:lstStyle/>
          <a:p>
            <a:pPr algn="r">
              <a:lnSpc>
                <a:spcPct val="90000"/>
              </a:lnSpc>
            </a:pPr>
            <a:r>
              <a:rPr lang="en-US" sz="6000"/>
              <a:t>The Hummingbird Project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2971799" y="832756"/>
            <a:ext cx="5398294" cy="677636"/>
          </a:xfrm>
        </p:spPr>
        <p:txBody>
          <a:bodyPr vert="horz" lIns="91440" tIns="45720" rIns="91440" bIns="45720" rtlCol="0" anchor="b">
            <a:normAutofit/>
          </a:bodyPr>
          <a:lstStyle/>
          <a:p>
            <a:pPr algn="r"/>
            <a:r>
              <a:rPr lang="en-US" sz="1800">
                <a:solidFill>
                  <a:schemeClr val="tx2"/>
                </a:solidFill>
              </a:rPr>
              <a:t>Andrew </a:t>
            </a:r>
            <a:r>
              <a:rPr lang="en-US" sz="1800" err="1">
                <a:solidFill>
                  <a:schemeClr val="tx2"/>
                </a:solidFill>
              </a:rPr>
              <a:t>Hariyanto</a:t>
            </a:r>
            <a:r>
              <a:rPr lang="en-US" sz="1800">
                <a:solidFill>
                  <a:schemeClr val="tx2"/>
                </a:solidFill>
              </a:rPr>
              <a:t>, Dov Ushman</a:t>
            </a: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a:xfrm>
            <a:off x="7956718" y="4402931"/>
            <a:ext cx="413375" cy="283369"/>
          </a:xfrm>
        </p:spPr>
        <p:txBody>
          <a:bodyPr vert="horz" lIns="91440" tIns="45720" rIns="91440" bIns="45720" rtlCol="0" anchor="ctr">
            <a:normAutofit/>
          </a:bodyPr>
          <a:lstStyle/>
          <a:p>
            <a:pPr>
              <a:spcAft>
                <a:spcPts val="600"/>
              </a:spcAft>
            </a:pPr>
            <a:fld id="{A2A17EAB-8B51-5C40-8776-6683E51FA7A0}" type="slidenum">
              <a:rPr lang="en-US" sz="1200" b="0" i="0" kern="1200" dirty="0">
                <a:solidFill>
                  <a:schemeClr val="tx1"/>
                </a:solidFill>
                <a:effectLst/>
                <a:latin typeface="+mn-lt"/>
                <a:ea typeface="+mn-ea"/>
                <a:cs typeface="+mn-cs"/>
              </a:rPr>
              <a:pPr>
                <a:spcAft>
                  <a:spcPts val="600"/>
                </a:spcAft>
              </a:pPr>
              <a:t>1</a:t>
            </a:fld>
            <a:endParaRPr lang="en-US" sz="1200" b="0" i="0" kern="1200">
              <a:solidFill>
                <a:schemeClr val="tx1"/>
              </a:solidFill>
              <a:effectLst/>
              <a:latin typeface="+mn-lt"/>
              <a:ea typeface="+mn-ea"/>
              <a:cs typeface="+mn-cs"/>
            </a:endParaRPr>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BA92D0A4-AEFC-4E67-9DC8-69FB320F0C03}"/>
              </a:ext>
            </a:extLst>
          </p:cNvPr>
          <p:cNvSpPr>
            <a:spLocks noGrp="1"/>
          </p:cNvSpPr>
          <p:nvPr>
            <p:ph type="title"/>
          </p:nvPr>
        </p:nvSpPr>
        <p:spPr>
          <a:xfrm>
            <a:off x="939909" y="412676"/>
            <a:ext cx="5856105" cy="824592"/>
          </a:xfrm>
        </p:spPr>
        <p:txBody>
          <a:bodyPr vert="horz" lIns="91440" tIns="45720" rIns="91440" bIns="45720" rtlCol="0" anchor="b">
            <a:normAutofit/>
          </a:bodyPr>
          <a:lstStyle/>
          <a:p>
            <a:r>
              <a:rPr lang="en-US" sz="3000">
                <a:cs typeface="Calibri Light"/>
              </a:rPr>
              <a:t>Competition in HFT</a:t>
            </a:r>
          </a:p>
        </p:txBody>
      </p:sp>
      <p:sp>
        <p:nvSpPr>
          <p:cNvPr id="6" name="Slide Number Placeholder 5">
            <a:extLst>
              <a:ext uri="{FF2B5EF4-FFF2-40B4-BE49-F238E27FC236}">
                <a16:creationId xmlns:a16="http://schemas.microsoft.com/office/drawing/2014/main" id="{4B0A9D80-35E6-42FD-A357-F0AA9C31024C}"/>
              </a:ext>
            </a:extLst>
          </p:cNvPr>
          <p:cNvSpPr>
            <a:spLocks noGrp="1"/>
          </p:cNvSpPr>
          <p:nvPr>
            <p:ph type="sldNum" sz="quarter" idx="12"/>
          </p:nvPr>
        </p:nvSpPr>
        <p:spPr>
          <a:xfrm>
            <a:off x="8203750" y="4587286"/>
            <a:ext cx="413376" cy="283369"/>
          </a:xfrm>
        </p:spPr>
        <p:txBody>
          <a:bodyPr vert="horz" lIns="91440" tIns="45720" rIns="91440" bIns="45720" rtlCol="0" anchor="ctr">
            <a:normAutofit/>
          </a:bodyPr>
          <a:lstStyle/>
          <a:p>
            <a:pPr>
              <a:spcAft>
                <a:spcPts val="600"/>
              </a:spcAft>
            </a:pPr>
            <a:r>
              <a:rPr lang="en-US" sz="1200">
                <a:cs typeface="Calibri"/>
              </a:rPr>
              <a:t>10</a:t>
            </a:r>
            <a:endParaRPr lang="en-US" sz="1200" b="0" i="0" kern="1200">
              <a:solidFill>
                <a:schemeClr val="tx1"/>
              </a:solidFill>
              <a:effectLst/>
              <a:latin typeface="+mn-lt"/>
              <a:cs typeface="Calibri"/>
            </a:endParaRPr>
          </a:p>
        </p:txBody>
      </p:sp>
      <p:sp>
        <p:nvSpPr>
          <p:cNvPr id="9" name="Content Placeholder 8">
            <a:extLst>
              <a:ext uri="{FF2B5EF4-FFF2-40B4-BE49-F238E27FC236}">
                <a16:creationId xmlns:a16="http://schemas.microsoft.com/office/drawing/2014/main" id="{33E1A9CD-D01C-4871-A016-F5D1B01454C6}"/>
              </a:ext>
            </a:extLst>
          </p:cNvPr>
          <p:cNvSpPr>
            <a:spLocks noGrp="1"/>
          </p:cNvSpPr>
          <p:nvPr>
            <p:ph sz="half" idx="1"/>
          </p:nvPr>
        </p:nvSpPr>
        <p:spPr>
          <a:xfrm>
            <a:off x="272665" y="1535469"/>
            <a:ext cx="4610533" cy="3110778"/>
          </a:xfrm>
        </p:spPr>
        <p:txBody>
          <a:bodyPr>
            <a:normAutofit/>
          </a:bodyPr>
          <a:lstStyle/>
          <a:p>
            <a:r>
              <a:rPr lang="en-US">
                <a:cs typeface="Calibri"/>
              </a:rPr>
              <a:t>Market-makers and speculative traders</a:t>
            </a:r>
          </a:p>
          <a:p>
            <a:pPr>
              <a:buClr>
                <a:srgbClr val="FFFFFF"/>
              </a:buClr>
            </a:pPr>
            <a:r>
              <a:rPr lang="en-US">
                <a:cs typeface="Calibri"/>
              </a:rPr>
              <a:t>Market-makers match a seller's bid price to a buyer's ask price</a:t>
            </a:r>
            <a:endParaRPr lang="en-US"/>
          </a:p>
          <a:p>
            <a:pPr lvl="1" indent="-205740">
              <a:buClr>
                <a:srgbClr val="FFFFFF"/>
              </a:buClr>
            </a:pPr>
            <a:r>
              <a:rPr lang="en-US">
                <a:cs typeface="Calibri"/>
              </a:rPr>
              <a:t>Profit from a bid-ask spread</a:t>
            </a:r>
          </a:p>
          <a:p>
            <a:pPr>
              <a:buClr>
                <a:srgbClr val="FFFFFF"/>
              </a:buClr>
            </a:pPr>
            <a:r>
              <a:rPr lang="en-US">
                <a:cs typeface="Calibri"/>
              </a:rPr>
              <a:t>Speculative traders target market-makers</a:t>
            </a:r>
          </a:p>
          <a:p>
            <a:pPr lvl="1" indent="-205740">
              <a:buClr>
                <a:srgbClr val="FFFFFF"/>
              </a:buClr>
            </a:pPr>
            <a:r>
              <a:rPr lang="en-US">
                <a:cs typeface="Calibri"/>
              </a:rPr>
              <a:t>Capitalize on the price disparities when market-makers offer bids</a:t>
            </a:r>
          </a:p>
          <a:p>
            <a:pPr>
              <a:buClr>
                <a:srgbClr val="FFFFFF"/>
              </a:buClr>
            </a:pPr>
            <a:r>
              <a:rPr lang="en-US">
                <a:cs typeface="Calibri"/>
              </a:rPr>
              <a:t>Market-makers must increase the ask price to compensate for speculative traders</a:t>
            </a:r>
          </a:p>
        </p:txBody>
      </p:sp>
      <p:pic>
        <p:nvPicPr>
          <p:cNvPr id="3" name="Picture 3" descr="Chart, line chart&#10;&#10;Description automatically generated">
            <a:extLst>
              <a:ext uri="{FF2B5EF4-FFF2-40B4-BE49-F238E27FC236}">
                <a16:creationId xmlns:a16="http://schemas.microsoft.com/office/drawing/2014/main" id="{08086429-CF48-44B0-AA69-A8DAD7EA2CC2}"/>
              </a:ext>
            </a:extLst>
          </p:cNvPr>
          <p:cNvPicPr>
            <a:picLocks noChangeAspect="1"/>
          </p:cNvPicPr>
          <p:nvPr/>
        </p:nvPicPr>
        <p:blipFill rotWithShape="1">
          <a:blip r:embed="rId4"/>
          <a:srcRect l="4138" t="12653" r="6207" b="4490"/>
          <a:stretch/>
        </p:blipFill>
        <p:spPr>
          <a:xfrm>
            <a:off x="4774721" y="1649264"/>
            <a:ext cx="4199583" cy="2180916"/>
          </a:xfrm>
          <a:prstGeom prst="rect">
            <a:avLst/>
          </a:prstGeom>
        </p:spPr>
      </p:pic>
      <p:sp>
        <p:nvSpPr>
          <p:cNvPr id="5" name="TextBox 4">
            <a:extLst>
              <a:ext uri="{FF2B5EF4-FFF2-40B4-BE49-F238E27FC236}">
                <a16:creationId xmlns:a16="http://schemas.microsoft.com/office/drawing/2014/main" id="{A1D91402-2318-4095-A4D9-007FCC519F87}"/>
              </a:ext>
            </a:extLst>
          </p:cNvPr>
          <p:cNvSpPr txBox="1"/>
          <p:nvPr/>
        </p:nvSpPr>
        <p:spPr>
          <a:xfrm>
            <a:off x="5051599" y="3984951"/>
            <a:ext cx="3898247"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t>Fig 8.  Visual Representation of Bid-Ask Spread [13]</a:t>
            </a:r>
            <a:endParaRPr lang="en-US"/>
          </a:p>
        </p:txBody>
      </p:sp>
    </p:spTree>
    <p:extLst>
      <p:ext uri="{BB962C8B-B14F-4D97-AF65-F5344CB8AC3E}">
        <p14:creationId xmlns:p14="http://schemas.microsoft.com/office/powerpoint/2010/main" val="316842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BA92D0A4-AEFC-4E67-9DC8-69FB320F0C03}"/>
              </a:ext>
            </a:extLst>
          </p:cNvPr>
          <p:cNvSpPr>
            <a:spLocks noGrp="1"/>
          </p:cNvSpPr>
          <p:nvPr>
            <p:ph type="title"/>
          </p:nvPr>
        </p:nvSpPr>
        <p:spPr>
          <a:xfrm>
            <a:off x="401279" y="309716"/>
            <a:ext cx="5856105" cy="824592"/>
          </a:xfrm>
        </p:spPr>
        <p:txBody>
          <a:bodyPr vert="horz" lIns="91440" tIns="45720" rIns="91440" bIns="45720" rtlCol="0" anchor="b">
            <a:normAutofit/>
          </a:bodyPr>
          <a:lstStyle/>
          <a:p>
            <a:r>
              <a:rPr lang="en-US" sz="3000">
                <a:cs typeface="Calibri Light"/>
              </a:rPr>
              <a:t>Competition in HFT</a:t>
            </a:r>
          </a:p>
        </p:txBody>
      </p:sp>
      <p:sp>
        <p:nvSpPr>
          <p:cNvPr id="3" name="Content Placeholder 2">
            <a:extLst>
              <a:ext uri="{FF2B5EF4-FFF2-40B4-BE49-F238E27FC236}">
                <a16:creationId xmlns:a16="http://schemas.microsoft.com/office/drawing/2014/main" id="{4AA39874-8860-4804-9B60-1CBCBEE7C21E}"/>
              </a:ext>
            </a:extLst>
          </p:cNvPr>
          <p:cNvSpPr>
            <a:spLocks noGrp="1"/>
          </p:cNvSpPr>
          <p:nvPr>
            <p:ph sz="half" idx="1"/>
          </p:nvPr>
        </p:nvSpPr>
        <p:spPr>
          <a:xfrm>
            <a:off x="470583" y="1344016"/>
            <a:ext cx="3475197" cy="1345996"/>
          </a:xfrm>
        </p:spPr>
        <p:txBody>
          <a:bodyPr vert="horz" lIns="91440" tIns="45720" rIns="91440" bIns="45720" rtlCol="0" anchor="t">
            <a:normAutofit/>
          </a:bodyPr>
          <a:lstStyle/>
          <a:p>
            <a:pPr>
              <a:lnSpc>
                <a:spcPct val="90000"/>
              </a:lnSpc>
            </a:pPr>
            <a:r>
              <a:rPr lang="en-US" sz="1700">
                <a:ea typeface="+mn-lt"/>
                <a:cs typeface="+mn-lt"/>
              </a:rPr>
              <a:t>Increases speculative trading by 12% [14]</a:t>
            </a:r>
            <a:endParaRPr lang="en-US" sz="1700">
              <a:cs typeface="Calibri"/>
            </a:endParaRPr>
          </a:p>
          <a:p>
            <a:pPr>
              <a:lnSpc>
                <a:spcPct val="90000"/>
              </a:lnSpc>
              <a:buClr>
                <a:srgbClr val="FFFFFF"/>
              </a:buClr>
            </a:pPr>
            <a:r>
              <a:rPr lang="en-US" sz="1700">
                <a:cs typeface="Calibri"/>
              </a:rPr>
              <a:t>Increases illiquidity by 18% [14]</a:t>
            </a:r>
            <a:endParaRPr lang="en-US"/>
          </a:p>
          <a:p>
            <a:pPr>
              <a:lnSpc>
                <a:spcPct val="90000"/>
              </a:lnSpc>
              <a:buClr>
                <a:srgbClr val="FFFFFF"/>
              </a:buClr>
            </a:pPr>
            <a:endParaRPr lang="en-US" sz="1700">
              <a:cs typeface="Calibri"/>
            </a:endParaRPr>
          </a:p>
          <a:p>
            <a:pPr marL="205740" indent="-205740">
              <a:lnSpc>
                <a:spcPct val="90000"/>
              </a:lnSpc>
              <a:buClr>
                <a:prstClr val="white"/>
              </a:buClr>
            </a:pPr>
            <a:endParaRPr lang="en-US" sz="1700">
              <a:cs typeface="Calibri"/>
            </a:endParaRPr>
          </a:p>
        </p:txBody>
      </p:sp>
      <p:sp>
        <p:nvSpPr>
          <p:cNvPr id="6" name="Slide Number Placeholder 5">
            <a:extLst>
              <a:ext uri="{FF2B5EF4-FFF2-40B4-BE49-F238E27FC236}">
                <a16:creationId xmlns:a16="http://schemas.microsoft.com/office/drawing/2014/main" id="{4B0A9D80-35E6-42FD-A357-F0AA9C31024C}"/>
              </a:ext>
            </a:extLst>
          </p:cNvPr>
          <p:cNvSpPr>
            <a:spLocks noGrp="1"/>
          </p:cNvSpPr>
          <p:nvPr>
            <p:ph type="sldNum" sz="quarter" idx="12"/>
          </p:nvPr>
        </p:nvSpPr>
        <p:spPr>
          <a:xfrm>
            <a:off x="8203750" y="4587286"/>
            <a:ext cx="413376" cy="283369"/>
          </a:xfrm>
        </p:spPr>
        <p:txBody>
          <a:bodyPr vert="horz" lIns="91440" tIns="45720" rIns="91440" bIns="45720" rtlCol="0" anchor="ctr">
            <a:normAutofit/>
          </a:bodyPr>
          <a:lstStyle/>
          <a:p>
            <a:pPr>
              <a:spcAft>
                <a:spcPts val="600"/>
              </a:spcAft>
            </a:pPr>
            <a:r>
              <a:rPr lang="en-US" sz="1200">
                <a:cs typeface="Calibri"/>
              </a:rPr>
              <a:t>11</a:t>
            </a:r>
            <a:endParaRPr lang="en-US" sz="1200" b="0" i="0" kern="1200">
              <a:solidFill>
                <a:schemeClr val="tx1"/>
              </a:solidFill>
              <a:effectLst/>
              <a:latin typeface="+mn-lt"/>
              <a:cs typeface="Calibri"/>
            </a:endParaRPr>
          </a:p>
        </p:txBody>
      </p:sp>
      <p:pic>
        <p:nvPicPr>
          <p:cNvPr id="4" name="Picture 4" descr="Chart, line chart, scatter chart&#10;&#10;Description automatically generated">
            <a:extLst>
              <a:ext uri="{FF2B5EF4-FFF2-40B4-BE49-F238E27FC236}">
                <a16:creationId xmlns:a16="http://schemas.microsoft.com/office/drawing/2014/main" id="{4C19996F-6A2F-4614-8D06-31F6DDDA0052}"/>
              </a:ext>
            </a:extLst>
          </p:cNvPr>
          <p:cNvPicPr>
            <a:picLocks noChangeAspect="1"/>
          </p:cNvPicPr>
          <p:nvPr/>
        </p:nvPicPr>
        <p:blipFill>
          <a:blip r:embed="rId4"/>
          <a:stretch>
            <a:fillRect/>
          </a:stretch>
        </p:blipFill>
        <p:spPr>
          <a:xfrm>
            <a:off x="232288" y="2888816"/>
            <a:ext cx="4549877" cy="1937617"/>
          </a:xfrm>
          <a:prstGeom prst="rect">
            <a:avLst/>
          </a:prstGeom>
        </p:spPr>
      </p:pic>
      <p:pic>
        <p:nvPicPr>
          <p:cNvPr id="5" name="Picture 6" descr="Chart, line chart&#10;&#10;Description automatically generated">
            <a:extLst>
              <a:ext uri="{FF2B5EF4-FFF2-40B4-BE49-F238E27FC236}">
                <a16:creationId xmlns:a16="http://schemas.microsoft.com/office/drawing/2014/main" id="{8389EBF2-1134-4B5E-AD8D-4B873D0B6D37}"/>
              </a:ext>
            </a:extLst>
          </p:cNvPr>
          <p:cNvPicPr>
            <a:picLocks noChangeAspect="1"/>
          </p:cNvPicPr>
          <p:nvPr/>
        </p:nvPicPr>
        <p:blipFill>
          <a:blip r:embed="rId5"/>
          <a:stretch>
            <a:fillRect/>
          </a:stretch>
        </p:blipFill>
        <p:spPr>
          <a:xfrm>
            <a:off x="4085304" y="813755"/>
            <a:ext cx="4614401" cy="2068803"/>
          </a:xfrm>
          <a:prstGeom prst="rect">
            <a:avLst/>
          </a:prstGeom>
        </p:spPr>
      </p:pic>
      <p:sp>
        <p:nvSpPr>
          <p:cNvPr id="8" name="Content Placeholder 2">
            <a:extLst>
              <a:ext uri="{FF2B5EF4-FFF2-40B4-BE49-F238E27FC236}">
                <a16:creationId xmlns:a16="http://schemas.microsoft.com/office/drawing/2014/main" id="{7D2CE344-8D0A-45BD-BDA9-D69360A3AC0C}"/>
              </a:ext>
            </a:extLst>
          </p:cNvPr>
          <p:cNvSpPr txBox="1">
            <a:spLocks/>
          </p:cNvSpPr>
          <p:nvPr/>
        </p:nvSpPr>
        <p:spPr>
          <a:xfrm>
            <a:off x="5098026" y="3390491"/>
            <a:ext cx="3210614" cy="1123746"/>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90000"/>
              </a:lnSpc>
            </a:pPr>
            <a:r>
              <a:rPr lang="en-US" sz="1700">
                <a:cs typeface="Calibri"/>
              </a:rPr>
              <a:t>Market-makers are forced to compensate for the illiquidity</a:t>
            </a:r>
          </a:p>
          <a:p>
            <a:pPr>
              <a:lnSpc>
                <a:spcPct val="90000"/>
              </a:lnSpc>
              <a:buClr>
                <a:srgbClr val="FFFFFF"/>
              </a:buClr>
            </a:pPr>
            <a:r>
              <a:rPr lang="en-US" sz="1700">
                <a:cs typeface="Calibri"/>
              </a:rPr>
              <a:t>Investors pay more</a:t>
            </a:r>
          </a:p>
          <a:p>
            <a:pPr marL="205740" indent="-205740">
              <a:lnSpc>
                <a:spcPct val="90000"/>
              </a:lnSpc>
              <a:buClr>
                <a:prstClr val="white"/>
              </a:buClr>
            </a:pPr>
            <a:endParaRPr lang="en-US" sz="1700">
              <a:cs typeface="Calibri"/>
            </a:endParaRPr>
          </a:p>
        </p:txBody>
      </p:sp>
      <p:sp>
        <p:nvSpPr>
          <p:cNvPr id="9" name="TextBox 8">
            <a:extLst>
              <a:ext uri="{FF2B5EF4-FFF2-40B4-BE49-F238E27FC236}">
                <a16:creationId xmlns:a16="http://schemas.microsoft.com/office/drawing/2014/main" id="{733A5B64-8035-4D61-A2F4-FC4A2D0E11FF}"/>
              </a:ext>
            </a:extLst>
          </p:cNvPr>
          <p:cNvSpPr txBox="1"/>
          <p:nvPr/>
        </p:nvSpPr>
        <p:spPr>
          <a:xfrm>
            <a:off x="4379246" y="497120"/>
            <a:ext cx="4327980"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t>Fig 10.  Illiquidity of market when second HFT enters [14]</a:t>
            </a:r>
            <a:endParaRPr lang="en-US"/>
          </a:p>
        </p:txBody>
      </p:sp>
      <p:sp>
        <p:nvSpPr>
          <p:cNvPr id="14" name="TextBox 13">
            <a:extLst>
              <a:ext uri="{FF2B5EF4-FFF2-40B4-BE49-F238E27FC236}">
                <a16:creationId xmlns:a16="http://schemas.microsoft.com/office/drawing/2014/main" id="{5ABD4E8F-A579-4C7B-94C3-43222A4CA17F}"/>
              </a:ext>
            </a:extLst>
          </p:cNvPr>
          <p:cNvSpPr txBox="1"/>
          <p:nvPr/>
        </p:nvSpPr>
        <p:spPr>
          <a:xfrm>
            <a:off x="361937" y="4875818"/>
            <a:ext cx="4377150"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400"/>
              <a:t>Fig 9.  Volume of HFT trades when second HFT enters [14]</a:t>
            </a:r>
            <a:endParaRPr lang="en-US"/>
          </a:p>
        </p:txBody>
      </p:sp>
    </p:spTree>
    <p:extLst>
      <p:ext uri="{BB962C8B-B14F-4D97-AF65-F5344CB8AC3E}">
        <p14:creationId xmlns:p14="http://schemas.microsoft.com/office/powerpoint/2010/main" val="199552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D0A4-AEFC-4E67-9DC8-69FB320F0C03}"/>
              </a:ext>
            </a:extLst>
          </p:cNvPr>
          <p:cNvSpPr>
            <a:spLocks noGrp="1"/>
          </p:cNvSpPr>
          <p:nvPr>
            <p:ph type="title"/>
          </p:nvPr>
        </p:nvSpPr>
        <p:spPr/>
        <p:txBody>
          <a:bodyPr/>
          <a:lstStyle/>
          <a:p>
            <a:r>
              <a:rPr lang="en-US">
                <a:ea typeface="Cambria"/>
              </a:rPr>
              <a:t>Recap of Arguments</a:t>
            </a:r>
          </a:p>
        </p:txBody>
      </p:sp>
      <p:sp>
        <p:nvSpPr>
          <p:cNvPr id="3" name="Content Placeholder 2">
            <a:extLst>
              <a:ext uri="{FF2B5EF4-FFF2-40B4-BE49-F238E27FC236}">
                <a16:creationId xmlns:a16="http://schemas.microsoft.com/office/drawing/2014/main" id="{4AA39874-8860-4804-9B60-1CBCBEE7C21E}"/>
              </a:ext>
            </a:extLst>
          </p:cNvPr>
          <p:cNvSpPr>
            <a:spLocks noGrp="1"/>
          </p:cNvSpPr>
          <p:nvPr>
            <p:ph sz="half" idx="1"/>
          </p:nvPr>
        </p:nvSpPr>
        <p:spPr>
          <a:xfrm>
            <a:off x="763292" y="1846560"/>
            <a:ext cx="6852832" cy="2413215"/>
          </a:xfrm>
        </p:spPr>
        <p:txBody>
          <a:bodyPr vert="horz" lIns="91436" tIns="45718" rIns="91436" bIns="45718" rtlCol="0" anchor="t">
            <a:normAutofit/>
          </a:bodyPr>
          <a:lstStyle/>
          <a:p>
            <a:pPr marL="205740" indent="-205740">
              <a:buClr>
                <a:srgbClr val="FFFFFF"/>
              </a:buClr>
            </a:pPr>
            <a:r>
              <a:rPr lang="en-US">
                <a:ea typeface="+mn-lt"/>
                <a:cs typeface="+mn-lt"/>
              </a:rPr>
              <a:t>High frequency trading is detrimental for the financial market </a:t>
            </a:r>
          </a:p>
          <a:p>
            <a:pPr marL="0" indent="0">
              <a:buClr>
                <a:srgbClr val="FFFFFF"/>
              </a:buClr>
              <a:buNone/>
            </a:pPr>
            <a:endParaRPr lang="en-US">
              <a:ea typeface="+mn-lt"/>
              <a:cs typeface="+mn-lt"/>
            </a:endParaRPr>
          </a:p>
          <a:p>
            <a:pPr marL="205740" indent="-205740">
              <a:buClr>
                <a:srgbClr val="FFFFFF"/>
              </a:buClr>
            </a:pPr>
            <a:r>
              <a:rPr lang="en-US">
                <a:ea typeface="+mn-lt"/>
                <a:cs typeface="+mn-lt"/>
              </a:rPr>
              <a:t>High frequency trading benefits the high frequency traders at the expense of investors in the market</a:t>
            </a:r>
          </a:p>
          <a:p>
            <a:pPr>
              <a:buClr>
                <a:srgbClr val="FFFFFF"/>
              </a:buClr>
            </a:pPr>
            <a:endParaRPr lang="en-US">
              <a:ea typeface="Cambria"/>
              <a:cs typeface="Calibri"/>
            </a:endParaRPr>
          </a:p>
          <a:p>
            <a:pPr marL="0" indent="0">
              <a:buClr>
                <a:srgbClr val="FFFFFF"/>
              </a:buClr>
              <a:buNone/>
            </a:pPr>
            <a:endParaRPr lang="en-US">
              <a:ea typeface="Cambria"/>
              <a:cs typeface="Calibri"/>
            </a:endParaRPr>
          </a:p>
        </p:txBody>
      </p:sp>
      <p:sp>
        <p:nvSpPr>
          <p:cNvPr id="6" name="Slide Number Placeholder 5">
            <a:extLst>
              <a:ext uri="{FF2B5EF4-FFF2-40B4-BE49-F238E27FC236}">
                <a16:creationId xmlns:a16="http://schemas.microsoft.com/office/drawing/2014/main" id="{4B0A9D80-35E6-42FD-A357-F0AA9C31024C}"/>
              </a:ext>
            </a:extLst>
          </p:cNvPr>
          <p:cNvSpPr>
            <a:spLocks noGrp="1"/>
          </p:cNvSpPr>
          <p:nvPr>
            <p:ph type="sldNum" sz="quarter" idx="12"/>
          </p:nvPr>
        </p:nvSpPr>
        <p:spPr>
          <a:xfrm>
            <a:off x="8206522" y="4495109"/>
            <a:ext cx="413375" cy="283369"/>
          </a:xfrm>
        </p:spPr>
        <p:txBody>
          <a:bodyPr/>
          <a:lstStyle/>
          <a:p>
            <a:r>
              <a:rPr lang="en-US" sz="1200"/>
              <a:t>12</a:t>
            </a:r>
            <a:endParaRPr lang="en-US" sz="1200">
              <a:cs typeface="Calibri"/>
            </a:endParaRPr>
          </a:p>
        </p:txBody>
      </p:sp>
    </p:spTree>
    <p:extLst>
      <p:ext uri="{BB962C8B-B14F-4D97-AF65-F5344CB8AC3E}">
        <p14:creationId xmlns:p14="http://schemas.microsoft.com/office/powerpoint/2010/main" val="388772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1" y="36980"/>
            <a:ext cx="7598569" cy="1092200"/>
          </a:xfrm>
        </p:spPr>
        <p:txBody>
          <a:bodyPr/>
          <a:lstStyle/>
          <a:p>
            <a:r>
              <a:rPr lang="en-US"/>
              <a:t>References</a:t>
            </a:r>
          </a:p>
        </p:txBody>
      </p:sp>
      <p:sp>
        <p:nvSpPr>
          <p:cNvPr id="3" name="Content Placeholder 2"/>
          <p:cNvSpPr>
            <a:spLocks noGrp="1"/>
          </p:cNvSpPr>
          <p:nvPr>
            <p:ph idx="1"/>
          </p:nvPr>
        </p:nvSpPr>
        <p:spPr>
          <a:xfrm>
            <a:off x="514351" y="945585"/>
            <a:ext cx="7736835" cy="4070709"/>
          </a:xfrm>
        </p:spPr>
        <p:txBody>
          <a:bodyPr vert="horz" lIns="91440" tIns="45718" rIns="91436" bIns="45718" rtlCol="0" anchor="t">
            <a:normAutofit fontScale="40000" lnSpcReduction="20000"/>
          </a:bodyPr>
          <a:lstStyle/>
          <a:p>
            <a:pPr marL="0" indent="0">
              <a:buNone/>
            </a:pPr>
            <a:r>
              <a:rPr lang="en-US"/>
              <a:t>[1]</a:t>
            </a:r>
            <a:r>
              <a:rPr lang="en-US">
                <a:ea typeface="+mn-lt"/>
                <a:cs typeface="+mn-lt"/>
              </a:rPr>
              <a:t> Nguyen, Kim. The Hummingbird Project. (Belga Productions and Item 7, 2019). (accessed 9/21/2021).</a:t>
            </a:r>
          </a:p>
          <a:p>
            <a:pPr marL="0" indent="0">
              <a:buNone/>
            </a:pPr>
            <a:r>
              <a:rPr lang="en-US">
                <a:ea typeface="+mn-lt"/>
                <a:cs typeface="+mn-lt"/>
              </a:rPr>
              <a:t>[2] Aghion, P., Bechtold, S., Cassar, L., and </a:t>
            </a:r>
            <a:r>
              <a:rPr lang="en-US" err="1">
                <a:ea typeface="+mn-lt"/>
                <a:cs typeface="+mn-lt"/>
              </a:rPr>
              <a:t>Herz</a:t>
            </a:r>
            <a:r>
              <a:rPr lang="en-US">
                <a:ea typeface="+mn-lt"/>
                <a:cs typeface="+mn-lt"/>
              </a:rPr>
              <a:t>, H. The Causal Effects of Competition on Innovation: Experimental Evidence. (Harvard University, 2014). </a:t>
            </a:r>
            <a:r>
              <a:rPr lang="en-US" dirty="0">
                <a:ea typeface="+mn-lt"/>
                <a:cs typeface="+mn-lt"/>
                <a:hlinkClick r:id="rId3"/>
              </a:rPr>
              <a:t>https://scholar.harvard.edu/files/aghion/files/causal_effects_of_competition.pdf</a:t>
            </a:r>
            <a:r>
              <a:rPr lang="en-US">
                <a:ea typeface="+mn-lt"/>
                <a:cs typeface="+mn-lt"/>
              </a:rPr>
              <a:t>  (accessed 10/1/2021).</a:t>
            </a:r>
            <a:endParaRPr lang="en-US">
              <a:cs typeface="Calibri" panose="020F0502020204030204"/>
            </a:endParaRPr>
          </a:p>
          <a:p>
            <a:pPr marL="0" indent="0">
              <a:buNone/>
            </a:pPr>
            <a:r>
              <a:rPr lang="en-US"/>
              <a:t>[3] </a:t>
            </a:r>
            <a:r>
              <a:rPr lang="en-US">
                <a:ea typeface="+mn-lt"/>
                <a:cs typeface="+mn-lt"/>
              </a:rPr>
              <a:t>J.B. Maverick, How Amazon Competes With Google (AMZN, </a:t>
            </a:r>
            <a:r>
              <a:rPr lang="en-US" err="1">
                <a:ea typeface="+mn-lt"/>
                <a:cs typeface="+mn-lt"/>
              </a:rPr>
              <a:t>Goog</a:t>
            </a:r>
            <a:r>
              <a:rPr lang="en-US">
                <a:ea typeface="+mn-lt"/>
                <a:cs typeface="+mn-lt"/>
              </a:rPr>
              <a:t>), (December 23, 2020) </a:t>
            </a:r>
            <a:r>
              <a:rPr lang="en-US" dirty="0">
                <a:ea typeface="+mn-lt"/>
                <a:cs typeface="+mn-lt"/>
                <a:hlinkClick r:id="rId4"/>
              </a:rPr>
              <a:t>https://www.investopedia.com/articles/investing/060215/how-amazon-competes-google.asp</a:t>
            </a:r>
            <a:r>
              <a:rPr lang="en-US">
                <a:ea typeface="+mn-lt"/>
                <a:cs typeface="+mn-lt"/>
              </a:rPr>
              <a:t> (accessed 10/1/2021)</a:t>
            </a:r>
            <a:endParaRPr lang="en-US">
              <a:ea typeface="Cambria"/>
            </a:endParaRPr>
          </a:p>
          <a:p>
            <a:pPr marL="0" indent="0">
              <a:buNone/>
            </a:pPr>
            <a:r>
              <a:rPr lang="en-US"/>
              <a:t>[4] Lane, </a:t>
            </a:r>
            <a:r>
              <a:rPr lang="en-US">
                <a:ea typeface="+mn-lt"/>
                <a:cs typeface="+mn-lt"/>
              </a:rPr>
              <a:t>Matthew. How Competitive is the Tech Industry?. (Disruptive Competition Project, 2019). </a:t>
            </a:r>
            <a:r>
              <a:rPr lang="en-US" dirty="0">
                <a:ea typeface="+mn-lt"/>
                <a:cs typeface="+mn-lt"/>
                <a:hlinkClick r:id="rId5"/>
              </a:rPr>
              <a:t>https://www.project-disco.org/competition/072919-how-competitive-is-the-tech-industry/</a:t>
            </a:r>
            <a:r>
              <a:rPr lang="en-US">
                <a:ea typeface="+mn-lt"/>
                <a:cs typeface="+mn-lt"/>
              </a:rPr>
              <a:t> (accessed 10/3/2021).</a:t>
            </a:r>
            <a:endParaRPr lang="en-US">
              <a:ea typeface="Cambria"/>
            </a:endParaRPr>
          </a:p>
          <a:p>
            <a:pPr marL="0" indent="0">
              <a:buNone/>
            </a:pPr>
            <a:r>
              <a:rPr lang="en-US"/>
              <a:t>[5] </a:t>
            </a:r>
            <a:r>
              <a:rPr lang="en-US">
                <a:ea typeface="+mn-lt"/>
                <a:cs typeface="+mn-lt"/>
              </a:rPr>
              <a:t>Seth, Shobhit. The World of High Frequency Algorithmic Trading. (Investopedia, 2020). </a:t>
            </a:r>
            <a:r>
              <a:rPr lang="en-US" dirty="0">
                <a:ea typeface="+mn-lt"/>
                <a:cs typeface="+mn-lt"/>
                <a:hlinkClick r:id="rId6"/>
              </a:rPr>
              <a:t>https://www.investopedia.com/articles/investing/091615/world-high-frequency-algorithmic-trading.asp</a:t>
            </a:r>
            <a:r>
              <a:rPr lang="en-US">
                <a:ea typeface="+mn-lt"/>
                <a:cs typeface="+mn-lt"/>
              </a:rPr>
              <a:t> (accessed 10/3/2021).</a:t>
            </a:r>
          </a:p>
          <a:p>
            <a:pPr marL="0" indent="0">
              <a:buNone/>
            </a:pPr>
            <a:r>
              <a:rPr lang="en-US"/>
              <a:t>[6] </a:t>
            </a:r>
            <a:r>
              <a:rPr lang="en-US">
                <a:ea typeface="+mn-lt"/>
                <a:cs typeface="+mn-lt"/>
              </a:rPr>
              <a:t>2010 Flash Crash. (Corporate Finance Institute, 2015) </a:t>
            </a:r>
            <a:r>
              <a:rPr lang="en-US" dirty="0">
                <a:ea typeface="+mn-lt"/>
                <a:cs typeface="+mn-lt"/>
                <a:hlinkClick r:id="rId7"/>
              </a:rPr>
              <a:t>https://corporatefinanceinstitute.com/resources/knowledge/trading-investing/2010-flash-crash/</a:t>
            </a:r>
            <a:r>
              <a:rPr lang="en-US">
                <a:ea typeface="+mn-lt"/>
                <a:cs typeface="+mn-lt"/>
              </a:rPr>
              <a:t> (accessed 10/1/2021).</a:t>
            </a:r>
            <a:endParaRPr lang="en-US">
              <a:ea typeface="Cambria"/>
            </a:endParaRPr>
          </a:p>
          <a:p>
            <a:pPr marL="0" indent="0">
              <a:buNone/>
            </a:pPr>
            <a:r>
              <a:rPr lang="en-US">
                <a:ea typeface="Cambria"/>
              </a:rPr>
              <a:t>[7] Degryse,</a:t>
            </a:r>
            <a:r>
              <a:rPr lang="en-US">
                <a:ea typeface="Cambria"/>
                <a:cs typeface="+mn-lt"/>
              </a:rPr>
              <a:t> H., De Winne, R., </a:t>
            </a:r>
            <a:r>
              <a:rPr lang="en-US" err="1">
                <a:ea typeface="Cambria"/>
                <a:cs typeface="+mn-lt"/>
              </a:rPr>
              <a:t>Gresse</a:t>
            </a:r>
            <a:r>
              <a:rPr lang="en-US">
                <a:ea typeface="Cambria"/>
                <a:cs typeface="+mn-lt"/>
              </a:rPr>
              <a:t>, C., and Payne, R. High frequency trading and ghost liquidity. (35th Annual Conference of the French Finance, 2018). </a:t>
            </a:r>
            <a:r>
              <a:rPr lang="en-US" dirty="0">
                <a:ea typeface="Cambria"/>
                <a:cs typeface="+mn-lt"/>
                <a:hlinkClick r:id="rId8"/>
              </a:rPr>
              <a:t>https</a:t>
            </a:r>
            <a:r>
              <a:rPr lang="en-US" dirty="0">
                <a:ea typeface="+mn-lt"/>
                <a:cs typeface="+mn-lt"/>
                <a:hlinkClick r:id="rId8"/>
              </a:rPr>
              <a:t>://basepub.dauphine.fr/handle/123456789/18123</a:t>
            </a:r>
            <a:r>
              <a:rPr lang="en-US">
                <a:ea typeface="+mn-lt"/>
                <a:cs typeface="+mn-lt"/>
              </a:rPr>
              <a:t>  (accessed 10/1/2021).</a:t>
            </a:r>
          </a:p>
          <a:p>
            <a:pPr marL="0" indent="0">
              <a:buNone/>
            </a:pPr>
            <a:r>
              <a:rPr lang="en-US">
                <a:ea typeface="Cambria"/>
              </a:rPr>
              <a:t>[8]</a:t>
            </a:r>
            <a:r>
              <a:rPr lang="en-US">
                <a:ea typeface="+mn-lt"/>
                <a:cs typeface="+mn-lt"/>
              </a:rPr>
              <a:t> Reed, Eric. What is High-Frequency Trading. (Smart Asset, 2021). </a:t>
            </a:r>
            <a:r>
              <a:rPr lang="en-US" dirty="0">
                <a:ea typeface="+mn-lt"/>
                <a:cs typeface="+mn-lt"/>
                <a:hlinkClick r:id="rId9"/>
              </a:rPr>
              <a:t>https://smartasset.com/investing/high-frequency-trading</a:t>
            </a:r>
            <a:r>
              <a:rPr lang="en-US">
                <a:ea typeface="+mn-lt"/>
                <a:cs typeface="+mn-lt"/>
              </a:rPr>
              <a:t> (accessed 10/1/2021)</a:t>
            </a:r>
          </a:p>
          <a:p>
            <a:pPr marL="0" indent="0">
              <a:buNone/>
            </a:pPr>
            <a:r>
              <a:rPr lang="en-US">
                <a:ea typeface="+mn-lt"/>
                <a:cs typeface="+mn-lt"/>
              </a:rPr>
              <a:t>[9] Chen, James. High-Frequency Trading (HFT). (Investopedia, 2021) </a:t>
            </a:r>
            <a:r>
              <a:rPr lang="en-US" dirty="0">
                <a:ea typeface="+mn-lt"/>
                <a:cs typeface="+mn-lt"/>
                <a:hlinkClick r:id="rId10"/>
              </a:rPr>
              <a:t>https://www.investopedia.com/terms/h/high-frequency-trading.asp</a:t>
            </a:r>
            <a:r>
              <a:rPr lang="en-US">
                <a:ea typeface="+mn-lt"/>
                <a:cs typeface="+mn-lt"/>
              </a:rPr>
              <a:t> (accessed 10/1/2021)</a:t>
            </a:r>
          </a:p>
          <a:p>
            <a:pPr marL="0" indent="0">
              <a:buNone/>
            </a:pPr>
            <a:r>
              <a:rPr lang="en-US">
                <a:ea typeface="+mn-lt"/>
                <a:cs typeface="+mn-lt"/>
              </a:rPr>
              <a:t>[10] Photo by Linder Courtney. </a:t>
            </a:r>
            <a:r>
              <a:rPr lang="en-US" dirty="0">
                <a:ea typeface="+mn-lt"/>
                <a:cs typeface="+mn-lt"/>
                <a:hlinkClick r:id="rId11"/>
              </a:rPr>
              <a:t>https://hips.hearstapps.com/hmg-prod.s3.amazonaws.com/images/homevecho-1568304636.jpg?resize=980</a:t>
            </a:r>
            <a:r>
              <a:rPr lang="en-US">
                <a:ea typeface="+mn-lt"/>
                <a:cs typeface="+mn-lt"/>
              </a:rPr>
              <a:t>:</a:t>
            </a:r>
          </a:p>
          <a:p>
            <a:pPr marL="0" indent="0">
              <a:buNone/>
            </a:pPr>
            <a:r>
              <a:rPr lang="en-US">
                <a:ea typeface="+mn-lt"/>
                <a:cs typeface="+mn-lt"/>
              </a:rPr>
              <a:t>[11] 2010 Flash Crash, (August 12, 2020) </a:t>
            </a:r>
            <a:r>
              <a:rPr lang="en-US" dirty="0">
                <a:ea typeface="+mn-lt"/>
                <a:cs typeface="+mn-lt"/>
                <a:hlinkClick r:id="rId7"/>
              </a:rPr>
              <a:t>https://corporatefinanceinstitute.com/resources/knowledge/trading-investing/2010-flash-crash/</a:t>
            </a:r>
            <a:r>
              <a:rPr lang="en-US">
                <a:ea typeface="+mn-lt"/>
                <a:cs typeface="+mn-lt"/>
              </a:rPr>
              <a:t>  (accessed 10/1/2021)</a:t>
            </a:r>
          </a:p>
          <a:p>
            <a:pPr marL="0" indent="0">
              <a:buNone/>
            </a:pPr>
            <a:r>
              <a:rPr lang="en-US">
                <a:ea typeface="+mn-lt"/>
                <a:cs typeface="+mn-lt"/>
              </a:rPr>
              <a:t>[12] Tim Parker, Has High Frequency Trading Ruined the Stock Market for the Rest of Us?, (June 2, 2021) </a:t>
            </a:r>
            <a:r>
              <a:rPr lang="en-US" dirty="0">
                <a:ea typeface="+mn-lt"/>
                <a:cs typeface="+mn-lt"/>
                <a:hlinkClick r:id="rId12"/>
              </a:rPr>
              <a:t>https://www.investopedia.com/financial-edge/0113/</a:t>
            </a:r>
            <a:r>
              <a:rPr lang="en-US" dirty="0">
                <a:ea typeface="+mn-lt"/>
                <a:cs typeface="+mn-lt"/>
                <a:hlinkClick r:id="rId12"/>
              </a:rPr>
              <a:t>has-high-frequency-trading-ruined-the-stock-market-for-the-rest-of-us</a:t>
            </a:r>
            <a:r>
              <a:rPr lang="en-US" dirty="0">
                <a:ea typeface="+mn-lt"/>
                <a:cs typeface="+mn-lt"/>
                <a:hlinkClick r:id="rId12"/>
              </a:rPr>
              <a:t>.aspx</a:t>
            </a:r>
            <a:r>
              <a:rPr lang="en-US">
                <a:ea typeface="+mn-lt"/>
                <a:cs typeface="+mn-lt"/>
              </a:rPr>
              <a:t> (accessed 10/1/2021)</a:t>
            </a:r>
          </a:p>
          <a:p>
            <a:pPr marL="0" indent="0">
              <a:buNone/>
            </a:pPr>
            <a:r>
              <a:rPr lang="en-US">
                <a:ea typeface="+mn-lt"/>
                <a:cs typeface="+mn-lt"/>
              </a:rPr>
              <a:t>[13] Photo by Capital.com. </a:t>
            </a:r>
            <a:r>
              <a:rPr lang="en-US" dirty="0">
                <a:ea typeface="+mn-lt"/>
                <a:cs typeface="+mn-lt"/>
                <a:hlinkClick r:id="rId13"/>
              </a:rPr>
              <a:t>https://i.ytimg.com/vi/Pwi6292Wlkc/maxresdefault.jpg</a:t>
            </a:r>
          </a:p>
          <a:p>
            <a:pPr marL="0" indent="0">
              <a:buNone/>
            </a:pPr>
            <a:r>
              <a:rPr lang="en-US">
                <a:ea typeface="+mn-lt"/>
                <a:cs typeface="+mn-lt"/>
              </a:rPr>
              <a:t>[14] </a:t>
            </a:r>
            <a:r>
              <a:rPr lang="en-US" err="1">
                <a:ea typeface="+mn-lt"/>
                <a:cs typeface="+mn-lt"/>
              </a:rPr>
              <a:t>Breckenfelder</a:t>
            </a:r>
            <a:r>
              <a:rPr lang="en-US">
                <a:ea typeface="+mn-lt"/>
                <a:cs typeface="+mn-lt"/>
              </a:rPr>
              <a:t>, Johannes. Competition among high-frequency traders, and market quality. (European Central Bank, 2019). </a:t>
            </a:r>
            <a:r>
              <a:rPr lang="en-US" dirty="0">
                <a:ea typeface="+mn-lt"/>
                <a:cs typeface="+mn-lt"/>
                <a:hlinkClick r:id="rId14"/>
              </a:rPr>
              <a:t>https://www.ecb.europa.eu/pub/pdf/scpwps/ecb.wp2290~b5fec3a181.en.pdf</a:t>
            </a:r>
            <a:r>
              <a:rPr lang="en-US">
                <a:ea typeface="+mn-lt"/>
                <a:cs typeface="+mn-lt"/>
              </a:rPr>
              <a:t> (accessed 10/5/2021)</a:t>
            </a:r>
          </a:p>
          <a:p>
            <a:pPr marL="0" indent="0">
              <a:buNone/>
            </a:pPr>
            <a:r>
              <a:rPr lang="en-US">
                <a:ea typeface="+mn-lt"/>
                <a:cs typeface="+mn-lt"/>
              </a:rPr>
              <a:t>[15] Photo by Entract Films </a:t>
            </a:r>
            <a:r>
              <a:rPr lang="en-US" dirty="0">
                <a:ea typeface="+mn-lt"/>
                <a:cs typeface="+mn-lt"/>
                <a:hlinkClick r:id="rId15"/>
              </a:rPr>
              <a:t>https://www.lapresse.ca/cinema/critiques/201903/22/01-5219279-the-hummingbird-project-un-monde-absurde-12.php</a:t>
            </a:r>
            <a:endParaRPr lang="en-US" dirty="0">
              <a:ea typeface="+mn-lt"/>
              <a:cs typeface="+mn-lt"/>
            </a:endParaRPr>
          </a:p>
          <a:p>
            <a:pPr marL="0" indent="0">
              <a:buNone/>
            </a:pPr>
            <a:endParaRPr lang="en-US" dirty="0">
              <a:ea typeface="+mn-lt"/>
              <a:cs typeface="+mn-lt"/>
            </a:endParaRPr>
          </a:p>
          <a:p>
            <a:pPr marL="0" indent="0">
              <a:buNone/>
            </a:pPr>
            <a:endParaRPr lang="en-US">
              <a:ea typeface="+mn-lt"/>
              <a:cs typeface="+mn-lt"/>
            </a:endParaRPr>
          </a:p>
        </p:txBody>
      </p:sp>
      <p:sp>
        <p:nvSpPr>
          <p:cNvPr id="5" name="Slide Number Placeholder 4"/>
          <p:cNvSpPr>
            <a:spLocks noGrp="1"/>
          </p:cNvSpPr>
          <p:nvPr>
            <p:ph type="sldNum" sz="quarter" idx="12"/>
          </p:nvPr>
        </p:nvSpPr>
        <p:spPr>
          <a:xfrm>
            <a:off x="8206522" y="4522763"/>
            <a:ext cx="413375" cy="283369"/>
          </a:xfrm>
        </p:spPr>
        <p:txBody>
          <a:bodyPr/>
          <a:lstStyle/>
          <a:p>
            <a:r>
              <a:rPr lang="en-US" sz="1200"/>
              <a:t>13</a:t>
            </a:r>
            <a:endParaRPr lang="en-US" sz="1200">
              <a:cs typeface="Calibri"/>
            </a:endParaRPr>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622505" y="282063"/>
            <a:ext cx="5856105" cy="824592"/>
          </a:xfrm>
        </p:spPr>
        <p:txBody>
          <a:bodyPr vert="horz" lIns="91440" tIns="45720" rIns="91440" bIns="45720" rtlCol="0" anchor="b">
            <a:normAutofit/>
          </a:bodyPr>
          <a:lstStyle/>
          <a:p>
            <a:r>
              <a:rPr lang="en-US" sz="3000"/>
              <a:t>Vincent Zaleski &amp; Anton Zaleski</a:t>
            </a:r>
          </a:p>
        </p:txBody>
      </p:sp>
      <p:sp>
        <p:nvSpPr>
          <p:cNvPr id="3" name="Content Placeholder 2"/>
          <p:cNvSpPr>
            <a:spLocks noGrp="1"/>
          </p:cNvSpPr>
          <p:nvPr>
            <p:ph sz="half" idx="1"/>
          </p:nvPr>
        </p:nvSpPr>
        <p:spPr>
          <a:xfrm>
            <a:off x="7019618" y="2233357"/>
            <a:ext cx="1827952" cy="1003916"/>
          </a:xfrm>
        </p:spPr>
        <p:txBody>
          <a:bodyPr vert="horz" lIns="91440" tIns="45720" rIns="91440" bIns="45720" rtlCol="0" anchor="t">
            <a:normAutofit lnSpcReduction="10000"/>
          </a:bodyPr>
          <a:lstStyle/>
          <a:p>
            <a:pPr marL="0" indent="0">
              <a:buNone/>
            </a:pPr>
            <a:r>
              <a:rPr lang="en-US">
                <a:cs typeface="Calibri"/>
              </a:rPr>
              <a:t>Anton: the programming genius</a:t>
            </a:r>
            <a:endParaRPr lang="en-US"/>
          </a:p>
          <a:p>
            <a:pPr marL="205740" indent="-205740"/>
            <a:endParaRPr lang="en-US">
              <a:cs typeface="Calibri" panose="020F0502020204030204"/>
            </a:endParaRPr>
          </a:p>
        </p:txBody>
      </p:sp>
      <p:sp>
        <p:nvSpPr>
          <p:cNvPr id="6" name="Slide Number Placeholder 5"/>
          <p:cNvSpPr>
            <a:spLocks noGrp="1"/>
          </p:cNvSpPr>
          <p:nvPr>
            <p:ph type="sldNum" sz="quarter" idx="12"/>
          </p:nvPr>
        </p:nvSpPr>
        <p:spPr>
          <a:xfrm>
            <a:off x="7933767" y="4696201"/>
            <a:ext cx="413376" cy="283369"/>
          </a:xfrm>
        </p:spPr>
        <p:txBody>
          <a:bodyPr vert="horz" lIns="91440" tIns="45720" rIns="91440" bIns="45720" rtlCol="0" anchor="ctr">
            <a:noAutofit/>
          </a:bodyPr>
          <a:lstStyle/>
          <a:p>
            <a:pPr>
              <a:spcAft>
                <a:spcPts val="600"/>
              </a:spcAft>
            </a:pPr>
            <a:fld id="{A2A17EAB-8B51-5C40-8776-6683E51FA7A0}" type="slidenum">
              <a:rPr lang="en-US" sz="1200" b="0" i="0" kern="1200" dirty="0">
                <a:solidFill>
                  <a:schemeClr val="tx1"/>
                </a:solidFill>
                <a:effectLst/>
                <a:latin typeface="+mn-lt"/>
                <a:ea typeface="+mn-ea"/>
                <a:cs typeface="+mn-cs"/>
              </a:rPr>
              <a:pPr>
                <a:spcAft>
                  <a:spcPts val="600"/>
                </a:spcAft>
              </a:pPr>
              <a:t>2</a:t>
            </a:fld>
            <a:endParaRPr lang="en-US" sz="1200" b="0" i="0" kern="1200">
              <a:solidFill>
                <a:schemeClr val="tx1"/>
              </a:solidFill>
              <a:effectLst/>
              <a:latin typeface="+mn-lt"/>
              <a:cs typeface="Calibri" panose="020F0502020204030204"/>
            </a:endParaRPr>
          </a:p>
        </p:txBody>
      </p:sp>
      <p:pic>
        <p:nvPicPr>
          <p:cNvPr id="5" name="Picture 6">
            <a:extLst>
              <a:ext uri="{FF2B5EF4-FFF2-40B4-BE49-F238E27FC236}">
                <a16:creationId xmlns:a16="http://schemas.microsoft.com/office/drawing/2014/main" id="{7ED67501-2F95-47BC-83DC-0AC362CF32ED}"/>
              </a:ext>
            </a:extLst>
          </p:cNvPr>
          <p:cNvPicPr>
            <a:picLocks noChangeAspect="1"/>
          </p:cNvPicPr>
          <p:nvPr/>
        </p:nvPicPr>
        <p:blipFill>
          <a:blip r:embed="rId4"/>
          <a:stretch>
            <a:fillRect/>
          </a:stretch>
        </p:blipFill>
        <p:spPr>
          <a:xfrm>
            <a:off x="2444545" y="1518293"/>
            <a:ext cx="4254910" cy="3028687"/>
          </a:xfrm>
          <a:prstGeom prst="rect">
            <a:avLst/>
          </a:prstGeom>
        </p:spPr>
      </p:pic>
      <p:sp>
        <p:nvSpPr>
          <p:cNvPr id="7" name="TextBox 6">
            <a:extLst>
              <a:ext uri="{FF2B5EF4-FFF2-40B4-BE49-F238E27FC236}">
                <a16:creationId xmlns:a16="http://schemas.microsoft.com/office/drawing/2014/main" id="{4287D7C4-DA40-451A-B44F-63FDDE28AEC8}"/>
              </a:ext>
            </a:extLst>
          </p:cNvPr>
          <p:cNvSpPr txBox="1"/>
          <p:nvPr/>
        </p:nvSpPr>
        <p:spPr>
          <a:xfrm>
            <a:off x="425858" y="2232536"/>
            <a:ext cx="18582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Vincent: the mastermind of the project</a:t>
            </a:r>
            <a:endParaRPr lang="en-US">
              <a:cs typeface="Calibri" panose="020F0502020204030204"/>
            </a:endParaRPr>
          </a:p>
        </p:txBody>
      </p:sp>
      <p:sp>
        <p:nvSpPr>
          <p:cNvPr id="4" name="TextBox 3">
            <a:extLst>
              <a:ext uri="{FF2B5EF4-FFF2-40B4-BE49-F238E27FC236}">
                <a16:creationId xmlns:a16="http://schemas.microsoft.com/office/drawing/2014/main" id="{D79E2E01-8167-4958-93C6-9286028BB831}"/>
              </a:ext>
            </a:extLst>
          </p:cNvPr>
          <p:cNvSpPr txBox="1"/>
          <p:nvPr/>
        </p:nvSpPr>
        <p:spPr>
          <a:xfrm>
            <a:off x="3161130" y="4658393"/>
            <a:ext cx="3166444"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a:t>Fig 1.  Vincent (left) and Anton (right) Zaleski [1]</a:t>
            </a:r>
            <a:endParaRPr lang="en-US" sz="1200">
              <a:ea typeface="Cambria"/>
            </a:endParaRPr>
          </a:p>
        </p:txBody>
      </p:sp>
    </p:spTree>
    <p:extLst>
      <p:ext uri="{BB962C8B-B14F-4D97-AF65-F5344CB8AC3E}">
        <p14:creationId xmlns:p14="http://schemas.microsoft.com/office/powerpoint/2010/main" val="251497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723900" y="457200"/>
            <a:ext cx="5856105" cy="824592"/>
          </a:xfrm>
        </p:spPr>
        <p:txBody>
          <a:bodyPr vert="horz" lIns="91440" tIns="45720" rIns="91440" bIns="45720" rtlCol="0" anchor="b">
            <a:normAutofit/>
          </a:bodyPr>
          <a:lstStyle/>
          <a:p>
            <a:r>
              <a:rPr lang="en-US" sz="3000"/>
              <a:t>Eva Torres</a:t>
            </a:r>
          </a:p>
        </p:txBody>
      </p:sp>
      <p:sp>
        <p:nvSpPr>
          <p:cNvPr id="6" name="Slide Number Placeholder 5"/>
          <p:cNvSpPr>
            <a:spLocks noGrp="1"/>
          </p:cNvSpPr>
          <p:nvPr>
            <p:ph type="sldNum" sz="quarter" idx="12"/>
          </p:nvPr>
        </p:nvSpPr>
        <p:spPr>
          <a:xfrm>
            <a:off x="7918728" y="4538286"/>
            <a:ext cx="413376" cy="283369"/>
          </a:xfrm>
        </p:spPr>
        <p:txBody>
          <a:bodyPr vert="horz" lIns="91440" tIns="45720" rIns="91440" bIns="45720" rtlCol="0" anchor="ctr">
            <a:normAutofit/>
          </a:bodyPr>
          <a:lstStyle/>
          <a:p>
            <a:pPr>
              <a:spcAft>
                <a:spcPts val="600"/>
              </a:spcAft>
            </a:pPr>
            <a:fld id="{A2A17EAB-8B51-5C40-8776-6683E51FA7A0}" type="slidenum">
              <a:rPr lang="en-US" sz="1200" b="0" i="0" kern="1200" dirty="0">
                <a:solidFill>
                  <a:schemeClr val="tx1"/>
                </a:solidFill>
                <a:effectLst/>
                <a:latin typeface="+mn-lt"/>
                <a:ea typeface="+mn-ea"/>
                <a:cs typeface="+mn-cs"/>
              </a:rPr>
              <a:pPr>
                <a:spcAft>
                  <a:spcPts val="600"/>
                </a:spcAft>
              </a:pPr>
              <a:t>3</a:t>
            </a:fld>
            <a:endParaRPr lang="en-US" sz="1200" b="0" i="0" kern="1200">
              <a:solidFill>
                <a:schemeClr val="tx1"/>
              </a:solidFill>
              <a:effectLst/>
              <a:latin typeface="+mn-lt"/>
              <a:ea typeface="+mn-ea"/>
              <a:cs typeface="+mn-cs"/>
            </a:endParaRPr>
          </a:p>
        </p:txBody>
      </p:sp>
      <p:pic>
        <p:nvPicPr>
          <p:cNvPr id="7" name="Picture 8" descr="A picture containing person, indoor, window&#10;&#10;Description automatically generated">
            <a:extLst>
              <a:ext uri="{FF2B5EF4-FFF2-40B4-BE49-F238E27FC236}">
                <a16:creationId xmlns:a16="http://schemas.microsoft.com/office/drawing/2014/main" id="{6CF13D3F-5CA4-4FDF-AFAB-99A933ED2174}"/>
              </a:ext>
            </a:extLst>
          </p:cNvPr>
          <p:cNvPicPr>
            <a:picLocks noChangeAspect="1"/>
          </p:cNvPicPr>
          <p:nvPr/>
        </p:nvPicPr>
        <p:blipFill>
          <a:blip r:embed="rId4"/>
          <a:stretch>
            <a:fillRect/>
          </a:stretch>
        </p:blipFill>
        <p:spPr>
          <a:xfrm>
            <a:off x="4209168" y="1048782"/>
            <a:ext cx="4615737" cy="3049479"/>
          </a:xfrm>
          <a:prstGeom prst="rect">
            <a:avLst/>
          </a:prstGeom>
        </p:spPr>
      </p:pic>
      <p:sp>
        <p:nvSpPr>
          <p:cNvPr id="9" name="TextBox 8">
            <a:extLst>
              <a:ext uri="{FF2B5EF4-FFF2-40B4-BE49-F238E27FC236}">
                <a16:creationId xmlns:a16="http://schemas.microsoft.com/office/drawing/2014/main" id="{A2538ED0-CA27-455B-8F65-300F715BAD76}"/>
              </a:ext>
            </a:extLst>
          </p:cNvPr>
          <p:cNvSpPr txBox="1"/>
          <p:nvPr/>
        </p:nvSpPr>
        <p:spPr>
          <a:xfrm>
            <a:off x="531831" y="1690103"/>
            <a:ext cx="4598860"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a:ea typeface="+mn-lt"/>
                <a:cs typeface="+mn-lt"/>
              </a:rPr>
              <a:t>Eva: CEO of Torres &amp; Thatcher Corp</a:t>
            </a:r>
          </a:p>
          <a:p>
            <a:pPr marL="285750" indent="-285750">
              <a:spcAft>
                <a:spcPts val="1000"/>
              </a:spcAft>
              <a:buFont typeface="Arial"/>
              <a:buChar char="•"/>
            </a:pPr>
            <a:r>
              <a:rPr lang="en-US">
                <a:cs typeface="Calibri"/>
              </a:rPr>
              <a:t>Former boss of Vincent and Anton</a:t>
            </a:r>
            <a:endParaRPr lang="en-US" dirty="0">
              <a:cs typeface="Calibri"/>
            </a:endParaRPr>
          </a:p>
        </p:txBody>
      </p:sp>
      <p:sp>
        <p:nvSpPr>
          <p:cNvPr id="8" name="TextBox 7">
            <a:extLst>
              <a:ext uri="{FF2B5EF4-FFF2-40B4-BE49-F238E27FC236}">
                <a16:creationId xmlns:a16="http://schemas.microsoft.com/office/drawing/2014/main" id="{BE7CECEB-31AC-45C7-BD3C-E61BE3424949}"/>
              </a:ext>
            </a:extLst>
          </p:cNvPr>
          <p:cNvSpPr txBox="1"/>
          <p:nvPr/>
        </p:nvSpPr>
        <p:spPr>
          <a:xfrm>
            <a:off x="5892360" y="4277393"/>
            <a:ext cx="1389419"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a:t>Fig 2. Eva Torres [1]</a:t>
            </a:r>
            <a:endParaRPr lang="en-US" sz="1200">
              <a:ea typeface="Cambria"/>
            </a:endParaRPr>
          </a:p>
        </p:txBody>
      </p:sp>
    </p:spTree>
    <p:extLst>
      <p:ext uri="{BB962C8B-B14F-4D97-AF65-F5344CB8AC3E}">
        <p14:creationId xmlns:p14="http://schemas.microsoft.com/office/powerpoint/2010/main" val="302247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a:t>
            </a:r>
          </a:p>
        </p:txBody>
      </p:sp>
      <p:sp>
        <p:nvSpPr>
          <p:cNvPr id="3" name="Content Placeholder 2"/>
          <p:cNvSpPr>
            <a:spLocks noGrp="1"/>
          </p:cNvSpPr>
          <p:nvPr>
            <p:ph sz="half" idx="1"/>
          </p:nvPr>
        </p:nvSpPr>
        <p:spPr>
          <a:xfrm>
            <a:off x="685800" y="1352551"/>
            <a:ext cx="5215188" cy="3352800"/>
          </a:xfrm>
        </p:spPr>
        <p:txBody>
          <a:bodyPr vert="horz" lIns="91436" tIns="45718" rIns="91436" bIns="45718" rtlCol="0" anchor="t">
            <a:normAutofit lnSpcReduction="10000"/>
          </a:bodyPr>
          <a:lstStyle/>
          <a:p>
            <a:pPr marL="205740" indent="-205740"/>
            <a:r>
              <a:rPr lang="en-US">
                <a:ea typeface="Cambria"/>
                <a:cs typeface="Calibri"/>
              </a:rPr>
              <a:t>2011</a:t>
            </a:r>
            <a:endParaRPr lang="en-US">
              <a:ea typeface="Cambria"/>
            </a:endParaRPr>
          </a:p>
          <a:p>
            <a:pPr marL="205740" indent="-205740">
              <a:buClr>
                <a:srgbClr val="FFFFFF"/>
              </a:buClr>
            </a:pPr>
            <a:r>
              <a:rPr lang="en-US">
                <a:ea typeface="Cambria"/>
              </a:rPr>
              <a:t>Anton and Vincent Valeski aim to build a fiber optic cable line from KAX to NY Stock Exchange</a:t>
            </a:r>
            <a:endParaRPr lang="en-US"/>
          </a:p>
          <a:p>
            <a:pPr marL="205740" indent="-205740"/>
            <a:r>
              <a:rPr lang="en-US">
                <a:ea typeface="Cambria"/>
              </a:rPr>
              <a:t>Target speed was 16 milliseconds for high frequency trading</a:t>
            </a:r>
          </a:p>
          <a:p>
            <a:pPr marL="205740" indent="-205740"/>
            <a:r>
              <a:rPr lang="en-US">
                <a:ea typeface="Cambria"/>
              </a:rPr>
              <a:t>Quit previous job</a:t>
            </a:r>
          </a:p>
          <a:p>
            <a:pPr marL="205740" indent="-205740"/>
            <a:r>
              <a:rPr lang="en-US">
                <a:ea typeface="Cambria"/>
              </a:rPr>
              <a:t>Raced against Eva's company who used microwave towers</a:t>
            </a:r>
          </a:p>
          <a:p>
            <a:pPr marL="205740" indent="-205740"/>
            <a:r>
              <a:rPr lang="en-US">
                <a:ea typeface="Cambria"/>
              </a:rPr>
              <a:t>Both of them realize their limitations</a:t>
            </a:r>
          </a:p>
          <a:p>
            <a:pPr marL="205740" indent="-205740"/>
            <a:r>
              <a:rPr lang="en-US">
                <a:ea typeface="Cambria"/>
              </a:rPr>
              <a:t>Fail to finish prior to Eva</a:t>
            </a:r>
          </a:p>
        </p:txBody>
      </p:sp>
      <p:sp>
        <p:nvSpPr>
          <p:cNvPr id="6" name="Slide Number Placeholder 5"/>
          <p:cNvSpPr>
            <a:spLocks noGrp="1"/>
          </p:cNvSpPr>
          <p:nvPr>
            <p:ph type="sldNum" sz="quarter" idx="12"/>
          </p:nvPr>
        </p:nvSpPr>
        <p:spPr>
          <a:xfrm>
            <a:off x="8256007" y="4651083"/>
            <a:ext cx="413375" cy="283369"/>
          </a:xfrm>
        </p:spPr>
        <p:txBody>
          <a:bodyPr/>
          <a:lstStyle/>
          <a:p>
            <a:fld id="{A2A17EAB-8B51-5C40-8776-6683E51FA7A0}" type="slidenum">
              <a:rPr lang="en-US" sz="1200" dirty="0" smtClean="0"/>
              <a:t>4</a:t>
            </a:fld>
            <a:endParaRPr lang="en-US" sz="1200"/>
          </a:p>
        </p:txBody>
      </p:sp>
      <p:pic>
        <p:nvPicPr>
          <p:cNvPr id="4" name="Picture 7" descr="A picture containing text, yellow&#10;&#10;Description automatically generated">
            <a:extLst>
              <a:ext uri="{FF2B5EF4-FFF2-40B4-BE49-F238E27FC236}">
                <a16:creationId xmlns:a16="http://schemas.microsoft.com/office/drawing/2014/main" id="{17E38141-9A8C-4CED-BF3D-EA2DB842AFBF}"/>
              </a:ext>
            </a:extLst>
          </p:cNvPr>
          <p:cNvPicPr>
            <a:picLocks noChangeAspect="1"/>
          </p:cNvPicPr>
          <p:nvPr/>
        </p:nvPicPr>
        <p:blipFill>
          <a:blip r:embed="rId3"/>
          <a:stretch>
            <a:fillRect/>
          </a:stretch>
        </p:blipFill>
        <p:spPr>
          <a:xfrm>
            <a:off x="5865395" y="554372"/>
            <a:ext cx="2597150" cy="3895725"/>
          </a:xfrm>
          <a:prstGeom prst="rect">
            <a:avLst/>
          </a:prstGeom>
        </p:spPr>
      </p:pic>
      <p:sp>
        <p:nvSpPr>
          <p:cNvPr id="8" name="TextBox 7">
            <a:extLst>
              <a:ext uri="{FF2B5EF4-FFF2-40B4-BE49-F238E27FC236}">
                <a16:creationId xmlns:a16="http://schemas.microsoft.com/office/drawing/2014/main" id="{1258ECA6-4EFD-4D26-ADF1-C10F30177986}"/>
              </a:ext>
            </a:extLst>
          </p:cNvPr>
          <p:cNvSpPr txBox="1"/>
          <p:nvPr/>
        </p:nvSpPr>
        <p:spPr>
          <a:xfrm>
            <a:off x="6336130" y="4531393"/>
            <a:ext cx="1583319"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a:t>Fig 3. Movie Poster [1]</a:t>
            </a:r>
            <a:endParaRPr lang="en-US" sz="1200">
              <a:ea typeface="Cambria"/>
            </a:endParaRPr>
          </a:p>
        </p:txBody>
      </p:sp>
    </p:spTree>
    <p:extLst>
      <p:ext uri="{BB962C8B-B14F-4D97-AF65-F5344CB8AC3E}">
        <p14:creationId xmlns:p14="http://schemas.microsoft.com/office/powerpoint/2010/main" val="207572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B1716D0B-1E94-464C-97AC-C9979552028F}"/>
              </a:ext>
            </a:extLst>
          </p:cNvPr>
          <p:cNvSpPr>
            <a:spLocks noGrp="1"/>
          </p:cNvSpPr>
          <p:nvPr>
            <p:ph type="title"/>
          </p:nvPr>
        </p:nvSpPr>
        <p:spPr>
          <a:xfrm>
            <a:off x="723900" y="457200"/>
            <a:ext cx="5856105" cy="824592"/>
          </a:xfrm>
        </p:spPr>
        <p:txBody>
          <a:bodyPr vert="horz" lIns="91440" tIns="45720" rIns="91440" bIns="45720" rtlCol="0" anchor="b">
            <a:normAutofit/>
          </a:bodyPr>
          <a:lstStyle/>
          <a:p>
            <a:r>
              <a:rPr lang="en-US" sz="3000"/>
              <a:t>Conclusion</a:t>
            </a:r>
          </a:p>
        </p:txBody>
      </p:sp>
      <p:sp>
        <p:nvSpPr>
          <p:cNvPr id="3" name="Content Placeholder 2">
            <a:extLst>
              <a:ext uri="{FF2B5EF4-FFF2-40B4-BE49-F238E27FC236}">
                <a16:creationId xmlns:a16="http://schemas.microsoft.com/office/drawing/2014/main" id="{E2A4D3ED-1EE3-41E3-8229-21CCFA8CBF87}"/>
              </a:ext>
            </a:extLst>
          </p:cNvPr>
          <p:cNvSpPr>
            <a:spLocks noGrp="1"/>
          </p:cNvSpPr>
          <p:nvPr>
            <p:ph sz="half" idx="1"/>
          </p:nvPr>
        </p:nvSpPr>
        <p:spPr>
          <a:xfrm>
            <a:off x="723900" y="1905907"/>
            <a:ext cx="5856105" cy="2736850"/>
          </a:xfrm>
        </p:spPr>
        <p:txBody>
          <a:bodyPr vert="horz" lIns="91440" tIns="45720" rIns="91440" bIns="45720" rtlCol="0" anchor="t">
            <a:normAutofit/>
          </a:bodyPr>
          <a:lstStyle/>
          <a:p>
            <a:pPr marL="205740" indent="-205740"/>
            <a:r>
              <a:rPr lang="en-US"/>
              <a:t>High frequency trading is detrimental for the financial market landscape</a:t>
            </a:r>
            <a:endParaRPr lang="en-US">
              <a:ea typeface="+mn-lt"/>
              <a:cs typeface="+mn-lt"/>
            </a:endParaRPr>
          </a:p>
          <a:p>
            <a:pPr marL="0" indent="0">
              <a:buClr>
                <a:srgbClr val="FFFFFF"/>
              </a:buClr>
              <a:buNone/>
            </a:pPr>
            <a:endParaRPr lang="en-US">
              <a:cs typeface="Calibri" panose="020F0502020204030204"/>
            </a:endParaRPr>
          </a:p>
          <a:p>
            <a:pPr marL="205740" indent="-205740">
              <a:buClr>
                <a:srgbClr val="FFFFFF"/>
              </a:buClr>
            </a:pPr>
            <a:r>
              <a:rPr lang="en-US">
                <a:cs typeface="Calibri" panose="020F0502020204030204"/>
              </a:rPr>
              <a:t>High frequency trading benefits the high frequency traders at the expense of investors in the market due to competition</a:t>
            </a:r>
          </a:p>
        </p:txBody>
      </p:sp>
      <p:sp>
        <p:nvSpPr>
          <p:cNvPr id="6" name="Slide Number Placeholder 5">
            <a:extLst>
              <a:ext uri="{FF2B5EF4-FFF2-40B4-BE49-F238E27FC236}">
                <a16:creationId xmlns:a16="http://schemas.microsoft.com/office/drawing/2014/main" id="{25C17A06-796E-4779-B2CE-A32D5E2A1E93}"/>
              </a:ext>
            </a:extLst>
          </p:cNvPr>
          <p:cNvSpPr>
            <a:spLocks noGrp="1"/>
          </p:cNvSpPr>
          <p:nvPr>
            <p:ph type="sldNum" sz="quarter" idx="12"/>
          </p:nvPr>
        </p:nvSpPr>
        <p:spPr>
          <a:xfrm>
            <a:off x="8084162" y="4553326"/>
            <a:ext cx="413376" cy="283369"/>
          </a:xfrm>
        </p:spPr>
        <p:txBody>
          <a:bodyPr vert="horz" lIns="91440" tIns="45720" rIns="91440" bIns="45720" rtlCol="0" anchor="ctr">
            <a:normAutofit/>
          </a:bodyPr>
          <a:lstStyle/>
          <a:p>
            <a:pPr>
              <a:spcAft>
                <a:spcPts val="600"/>
              </a:spcAft>
            </a:pPr>
            <a:fld id="{A2A17EAB-8B51-5C40-8776-6683E51FA7A0}" type="slidenum">
              <a:rPr lang="en-US" sz="1200" b="0" i="0" kern="1200" dirty="0">
                <a:solidFill>
                  <a:schemeClr val="tx1"/>
                </a:solidFill>
                <a:effectLst/>
                <a:latin typeface="+mn-lt"/>
                <a:ea typeface="+mn-ea"/>
                <a:cs typeface="+mn-cs"/>
              </a:rPr>
              <a:pPr>
                <a:spcAft>
                  <a:spcPts val="600"/>
                </a:spcAft>
              </a:pPr>
              <a:t>5</a:t>
            </a:fld>
            <a:endParaRPr lang="en-US" sz="1200" b="0" i="0" kern="1200">
              <a:solidFill>
                <a:schemeClr val="tx1"/>
              </a:solidFill>
              <a:effectLst/>
              <a:latin typeface="+mn-lt"/>
              <a:ea typeface="+mn-ea"/>
              <a:cs typeface="+mn-cs"/>
            </a:endParaRPr>
          </a:p>
        </p:txBody>
      </p:sp>
    </p:spTree>
    <p:extLst>
      <p:ext uri="{BB962C8B-B14F-4D97-AF65-F5344CB8AC3E}">
        <p14:creationId xmlns:p14="http://schemas.microsoft.com/office/powerpoint/2010/main" val="101041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375939-E67B-4AEC-9BB7-7E758F5EB8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BB6B7E1C-A4BD-4422-AC59-43649145C71F}"/>
              </a:ext>
            </a:extLst>
          </p:cNvPr>
          <p:cNvSpPr>
            <a:spLocks noGrp="1"/>
          </p:cNvSpPr>
          <p:nvPr>
            <p:ph type="title"/>
          </p:nvPr>
        </p:nvSpPr>
        <p:spPr>
          <a:xfrm>
            <a:off x="995441" y="772716"/>
            <a:ext cx="3074960" cy="776684"/>
          </a:xfrm>
        </p:spPr>
        <p:txBody>
          <a:bodyPr vert="horz" lIns="91440" tIns="45720" rIns="91440" bIns="45720" rtlCol="0" anchor="ctr">
            <a:normAutofit/>
          </a:bodyPr>
          <a:lstStyle/>
          <a:p>
            <a:pPr>
              <a:lnSpc>
                <a:spcPct val="90000"/>
              </a:lnSpc>
            </a:pPr>
            <a:r>
              <a:rPr lang="en-US" sz="2300"/>
              <a:t>High Frequency Trading (HFT)</a:t>
            </a:r>
          </a:p>
        </p:txBody>
      </p:sp>
      <p:sp>
        <p:nvSpPr>
          <p:cNvPr id="3" name="Content Placeholder 2">
            <a:extLst>
              <a:ext uri="{FF2B5EF4-FFF2-40B4-BE49-F238E27FC236}">
                <a16:creationId xmlns:a16="http://schemas.microsoft.com/office/drawing/2014/main" id="{B6EDA52F-5B59-4B74-A425-D382890BE2F0}"/>
              </a:ext>
            </a:extLst>
          </p:cNvPr>
          <p:cNvSpPr>
            <a:spLocks noGrp="1"/>
          </p:cNvSpPr>
          <p:nvPr>
            <p:ph sz="half" idx="1"/>
          </p:nvPr>
        </p:nvSpPr>
        <p:spPr>
          <a:xfrm>
            <a:off x="774216" y="1606550"/>
            <a:ext cx="3296185" cy="2736850"/>
          </a:xfrm>
        </p:spPr>
        <p:txBody>
          <a:bodyPr vert="horz" lIns="91440" tIns="45720" rIns="91440" bIns="45720" rtlCol="0" anchor="ctr">
            <a:normAutofit/>
          </a:bodyPr>
          <a:lstStyle/>
          <a:p>
            <a:pPr marL="205740" indent="-205740"/>
            <a:r>
              <a:rPr lang="en-US" sz="1700"/>
              <a:t>The use of algorithms that decide on executing orders based on market conditions [5]</a:t>
            </a:r>
          </a:p>
          <a:p>
            <a:pPr marL="205740" indent="-205740"/>
            <a:r>
              <a:rPr lang="en-US" sz="1700"/>
              <a:t>In 2021, the average time for completing a high frequency trade is 64 microseconds [8]</a:t>
            </a:r>
            <a:endParaRPr lang="en-US" sz="1700">
              <a:cs typeface="Calibri"/>
            </a:endParaRPr>
          </a:p>
          <a:p>
            <a:pPr marL="205740" indent="-205740"/>
            <a:r>
              <a:rPr lang="en-US" sz="1700"/>
              <a:t>Faster speed means greater advantage in placing and selling orders [5]</a:t>
            </a:r>
            <a:endParaRPr lang="en-US" sz="1700">
              <a:cs typeface="Calibri"/>
            </a:endParaRPr>
          </a:p>
        </p:txBody>
      </p:sp>
      <p:pic>
        <p:nvPicPr>
          <p:cNvPr id="5" name="Picture 6" descr="Chart, scatter chart&#10;&#10;Description automatically generated">
            <a:extLst>
              <a:ext uri="{FF2B5EF4-FFF2-40B4-BE49-F238E27FC236}">
                <a16:creationId xmlns:a16="http://schemas.microsoft.com/office/drawing/2014/main" id="{366A573B-0D04-485B-8900-B973C14FC8DC}"/>
              </a:ext>
            </a:extLst>
          </p:cNvPr>
          <p:cNvPicPr>
            <a:picLocks noChangeAspect="1"/>
          </p:cNvPicPr>
          <p:nvPr/>
        </p:nvPicPr>
        <p:blipFill rotWithShape="1">
          <a:blip r:embed="rId4"/>
          <a:srcRect r="-361" b="7767"/>
          <a:stretch/>
        </p:blipFill>
        <p:spPr>
          <a:xfrm>
            <a:off x="5074072" y="502414"/>
            <a:ext cx="2947227" cy="2006237"/>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Slide Number Placeholder 5">
            <a:extLst>
              <a:ext uri="{FF2B5EF4-FFF2-40B4-BE49-F238E27FC236}">
                <a16:creationId xmlns:a16="http://schemas.microsoft.com/office/drawing/2014/main" id="{66B767E7-078B-4D12-A6DD-CC12EE2788F8}"/>
              </a:ext>
            </a:extLst>
          </p:cNvPr>
          <p:cNvSpPr>
            <a:spLocks noGrp="1"/>
          </p:cNvSpPr>
          <p:nvPr>
            <p:ph type="sldNum" sz="quarter" idx="12"/>
          </p:nvPr>
        </p:nvSpPr>
        <p:spPr>
          <a:xfrm>
            <a:off x="8080437" y="4545806"/>
            <a:ext cx="413376" cy="283369"/>
          </a:xfrm>
        </p:spPr>
        <p:txBody>
          <a:bodyPr vert="horz" lIns="91440" tIns="45720" rIns="91440" bIns="45720" rtlCol="0" anchor="ctr">
            <a:normAutofit/>
          </a:bodyPr>
          <a:lstStyle/>
          <a:p>
            <a:pPr defTabSz="914400">
              <a:spcAft>
                <a:spcPts val="600"/>
              </a:spcAft>
            </a:pPr>
            <a:fld id="{A2A17EAB-8B51-5C40-8776-6683E51FA7A0}" type="slidenum">
              <a:rPr lang="en-US" sz="1200" dirty="0" smtClean="0"/>
              <a:pPr defTabSz="914400">
                <a:spcAft>
                  <a:spcPts val="600"/>
                </a:spcAft>
              </a:pPr>
              <a:t>6</a:t>
            </a:fld>
            <a:endParaRPr lang="en-US" sz="1200">
              <a:cs typeface="Calibri"/>
            </a:endParaRPr>
          </a:p>
        </p:txBody>
      </p:sp>
      <p:pic>
        <p:nvPicPr>
          <p:cNvPr id="4" name="Picture 4" descr="A picture containing graphical user interface&#10;&#10;Description automatically generated">
            <a:extLst>
              <a:ext uri="{FF2B5EF4-FFF2-40B4-BE49-F238E27FC236}">
                <a16:creationId xmlns:a16="http://schemas.microsoft.com/office/drawing/2014/main" id="{C90E663D-C7AE-4CF5-BEDE-8995250E9F71}"/>
              </a:ext>
            </a:extLst>
          </p:cNvPr>
          <p:cNvPicPr>
            <a:picLocks noChangeAspect="1"/>
          </p:cNvPicPr>
          <p:nvPr/>
        </p:nvPicPr>
        <p:blipFill>
          <a:blip r:embed="rId5"/>
          <a:stretch>
            <a:fillRect/>
          </a:stretch>
        </p:blipFill>
        <p:spPr>
          <a:xfrm>
            <a:off x="5073789" y="2934068"/>
            <a:ext cx="2937189" cy="2019318"/>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9C5A3DDF-E8FA-43DE-82B5-F5CC35DB556B}"/>
              </a:ext>
            </a:extLst>
          </p:cNvPr>
          <p:cNvSpPr txBox="1"/>
          <p:nvPr/>
        </p:nvSpPr>
        <p:spPr>
          <a:xfrm>
            <a:off x="4515797" y="2573476"/>
            <a:ext cx="4445384"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a:t>Fig 4. A comparison between stock prices in hours vs milliseconds [5]</a:t>
            </a:r>
            <a:endParaRPr lang="en-US" sz="1200">
              <a:ea typeface="Cambria"/>
            </a:endParaRPr>
          </a:p>
        </p:txBody>
      </p:sp>
    </p:spTree>
    <p:extLst>
      <p:ext uri="{BB962C8B-B14F-4D97-AF65-F5344CB8AC3E}">
        <p14:creationId xmlns:p14="http://schemas.microsoft.com/office/powerpoint/2010/main" val="115392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3BE9D87D-FEDF-4EA3-A296-3C7A8C9D7F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525841E9-411E-4A59-B6E1-037F08C7B18D}"/>
              </a:ext>
            </a:extLst>
          </p:cNvPr>
          <p:cNvSpPr>
            <a:spLocks noGrp="1"/>
          </p:cNvSpPr>
          <p:nvPr>
            <p:ph type="title"/>
          </p:nvPr>
        </p:nvSpPr>
        <p:spPr>
          <a:xfrm>
            <a:off x="619431" y="606041"/>
            <a:ext cx="2984404" cy="1090022"/>
          </a:xfrm>
        </p:spPr>
        <p:txBody>
          <a:bodyPr vert="horz" lIns="91440" tIns="45720" rIns="91440" bIns="45720" rtlCol="0" anchor="ctr">
            <a:normAutofit/>
          </a:bodyPr>
          <a:lstStyle/>
          <a:p>
            <a:pPr>
              <a:lnSpc>
                <a:spcPct val="90000"/>
              </a:lnSpc>
            </a:pPr>
            <a:r>
              <a:rPr lang="en-US"/>
              <a:t>HFT in The Movie</a:t>
            </a:r>
          </a:p>
        </p:txBody>
      </p:sp>
      <p:sp>
        <p:nvSpPr>
          <p:cNvPr id="3" name="Content Placeholder 2">
            <a:extLst>
              <a:ext uri="{FF2B5EF4-FFF2-40B4-BE49-F238E27FC236}">
                <a16:creationId xmlns:a16="http://schemas.microsoft.com/office/drawing/2014/main" id="{36628746-069E-4C22-AE01-E34C52554EE9}"/>
              </a:ext>
            </a:extLst>
          </p:cNvPr>
          <p:cNvSpPr>
            <a:spLocks noGrp="1"/>
          </p:cNvSpPr>
          <p:nvPr>
            <p:ph sz="half" idx="1"/>
          </p:nvPr>
        </p:nvSpPr>
        <p:spPr>
          <a:xfrm>
            <a:off x="601633" y="1696065"/>
            <a:ext cx="3002202" cy="2728451"/>
          </a:xfrm>
        </p:spPr>
        <p:txBody>
          <a:bodyPr vert="horz" lIns="91440" tIns="45720" rIns="91440" bIns="45720" rtlCol="0" anchor="ctr">
            <a:normAutofit/>
          </a:bodyPr>
          <a:lstStyle/>
          <a:p>
            <a:pPr marL="205740" indent="-205740"/>
            <a:r>
              <a:rPr lang="en-US"/>
              <a:t>The speed that Anton and Vincent want to beat is 17 milliseconds.</a:t>
            </a:r>
          </a:p>
          <a:p>
            <a:pPr marL="205740" indent="-205740"/>
            <a:r>
              <a:rPr lang="en-US"/>
              <a:t>Anton and Vincent only cared about the profits</a:t>
            </a:r>
          </a:p>
          <a:p>
            <a:pPr marL="205740" indent="-205740"/>
            <a:r>
              <a:rPr lang="en-US"/>
              <a:t>Anton realizes that the ones profiting from HFT are the traders</a:t>
            </a:r>
          </a:p>
        </p:txBody>
      </p:sp>
      <p:sp>
        <p:nvSpPr>
          <p:cNvPr id="6" name="Slide Number Placeholder 5">
            <a:extLst>
              <a:ext uri="{FF2B5EF4-FFF2-40B4-BE49-F238E27FC236}">
                <a16:creationId xmlns:a16="http://schemas.microsoft.com/office/drawing/2014/main" id="{8C3D5835-0B9F-44E3-AEB2-F00FD24D6631}"/>
              </a:ext>
            </a:extLst>
          </p:cNvPr>
          <p:cNvSpPr>
            <a:spLocks noGrp="1"/>
          </p:cNvSpPr>
          <p:nvPr>
            <p:ph type="sldNum" sz="quarter" idx="12"/>
          </p:nvPr>
        </p:nvSpPr>
        <p:spPr>
          <a:xfrm>
            <a:off x="7699545" y="4402931"/>
            <a:ext cx="413375" cy="283369"/>
          </a:xfrm>
        </p:spPr>
        <p:txBody>
          <a:bodyPr vert="horz" lIns="91440" tIns="45720" rIns="91440" bIns="45720" rtlCol="0" anchor="ctr">
            <a:normAutofit/>
          </a:bodyPr>
          <a:lstStyle/>
          <a:p>
            <a:pPr defTabSz="914400">
              <a:spcAft>
                <a:spcPts val="600"/>
              </a:spcAft>
            </a:pPr>
            <a:fld id="{A2A17EAB-8B51-5C40-8776-6683E51FA7A0}" type="slidenum">
              <a:rPr lang="en-US" sz="1000" smtClean="0"/>
              <a:pPr defTabSz="914400">
                <a:spcAft>
                  <a:spcPts val="600"/>
                </a:spcAft>
              </a:pPr>
              <a:t>7</a:t>
            </a:fld>
            <a:endParaRPr lang="en-US" sz="1000"/>
          </a:p>
        </p:txBody>
      </p:sp>
      <p:sp>
        <p:nvSpPr>
          <p:cNvPr id="7" name="TextBox 6">
            <a:extLst>
              <a:ext uri="{FF2B5EF4-FFF2-40B4-BE49-F238E27FC236}">
                <a16:creationId xmlns:a16="http://schemas.microsoft.com/office/drawing/2014/main" id="{8E6D9910-F983-4E80-93D4-A2F4B2FCE521}"/>
              </a:ext>
            </a:extLst>
          </p:cNvPr>
          <p:cNvSpPr txBox="1"/>
          <p:nvPr/>
        </p:nvSpPr>
        <p:spPr>
          <a:xfrm>
            <a:off x="5061858" y="3687535"/>
            <a:ext cx="28302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Fig. 5 High Frequency Trading in The Hummingbird Project [1]</a:t>
            </a:r>
            <a:endParaRPr lang="en-US" sz="1400">
              <a:cs typeface="Calibri"/>
            </a:endParaRPr>
          </a:p>
        </p:txBody>
      </p:sp>
      <p:pic>
        <p:nvPicPr>
          <p:cNvPr id="9" name="Picture 9">
            <a:extLst>
              <a:ext uri="{FF2B5EF4-FFF2-40B4-BE49-F238E27FC236}">
                <a16:creationId xmlns:a16="http://schemas.microsoft.com/office/drawing/2014/main" id="{3E157ACF-37CF-4D0F-B84C-77DB27345DC7}"/>
              </a:ext>
            </a:extLst>
          </p:cNvPr>
          <p:cNvPicPr>
            <a:picLocks noChangeAspect="1"/>
          </p:cNvPicPr>
          <p:nvPr/>
        </p:nvPicPr>
        <p:blipFill>
          <a:blip r:embed="rId4"/>
          <a:stretch>
            <a:fillRect/>
          </a:stretch>
        </p:blipFill>
        <p:spPr>
          <a:xfrm>
            <a:off x="3976776" y="964187"/>
            <a:ext cx="4996850" cy="2719105"/>
          </a:xfrm>
          <a:prstGeom prst="rect">
            <a:avLst/>
          </a:prstGeom>
        </p:spPr>
      </p:pic>
    </p:spTree>
    <p:extLst>
      <p:ext uri="{BB962C8B-B14F-4D97-AF65-F5344CB8AC3E}">
        <p14:creationId xmlns:p14="http://schemas.microsoft.com/office/powerpoint/2010/main" val="122479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D0A4-AEFC-4E67-9DC8-69FB320F0C03}"/>
              </a:ext>
            </a:extLst>
          </p:cNvPr>
          <p:cNvSpPr>
            <a:spLocks noGrp="1"/>
          </p:cNvSpPr>
          <p:nvPr>
            <p:ph type="title"/>
          </p:nvPr>
        </p:nvSpPr>
        <p:spPr/>
        <p:txBody>
          <a:bodyPr/>
          <a:lstStyle/>
          <a:p>
            <a:r>
              <a:rPr lang="en-US">
                <a:ea typeface="Cambria"/>
              </a:rPr>
              <a:t>Dangers of HFT</a:t>
            </a:r>
            <a:endParaRPr lang="en-US"/>
          </a:p>
        </p:txBody>
      </p:sp>
      <p:sp>
        <p:nvSpPr>
          <p:cNvPr id="3" name="Content Placeholder 2">
            <a:extLst>
              <a:ext uri="{FF2B5EF4-FFF2-40B4-BE49-F238E27FC236}">
                <a16:creationId xmlns:a16="http://schemas.microsoft.com/office/drawing/2014/main" id="{4AA39874-8860-4804-9B60-1CBCBEE7C21E}"/>
              </a:ext>
            </a:extLst>
          </p:cNvPr>
          <p:cNvSpPr>
            <a:spLocks noGrp="1"/>
          </p:cNvSpPr>
          <p:nvPr>
            <p:ph sz="half" idx="1"/>
          </p:nvPr>
        </p:nvSpPr>
        <p:spPr>
          <a:xfrm>
            <a:off x="842502" y="1439260"/>
            <a:ext cx="3733800" cy="2987840"/>
          </a:xfrm>
        </p:spPr>
        <p:txBody>
          <a:bodyPr vert="horz" lIns="91436" tIns="45718" rIns="91436" bIns="45718" rtlCol="0" anchor="t">
            <a:normAutofit/>
          </a:bodyPr>
          <a:lstStyle/>
          <a:p>
            <a:pPr marL="205740" indent="-205740"/>
            <a:r>
              <a:rPr lang="en-US">
                <a:ea typeface="Cambria"/>
              </a:rPr>
              <a:t>Market volatility [6]</a:t>
            </a:r>
            <a:endParaRPr lang="en-US">
              <a:ea typeface="+mn-lt"/>
              <a:cs typeface="+mn-lt"/>
            </a:endParaRPr>
          </a:p>
          <a:p>
            <a:pPr marL="411480" lvl="1" indent="-205740">
              <a:buFont typeface="Arial" pitchFamily="34" charset="0"/>
              <a:buChar char="•"/>
            </a:pPr>
            <a:r>
              <a:rPr lang="en-US">
                <a:ea typeface="Cambria"/>
              </a:rPr>
              <a:t>2010 Flash Crash</a:t>
            </a:r>
            <a:endParaRPr lang="en-US">
              <a:ea typeface="+mn-lt"/>
              <a:cs typeface="+mn-lt"/>
            </a:endParaRPr>
          </a:p>
          <a:p>
            <a:pPr marL="411480" lvl="1" indent="-205740">
              <a:buFont typeface="Arial" pitchFamily="34" charset="0"/>
              <a:buChar char="•"/>
            </a:pPr>
            <a:r>
              <a:rPr lang="en-US">
                <a:ea typeface="Cambria"/>
              </a:rPr>
              <a:t>9% decrease in DJIA</a:t>
            </a:r>
            <a:endParaRPr lang="en-US">
              <a:ea typeface="Cambria"/>
              <a:cs typeface="Calibri"/>
            </a:endParaRPr>
          </a:p>
          <a:p>
            <a:pPr marL="411480" lvl="1" indent="-205740">
              <a:buFont typeface="Arial" pitchFamily="34" charset="0"/>
              <a:buChar char="•"/>
            </a:pPr>
            <a:r>
              <a:rPr lang="en-US">
                <a:ea typeface="Cambria"/>
              </a:rPr>
              <a:t>22.5% increase in S&amp;P 500</a:t>
            </a:r>
            <a:endParaRPr lang="en-US">
              <a:ea typeface="Cambria"/>
              <a:cs typeface="Calibri"/>
            </a:endParaRPr>
          </a:p>
          <a:p>
            <a:pPr marL="411480" lvl="1" indent="-205740">
              <a:buFont typeface="Arial" pitchFamily="34" charset="0"/>
              <a:buChar char="•"/>
            </a:pPr>
            <a:r>
              <a:rPr lang="en-US">
                <a:ea typeface="Cambria"/>
              </a:rPr>
              <a:t>In total, $1 trillion was erased</a:t>
            </a:r>
            <a:endParaRPr lang="en-US">
              <a:ea typeface="Cambria"/>
              <a:cs typeface="Calibri"/>
            </a:endParaRPr>
          </a:p>
          <a:p>
            <a:pPr marL="205740" lvl="1" indent="0">
              <a:buNone/>
            </a:pPr>
            <a:endParaRPr lang="en-US">
              <a:ea typeface="Cambria"/>
            </a:endParaRPr>
          </a:p>
          <a:p>
            <a:pPr marL="205740" indent="-205740">
              <a:buFont typeface="Arial,Sans-Serif" pitchFamily="34" charset="0"/>
            </a:pPr>
            <a:r>
              <a:rPr lang="en-US">
                <a:ea typeface="Cambria"/>
              </a:rPr>
              <a:t>Ghost Liquidity [7]</a:t>
            </a:r>
            <a:endParaRPr lang="en-US">
              <a:ea typeface="Cambria"/>
              <a:cs typeface="Calibri"/>
            </a:endParaRPr>
          </a:p>
          <a:p>
            <a:pPr marL="205740" indent="-205740">
              <a:buFont typeface="Arial,Sans-Serif" pitchFamily="34" charset="0"/>
            </a:pPr>
            <a:endParaRPr lang="en-US">
              <a:ea typeface="Cambria"/>
            </a:endParaRPr>
          </a:p>
        </p:txBody>
      </p:sp>
      <p:sp>
        <p:nvSpPr>
          <p:cNvPr id="6" name="Slide Number Placeholder 5">
            <a:extLst>
              <a:ext uri="{FF2B5EF4-FFF2-40B4-BE49-F238E27FC236}">
                <a16:creationId xmlns:a16="http://schemas.microsoft.com/office/drawing/2014/main" id="{4B0A9D80-35E6-42FD-A357-F0AA9C31024C}"/>
              </a:ext>
            </a:extLst>
          </p:cNvPr>
          <p:cNvSpPr>
            <a:spLocks noGrp="1"/>
          </p:cNvSpPr>
          <p:nvPr>
            <p:ph type="sldNum" sz="quarter" idx="12"/>
          </p:nvPr>
        </p:nvSpPr>
        <p:spPr/>
        <p:txBody>
          <a:bodyPr/>
          <a:lstStyle/>
          <a:p>
            <a:fld id="{A2A17EAB-8B51-5C40-8776-6683E51FA7A0}" type="slidenum">
              <a:rPr lang="en-US" smtClean="0"/>
              <a:t>8</a:t>
            </a:fld>
            <a:endParaRPr lang="en-US"/>
          </a:p>
        </p:txBody>
      </p:sp>
      <p:pic>
        <p:nvPicPr>
          <p:cNvPr id="4" name="Picture 7" descr="Graphical user interface, application&#10;&#10;Description automatically generated">
            <a:extLst>
              <a:ext uri="{FF2B5EF4-FFF2-40B4-BE49-F238E27FC236}">
                <a16:creationId xmlns:a16="http://schemas.microsoft.com/office/drawing/2014/main" id="{894496BF-71F1-4F53-B251-83F28D71BA48}"/>
              </a:ext>
            </a:extLst>
          </p:cNvPr>
          <p:cNvPicPr>
            <a:picLocks noChangeAspect="1"/>
          </p:cNvPicPr>
          <p:nvPr/>
        </p:nvPicPr>
        <p:blipFill rotWithShape="1">
          <a:blip r:embed="rId3"/>
          <a:srcRect r="14898" b="-226"/>
          <a:stretch/>
        </p:blipFill>
        <p:spPr>
          <a:xfrm>
            <a:off x="4795753" y="345631"/>
            <a:ext cx="3669099" cy="4323197"/>
          </a:xfrm>
          <a:prstGeom prst="rect">
            <a:avLst/>
          </a:prstGeom>
        </p:spPr>
      </p:pic>
      <p:sp>
        <p:nvSpPr>
          <p:cNvPr id="10" name="TextBox 9">
            <a:extLst>
              <a:ext uri="{FF2B5EF4-FFF2-40B4-BE49-F238E27FC236}">
                <a16:creationId xmlns:a16="http://schemas.microsoft.com/office/drawing/2014/main" id="{4F7F7D5F-1CD6-43E9-BD58-7D752C41D251}"/>
              </a:ext>
            </a:extLst>
          </p:cNvPr>
          <p:cNvSpPr txBox="1"/>
          <p:nvPr/>
        </p:nvSpPr>
        <p:spPr>
          <a:xfrm>
            <a:off x="5062382" y="4739762"/>
            <a:ext cx="3254674"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t>Fig 6. Drops in DJIA in 2010 Flash Crash [6]</a:t>
            </a:r>
            <a:endParaRPr lang="en-US"/>
          </a:p>
        </p:txBody>
      </p:sp>
      <p:sp>
        <p:nvSpPr>
          <p:cNvPr id="5" name="Slide Number Placeholder 5">
            <a:extLst>
              <a:ext uri="{FF2B5EF4-FFF2-40B4-BE49-F238E27FC236}">
                <a16:creationId xmlns:a16="http://schemas.microsoft.com/office/drawing/2014/main" id="{E04FD44D-1552-4AE5-9A18-418A4ADEB5CC}"/>
              </a:ext>
            </a:extLst>
          </p:cNvPr>
          <p:cNvSpPr txBox="1">
            <a:spLocks/>
          </p:cNvSpPr>
          <p:nvPr/>
        </p:nvSpPr>
        <p:spPr>
          <a:xfrm>
            <a:off x="8400094" y="4679464"/>
            <a:ext cx="413375" cy="283369"/>
          </a:xfrm>
          <a:prstGeom prst="rect">
            <a:avLst/>
          </a:prstGeom>
        </p:spPr>
        <p:txBody>
          <a:bodyPr vert="horz" lIns="91440" tIns="45720" rIns="91440" bIns="45720" rtlCol="0" anchor="ctr"/>
          <a:lstStyle>
            <a:defPPr>
              <a:defRPr lang="en-US"/>
            </a:defPPr>
            <a:lvl1pPr marL="0" algn="r" defTabSz="457200" rtl="0" eaLnBrk="1" latinLnBrk="0" hangingPunct="1">
              <a:defRPr sz="1778"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cs typeface="Calibri"/>
              </a:rPr>
              <a:t>8</a:t>
            </a:r>
            <a:endParaRPr lang="en-US" sz="1200"/>
          </a:p>
        </p:txBody>
      </p:sp>
    </p:spTree>
    <p:extLst>
      <p:ext uri="{BB962C8B-B14F-4D97-AF65-F5344CB8AC3E}">
        <p14:creationId xmlns:p14="http://schemas.microsoft.com/office/powerpoint/2010/main" val="304129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E9D87D-FEDF-4EA3-A296-3C7A8C9D7F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a:extLst>
              <a:ext uri="{FF2B5EF4-FFF2-40B4-BE49-F238E27FC236}">
                <a16:creationId xmlns:a16="http://schemas.microsoft.com/office/drawing/2014/main" id="{BA92D0A4-AEFC-4E67-9DC8-69FB320F0C03}"/>
              </a:ext>
            </a:extLst>
          </p:cNvPr>
          <p:cNvSpPr>
            <a:spLocks noGrp="1"/>
          </p:cNvSpPr>
          <p:nvPr>
            <p:ph type="title"/>
          </p:nvPr>
        </p:nvSpPr>
        <p:spPr>
          <a:xfrm>
            <a:off x="619431" y="606041"/>
            <a:ext cx="2984404" cy="1090022"/>
          </a:xfrm>
        </p:spPr>
        <p:txBody>
          <a:bodyPr vert="horz" lIns="91440" tIns="45720" rIns="91440" bIns="45720" rtlCol="0" anchor="ctr">
            <a:normAutofit/>
          </a:bodyPr>
          <a:lstStyle/>
          <a:p>
            <a:pPr>
              <a:lnSpc>
                <a:spcPct val="90000"/>
              </a:lnSpc>
            </a:pPr>
            <a:r>
              <a:rPr lang="en-US"/>
              <a:t>Competition in the movie</a:t>
            </a:r>
          </a:p>
        </p:txBody>
      </p:sp>
      <p:sp>
        <p:nvSpPr>
          <p:cNvPr id="3" name="Content Placeholder 2">
            <a:extLst>
              <a:ext uri="{FF2B5EF4-FFF2-40B4-BE49-F238E27FC236}">
                <a16:creationId xmlns:a16="http://schemas.microsoft.com/office/drawing/2014/main" id="{4AA39874-8860-4804-9B60-1CBCBEE7C21E}"/>
              </a:ext>
            </a:extLst>
          </p:cNvPr>
          <p:cNvSpPr>
            <a:spLocks noGrp="1"/>
          </p:cNvSpPr>
          <p:nvPr>
            <p:ph sz="half" idx="1"/>
          </p:nvPr>
        </p:nvSpPr>
        <p:spPr>
          <a:xfrm>
            <a:off x="601633" y="1696065"/>
            <a:ext cx="3002202" cy="2728451"/>
          </a:xfrm>
        </p:spPr>
        <p:txBody>
          <a:bodyPr vert="horz" lIns="91440" tIns="45720" rIns="91440" bIns="45720" rtlCol="0" anchor="ctr">
            <a:normAutofit/>
          </a:bodyPr>
          <a:lstStyle/>
          <a:p>
            <a:r>
              <a:rPr lang="en-US"/>
              <a:t>High frequency trading technology is constantly trying to be faster</a:t>
            </a:r>
          </a:p>
          <a:p>
            <a:pPr lvl="1"/>
            <a:r>
              <a:rPr lang="en-US"/>
              <a:t>1 millisecond matters</a:t>
            </a:r>
          </a:p>
          <a:p>
            <a:pPr marL="205740" indent="-205740"/>
            <a:r>
              <a:rPr lang="en-US"/>
              <a:t>Zaleski cousins vs. Eva Torres</a:t>
            </a:r>
          </a:p>
        </p:txBody>
      </p:sp>
      <p:sp>
        <p:nvSpPr>
          <p:cNvPr id="6" name="Slide Number Placeholder 5">
            <a:extLst>
              <a:ext uri="{FF2B5EF4-FFF2-40B4-BE49-F238E27FC236}">
                <a16:creationId xmlns:a16="http://schemas.microsoft.com/office/drawing/2014/main" id="{4B0A9D80-35E6-42FD-A357-F0AA9C31024C}"/>
              </a:ext>
            </a:extLst>
          </p:cNvPr>
          <p:cNvSpPr>
            <a:spLocks noGrp="1"/>
          </p:cNvSpPr>
          <p:nvPr>
            <p:ph type="sldNum" sz="quarter" idx="12"/>
          </p:nvPr>
        </p:nvSpPr>
        <p:spPr>
          <a:xfrm>
            <a:off x="7699545" y="4402931"/>
            <a:ext cx="413375" cy="283369"/>
          </a:xfrm>
        </p:spPr>
        <p:txBody>
          <a:bodyPr vert="horz" lIns="91440" tIns="45720" rIns="91440" bIns="45720" rtlCol="0" anchor="ctr">
            <a:normAutofit/>
          </a:bodyPr>
          <a:lstStyle/>
          <a:p>
            <a:pPr defTabSz="914400">
              <a:spcAft>
                <a:spcPts val="600"/>
              </a:spcAft>
            </a:pPr>
            <a:r>
              <a:rPr lang="en-US" sz="1000"/>
              <a:t>9</a:t>
            </a:r>
          </a:p>
        </p:txBody>
      </p:sp>
      <p:pic>
        <p:nvPicPr>
          <p:cNvPr id="4" name="Picture 4">
            <a:extLst>
              <a:ext uri="{FF2B5EF4-FFF2-40B4-BE49-F238E27FC236}">
                <a16:creationId xmlns:a16="http://schemas.microsoft.com/office/drawing/2014/main" id="{19FC3F2B-B6F4-43F4-94CF-653559981C7C}"/>
              </a:ext>
            </a:extLst>
          </p:cNvPr>
          <p:cNvPicPr>
            <a:picLocks noChangeAspect="1"/>
          </p:cNvPicPr>
          <p:nvPr/>
        </p:nvPicPr>
        <p:blipFill>
          <a:blip r:embed="rId4"/>
          <a:stretch>
            <a:fillRect/>
          </a:stretch>
        </p:blipFill>
        <p:spPr>
          <a:xfrm>
            <a:off x="3967314" y="985110"/>
            <a:ext cx="4571694" cy="305160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0A001EEA-4F72-45D6-A42F-5367DA7985A6}"/>
              </a:ext>
            </a:extLst>
          </p:cNvPr>
          <p:cNvSpPr txBox="1"/>
          <p:nvPr/>
        </p:nvSpPr>
        <p:spPr>
          <a:xfrm>
            <a:off x="5115099" y="4196618"/>
            <a:ext cx="2345001"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t>Fig 7. The </a:t>
            </a:r>
            <a:r>
              <a:rPr lang="en-US" sz="1400" err="1"/>
              <a:t>Zaleskis</a:t>
            </a:r>
            <a:r>
              <a:rPr lang="en-US" sz="1400"/>
              <a:t> vs. Eva [15]</a:t>
            </a:r>
            <a:endParaRPr lang="en-US"/>
          </a:p>
        </p:txBody>
      </p:sp>
    </p:spTree>
    <p:extLst>
      <p:ext uri="{BB962C8B-B14F-4D97-AF65-F5344CB8AC3E}">
        <p14:creationId xmlns:p14="http://schemas.microsoft.com/office/powerpoint/2010/main" val="474974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Celestial</vt:lpstr>
      <vt:lpstr>The Hummingbird Project</vt:lpstr>
      <vt:lpstr>Vincent Zaleski &amp; Anton Zaleski</vt:lpstr>
      <vt:lpstr>Eva Torres</vt:lpstr>
      <vt:lpstr>Plot Summary</vt:lpstr>
      <vt:lpstr>Conclusion</vt:lpstr>
      <vt:lpstr>High Frequency Trading (HFT)</vt:lpstr>
      <vt:lpstr>HFT in The Movie</vt:lpstr>
      <vt:lpstr>Dangers of HFT</vt:lpstr>
      <vt:lpstr>Competition in the movie</vt:lpstr>
      <vt:lpstr>Competition in HFT</vt:lpstr>
      <vt:lpstr>Competition in HFT</vt:lpstr>
      <vt:lpstr>Recap of Arguments</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revision>146</cp:revision>
  <dcterms:created xsi:type="dcterms:W3CDTF">2014-08-25T02:19:16Z</dcterms:created>
  <dcterms:modified xsi:type="dcterms:W3CDTF">2021-10-08T18:35:59Z</dcterms:modified>
</cp:coreProperties>
</file>