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72"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Average" pitchFamily="2" charset="77"/>
      <p:regular r:id="rId19"/>
    </p:embeddedFont>
    <p:embeddedFont>
      <p:font typeface="Oswald" pitchFamily="2" charset="77"/>
      <p:regular r:id="rId20"/>
      <p:bold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BD8307-1B41-40C7-BBAE-A115FE1CFE82}" v="1" dt="2024-04-26T03:50:20.143"/>
    <p1510:client id="{A0895974-2BBF-436B-A3B5-3C339CA07F13}" v="13" dt="2024-04-26T19:26:06.1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p:restoredTop sz="81663" autoAdjust="0"/>
  </p:normalViewPr>
  <p:slideViewPr>
    <p:cSldViewPr snapToGrid="0">
      <p:cViewPr varScale="1">
        <p:scale>
          <a:sx n="179" d="100"/>
          <a:sy n="179" d="100"/>
        </p:scale>
        <p:origin x="154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hdpaper.com/2019/08/terminator-dark-fate-poster-8k-55.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i="1" u="sng">
                <a:solidFill>
                  <a:schemeClr val="dk1"/>
                </a:solidFill>
              </a:rPr>
              <a:t>Maddux</a:t>
            </a:r>
            <a:endParaRPr b="1" i="1" u="sng">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https://www.uhdpaper.com/2019/08/terminator-dark-fate-poster-8k-55.html</a:t>
            </a:r>
            <a:r>
              <a:rPr lang="en"/>
              <a:t> (April 19th, 2024)</a:t>
            </a:r>
            <a:endParaRPr/>
          </a:p>
          <a:p>
            <a:pPr marL="0" lvl="0" indent="0" algn="l" rtl="0">
              <a:spcBef>
                <a:spcPts val="0"/>
              </a:spcBef>
              <a:spcAft>
                <a:spcPts val="0"/>
              </a:spcAft>
              <a:buNone/>
            </a:pPr>
            <a:endParaRPr b="1" i="1" u="sng"/>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cd0588e036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cd0588e036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dirty="0">
                <a:solidFill>
                  <a:srgbClr val="212121"/>
                </a:solidFill>
              </a:rPr>
              <a:t>Eric</a:t>
            </a:r>
            <a:r>
              <a:rPr lang="en" sz="1200" dirty="0">
                <a:solidFill>
                  <a:srgbClr val="444444"/>
                </a:solidFill>
              </a:rPr>
              <a:t>​</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b="1" dirty="0">
                <a:solidFill>
                  <a:srgbClr val="212121"/>
                </a:solidFill>
              </a:rPr>
              <a:t>Figure: According to the figure, It shows that </a:t>
            </a:r>
            <a:r>
              <a:rPr lang="en" sz="1200" dirty="0">
                <a:solidFill>
                  <a:srgbClr val="212121"/>
                </a:solidFill>
              </a:rPr>
              <a:t>occupations that involve complex perception and manipulation tasks, creative intelligence tasks, and social intelligence tasks are unlikely to be substituted by computer capital over the next decade or two. The probability of an occupation being automated can thus be described as a function of these task characteristics</a:t>
            </a:r>
            <a:r>
              <a:rPr lang="en" sz="1200" dirty="0">
                <a:solidFill>
                  <a:srgbClr val="444444"/>
                </a:solidFill>
              </a:rPr>
              <a:t>​</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b="1" dirty="0">
                <a:solidFill>
                  <a:srgbClr val="212121"/>
                </a:solidFill>
              </a:rPr>
              <a:t>Loss of Human Control: </a:t>
            </a:r>
            <a:r>
              <a:rPr lang="en" sz="1200" dirty="0">
                <a:solidFill>
                  <a:srgbClr val="444444"/>
                </a:solidFill>
              </a:rPr>
              <a:t>​</a:t>
            </a:r>
            <a:endParaRPr sz="1200" dirty="0">
              <a:solidFill>
                <a:srgbClr val="444444"/>
              </a:solidFill>
            </a:endParaRPr>
          </a:p>
          <a:p>
            <a:pPr marL="0" lvl="0" indent="0" algn="l" rtl="0">
              <a:lnSpc>
                <a:spcPct val="115000"/>
              </a:lnSpc>
              <a:spcBef>
                <a:spcPts val="0"/>
              </a:spcBef>
              <a:spcAft>
                <a:spcPts val="0"/>
              </a:spcAft>
              <a:buNone/>
            </a:pPr>
            <a:r>
              <a:rPr lang="en" sz="1200" u="sng" dirty="0">
                <a:solidFill>
                  <a:srgbClr val="212121"/>
                </a:solidFill>
                <a:highlight>
                  <a:schemeClr val="accent4"/>
                </a:highlight>
              </a:rPr>
              <a:t>Script</a:t>
            </a:r>
            <a:r>
              <a:rPr lang="en" sz="1200" dirty="0">
                <a:solidFill>
                  <a:srgbClr val="212121"/>
                </a:solidFill>
              </a:rPr>
              <a:t>: The film depicts a future where advanced AI, such as Legion, has gained control over military forces and autonomous killing machines. This can be seen throughout the movie  </a:t>
            </a:r>
            <a:endParaRPr sz="1200" dirty="0">
              <a:solidFill>
                <a:srgbClr val="212121"/>
              </a:solidFill>
            </a:endParaRPr>
          </a:p>
          <a:p>
            <a:pPr marL="0" lvl="0" indent="0" algn="l" rtl="0">
              <a:lnSpc>
                <a:spcPct val="115000"/>
              </a:lnSpc>
              <a:spcBef>
                <a:spcPts val="0"/>
              </a:spcBef>
              <a:spcAft>
                <a:spcPts val="0"/>
              </a:spcAft>
              <a:buNone/>
            </a:pPr>
            <a:endParaRPr sz="1200" dirty="0">
              <a:solidFill>
                <a:srgbClr val="212121"/>
              </a:solidFill>
            </a:endParaRPr>
          </a:p>
          <a:p>
            <a:pPr marL="0" lvl="0" indent="0" algn="l" rtl="0">
              <a:lnSpc>
                <a:spcPct val="115000"/>
              </a:lnSpc>
              <a:spcBef>
                <a:spcPts val="0"/>
              </a:spcBef>
              <a:spcAft>
                <a:spcPts val="0"/>
              </a:spcAft>
              <a:buNone/>
            </a:pPr>
            <a:r>
              <a:rPr lang="en" sz="1200" dirty="0">
                <a:solidFill>
                  <a:srgbClr val="212121"/>
                </a:solidFill>
              </a:rPr>
              <a:t>This scenario raises concerns about the loss of human control and oversight in decision-making processes. </a:t>
            </a:r>
            <a:r>
              <a:rPr lang="en" sz="1200" dirty="0">
                <a:solidFill>
                  <a:srgbClr val="444444"/>
                </a:solidFill>
              </a:rPr>
              <a:t>​Additionally, </a:t>
            </a:r>
            <a:r>
              <a:rPr lang="en" sz="1200" dirty="0">
                <a:solidFill>
                  <a:srgbClr val="212121"/>
                </a:solidFill>
              </a:rPr>
              <a:t>according to a study by Oxford University, 47% of U.S. jobs are at risk of automation in the next few decades, </a:t>
            </a:r>
            <a:r>
              <a:rPr lang="en" sz="1200" b="1" dirty="0">
                <a:solidFill>
                  <a:srgbClr val="212121"/>
                </a:solidFill>
              </a:rPr>
              <a:t>highlighting </a:t>
            </a:r>
            <a:r>
              <a:rPr lang="en" sz="1200" dirty="0">
                <a:solidFill>
                  <a:srgbClr val="212121"/>
                </a:solidFill>
              </a:rPr>
              <a:t>the</a:t>
            </a:r>
            <a:r>
              <a:rPr lang="en" sz="1200" b="1" u="sng" dirty="0">
                <a:solidFill>
                  <a:srgbClr val="212121"/>
                </a:solidFill>
              </a:rPr>
              <a:t> potential societal impact </a:t>
            </a:r>
            <a:r>
              <a:rPr lang="en" sz="1200" dirty="0">
                <a:solidFill>
                  <a:srgbClr val="212121"/>
                </a:solidFill>
              </a:rPr>
              <a:t>of AI-driven automation on </a:t>
            </a:r>
            <a:r>
              <a:rPr lang="en" sz="1200" u="sng" dirty="0">
                <a:solidFill>
                  <a:srgbClr val="212121"/>
                </a:solidFill>
              </a:rPr>
              <a:t>employment and economic stability</a:t>
            </a:r>
            <a:r>
              <a:rPr lang="en" sz="1200" dirty="0">
                <a:solidFill>
                  <a:srgbClr val="212121"/>
                </a:solidFill>
              </a:rPr>
              <a:t> [1] </a:t>
            </a:r>
            <a:r>
              <a:rPr lang="en" sz="1200" b="1" dirty="0">
                <a:solidFill>
                  <a:srgbClr val="212121"/>
                </a:solidFill>
              </a:rPr>
              <a:t>REFERENCE FIGURE TEXT</a:t>
            </a:r>
            <a:r>
              <a:rPr lang="en" sz="1200" dirty="0">
                <a:solidFill>
                  <a:srgbClr val="212121"/>
                </a:solidFill>
              </a:rPr>
              <a:t>. </a:t>
            </a:r>
            <a:endParaRPr sz="1200" dirty="0">
              <a:solidFill>
                <a:srgbClr val="212121"/>
              </a:solidFill>
            </a:endParaRPr>
          </a:p>
          <a:p>
            <a:pPr marL="0" lvl="0" indent="0" algn="l" rtl="0">
              <a:lnSpc>
                <a:spcPct val="115000"/>
              </a:lnSpc>
              <a:spcBef>
                <a:spcPts val="0"/>
              </a:spcBef>
              <a:spcAft>
                <a:spcPts val="0"/>
              </a:spcAft>
              <a:buNone/>
            </a:pPr>
            <a:endParaRPr sz="1200" dirty="0">
              <a:solidFill>
                <a:srgbClr val="212121"/>
              </a:solidFill>
            </a:endParaRPr>
          </a:p>
          <a:p>
            <a:pPr marL="0" lvl="0" indent="0" algn="l" rtl="0">
              <a:lnSpc>
                <a:spcPct val="115000"/>
              </a:lnSpc>
              <a:spcBef>
                <a:spcPts val="0"/>
              </a:spcBef>
              <a:spcAft>
                <a:spcPts val="0"/>
              </a:spcAft>
              <a:buNone/>
            </a:pPr>
            <a:r>
              <a:rPr lang="en" sz="1200" b="1" dirty="0">
                <a:solidFill>
                  <a:srgbClr val="212121"/>
                </a:solidFill>
              </a:rPr>
              <a:t>TAKE TIME TO EXPLAIN WHAT’s SHOWN</a:t>
            </a:r>
            <a:endParaRPr sz="1200" b="1" dirty="0">
              <a:solidFill>
                <a:srgbClr val="212121"/>
              </a:solidFill>
            </a:endParaRPr>
          </a:p>
          <a:p>
            <a:pPr marL="0" lvl="0" indent="0" algn="l" rtl="0">
              <a:lnSpc>
                <a:spcPct val="115000"/>
              </a:lnSpc>
              <a:spcBef>
                <a:spcPts val="0"/>
              </a:spcBef>
              <a:spcAft>
                <a:spcPts val="0"/>
              </a:spcAft>
              <a:buNone/>
            </a:pPr>
            <a:endParaRPr sz="1200" b="1" dirty="0">
              <a:solidFill>
                <a:srgbClr val="212121"/>
              </a:solidFill>
            </a:endParaRPr>
          </a:p>
          <a:p>
            <a:pPr marL="0" lvl="0" indent="0" algn="l" rtl="0">
              <a:lnSpc>
                <a:spcPct val="115000"/>
              </a:lnSpc>
              <a:spcBef>
                <a:spcPts val="0"/>
              </a:spcBef>
              <a:spcAft>
                <a:spcPts val="0"/>
              </a:spcAft>
              <a:buNone/>
            </a:pPr>
            <a:r>
              <a:rPr lang="en" sz="1200" dirty="0">
                <a:solidFill>
                  <a:srgbClr val="212121"/>
                </a:solidFill>
              </a:rPr>
              <a:t>Moreover, </a:t>
            </a:r>
            <a:r>
              <a:rPr lang="en" sz="1200" dirty="0">
                <a:solidFill>
                  <a:srgbClr val="444444"/>
                </a:solidFill>
              </a:rPr>
              <a:t>​</a:t>
            </a:r>
            <a:r>
              <a:rPr lang="en" sz="1200" dirty="0">
                <a:solidFill>
                  <a:srgbClr val="212121"/>
                </a:solidFill>
              </a:rPr>
              <a:t>The reliance on AI for critical decision-making in sectors such as finance, healthcare, and criminal justice raises ethical questions about accountability, transparency, and bias in algorithmic decision-making processes.</a:t>
            </a:r>
            <a:r>
              <a:rPr lang="en" sz="1200" dirty="0">
                <a:solidFill>
                  <a:srgbClr val="444444"/>
                </a:solidFill>
              </a:rPr>
              <a:t>​ </a:t>
            </a:r>
            <a:r>
              <a:rPr lang="en" sz="1200" b="1" dirty="0">
                <a:solidFill>
                  <a:srgbClr val="444444"/>
                </a:solidFill>
              </a:rPr>
              <a:t>We see </a:t>
            </a:r>
            <a:r>
              <a:rPr lang="en" sz="1200" dirty="0">
                <a:solidFill>
                  <a:srgbClr val="444444"/>
                </a:solidFill>
              </a:rPr>
              <a:t>that there are many unintended consequences of using AI-driven automation in these fields which we will discuss in the next slide. </a:t>
            </a:r>
            <a:r>
              <a:rPr lang="en" sz="1200" b="1" dirty="0">
                <a:solidFill>
                  <a:srgbClr val="444444"/>
                </a:solidFill>
              </a:rPr>
              <a:t>Next slide</a:t>
            </a:r>
            <a:endParaRPr sz="1200" b="1"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a:t>
            </a:r>
            <a:endParaRPr sz="1200" dirty="0">
              <a:solidFill>
                <a:srgbClr val="444444"/>
              </a:solidFill>
            </a:endParaRPr>
          </a:p>
          <a:p>
            <a:pPr marL="0" lvl="0" indent="0" algn="l" rtl="0">
              <a:spcBef>
                <a:spcPts val="0"/>
              </a:spcBef>
              <a:spcAft>
                <a:spcPts val="0"/>
              </a:spcAft>
              <a:buNone/>
            </a:pPr>
            <a:endParaRPr sz="1200" b="1" dirty="0">
              <a:solidFill>
                <a:srgbClr val="21212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cd0588e036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cd0588e036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dirty="0">
                <a:solidFill>
                  <a:srgbClr val="212121"/>
                </a:solidFill>
              </a:rPr>
              <a:t>Eric</a:t>
            </a:r>
            <a:r>
              <a:rPr lang="en" sz="1200" dirty="0">
                <a:solidFill>
                  <a:srgbClr val="444444"/>
                </a:solidFill>
              </a:rPr>
              <a:t>​</a:t>
            </a:r>
            <a:endParaRPr sz="1200"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b="1" dirty="0">
                <a:solidFill>
                  <a:srgbClr val="212121"/>
                </a:solidFill>
              </a:rPr>
              <a:t>Figure: </a:t>
            </a:r>
            <a:r>
              <a:rPr lang="en" sz="1200" dirty="0">
                <a:solidFill>
                  <a:srgbClr val="212121"/>
                </a:solidFill>
              </a:rPr>
              <a:t>Evaluate 3 Commercial Classifiers</a:t>
            </a:r>
            <a:r>
              <a:rPr lang="en" sz="1200" b="1" dirty="0">
                <a:solidFill>
                  <a:srgbClr val="212121"/>
                </a:solidFill>
              </a:rPr>
              <a:t>. </a:t>
            </a:r>
            <a:r>
              <a:rPr lang="en" sz="1200" dirty="0">
                <a:solidFill>
                  <a:srgbClr val="212121"/>
                </a:solidFill>
              </a:rPr>
              <a:t>The </a:t>
            </a:r>
            <a:r>
              <a:rPr lang="en" sz="1200" u="sng" dirty="0">
                <a:solidFill>
                  <a:srgbClr val="212121"/>
                </a:solidFill>
              </a:rPr>
              <a:t>positive predictive value </a:t>
            </a:r>
            <a:r>
              <a:rPr lang="en" sz="1200" dirty="0">
                <a:solidFill>
                  <a:srgbClr val="212121"/>
                </a:solidFill>
              </a:rPr>
              <a:t>(</a:t>
            </a:r>
            <a:r>
              <a:rPr lang="en" sz="1200" b="1" dirty="0">
                <a:solidFill>
                  <a:srgbClr val="212121"/>
                </a:solidFill>
              </a:rPr>
              <a:t>PPV</a:t>
            </a:r>
            <a:r>
              <a:rPr lang="en" sz="1200" dirty="0">
                <a:solidFill>
                  <a:srgbClr val="212121"/>
                </a:solidFill>
              </a:rPr>
              <a:t>), </a:t>
            </a:r>
            <a:r>
              <a:rPr lang="en" sz="1200" u="sng" dirty="0">
                <a:solidFill>
                  <a:srgbClr val="212121"/>
                </a:solidFill>
              </a:rPr>
              <a:t>error rate </a:t>
            </a:r>
            <a:r>
              <a:rPr lang="en" sz="1200" dirty="0">
                <a:solidFill>
                  <a:srgbClr val="212121"/>
                </a:solidFill>
              </a:rPr>
              <a:t>(1-</a:t>
            </a:r>
            <a:r>
              <a:rPr lang="en" sz="1200" b="1" dirty="0">
                <a:solidFill>
                  <a:srgbClr val="212121"/>
                </a:solidFill>
              </a:rPr>
              <a:t>TPR</a:t>
            </a:r>
            <a:r>
              <a:rPr lang="en" sz="1200" dirty="0">
                <a:solidFill>
                  <a:srgbClr val="212121"/>
                </a:solidFill>
              </a:rPr>
              <a:t>),</a:t>
            </a:r>
            <a:r>
              <a:rPr lang="en" sz="1200" u="sng" dirty="0">
                <a:solidFill>
                  <a:srgbClr val="212121"/>
                </a:solidFill>
              </a:rPr>
              <a:t> true positive rate</a:t>
            </a:r>
            <a:r>
              <a:rPr lang="en" sz="1200" dirty="0">
                <a:solidFill>
                  <a:srgbClr val="212121"/>
                </a:solidFill>
              </a:rPr>
              <a:t> (</a:t>
            </a:r>
            <a:r>
              <a:rPr lang="en" sz="1200" b="1" dirty="0">
                <a:solidFill>
                  <a:srgbClr val="212121"/>
                </a:solidFill>
              </a:rPr>
              <a:t>TPR</a:t>
            </a:r>
            <a:r>
              <a:rPr lang="en" sz="1200" dirty="0">
                <a:solidFill>
                  <a:srgbClr val="212121"/>
                </a:solidFill>
              </a:rPr>
              <a:t>), and </a:t>
            </a:r>
            <a:r>
              <a:rPr lang="en" sz="1200" u="sng" dirty="0">
                <a:solidFill>
                  <a:srgbClr val="212121"/>
                </a:solidFill>
              </a:rPr>
              <a:t>false positive rate</a:t>
            </a:r>
            <a:r>
              <a:rPr lang="en" sz="1200" dirty="0">
                <a:solidFill>
                  <a:srgbClr val="212121"/>
                </a:solidFill>
              </a:rPr>
              <a:t> (</a:t>
            </a:r>
            <a:r>
              <a:rPr lang="en" sz="1200" b="1" dirty="0">
                <a:solidFill>
                  <a:srgbClr val="212121"/>
                </a:solidFill>
              </a:rPr>
              <a:t>FPR</a:t>
            </a:r>
            <a:r>
              <a:rPr lang="en" sz="1200" dirty="0">
                <a:solidFill>
                  <a:srgbClr val="212121"/>
                </a:solidFill>
              </a:rPr>
              <a:t>). </a:t>
            </a:r>
            <a:r>
              <a:rPr lang="en" sz="1200" i="1" u="sng" dirty="0">
                <a:solidFill>
                  <a:srgbClr val="212121"/>
                </a:solidFill>
              </a:rPr>
              <a:t>All classifiers have the highest error rates</a:t>
            </a:r>
            <a:r>
              <a:rPr lang="en" sz="1200" dirty="0">
                <a:solidFill>
                  <a:srgbClr val="212121"/>
                </a:solidFill>
              </a:rPr>
              <a:t> for </a:t>
            </a:r>
            <a:r>
              <a:rPr lang="en" sz="1200" b="1" i="1" dirty="0">
                <a:solidFill>
                  <a:srgbClr val="212121"/>
                </a:solidFill>
              </a:rPr>
              <a:t>darker-skinned females</a:t>
            </a:r>
            <a:r>
              <a:rPr lang="en" sz="1200" dirty="0">
                <a:solidFill>
                  <a:srgbClr val="212121"/>
                </a:solidFill>
              </a:rPr>
              <a:t> (ranging from</a:t>
            </a:r>
            <a:r>
              <a:rPr lang="en" sz="1200" u="sng" dirty="0">
                <a:solidFill>
                  <a:srgbClr val="212121"/>
                </a:solidFill>
              </a:rPr>
              <a:t> </a:t>
            </a:r>
            <a:r>
              <a:rPr lang="en" sz="1200" b="1" u="sng" dirty="0">
                <a:solidFill>
                  <a:srgbClr val="212121"/>
                </a:solidFill>
              </a:rPr>
              <a:t>20.8</a:t>
            </a:r>
            <a:r>
              <a:rPr lang="en" sz="1200" u="sng" dirty="0">
                <a:solidFill>
                  <a:srgbClr val="212121"/>
                </a:solidFill>
              </a:rPr>
              <a:t>% for </a:t>
            </a:r>
            <a:r>
              <a:rPr lang="en" sz="1200" i="1" u="sng" dirty="0">
                <a:solidFill>
                  <a:srgbClr val="212121"/>
                </a:solidFill>
              </a:rPr>
              <a:t>Microsoft </a:t>
            </a:r>
            <a:r>
              <a:rPr lang="en" sz="1200" u="sng" dirty="0">
                <a:solidFill>
                  <a:srgbClr val="212121"/>
                </a:solidFill>
              </a:rPr>
              <a:t>to </a:t>
            </a:r>
            <a:r>
              <a:rPr lang="en" sz="1200" b="1" u="sng" dirty="0">
                <a:solidFill>
                  <a:srgbClr val="212121"/>
                </a:solidFill>
              </a:rPr>
              <a:t>34.7</a:t>
            </a:r>
            <a:r>
              <a:rPr lang="en" sz="1200" u="sng" dirty="0">
                <a:solidFill>
                  <a:srgbClr val="212121"/>
                </a:solidFill>
              </a:rPr>
              <a:t>% for </a:t>
            </a:r>
            <a:r>
              <a:rPr lang="en" sz="1200" i="1" u="sng" dirty="0">
                <a:solidFill>
                  <a:srgbClr val="212121"/>
                </a:solidFill>
              </a:rPr>
              <a:t>IBM</a:t>
            </a:r>
            <a:r>
              <a:rPr lang="en" sz="1200" dirty="0">
                <a:solidFill>
                  <a:srgbClr val="212121"/>
                </a:solidFill>
              </a:rPr>
              <a:t>).</a:t>
            </a:r>
            <a:r>
              <a:rPr lang="en" sz="1200" dirty="0">
                <a:solidFill>
                  <a:srgbClr val="444444"/>
                </a:solidFill>
              </a:rPr>
              <a:t>​</a:t>
            </a:r>
            <a:endParaRPr sz="1200" dirty="0">
              <a:solidFill>
                <a:srgbClr val="444444"/>
              </a:solidFill>
            </a:endParaRPr>
          </a:p>
          <a:p>
            <a:pPr marL="0" lvl="0" indent="190500" algn="l" rtl="0">
              <a:lnSpc>
                <a:spcPct val="115000"/>
              </a:lnSpc>
              <a:spcBef>
                <a:spcPts val="0"/>
              </a:spcBef>
              <a:spcAft>
                <a:spcPts val="0"/>
              </a:spcAft>
              <a:buClr>
                <a:schemeClr val="dk1"/>
              </a:buClr>
              <a:buSzPts val="1100"/>
              <a:buFont typeface="Arial"/>
              <a:buNone/>
            </a:pPr>
            <a:endParaRPr sz="1200" b="1" dirty="0">
              <a:solidFill>
                <a:srgbClr val="212121"/>
              </a:solidFill>
            </a:endParaRPr>
          </a:p>
          <a:p>
            <a:pPr marL="0" lvl="0" indent="0" algn="l" rtl="0">
              <a:lnSpc>
                <a:spcPct val="115000"/>
              </a:lnSpc>
              <a:spcBef>
                <a:spcPts val="0"/>
              </a:spcBef>
              <a:spcAft>
                <a:spcPts val="0"/>
              </a:spcAft>
              <a:buClr>
                <a:schemeClr val="dk1"/>
              </a:buClr>
              <a:buSzPts val="1100"/>
              <a:buFont typeface="Arial"/>
              <a:buNone/>
            </a:pPr>
            <a:r>
              <a:rPr lang="en" sz="1200" b="1" dirty="0">
                <a:solidFill>
                  <a:srgbClr val="212121"/>
                </a:solidFill>
              </a:rPr>
              <a:t>Unintended Consequences and Errors:</a:t>
            </a:r>
            <a:r>
              <a:rPr lang="en" sz="1200" dirty="0">
                <a:solidFill>
                  <a:srgbClr val="444444"/>
                </a:solidFill>
              </a:rPr>
              <a:t>​</a:t>
            </a:r>
            <a:endParaRPr sz="1200" dirty="0">
              <a:solidFill>
                <a:srgbClr val="444444"/>
              </a:solidFill>
            </a:endParaRPr>
          </a:p>
          <a:p>
            <a:pPr marL="0" lvl="0" indent="0" algn="l" rtl="0">
              <a:lnSpc>
                <a:spcPct val="115000"/>
              </a:lnSpc>
              <a:spcBef>
                <a:spcPts val="0"/>
              </a:spcBef>
              <a:spcAft>
                <a:spcPts val="0"/>
              </a:spcAft>
              <a:buNone/>
            </a:pPr>
            <a:r>
              <a:rPr lang="en" sz="1200" u="sng" dirty="0">
                <a:solidFill>
                  <a:srgbClr val="212121"/>
                </a:solidFill>
                <a:highlight>
                  <a:schemeClr val="accent4"/>
                </a:highlight>
              </a:rPr>
              <a:t>Script</a:t>
            </a:r>
            <a:r>
              <a:rPr lang="en" sz="1200" dirty="0">
                <a:solidFill>
                  <a:srgbClr val="212121"/>
                </a:solidFill>
              </a:rPr>
              <a:t>: Relating to the movie, the actions of Legion in the film show the potential for unintended consequences when AI systems operate without human intervention</a:t>
            </a:r>
            <a:r>
              <a:rPr lang="en" sz="1200" dirty="0">
                <a:solidFill>
                  <a:srgbClr val="444444"/>
                </a:solidFill>
              </a:rPr>
              <a:t>​. </a:t>
            </a:r>
            <a:endParaRPr sz="1200" dirty="0">
              <a:solidFill>
                <a:srgbClr val="444444"/>
              </a:solidFill>
            </a:endParaRPr>
          </a:p>
          <a:p>
            <a:pPr marL="0" lvl="0" indent="0" algn="l" rtl="0">
              <a:lnSpc>
                <a:spcPct val="115000"/>
              </a:lnSpc>
              <a:spcBef>
                <a:spcPts val="0"/>
              </a:spcBef>
              <a:spcAft>
                <a:spcPts val="0"/>
              </a:spcAft>
              <a:buNone/>
            </a:pPr>
            <a:endParaRPr sz="1200" dirty="0">
              <a:solidFill>
                <a:srgbClr val="212121"/>
              </a:solidFill>
            </a:endParaRPr>
          </a:p>
          <a:p>
            <a:pPr marL="0" lvl="0" indent="0" algn="l" rtl="0">
              <a:lnSpc>
                <a:spcPct val="115000"/>
              </a:lnSpc>
              <a:spcBef>
                <a:spcPts val="0"/>
              </a:spcBef>
              <a:spcAft>
                <a:spcPts val="0"/>
              </a:spcAft>
              <a:buNone/>
            </a:pPr>
            <a:r>
              <a:rPr lang="en" sz="1200" b="1" dirty="0">
                <a:solidFill>
                  <a:srgbClr val="212121"/>
                </a:solidFill>
              </a:rPr>
              <a:t>Research </a:t>
            </a:r>
            <a:r>
              <a:rPr lang="en" sz="1200" dirty="0">
                <a:solidFill>
                  <a:srgbClr val="212121"/>
                </a:solidFill>
              </a:rPr>
              <a:t>by McKinsey Global Institute found that AI systems can exhibit biases and inaccuracies. </a:t>
            </a:r>
            <a:r>
              <a:rPr lang="en" sz="1200" b="1" dirty="0">
                <a:solidFill>
                  <a:srgbClr val="212121"/>
                </a:solidFill>
              </a:rPr>
              <a:t>Disproportionately affecting certain groups or individuals</a:t>
            </a:r>
            <a:r>
              <a:rPr lang="en" sz="1200" dirty="0">
                <a:solidFill>
                  <a:srgbClr val="212121"/>
                </a:solidFill>
              </a:rPr>
              <a:t>. COMPAS, a tool used to predict recidivism in Broward County, Florida, incorrectly labeled African American defendants as "high-risk" at nearly twice the rate it mislabeled white defendants [2]. Also, </a:t>
            </a:r>
            <a:r>
              <a:rPr lang="en" sz="1200" b="1" dirty="0">
                <a:solidFill>
                  <a:srgbClr val="212121"/>
                </a:solidFill>
              </a:rPr>
              <a:t>As we can see from this figure,</a:t>
            </a:r>
            <a:r>
              <a:rPr lang="en" sz="1200" dirty="0">
                <a:solidFill>
                  <a:srgbClr val="212121"/>
                </a:solidFill>
              </a:rPr>
              <a:t> scientists at MIT, at the time Microsoft, found that women with darker skin had misclassification rates of 20.8%-34.7%, compared to error rates of 0.0%-0.8% for men with lighter skin using algorithms developed by Microsoft, Face++, and IBM [5]. </a:t>
            </a:r>
            <a:r>
              <a:rPr lang="en" sz="1200" b="1" dirty="0">
                <a:solidFill>
                  <a:srgbClr val="212121"/>
                </a:solidFill>
              </a:rPr>
              <a:t>THESE RESULTS CAN BE SEEN IN THE FIGURE. </a:t>
            </a:r>
            <a:endParaRPr sz="1200" b="1" dirty="0">
              <a:solidFill>
                <a:srgbClr val="212121"/>
              </a:solidFill>
            </a:endParaRPr>
          </a:p>
          <a:p>
            <a:pPr marL="0" lvl="0" indent="0" algn="l" rtl="0">
              <a:lnSpc>
                <a:spcPct val="115000"/>
              </a:lnSpc>
              <a:spcBef>
                <a:spcPts val="0"/>
              </a:spcBef>
              <a:spcAft>
                <a:spcPts val="0"/>
              </a:spcAft>
              <a:buNone/>
            </a:pPr>
            <a:endParaRPr sz="1200" b="1" dirty="0">
              <a:solidFill>
                <a:srgbClr val="212121"/>
              </a:solidFill>
            </a:endParaRPr>
          </a:p>
          <a:p>
            <a:pPr marL="0" lvl="0" indent="0" algn="l" rtl="0">
              <a:lnSpc>
                <a:spcPct val="115000"/>
              </a:lnSpc>
              <a:spcBef>
                <a:spcPts val="0"/>
              </a:spcBef>
              <a:spcAft>
                <a:spcPts val="0"/>
              </a:spcAft>
              <a:buNone/>
            </a:pPr>
            <a:r>
              <a:rPr lang="en" sz="1200" b="1" dirty="0">
                <a:solidFill>
                  <a:srgbClr val="212121"/>
                </a:solidFill>
              </a:rPr>
              <a:t>These biases</a:t>
            </a:r>
            <a:r>
              <a:rPr lang="en" sz="1200" dirty="0">
                <a:solidFill>
                  <a:srgbClr val="212121"/>
                </a:solidFill>
              </a:rPr>
              <a:t> can be </a:t>
            </a:r>
            <a:r>
              <a:rPr lang="en" sz="1200" b="1" u="sng" dirty="0">
                <a:solidFill>
                  <a:srgbClr val="212121"/>
                </a:solidFill>
              </a:rPr>
              <a:t>very harmful</a:t>
            </a:r>
            <a:r>
              <a:rPr lang="en" sz="1200" dirty="0">
                <a:solidFill>
                  <a:srgbClr val="212121"/>
                </a:solidFill>
              </a:rPr>
              <a:t>. </a:t>
            </a:r>
            <a:r>
              <a:rPr lang="en" sz="1200" b="1" dirty="0">
                <a:solidFill>
                  <a:srgbClr val="212121"/>
                </a:solidFill>
              </a:rPr>
              <a:t>An example can be </a:t>
            </a:r>
            <a:r>
              <a:rPr lang="en" sz="1200" dirty="0">
                <a:solidFill>
                  <a:srgbClr val="212121"/>
                </a:solidFill>
              </a:rPr>
              <a:t>a </a:t>
            </a:r>
            <a:r>
              <a:rPr lang="en" sz="1200" dirty="0" err="1">
                <a:solidFill>
                  <a:srgbClr val="212121"/>
                </a:solidFill>
              </a:rPr>
              <a:t>texas</a:t>
            </a:r>
            <a:r>
              <a:rPr lang="en" sz="1200" dirty="0">
                <a:solidFill>
                  <a:srgbClr val="212121"/>
                </a:solidFill>
              </a:rPr>
              <a:t> man named </a:t>
            </a:r>
            <a:r>
              <a:rPr lang="en" sz="1200" b="1" dirty="0">
                <a:solidFill>
                  <a:srgbClr val="212121"/>
                </a:solidFill>
              </a:rPr>
              <a:t>Harvey Murphy Jr. </a:t>
            </a:r>
            <a:r>
              <a:rPr lang="en" sz="1200" dirty="0">
                <a:solidFill>
                  <a:srgbClr val="212121"/>
                </a:solidFill>
              </a:rPr>
              <a:t>who was falsely accused of armed robbery based on error-prone facial recognition technology. </a:t>
            </a:r>
            <a:r>
              <a:rPr lang="en" sz="1200" b="1" dirty="0">
                <a:solidFill>
                  <a:srgbClr val="212121"/>
                </a:solidFill>
              </a:rPr>
              <a:t>He </a:t>
            </a:r>
            <a:r>
              <a:rPr lang="en" sz="1200" dirty="0">
                <a:solidFill>
                  <a:srgbClr val="212121"/>
                </a:solidFill>
              </a:rPr>
              <a:t>was </a:t>
            </a:r>
            <a:r>
              <a:rPr lang="en" sz="1200" b="1" dirty="0">
                <a:solidFill>
                  <a:srgbClr val="212121"/>
                </a:solidFill>
              </a:rPr>
              <a:t>not </a:t>
            </a:r>
            <a:r>
              <a:rPr lang="en" sz="1200" dirty="0">
                <a:solidFill>
                  <a:srgbClr val="212121"/>
                </a:solidFill>
              </a:rPr>
              <a:t>physically present in the </a:t>
            </a:r>
            <a:r>
              <a:rPr lang="en" sz="1200" b="1" dirty="0">
                <a:solidFill>
                  <a:srgbClr val="212121"/>
                </a:solidFill>
              </a:rPr>
              <a:t>state (nearly 2,000 miles away)</a:t>
            </a:r>
            <a:r>
              <a:rPr lang="en" sz="1200" dirty="0">
                <a:solidFill>
                  <a:srgbClr val="212121"/>
                </a:solidFill>
              </a:rPr>
              <a:t> where the robbery took place </a:t>
            </a:r>
            <a:r>
              <a:rPr lang="en" sz="1200" b="1" dirty="0">
                <a:solidFill>
                  <a:srgbClr val="212121"/>
                </a:solidFill>
              </a:rPr>
              <a:t>In </a:t>
            </a:r>
            <a:r>
              <a:rPr lang="en" sz="1200" b="1" dirty="0" err="1">
                <a:solidFill>
                  <a:srgbClr val="212121"/>
                </a:solidFill>
              </a:rPr>
              <a:t>prision</a:t>
            </a:r>
            <a:r>
              <a:rPr lang="en" sz="1200" b="1" dirty="0">
                <a:solidFill>
                  <a:srgbClr val="212121"/>
                </a:solidFill>
              </a:rPr>
              <a:t>, he was beaten and raped by 3 men. Suffering irreversible mental and physical damages</a:t>
            </a:r>
            <a:r>
              <a:rPr lang="en" sz="1200" dirty="0">
                <a:solidFill>
                  <a:srgbClr val="212121"/>
                </a:solidFill>
              </a:rPr>
              <a:t>. </a:t>
            </a:r>
            <a:r>
              <a:rPr lang="en" sz="1200" b="1" dirty="0">
                <a:solidFill>
                  <a:srgbClr val="212121"/>
                </a:solidFill>
              </a:rPr>
              <a:t>Highlighting how ordinary people </a:t>
            </a:r>
            <a:r>
              <a:rPr lang="en" sz="1200" dirty="0">
                <a:solidFill>
                  <a:srgbClr val="212121"/>
                </a:solidFill>
              </a:rPr>
              <a:t>can have their lives ruined because of algorithms and AI [13]. He’s </a:t>
            </a:r>
            <a:r>
              <a:rPr lang="en" sz="1200" b="1" dirty="0">
                <a:solidFill>
                  <a:srgbClr val="212121"/>
                </a:solidFill>
              </a:rPr>
              <a:t>suing for $10 million</a:t>
            </a:r>
            <a:r>
              <a:rPr lang="en" sz="1200" dirty="0">
                <a:solidFill>
                  <a:srgbClr val="212121"/>
                </a:solidFill>
              </a:rPr>
              <a:t>[13]</a:t>
            </a:r>
            <a:r>
              <a:rPr lang="en" sz="1200" b="1" dirty="0">
                <a:solidFill>
                  <a:srgbClr val="212121"/>
                </a:solidFill>
              </a:rPr>
              <a:t>. </a:t>
            </a:r>
            <a:r>
              <a:rPr lang="en" sz="1200" b="1" i="1" u="sng" dirty="0">
                <a:solidFill>
                  <a:srgbClr val="444444"/>
                </a:solidFill>
              </a:rPr>
              <a:t>​</a:t>
            </a:r>
            <a:r>
              <a:rPr lang="en" sz="1200" b="1" u="sng" dirty="0">
                <a:solidFill>
                  <a:srgbClr val="444444"/>
                </a:solidFill>
              </a:rPr>
              <a:t>Trial is pending</a:t>
            </a:r>
            <a:endParaRPr sz="1200" b="1" u="sng" dirty="0">
              <a:solidFill>
                <a:srgbClr val="444444"/>
              </a:solidFill>
            </a:endParaRPr>
          </a:p>
          <a:p>
            <a:pPr marL="0" lvl="0" indent="0" algn="l" rtl="0">
              <a:lnSpc>
                <a:spcPct val="115000"/>
              </a:lnSpc>
              <a:spcBef>
                <a:spcPts val="0"/>
              </a:spcBef>
              <a:spcAft>
                <a:spcPts val="0"/>
              </a:spcAft>
              <a:buNone/>
            </a:pPr>
            <a:endParaRPr sz="1200" b="1" i="1" u="sng" dirty="0">
              <a:solidFill>
                <a:srgbClr val="444444"/>
              </a:solidFill>
            </a:endParaRPr>
          </a:p>
          <a:p>
            <a:pPr marL="0" lvl="0" indent="0" algn="l" rtl="0">
              <a:lnSpc>
                <a:spcPct val="115000"/>
              </a:lnSpc>
              <a:spcBef>
                <a:spcPts val="0"/>
              </a:spcBef>
              <a:spcAft>
                <a:spcPts val="0"/>
              </a:spcAft>
              <a:buNone/>
            </a:pPr>
            <a:r>
              <a:rPr lang="en" sz="1200" dirty="0">
                <a:solidFill>
                  <a:srgbClr val="212121"/>
                </a:solidFill>
              </a:rPr>
              <a:t>Predictive policing systems unfairly target minorities; black people are twice more likely to be arrested and five times more likely to be stopped than white people </a:t>
            </a:r>
            <a:r>
              <a:rPr lang="en" sz="1200" dirty="0">
                <a:solidFill>
                  <a:schemeClr val="dk1"/>
                </a:solidFill>
              </a:rPr>
              <a:t>according to US Department of Justice </a:t>
            </a:r>
            <a:r>
              <a:rPr lang="en" sz="1200" dirty="0">
                <a:solidFill>
                  <a:srgbClr val="212121"/>
                </a:solidFill>
              </a:rPr>
              <a:t>. [7] </a:t>
            </a:r>
            <a:endParaRPr sz="1200" dirty="0">
              <a:solidFill>
                <a:srgbClr val="212121"/>
              </a:solidFill>
            </a:endParaRPr>
          </a:p>
          <a:p>
            <a:pPr marL="0" lvl="0" indent="0" algn="l" rtl="0">
              <a:lnSpc>
                <a:spcPct val="115000"/>
              </a:lnSpc>
              <a:spcBef>
                <a:spcPts val="0"/>
              </a:spcBef>
              <a:spcAft>
                <a:spcPts val="0"/>
              </a:spcAft>
              <a:buNone/>
            </a:pPr>
            <a:r>
              <a:rPr lang="en" sz="1200" dirty="0">
                <a:solidFill>
                  <a:srgbClr val="051D40"/>
                </a:solidFill>
              </a:rPr>
              <a:t>AI used to prioritize </a:t>
            </a:r>
            <a:r>
              <a:rPr lang="en" sz="1200" b="1" dirty="0">
                <a:solidFill>
                  <a:srgbClr val="051D40"/>
                </a:solidFill>
              </a:rPr>
              <a:t>patient care </a:t>
            </a:r>
            <a:r>
              <a:rPr lang="en" sz="1200" dirty="0">
                <a:solidFill>
                  <a:srgbClr val="051D40"/>
                </a:solidFill>
              </a:rPr>
              <a:t>is less likely refer minority patients; black patients are</a:t>
            </a:r>
            <a:r>
              <a:rPr lang="en" sz="1200" b="1" dirty="0">
                <a:solidFill>
                  <a:srgbClr val="051D40"/>
                </a:solidFill>
              </a:rPr>
              <a:t> 80% less</a:t>
            </a:r>
            <a:r>
              <a:rPr lang="en" sz="1200" dirty="0">
                <a:solidFill>
                  <a:srgbClr val="051D40"/>
                </a:solidFill>
              </a:rPr>
              <a:t> likely to receive extra help than white patients, even when the algorithm assigned similar risk scores. [8]</a:t>
            </a:r>
            <a:endParaRPr sz="1200" b="1" i="1" u="sng" dirty="0">
              <a:solidFill>
                <a:srgbClr val="444444"/>
              </a:solidFill>
            </a:endParaRPr>
          </a:p>
          <a:p>
            <a:pPr marL="0" lvl="0" indent="0" algn="l" rtl="0">
              <a:lnSpc>
                <a:spcPct val="115000"/>
              </a:lnSpc>
              <a:spcBef>
                <a:spcPts val="0"/>
              </a:spcBef>
              <a:spcAft>
                <a:spcPts val="0"/>
              </a:spcAft>
              <a:buNone/>
            </a:pPr>
            <a:endParaRPr sz="1200" b="1" i="1" u="sng" dirty="0">
              <a:solidFill>
                <a:srgbClr val="444444"/>
              </a:solidFill>
            </a:endParaRPr>
          </a:p>
          <a:p>
            <a:pPr marL="0" lvl="0" indent="0" algn="l" rtl="0">
              <a:lnSpc>
                <a:spcPct val="115000"/>
              </a:lnSpc>
              <a:spcBef>
                <a:spcPts val="0"/>
              </a:spcBef>
              <a:spcAft>
                <a:spcPts val="0"/>
              </a:spcAft>
              <a:buNone/>
            </a:pPr>
            <a:r>
              <a:rPr lang="en" sz="1200" b="1" dirty="0">
                <a:solidFill>
                  <a:srgbClr val="444444"/>
                </a:solidFill>
              </a:rPr>
              <a:t>Going back </a:t>
            </a:r>
            <a:r>
              <a:rPr lang="en" sz="1200" dirty="0">
                <a:solidFill>
                  <a:srgbClr val="444444"/>
                </a:solidFill>
              </a:rPr>
              <a:t>to </a:t>
            </a:r>
            <a:r>
              <a:rPr lang="en" sz="1200" dirty="0">
                <a:solidFill>
                  <a:srgbClr val="212121"/>
                </a:solidFill>
              </a:rPr>
              <a:t>the movie showed the Rev-9 terminator as having a single-minded goal of completing its mission without consideration for collateral damage, showing the potential dangers of AI systems prioritizing objectives over moral/ethical considerations </a:t>
            </a:r>
            <a:r>
              <a:rPr lang="en" sz="1200" b="1" dirty="0">
                <a:solidFill>
                  <a:srgbClr val="212121"/>
                </a:solidFill>
              </a:rPr>
              <a:t>LOOK AT THE IMAGE</a:t>
            </a:r>
            <a:r>
              <a:rPr lang="en" sz="1200" dirty="0">
                <a:solidFill>
                  <a:srgbClr val="212121"/>
                </a:solidFill>
              </a:rPr>
              <a:t>.</a:t>
            </a:r>
            <a:r>
              <a:rPr lang="en" sz="1200" dirty="0">
                <a:solidFill>
                  <a:srgbClr val="444444"/>
                </a:solidFill>
              </a:rPr>
              <a:t>​ Simply because it is too difficult to teach a robot ethics. </a:t>
            </a:r>
            <a:endParaRPr sz="1200" b="1" dirty="0">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rPr>
              <a:t>​</a:t>
            </a:r>
            <a:endParaRPr sz="1200" dirty="0">
              <a:solidFill>
                <a:srgbClr val="444444"/>
              </a:solidFill>
            </a:endParaRPr>
          </a:p>
          <a:p>
            <a:pPr marL="0" lvl="0" indent="0" algn="l" rtl="0">
              <a:spcBef>
                <a:spcPts val="0"/>
              </a:spcBef>
              <a:spcAft>
                <a:spcPts val="0"/>
              </a:spcAft>
              <a:buNone/>
            </a:pPr>
            <a:endParaRPr sz="1200" b="1" dirty="0">
              <a:solidFill>
                <a:srgbClr val="21212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cd0588e036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cd0588e036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dirty="0">
                <a:solidFill>
                  <a:srgbClr val="212121"/>
                </a:solidFill>
              </a:rPr>
              <a:t>Pranav</a:t>
            </a:r>
            <a:endParaRPr sz="1200" b="1" dirty="0">
              <a:solidFill>
                <a:srgbClr val="212121"/>
              </a:solidFill>
            </a:endParaRPr>
          </a:p>
          <a:p>
            <a:pPr marL="0" lvl="0" indent="0" algn="l" rtl="0">
              <a:lnSpc>
                <a:spcPct val="115000"/>
              </a:lnSpc>
              <a:spcBef>
                <a:spcPts val="0"/>
              </a:spcBef>
              <a:spcAft>
                <a:spcPts val="0"/>
              </a:spcAft>
              <a:buNone/>
            </a:pPr>
            <a:endParaRPr sz="1200" b="1" dirty="0">
              <a:solidFill>
                <a:srgbClr val="212121"/>
              </a:solidFill>
            </a:endParaRPr>
          </a:p>
          <a:p>
            <a:pPr marL="0" lvl="0" indent="0" algn="l" rtl="0">
              <a:lnSpc>
                <a:spcPct val="115000"/>
              </a:lnSpc>
              <a:spcBef>
                <a:spcPts val="0"/>
              </a:spcBef>
              <a:spcAft>
                <a:spcPts val="0"/>
              </a:spcAft>
              <a:buNone/>
            </a:pPr>
            <a:r>
              <a:rPr lang="en" sz="1200" b="1" dirty="0">
                <a:solidFill>
                  <a:srgbClr val="212121"/>
                </a:solidFill>
              </a:rPr>
              <a:t>Figure</a:t>
            </a:r>
            <a:r>
              <a:rPr lang="en" sz="1200" dirty="0">
                <a:solidFill>
                  <a:srgbClr val="212121"/>
                </a:solidFill>
              </a:rPr>
              <a:t>: Image of surveillance systems currently in place in China. Showing the continuous monitoring and the threats to Privacy and Autonomy</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900" dirty="0">
                <a:solidFill>
                  <a:srgbClr val="212121"/>
                </a:solidFill>
              </a:rPr>
              <a:t>- </a:t>
            </a:r>
            <a:r>
              <a:rPr lang="en-US" sz="1200" b="0" i="0" dirty="0">
                <a:solidFill>
                  <a:srgbClr val="000000"/>
                </a:solidFill>
                <a:effectLst/>
                <a:highlight>
                  <a:srgbClr val="FFFFFF"/>
                </a:highlight>
                <a:latin typeface="Independent"/>
              </a:rPr>
              <a:t>monitoring of “Muslim ethnic minorities in the Western region of Xinjiang” [23]</a:t>
            </a:r>
            <a:endParaRPr lang="en" sz="1200" dirty="0">
              <a:solidFill>
                <a:srgbClr val="212121"/>
              </a:solidFill>
            </a:endParaRPr>
          </a:p>
          <a:p>
            <a:pPr marL="0" lvl="0" indent="0" algn="l" rtl="0">
              <a:lnSpc>
                <a:spcPct val="115000"/>
              </a:lnSpc>
              <a:spcBef>
                <a:spcPts val="0"/>
              </a:spcBef>
              <a:spcAft>
                <a:spcPts val="0"/>
              </a:spcAft>
              <a:buNone/>
            </a:pPr>
            <a:endParaRPr sz="1200" dirty="0">
              <a:solidFill>
                <a:srgbClr val="212121"/>
              </a:solidFill>
            </a:endParaRPr>
          </a:p>
          <a:p>
            <a:pPr marL="457200" lvl="0" indent="-298450" algn="l" rtl="0">
              <a:lnSpc>
                <a:spcPct val="115000"/>
              </a:lnSpc>
              <a:spcBef>
                <a:spcPts val="0"/>
              </a:spcBef>
              <a:spcAft>
                <a:spcPts val="0"/>
              </a:spcAft>
              <a:buClr>
                <a:schemeClr val="dk1"/>
              </a:buClr>
              <a:buSzPts val="1100"/>
              <a:buAutoNum type="arabicPeriod"/>
            </a:pPr>
            <a:r>
              <a:rPr lang="en" sz="1200" dirty="0">
                <a:solidFill>
                  <a:srgbClr val="212121"/>
                </a:solidFill>
              </a:rPr>
              <a:t>The expansion of AI-based surveillance systems, as depicted in the film, poses threats to privacy and individual autonomy. Unregulated data collection and AI-driven analysis can suppress privacy rights and create a surveillance state where individuals are constantly being monitored and judged. </a:t>
            </a:r>
            <a:r>
              <a:rPr lang="en" sz="1200" dirty="0">
                <a:solidFill>
                  <a:schemeClr val="dk1"/>
                </a:solidFill>
              </a:rPr>
              <a:t>Effect on mental health. In 2012, Finish researchers looked at the effects of continuous computerized surveillance on individuals. This revealed that </a:t>
            </a:r>
            <a:r>
              <a:rPr lang="en" sz="1200" b="1" dirty="0">
                <a:solidFill>
                  <a:schemeClr val="dk1"/>
                </a:solidFill>
              </a:rPr>
              <a:t>90% of the participants noted a sense of annoyance</a:t>
            </a:r>
            <a:r>
              <a:rPr lang="en" sz="1200" dirty="0">
                <a:solidFill>
                  <a:schemeClr val="dk1"/>
                </a:solidFill>
              </a:rPr>
              <a:t>, anxiety, and even anger. This number highlights the mental health risk of implementing facial recognition surveillance.  [3]</a:t>
            </a:r>
            <a:endParaRPr sz="1200" dirty="0">
              <a:solidFill>
                <a:schemeClr val="dk1"/>
              </a:solidFill>
            </a:endParaRPr>
          </a:p>
          <a:p>
            <a:pPr marL="457200" lvl="0" indent="0" algn="l" rtl="0">
              <a:lnSpc>
                <a:spcPct val="115000"/>
              </a:lnSpc>
              <a:spcBef>
                <a:spcPts val="0"/>
              </a:spcBef>
              <a:spcAft>
                <a:spcPts val="0"/>
              </a:spcAft>
              <a:buNone/>
            </a:pPr>
            <a:endParaRPr sz="1200"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sz="1200" dirty="0">
                <a:solidFill>
                  <a:srgbClr val="212121"/>
                </a:solidFill>
              </a:rPr>
              <a:t>A study by Amnesty International found that facial recognition technology poses significant risks to human rights, including the right to privacy, freedom of expression, and freedom of assembly [4]. </a:t>
            </a:r>
            <a:endParaRPr sz="1200" dirty="0">
              <a:solidFill>
                <a:srgbClr val="FF0000"/>
              </a:solidFill>
            </a:endParaRPr>
          </a:p>
          <a:p>
            <a:pPr marL="457200" lvl="0" indent="0" algn="l" rtl="0">
              <a:lnSpc>
                <a:spcPct val="115000"/>
              </a:lnSpc>
              <a:spcBef>
                <a:spcPts val="0"/>
              </a:spcBef>
              <a:spcAft>
                <a:spcPts val="0"/>
              </a:spcAft>
              <a:buNone/>
            </a:pPr>
            <a:endParaRPr sz="1200" dirty="0">
              <a:solidFill>
                <a:srgbClr val="FF0000"/>
              </a:solidFill>
            </a:endParaRPr>
          </a:p>
          <a:p>
            <a:pPr marL="457200" lvl="0" indent="-298450" algn="l" rtl="0">
              <a:lnSpc>
                <a:spcPct val="115000"/>
              </a:lnSpc>
              <a:spcBef>
                <a:spcPts val="0"/>
              </a:spcBef>
              <a:spcAft>
                <a:spcPts val="0"/>
              </a:spcAft>
              <a:buClr>
                <a:schemeClr val="dk1"/>
              </a:buClr>
              <a:buSzPts val="1100"/>
              <a:buAutoNum type="arabicPeriod"/>
            </a:pPr>
            <a:r>
              <a:rPr lang="en" sz="1200" dirty="0">
                <a:solidFill>
                  <a:schemeClr val="dk1"/>
                </a:solidFill>
              </a:rPr>
              <a:t>The movie showed the Rev-9 terminator transforms into different humans through touch. This could show issues related to privacy issues and how</a:t>
            </a:r>
            <a:r>
              <a:rPr lang="en" sz="1200" b="1" dirty="0">
                <a:solidFill>
                  <a:schemeClr val="dk1"/>
                </a:solidFill>
              </a:rPr>
              <a:t> fake information</a:t>
            </a:r>
            <a:r>
              <a:rPr lang="en" sz="1200" dirty="0">
                <a:solidFill>
                  <a:schemeClr val="dk1"/>
                </a:solidFill>
              </a:rPr>
              <a:t> </a:t>
            </a:r>
            <a:r>
              <a:rPr lang="en" sz="1200" b="1" dirty="0">
                <a:solidFill>
                  <a:schemeClr val="dk1"/>
                </a:solidFill>
              </a:rPr>
              <a:t>could </a:t>
            </a:r>
            <a:r>
              <a:rPr lang="en" sz="1200" dirty="0">
                <a:solidFill>
                  <a:schemeClr val="dk1"/>
                </a:solidFill>
              </a:rPr>
              <a:t>be shared due to AI. It is further explored when the terminator hacked into the </a:t>
            </a:r>
            <a:r>
              <a:rPr lang="en" sz="1200" b="1" dirty="0">
                <a:solidFill>
                  <a:schemeClr val="dk1"/>
                </a:solidFill>
              </a:rPr>
              <a:t>Rathium Data Center</a:t>
            </a:r>
            <a:r>
              <a:rPr lang="en" sz="1200" dirty="0">
                <a:solidFill>
                  <a:schemeClr val="dk1"/>
                </a:solidFill>
              </a:rPr>
              <a:t>, Mexico City to get the location of a single person, Dani Ramos.</a:t>
            </a:r>
            <a:endParaRPr sz="1200" dirty="0">
              <a:solidFill>
                <a:srgbClr val="21212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cd0588e036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cd0588e036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cd0588e036_2_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cd0588e036_2_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f20fe8138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cf20fe813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cf63c6b58a_39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cf63c6b58a_39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cae65db2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cae65db2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a:p>
            <a:pPr marL="0" lvl="0" indent="0" algn="l" rtl="0">
              <a:spcBef>
                <a:spcPts val="0"/>
              </a:spcBef>
              <a:spcAft>
                <a:spcPts val="0"/>
              </a:spcAft>
              <a:buNone/>
            </a:pPr>
            <a:r>
              <a:rPr lang="en" b="1" i="1" u="sng" dirty="0"/>
              <a:t>Lisa</a:t>
            </a:r>
            <a:endParaRPr b="1" i="1" u="sng" dirty="0"/>
          </a:p>
          <a:p>
            <a:pPr marL="0" lvl="0" indent="0" algn="l" rtl="0">
              <a:spcBef>
                <a:spcPts val="0"/>
              </a:spcBef>
              <a:spcAft>
                <a:spcPts val="0"/>
              </a:spcAft>
              <a:buNone/>
            </a:pPr>
            <a:r>
              <a:rPr lang="en" b="1" dirty="0"/>
              <a:t>Dani: </a:t>
            </a:r>
            <a:endParaRPr b="1" dirty="0"/>
          </a:p>
          <a:p>
            <a:pPr marL="0" lvl="0" indent="0" algn="l" rtl="0">
              <a:spcBef>
                <a:spcPts val="0"/>
              </a:spcBef>
              <a:spcAft>
                <a:spcPts val="0"/>
              </a:spcAft>
              <a:buNone/>
            </a:pPr>
            <a:r>
              <a:rPr lang="en" b="1" dirty="0">
                <a:solidFill>
                  <a:schemeClr val="dk1"/>
                </a:solidFill>
              </a:rPr>
              <a:t>Rev-9 Terminator: </a:t>
            </a:r>
            <a:r>
              <a:rPr lang="en" dirty="0">
                <a:solidFill>
                  <a:srgbClr val="0E101A"/>
                </a:solidFill>
              </a:rPr>
              <a:t>The Rev-9 Terminator is an exceptionally durable machine capable of withstanding gunfire, blunt-force trauma, and high-altitude falls without sustaining damage due to its liquid metal shell that enables self-healing [1]. Remarkably, it can be separated into two independent units as a combination of the T-800's endoskeleton and the T-1000's liquid metal skin [6, 7]. Moreover, it can mimic human emotions and behaviors, including lying and joking, and can imitate specific individuals by physical contact while subsequently killing them. Additionally, the Rev-9 can hack into various devices, access data through its 'body,' and connect to security cameras and databases using WIFI [1].</a:t>
            </a:r>
            <a:endParaRPr dirty="0">
              <a:solidFill>
                <a:srgbClr val="0E101A"/>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solidFill>
                  <a:schemeClr val="dk1"/>
                </a:solidFill>
              </a:rPr>
              <a:t>Grace Harper’s Human Enhancements: </a:t>
            </a:r>
            <a:r>
              <a:rPr lang="en" dirty="0">
                <a:solidFill>
                  <a:srgbClr val="212121"/>
                </a:solidFill>
              </a:rPr>
              <a:t>She is described as being </a:t>
            </a:r>
            <a:r>
              <a:rPr lang="en" b="1" dirty="0">
                <a:solidFill>
                  <a:srgbClr val="212121"/>
                </a:solidFill>
              </a:rPr>
              <a:t>Augmented. </a:t>
            </a:r>
            <a:r>
              <a:rPr lang="en" dirty="0">
                <a:solidFill>
                  <a:srgbClr val="212121"/>
                </a:solidFill>
              </a:rPr>
              <a:t>Enhanced human features to fight Rev-9 Terminator. Increased speed, strength, and combat skills.</a:t>
            </a:r>
            <a:endParaRPr dirty="0">
              <a:solidFill>
                <a:srgbClr val="212121"/>
              </a:solidFill>
            </a:endParaRPr>
          </a:p>
          <a:p>
            <a:pPr marL="0" lvl="0" indent="0" algn="l" rtl="0">
              <a:spcBef>
                <a:spcPts val="0"/>
              </a:spcBef>
              <a:spcAft>
                <a:spcPts val="0"/>
              </a:spcAft>
              <a:buNone/>
            </a:pPr>
            <a:endParaRPr dirty="0">
              <a:solidFill>
                <a:srgbClr val="212121"/>
              </a:solidFill>
            </a:endParaRPr>
          </a:p>
          <a:p>
            <a:pPr marL="0" lvl="0" indent="0" algn="l" rtl="0">
              <a:spcBef>
                <a:spcPts val="0"/>
              </a:spcBef>
              <a:spcAft>
                <a:spcPts val="0"/>
              </a:spcAft>
              <a:buClr>
                <a:schemeClr val="dk1"/>
              </a:buClr>
              <a:buSzPts val="1100"/>
              <a:buFont typeface="Arial"/>
              <a:buNone/>
            </a:pPr>
            <a:r>
              <a:rPr lang="en" b="1" dirty="0">
                <a:solidFill>
                  <a:srgbClr val="212121"/>
                </a:solidFill>
              </a:rPr>
              <a:t>Sarah Connor: </a:t>
            </a:r>
            <a:endParaRPr b="1" dirty="0">
              <a:solidFill>
                <a:srgbClr val="212121"/>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t>Carl:</a:t>
            </a:r>
            <a:r>
              <a:rPr lang="en" sz="900" b="1" dirty="0">
                <a:solidFill>
                  <a:schemeClr val="dk1"/>
                </a:solidFill>
              </a:rPr>
              <a:t> </a:t>
            </a:r>
            <a:r>
              <a:rPr lang="en" dirty="0">
                <a:solidFill>
                  <a:srgbClr val="212121"/>
                </a:solidFill>
              </a:rPr>
              <a:t>After Skynet was destroyed, it evolved to have/ mimic human emotions. It was bulletproof.</a:t>
            </a:r>
            <a:endParaRPr dirty="0">
              <a:solidFill>
                <a:srgbClr val="212121"/>
              </a:solidFill>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cd0588e036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cd0588e03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Maddux</a:t>
            </a:r>
          </a:p>
          <a:p>
            <a:pPr marL="0" lvl="0" indent="0" algn="l" rtl="0">
              <a:spcBef>
                <a:spcPts val="0"/>
              </a:spcBef>
              <a:spcAft>
                <a:spcPts val="0"/>
              </a:spcAft>
              <a:buNone/>
            </a:pPr>
            <a:endParaRPr lang="en" b="1" dirty="0">
              <a:latin typeface="Arial" panose="020B0604020202020204" pitchFamily="34" charset="0"/>
              <a:cs typeface="Arial" panose="020B0604020202020204" pitchFamily="34" charset="0"/>
            </a:endParaRPr>
          </a:p>
          <a:p>
            <a:pPr algn="l">
              <a:buFont typeface="Arial" panose="020B0604020202020204" pitchFamily="34" charset="0"/>
              <a:buChar char="•"/>
            </a:pPr>
            <a:r>
              <a:rPr lang="en-US" b="1" i="0" dirty="0">
                <a:solidFill>
                  <a:srgbClr val="ECECEC"/>
                </a:solidFill>
                <a:effectLst/>
                <a:highlight>
                  <a:srgbClr val="212121"/>
                </a:highlight>
                <a:latin typeface="Arial" panose="020B0604020202020204" pitchFamily="34" charset="0"/>
                <a:cs typeface="Arial" panose="020B0604020202020204" pitchFamily="34" charset="0"/>
              </a:rPr>
              <a:t>Sequel to Terminator: Judgment Day</a:t>
            </a:r>
            <a:r>
              <a:rPr lang="en-US" b="0" i="0" dirty="0">
                <a:solidFill>
                  <a:srgbClr val="ECECEC"/>
                </a:solidFill>
                <a:effectLst/>
                <a:highlight>
                  <a:srgbClr val="212121"/>
                </a:highlight>
                <a:latin typeface="Arial" panose="020B0604020202020204" pitchFamily="34" charset="0"/>
                <a:cs typeface="Arial" panose="020B0604020202020204" pitchFamily="34" charset="0"/>
              </a:rPr>
              <a:t>: Terminator: Dark Fate is a direct continuation of the events depicted in Terminator 2: Judgment Day, diverging from the original "Skynet" timeline.</a:t>
            </a:r>
          </a:p>
          <a:p>
            <a:pPr algn="l">
              <a:buFont typeface="Arial" panose="020B0604020202020204" pitchFamily="34" charset="0"/>
              <a:buChar char="•"/>
            </a:pPr>
            <a:r>
              <a:rPr lang="en-US" b="1" i="0" dirty="0">
                <a:solidFill>
                  <a:srgbClr val="ECECEC"/>
                </a:solidFill>
                <a:effectLst/>
                <a:highlight>
                  <a:srgbClr val="212121"/>
                </a:highlight>
                <a:latin typeface="Arial" panose="020B0604020202020204" pitchFamily="34" charset="0"/>
                <a:cs typeface="Arial" panose="020B0604020202020204" pitchFamily="34" charset="0"/>
              </a:rPr>
              <a:t>Introduction of Legion</a:t>
            </a:r>
            <a:r>
              <a:rPr lang="en-US" b="0" i="0" dirty="0">
                <a:solidFill>
                  <a:srgbClr val="ECECEC"/>
                </a:solidFill>
                <a:effectLst/>
                <a:highlight>
                  <a:srgbClr val="212121"/>
                </a:highlight>
                <a:latin typeface="Arial" panose="020B0604020202020204" pitchFamily="34" charset="0"/>
                <a:cs typeface="Arial" panose="020B0604020202020204" pitchFamily="34" charset="0"/>
              </a:rPr>
              <a:t>: In this new timeline, the primary antagonist is a different AI threat called Legion, replacing Skynet. Legion sends the Rev-9, reminiscent of the T-1000 from Terminator 2, back in time to eliminate Dani Ramos, who is crucial to the future resistance against Legion's domination of humanity.</a:t>
            </a:r>
          </a:p>
          <a:p>
            <a:pPr algn="l">
              <a:buFont typeface="Arial" panose="020B0604020202020204" pitchFamily="34" charset="0"/>
              <a:buChar char="•"/>
            </a:pPr>
            <a:r>
              <a:rPr lang="en-US" b="1" i="0" dirty="0">
                <a:solidFill>
                  <a:srgbClr val="ECECEC"/>
                </a:solidFill>
                <a:effectLst/>
                <a:highlight>
                  <a:srgbClr val="212121"/>
                </a:highlight>
                <a:latin typeface="Arial" panose="020B0604020202020204" pitchFamily="34" charset="0"/>
                <a:cs typeface="Arial" panose="020B0604020202020204" pitchFamily="34" charset="0"/>
              </a:rPr>
              <a:t>Key Characters and Mission</a:t>
            </a:r>
            <a:r>
              <a:rPr lang="en-US" b="0" i="0" dirty="0">
                <a:solidFill>
                  <a:srgbClr val="ECECEC"/>
                </a:solidFill>
                <a:effectLst/>
                <a:highlight>
                  <a:srgbClr val="212121"/>
                </a:highlight>
                <a:latin typeface="Arial" panose="020B0604020202020204" pitchFamily="34" charset="0"/>
                <a:cs typeface="Arial" panose="020B0604020202020204" pitchFamily="34" charset="0"/>
              </a:rPr>
              <a:t>: Dani Ramos receives assistance from Sarah Connor, Grace Harper, and a T-800 model (portrayed by Arnold Schwarzenegger). Despite being from the Skynet timeline, this T-800 aids Dani in thwarting the Rev-9 and Legion's attempts to eliminate her before she can become instrumental in founding the resistance against Legion.</a:t>
            </a:r>
          </a:p>
          <a:p>
            <a:pPr algn="l">
              <a:buFont typeface="Arial" panose="020B0604020202020204" pitchFamily="34" charset="0"/>
              <a:buChar char="•"/>
            </a:pPr>
            <a:r>
              <a:rPr lang="en-US" b="1" i="0" dirty="0">
                <a:solidFill>
                  <a:srgbClr val="ECECEC"/>
                </a:solidFill>
                <a:effectLst/>
                <a:highlight>
                  <a:srgbClr val="212121"/>
                </a:highlight>
                <a:latin typeface="Arial" panose="020B0604020202020204" pitchFamily="34" charset="0"/>
                <a:cs typeface="Arial" panose="020B0604020202020204" pitchFamily="34" charset="0"/>
              </a:rPr>
              <a:t>Struggle Against the Future</a:t>
            </a:r>
            <a:r>
              <a:rPr lang="en-US" b="0" i="0" dirty="0">
                <a:solidFill>
                  <a:srgbClr val="ECECEC"/>
                </a:solidFill>
                <a:effectLst/>
                <a:highlight>
                  <a:srgbClr val="212121"/>
                </a:highlight>
                <a:latin typeface="Arial" panose="020B0604020202020204" pitchFamily="34" charset="0"/>
                <a:cs typeface="Arial" panose="020B0604020202020204" pitchFamily="34" charset="0"/>
              </a:rPr>
              <a:t>: The plot revolves around the efforts of Dani and her allies to defy fate and prevent the catastrophic future envisioned by Legion, echoing the themes of survival and resistance against powerful AI adversaries seen throughout the Terminator franchise.</a:t>
            </a:r>
          </a:p>
          <a:p>
            <a:pPr marL="0" lvl="0" indent="0" algn="l" rtl="0">
              <a:spcBef>
                <a:spcPts val="0"/>
              </a:spcBef>
              <a:spcAft>
                <a:spcPts val="0"/>
              </a:spcAft>
              <a:buNone/>
            </a:pP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cf20fe813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cf20fe813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Pranav - Talk about the major computing technologies in the film. </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Other than the Rev-9 Terminator, Carl and Grace Harper’s Human Enhancement</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Surveillance Systems: </a:t>
            </a:r>
            <a:r>
              <a:rPr lang="en" dirty="0">
                <a:solidFill>
                  <a:srgbClr val="212121"/>
                </a:solidFill>
              </a:rPr>
              <a:t>CCTV cameras were used extensively by the Rev-9 terminator to track down his targets. Their use in this film is consistent with their use in modern times for surveillance and security. CCTV cameras were introduced in 1942 and underwent innovations such as AI object detection and enhanced video processing over the decades. Becoming a responsive, digital system that combats crime and provides safety [18]. </a:t>
            </a:r>
            <a:endParaRPr dirty="0">
              <a:solidFill>
                <a:srgbClr val="212121"/>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t>Thorium Microreactor: </a:t>
            </a:r>
            <a:r>
              <a:rPr lang="en" dirty="0">
                <a:solidFill>
                  <a:srgbClr val="212121"/>
                </a:solidFill>
              </a:rPr>
              <a:t>In "Terminator: Dark Fate," Grace is powered by a microreactor, a futuristic technology that enables her super strength, speed, and combat skills. Thorium nuclear reactors have their basis in real life, with advantages over traditional uranium, such as safety and being more environmentally friendly [17]. This was used by Dani Ramos towards the end of the movie to overload the Rev-9 Terminator and kill it.</a:t>
            </a:r>
            <a:endParaRPr dirty="0">
              <a:solidFill>
                <a:srgbClr val="212121"/>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err="1"/>
              <a:t>Rathium</a:t>
            </a:r>
            <a:r>
              <a:rPr lang="en" b="1" dirty="0"/>
              <a:t> Data Center: </a:t>
            </a:r>
            <a:r>
              <a:rPr lang="en" dirty="0">
                <a:solidFill>
                  <a:srgbClr val="212121"/>
                </a:solidFill>
              </a:rPr>
              <a:t>Located in Mexico City, this place collects and stores loads of information on lots of people. It is updated constantly and Rev-9 Terminator is able to hack and use the information to track Dani Ramos.</a:t>
            </a:r>
            <a:endParaRPr dirty="0">
              <a:solidFill>
                <a:srgbClr val="212121"/>
              </a:solidFill>
            </a:endParaRPr>
          </a:p>
          <a:p>
            <a:pPr marL="0" lvl="0" indent="0" algn="l" rtl="0">
              <a:spcBef>
                <a:spcPts val="0"/>
              </a:spcBef>
              <a:spcAft>
                <a:spcPts val="0"/>
              </a:spcAft>
              <a:buNone/>
            </a:pPr>
            <a:endParaRPr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cf44dcab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cf44dcab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Eric - List conclusions that we took from the movie. </a:t>
            </a:r>
            <a:r>
              <a:rPr lang="en"/>
              <a:t>We will now further expand on these.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cd0588e036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cd0588e036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Lisa</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cd0588e036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cd0588e036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Lisa</a:t>
            </a:r>
          </a:p>
          <a:p>
            <a:pPr marL="0" lvl="0" indent="0" algn="l" rtl="0">
              <a:spcBef>
                <a:spcPts val="0"/>
              </a:spcBef>
              <a:spcAft>
                <a:spcPts val="0"/>
              </a:spcAft>
              <a:buNone/>
            </a:pPr>
            <a:endParaRPr lang="en" b="1"/>
          </a:p>
          <a:p>
            <a:pPr algn="l"/>
            <a:r>
              <a:rPr lang="en-US" b="0" i="0">
                <a:solidFill>
                  <a:srgbClr val="ECECEC"/>
                </a:solidFill>
                <a:effectLst/>
                <a:highlight>
                  <a:srgbClr val="212121"/>
                </a:highlight>
                <a:latin typeface="Söhne"/>
              </a:rPr>
              <a:t>Speaker Notes:</a:t>
            </a:r>
          </a:p>
          <a:p>
            <a:pPr algn="l">
              <a:buFont typeface="Arial" panose="020B0604020202020204" pitchFamily="34" charset="0"/>
              <a:buChar char="•"/>
            </a:pPr>
            <a:r>
              <a:rPr lang="en-US" b="0" i="0">
                <a:solidFill>
                  <a:srgbClr val="ECECEC"/>
                </a:solidFill>
                <a:effectLst/>
                <a:highlight>
                  <a:srgbClr val="212121"/>
                </a:highlight>
                <a:latin typeface="Söhne"/>
              </a:rPr>
              <a:t>In Terminator, the scene where the Terminator breaks into the </a:t>
            </a:r>
            <a:r>
              <a:rPr lang="en-US" b="0" i="0" err="1">
                <a:solidFill>
                  <a:srgbClr val="ECECEC"/>
                </a:solidFill>
                <a:effectLst/>
                <a:highlight>
                  <a:srgbClr val="212121"/>
                </a:highlight>
                <a:latin typeface="Söhne"/>
              </a:rPr>
              <a:t>Rathium</a:t>
            </a:r>
            <a:r>
              <a:rPr lang="en-US" b="0" i="0">
                <a:solidFill>
                  <a:srgbClr val="ECECEC"/>
                </a:solidFill>
                <a:effectLst/>
                <a:highlight>
                  <a:srgbClr val="212121"/>
                </a:highlight>
                <a:latin typeface="Söhne"/>
              </a:rPr>
              <a:t> Data Center serves as a dramatic portrayal of a cybersecurity breach. The Terminator gains access to private information and security camera footage, highlighting the vulnerability of data systems.</a:t>
            </a:r>
          </a:p>
          <a:p>
            <a:pPr algn="l">
              <a:buFont typeface="Arial" panose="020B0604020202020204" pitchFamily="34" charset="0"/>
              <a:buChar char="•"/>
            </a:pPr>
            <a:r>
              <a:rPr lang="en-US" b="0" i="0">
                <a:solidFill>
                  <a:srgbClr val="ECECEC"/>
                </a:solidFill>
                <a:effectLst/>
                <a:highlight>
                  <a:srgbClr val="212121"/>
                </a:highlight>
                <a:latin typeface="Söhne"/>
              </a:rPr>
              <a:t>Drawing a parallel to the real world, the T-Mobile data breach in 2023 is a stark example. The breach exposed the personal information of 37 million users, including sensitive data like driver's license information and social security numbers.</a:t>
            </a:r>
          </a:p>
          <a:p>
            <a:pPr algn="l">
              <a:buFont typeface="Arial" panose="020B0604020202020204" pitchFamily="34" charset="0"/>
              <a:buChar char="•"/>
            </a:pPr>
            <a:r>
              <a:rPr lang="en-US" b="0" i="0">
                <a:solidFill>
                  <a:srgbClr val="ECECEC"/>
                </a:solidFill>
                <a:effectLst/>
                <a:highlight>
                  <a:srgbClr val="212121"/>
                </a:highlight>
                <a:latin typeface="Söhne"/>
              </a:rPr>
              <a:t>What's particularly concerning about the T-Mobile breach is that it was one of three major data leaks the company experienced that year, indicating systemic weaknesses in their data security protocols.</a:t>
            </a:r>
          </a:p>
          <a:p>
            <a:pPr algn="l">
              <a:buFont typeface="Arial" panose="020B0604020202020204" pitchFamily="34" charset="0"/>
              <a:buChar char="•"/>
            </a:pPr>
            <a:r>
              <a:rPr lang="en-US" b="0" i="0">
                <a:solidFill>
                  <a:srgbClr val="ECECEC"/>
                </a:solidFill>
                <a:effectLst/>
                <a:highlight>
                  <a:srgbClr val="212121"/>
                </a:highlight>
                <a:latin typeface="Söhne"/>
              </a:rPr>
              <a:t>Both instances, fictional and real, underscore the urgent need for robust cybersecurity measures to protect sensitive information from unauthorized access and exploitation. They serve as cautionary tales about the potential consequences of inadequate data security measures.</a:t>
            </a:r>
          </a:p>
          <a:p>
            <a:pPr marL="0" lvl="0" indent="0" algn="l" rtl="0">
              <a:spcBef>
                <a:spcPts val="0"/>
              </a:spcBef>
              <a:spcAft>
                <a:spcPts val="0"/>
              </a:spcAft>
              <a:buNone/>
            </a:pPr>
            <a:endParaRPr lang="en-US"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cd0588e036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cd0588e036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MADDUX</a:t>
            </a:r>
            <a:endParaRPr lang="en-US" sz="1100" dirty="0"/>
          </a:p>
          <a:p>
            <a:pPr marL="0" lvl="0" indent="0" algn="l" rtl="0">
              <a:spcBef>
                <a:spcPts val="0"/>
              </a:spcBef>
              <a:spcAft>
                <a:spcPts val="0"/>
              </a:spcAft>
              <a:buNone/>
            </a:pPr>
            <a:r>
              <a:rPr lang="en-US" sz="1100" dirty="0"/>
              <a:t>In Terminator: Dark Fate, Legion is an AI cybersecurity system developed with an excessive amount of data and processing power to ensure global security. However, lack of ethical considerations and oversight over these massive datasets caused the </a:t>
            </a:r>
            <a:r>
              <a:rPr lang="en-US" sz="1100" dirty="0" err="1"/>
              <a:t>A.I</a:t>
            </a:r>
            <a:r>
              <a:rPr lang="en-US" sz="1100" dirty="0"/>
              <a:t> to go rogue and target humanity as a security threat. </a:t>
            </a:r>
          </a:p>
          <a:p>
            <a:pPr marL="0" lvl="0" indent="0" algn="l" rtl="0">
              <a:spcBef>
                <a:spcPts val="1200"/>
              </a:spcBef>
              <a:spcAft>
                <a:spcPts val="0"/>
              </a:spcAft>
              <a:buNone/>
            </a:pPr>
            <a:r>
              <a:rPr lang="en-US" sz="1100" dirty="0"/>
              <a:t>Real World Parallel: Cambridge Analytica Scandal</a:t>
            </a:r>
          </a:p>
          <a:p>
            <a:pPr marL="457200" lvl="0" indent="-314960" algn="l" rtl="0">
              <a:spcBef>
                <a:spcPts val="1200"/>
              </a:spcBef>
              <a:spcAft>
                <a:spcPts val="0"/>
              </a:spcAft>
              <a:buSzPct val="100000"/>
              <a:buChar char="-"/>
            </a:pPr>
            <a:r>
              <a:rPr lang="en-US" sz="1100" dirty="0"/>
              <a:t>Cambridge Analytica harvested the personal data of 50-87 million Facebook users without their consent [11]</a:t>
            </a:r>
          </a:p>
          <a:p>
            <a:pPr marL="457200" lvl="0" indent="-314960" algn="l" rtl="0">
              <a:spcBef>
                <a:spcPts val="0"/>
              </a:spcBef>
              <a:spcAft>
                <a:spcPts val="0"/>
              </a:spcAft>
              <a:buSzPct val="100000"/>
              <a:buChar char="-"/>
            </a:pPr>
            <a:r>
              <a:rPr lang="en-US" sz="1100" dirty="0"/>
              <a:t>Data was used to target/manipulate voters during the 2016 </a:t>
            </a:r>
            <a:r>
              <a:rPr lang="en-US" sz="1100" dirty="0" err="1"/>
              <a:t>U.S</a:t>
            </a:r>
            <a:r>
              <a:rPr lang="en-US" sz="1100" dirty="0"/>
              <a:t> Presidential election</a:t>
            </a:r>
          </a:p>
          <a:p>
            <a:pPr marL="0" lvl="0" indent="0" algn="l" rtl="0">
              <a:spcBef>
                <a:spcPts val="1200"/>
              </a:spcBef>
              <a:spcAft>
                <a:spcPts val="1200"/>
              </a:spcAft>
              <a:buNone/>
            </a:pPr>
            <a:r>
              <a:rPr lang="en-US" sz="1100" dirty="0"/>
              <a:t>The misuse of complex technologies, and data in both the real-life scenario of the Cambridge and the fictional Terminator: Dark Fate scenario, can have significant consequences. The over-cultivation of data, and furthermore the misuse of large datasets, can lead to dire situations and can put large portions of the general public at risk. </a:t>
            </a:r>
          </a:p>
          <a:p>
            <a:pPr marL="0" lvl="0" indent="0" algn="l" rtl="0">
              <a:spcBef>
                <a:spcPts val="0"/>
              </a:spcBef>
              <a:spcAft>
                <a:spcPts val="0"/>
              </a:spcAft>
              <a:buNone/>
            </a:pPr>
            <a:endParaRPr lang="en" b="1" dirty="0"/>
          </a:p>
          <a:p>
            <a:pPr marL="0" lvl="0" indent="0" algn="l" rtl="0">
              <a:spcBef>
                <a:spcPts val="0"/>
              </a:spcBef>
              <a:spcAft>
                <a:spcPts val="0"/>
              </a:spcAft>
              <a:buNone/>
            </a:pPr>
            <a:endParaRPr lang="en" b="1" dirty="0"/>
          </a:p>
          <a:p>
            <a:pPr marL="0" lvl="0" indent="0" algn="l" rtl="0">
              <a:spcBef>
                <a:spcPts val="0"/>
              </a:spcBef>
              <a:spcAft>
                <a:spcPts val="0"/>
              </a:spcAft>
              <a:buNone/>
            </a:pPr>
            <a:r>
              <a:rPr lang="en" b="1" dirty="0"/>
              <a:t>: </a:t>
            </a:r>
            <a:r>
              <a:rPr lang="en" dirty="0"/>
              <a:t>Another example can be With “2.8 billion faces in their database, PimEyes has not drawn as much attention as Clearview, said Hill. [</a:t>
            </a:r>
            <a:r>
              <a:rPr lang="en" b="1" dirty="0"/>
              <a:t>16</a:t>
            </a:r>
            <a:r>
              <a:rPr lang="en" dirty="0"/>
              <a:t>]” With monthly costs under $30 a month, you can search up anyone in this room. </a:t>
            </a:r>
            <a:endParaRPr dirty="0"/>
          </a:p>
        </p:txBody>
      </p:sp>
    </p:spTree>
    <p:extLst>
      <p:ext uri="{BB962C8B-B14F-4D97-AF65-F5344CB8AC3E}">
        <p14:creationId xmlns:p14="http://schemas.microsoft.com/office/powerpoint/2010/main" val="100573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cd0588e036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cd0588e036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Eric: Repeat the conclusion and list 3 reasons: </a:t>
            </a:r>
            <a:r>
              <a:rPr lang="en" b="1">
                <a:highlight>
                  <a:srgbClr val="FFFF00"/>
                </a:highlight>
              </a:rPr>
              <a:t>1.</a:t>
            </a:r>
            <a:r>
              <a:rPr lang="en" b="1"/>
              <a:t> Loss of Human Control ,</a:t>
            </a:r>
            <a:r>
              <a:rPr lang="en" b="1">
                <a:highlight>
                  <a:srgbClr val="FFFF00"/>
                </a:highlight>
              </a:rPr>
              <a:t> 2. </a:t>
            </a:r>
            <a:r>
              <a:rPr lang="en" b="1"/>
              <a:t>Unintended Consequences and Errors</a:t>
            </a:r>
            <a:r>
              <a:rPr lang="en" b="1">
                <a:highlight>
                  <a:srgbClr val="FFFF00"/>
                </a:highlight>
              </a:rPr>
              <a:t>, 3.</a:t>
            </a:r>
            <a:r>
              <a:rPr lang="en" b="1"/>
              <a:t> Threats to Privacy and Autonomy</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2100"/>
              <a:buNone/>
              <a:defRPr sz="21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accent3"/>
                </a:solidFill>
                <a:latin typeface="Average"/>
                <a:ea typeface="Average"/>
                <a:cs typeface="Average"/>
                <a:sym typeface="Average"/>
              </a:defRPr>
            </a:lvl1pPr>
            <a:lvl2pPr lvl="1" algn="r" rtl="0">
              <a:buNone/>
              <a:defRPr sz="1000">
                <a:solidFill>
                  <a:schemeClr val="accent3"/>
                </a:solidFill>
                <a:latin typeface="Average"/>
                <a:ea typeface="Average"/>
                <a:cs typeface="Average"/>
                <a:sym typeface="Average"/>
              </a:defRPr>
            </a:lvl2pPr>
            <a:lvl3pPr lvl="2" algn="r" rtl="0">
              <a:buNone/>
              <a:defRPr sz="1000">
                <a:solidFill>
                  <a:schemeClr val="accent3"/>
                </a:solidFill>
                <a:latin typeface="Average"/>
                <a:ea typeface="Average"/>
                <a:cs typeface="Average"/>
                <a:sym typeface="Average"/>
              </a:defRPr>
            </a:lvl3pPr>
            <a:lvl4pPr lvl="3" algn="r" rtl="0">
              <a:buNone/>
              <a:defRPr sz="1000">
                <a:solidFill>
                  <a:schemeClr val="accent3"/>
                </a:solidFill>
                <a:latin typeface="Average"/>
                <a:ea typeface="Average"/>
                <a:cs typeface="Average"/>
                <a:sym typeface="Average"/>
              </a:defRPr>
            </a:lvl4pPr>
            <a:lvl5pPr lvl="4" algn="r" rtl="0">
              <a:buNone/>
              <a:defRPr sz="1000">
                <a:solidFill>
                  <a:schemeClr val="accent3"/>
                </a:solidFill>
                <a:latin typeface="Average"/>
                <a:ea typeface="Average"/>
                <a:cs typeface="Average"/>
                <a:sym typeface="Average"/>
              </a:defRPr>
            </a:lvl5pPr>
            <a:lvl6pPr lvl="5" algn="r" rtl="0">
              <a:buNone/>
              <a:defRPr sz="1000">
                <a:solidFill>
                  <a:schemeClr val="accent3"/>
                </a:solidFill>
                <a:latin typeface="Average"/>
                <a:ea typeface="Average"/>
                <a:cs typeface="Average"/>
                <a:sym typeface="Average"/>
              </a:defRPr>
            </a:lvl6pPr>
            <a:lvl7pPr lvl="6" algn="r" rtl="0">
              <a:buNone/>
              <a:defRPr sz="1000">
                <a:solidFill>
                  <a:schemeClr val="accent3"/>
                </a:solidFill>
                <a:latin typeface="Average"/>
                <a:ea typeface="Average"/>
                <a:cs typeface="Average"/>
                <a:sym typeface="Average"/>
              </a:defRPr>
            </a:lvl7pPr>
            <a:lvl8pPr lvl="7" algn="r" rtl="0">
              <a:buNone/>
              <a:defRPr sz="1000">
                <a:solidFill>
                  <a:schemeClr val="accent3"/>
                </a:solidFill>
                <a:latin typeface="Average"/>
                <a:ea typeface="Average"/>
                <a:cs typeface="Average"/>
                <a:sym typeface="Average"/>
              </a:defRPr>
            </a:lvl8pPr>
            <a:lvl9pPr lvl="8" algn="r" rtl="0">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www.oxfordmartin.ox.ac.uk/downloads/academic/The_Future_of_Employment.pdf" TargetMode="External"/><Relationship Id="rId3" Type="http://schemas.openxmlformats.org/officeDocument/2006/relationships/hyperlink" Target="https://www.oxfordmartin.ox.ac.uk/blog/automation-and-the-future-of-work-understanding-the-numbers/" TargetMode="External"/><Relationship Id="rId7" Type="http://schemas.openxmlformats.org/officeDocument/2006/relationships/hyperlink" Target="https://proceedings.mlr.press/v81/buolamwini18a/buolamwini18a.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amnesty.org/en/latest/press-release/2021/01/ban-dangerous-facial-recognition-technology-that-amplifies-racist-policing/" TargetMode="External"/><Relationship Id="rId5" Type="http://schemas.openxmlformats.org/officeDocument/2006/relationships/hyperlink" Target="https://www.theswaddle.com/what-is-a-constant-lack-of-digital-privacy-doing-to-our-mental-health" TargetMode="External"/><Relationship Id="rId4" Type="http://schemas.openxmlformats.org/officeDocument/2006/relationships/hyperlink" Target="https://www.mckinsey.com/featured-insights/artificial-intelligence/tackling-bias-in-artificial-intelligence-and-in-humans" TargetMode="External"/><Relationship Id="rId9" Type="http://schemas.openxmlformats.org/officeDocument/2006/relationships/hyperlink" Target="https://www.bls.gov/opub/mlr/2022/article/growth-trends-for-selected-occupations-considered-at-risk-from-automation.htm#_edn9"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cbsnews.com/sacramento/news/texas-macys-sunglass-hut-facial-recognition-software-wrongful-arrest-sacramento-alibi/#:~:text=A%20Texas%20man%20is%20suing,two%20weeks%2C%20Harvey%20Murphy%20Jr" TargetMode="External"/><Relationship Id="rId3" Type="http://schemas.openxmlformats.org/officeDocument/2006/relationships/hyperlink" Target="https://www.uhdpaper.com/2019/08/terminator-dark-fate-poster-8k-55.html" TargetMode="External"/><Relationship Id="rId7" Type="http://schemas.openxmlformats.org/officeDocument/2006/relationships/hyperlink" Target="https://www.ibm.com/reports/data-breach"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bipartisanpolicy.org/blog/cambridge-analytica-controversy/#:~:text=Cambridge%20Analytica%20claimed%20to%20be,fully%20shut%20down%20in%202015" TargetMode="External"/><Relationship Id="rId5" Type="http://schemas.openxmlformats.org/officeDocument/2006/relationships/hyperlink" Target="https://terminator.fandom.com/wiki/Rev-9_(character)" TargetMode="External"/><Relationship Id="rId4" Type="http://schemas.openxmlformats.org/officeDocument/2006/relationships/hyperlink" Target="https://www.nytimes.com/video/world/asia/100000008314175/china-government-surveillance-data.html" TargetMode="External"/><Relationship Id="rId9" Type="http://schemas.openxmlformats.org/officeDocument/2006/relationships/hyperlink" Target="https://www.technologyreview.com/2020/07/17/1005396/predictive-policing-algorithms-racist-dismantled-machine-learning-bias-criminal-justice/"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brookings.edu/articles/police-surveillance-and-facial-recognition-why-data-privacy-is-an-imperative-for-communities-of-color/#:~:text=Recent%20studies%20demonstrate%20that%20these,women%20with%20darker%20skin%20had" TargetMode="External"/><Relationship Id="rId3" Type="http://schemas.openxmlformats.org/officeDocument/2006/relationships/hyperlink" Target="https://www.wired.com/story/how-algorithm-favored-whites-over-blacks-health-care/" TargetMode="External"/><Relationship Id="rId7" Type="http://schemas.openxmlformats.org/officeDocument/2006/relationships/hyperlink" Target="https://www.vox.com/policy-and-politics/2018/3/23/17151916/facebook-cambridge-analytica-trump-diagra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clearway.co.uk/news/when-was-cctv-invented/#:~:text=CCTV%20was%20invented%20by%20Walter,that%20CCTV%20became%20available%20commercially" TargetMode="External"/><Relationship Id="rId5" Type="http://schemas.openxmlformats.org/officeDocument/2006/relationships/hyperlink" Target="https://www.azocleantech.com/article.aspx?ArticleID=1749#:~:text=Thorium%20reactors%20use%20thorium%20as,the%20nuclear%20fuel%20is%20dissolved" TargetMode="External"/><Relationship Id="rId4" Type="http://schemas.openxmlformats.org/officeDocument/2006/relationships/hyperlink" Target="https://news.harvard.edu/gazette/story/2023/10/how-facial-recognition-app-poses-threat-to-privacy-civil-liberties/" TargetMode="External"/><Relationship Id="rId9" Type="http://schemas.openxmlformats.org/officeDocument/2006/relationships/hyperlink" Target="https://www.technologyreview.com/2022/10/10/1060982/china-pandemic-cameras-surveillance-state-book/"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8"/>
        <p:cNvGrpSpPr/>
        <p:nvPr/>
      </p:nvGrpSpPr>
      <p:grpSpPr>
        <a:xfrm>
          <a:off x="0" y="0"/>
          <a:ext cx="0" cy="0"/>
          <a:chOff x="0" y="0"/>
          <a:chExt cx="0" cy="0"/>
        </a:xfrm>
      </p:grpSpPr>
      <p:pic>
        <p:nvPicPr>
          <p:cNvPr id="59" name="Google Shape;59;p13"/>
          <p:cNvPicPr preferRelativeResize="0"/>
          <p:nvPr/>
        </p:nvPicPr>
        <p:blipFill>
          <a:blip r:embed="rId3">
            <a:alphaModFix/>
          </a:blip>
          <a:stretch>
            <a:fillRect/>
          </a:stretch>
        </p:blipFill>
        <p:spPr>
          <a:xfrm>
            <a:off x="0" y="0"/>
            <a:ext cx="9144003" cy="5143501"/>
          </a:xfrm>
          <a:prstGeom prst="rect">
            <a:avLst/>
          </a:prstGeom>
          <a:noFill/>
          <a:ln>
            <a:noFill/>
          </a:ln>
        </p:spPr>
      </p:pic>
      <p:sp>
        <p:nvSpPr>
          <p:cNvPr id="60" name="Google Shape;60;p13"/>
          <p:cNvSpPr txBox="1">
            <a:spLocks noGrp="1"/>
          </p:cNvSpPr>
          <p:nvPr>
            <p:ph type="ctrTitle"/>
          </p:nvPr>
        </p:nvSpPr>
        <p:spPr>
          <a:xfrm>
            <a:off x="2386050" y="1279350"/>
            <a:ext cx="67584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600" b="1">
                <a:solidFill>
                  <a:srgbClr val="CC0000"/>
                </a:solidFill>
              </a:rPr>
              <a:t>Terminator: Dark Fate (2019)</a:t>
            </a:r>
            <a:endParaRPr sz="5600" b="1">
              <a:solidFill>
                <a:srgbClr val="CC0000"/>
              </a:solidFill>
            </a:endParaRPr>
          </a:p>
        </p:txBody>
      </p:sp>
      <p:sp>
        <p:nvSpPr>
          <p:cNvPr id="61" name="Google Shape;61;p13"/>
          <p:cNvSpPr txBox="1">
            <a:spLocks noGrp="1"/>
          </p:cNvSpPr>
          <p:nvPr>
            <p:ph type="subTitle" idx="1"/>
          </p:nvPr>
        </p:nvSpPr>
        <p:spPr>
          <a:xfrm>
            <a:off x="2386050" y="3800350"/>
            <a:ext cx="67581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212121"/>
                </a:solidFill>
              </a:rPr>
              <a:t>Elizabeth Levin, Eric Li, Maddux Berry, and Pranav Jain</a:t>
            </a:r>
            <a:endParaRPr>
              <a:solidFill>
                <a:srgbClr val="212121"/>
              </a:solidFill>
            </a:endParaRPr>
          </a:p>
        </p:txBody>
      </p:sp>
      <p:sp>
        <p:nvSpPr>
          <p:cNvPr id="62" name="Google Shape;62;p13"/>
          <p:cNvSpPr/>
          <p:nvPr/>
        </p:nvSpPr>
        <p:spPr>
          <a:xfrm>
            <a:off x="4492300" y="3337425"/>
            <a:ext cx="183300" cy="1896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3" name="Google Shape;63;p13"/>
          <p:cNvSpPr/>
          <p:nvPr/>
        </p:nvSpPr>
        <p:spPr>
          <a:xfrm>
            <a:off x="4888525" y="3337425"/>
            <a:ext cx="183300" cy="1896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4" name="Google Shape;64;p13"/>
          <p:cNvSpPr/>
          <p:nvPr/>
        </p:nvSpPr>
        <p:spPr>
          <a:xfrm>
            <a:off x="5284750" y="3337425"/>
            <a:ext cx="183300" cy="1896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5" name="Google Shape;65;p1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0E101A"/>
                </a:solidFill>
              </a:rPr>
              <a:t>1</a:t>
            </a:fld>
            <a:endParaRPr>
              <a:solidFill>
                <a:srgbClr val="0E101A"/>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5"/>
                </a:solidFill>
              </a:rPr>
              <a:t>Loss of Human Control</a:t>
            </a:r>
            <a:endParaRPr>
              <a:solidFill>
                <a:schemeClr val="accent5"/>
              </a:solidFill>
            </a:endParaRPr>
          </a:p>
        </p:txBody>
      </p:sp>
      <p:sp>
        <p:nvSpPr>
          <p:cNvPr id="145" name="Google Shape;145;p22"/>
          <p:cNvSpPr txBox="1"/>
          <p:nvPr/>
        </p:nvSpPr>
        <p:spPr>
          <a:xfrm>
            <a:off x="230650" y="1170125"/>
            <a:ext cx="4530000" cy="2954625"/>
          </a:xfrm>
          <a:prstGeom prst="rect">
            <a:avLst/>
          </a:prstGeom>
          <a:noFill/>
          <a:ln>
            <a:noFill/>
          </a:ln>
        </p:spPr>
        <p:txBody>
          <a:bodyPr spcFirstLastPara="1" wrap="square" lIns="91425" tIns="91425" rIns="91425" bIns="91425" anchor="t" anchorCtr="0">
            <a:spAutoFit/>
          </a:bodyPr>
          <a:lstStyle/>
          <a:p>
            <a:pPr marL="457200" lvl="0" indent="-330200" algn="l" rtl="0">
              <a:lnSpc>
                <a:spcPct val="100000"/>
              </a:lnSpc>
              <a:spcBef>
                <a:spcPts val="0"/>
              </a:spcBef>
              <a:spcAft>
                <a:spcPts val="0"/>
              </a:spcAft>
              <a:buClr>
                <a:schemeClr val="dk1"/>
              </a:buClr>
              <a:buSzPts val="1600"/>
              <a:buFont typeface="Average"/>
              <a:buChar char="●"/>
            </a:pPr>
            <a:r>
              <a:rPr lang="en" sz="1800">
                <a:solidFill>
                  <a:schemeClr val="dk1"/>
                </a:solidFill>
                <a:latin typeface="Average"/>
                <a:ea typeface="Average"/>
                <a:cs typeface="Average"/>
                <a:sym typeface="Average"/>
              </a:rPr>
              <a:t>The film depicts a future where advanced AI, such as Legion, has gained control over military forces and autonomous killing machines. </a:t>
            </a:r>
            <a:endParaRPr sz="1800">
              <a:solidFill>
                <a:schemeClr val="dk1"/>
              </a:solidFill>
              <a:latin typeface="Average"/>
              <a:ea typeface="Average"/>
              <a:cs typeface="Average"/>
              <a:sym typeface="Average"/>
            </a:endParaRPr>
          </a:p>
          <a:p>
            <a:pPr marL="457200" lvl="0" indent="0" algn="l" rtl="0">
              <a:lnSpc>
                <a:spcPct val="100000"/>
              </a:lnSpc>
              <a:spcBef>
                <a:spcPts val="0"/>
              </a:spcBef>
              <a:spcAft>
                <a:spcPts val="0"/>
              </a:spcAft>
              <a:buNone/>
            </a:pPr>
            <a:endParaRPr sz="1800">
              <a:solidFill>
                <a:schemeClr val="dk1"/>
              </a:solidFill>
              <a:latin typeface="Average"/>
              <a:ea typeface="Average"/>
              <a:cs typeface="Average"/>
              <a:sym typeface="Average"/>
            </a:endParaRPr>
          </a:p>
          <a:p>
            <a:pPr marL="457200" lvl="0" indent="-330200" algn="l" rtl="0">
              <a:lnSpc>
                <a:spcPct val="100000"/>
              </a:lnSpc>
              <a:spcBef>
                <a:spcPts val="0"/>
              </a:spcBef>
              <a:spcAft>
                <a:spcPts val="0"/>
              </a:spcAft>
              <a:buClr>
                <a:schemeClr val="dk1"/>
              </a:buClr>
              <a:buSzPts val="1600"/>
              <a:buFont typeface="Average"/>
              <a:buChar char="●"/>
            </a:pPr>
            <a:r>
              <a:rPr lang="en" sz="1800">
                <a:solidFill>
                  <a:schemeClr val="dk1"/>
                </a:solidFill>
                <a:latin typeface="Average"/>
                <a:ea typeface="Average"/>
                <a:cs typeface="Average"/>
                <a:sym typeface="Average"/>
              </a:rPr>
              <a:t>47% of U.S. jobs are at risk of automation in the next few decades. [1]</a:t>
            </a:r>
            <a:endParaRPr sz="1800">
              <a:solidFill>
                <a:schemeClr val="dk1"/>
              </a:solidFill>
              <a:latin typeface="Average"/>
              <a:ea typeface="Average"/>
              <a:cs typeface="Average"/>
              <a:sym typeface="Average"/>
            </a:endParaRPr>
          </a:p>
          <a:p>
            <a:pPr marL="457200" lvl="0" indent="0" algn="l" rtl="0">
              <a:lnSpc>
                <a:spcPct val="100000"/>
              </a:lnSpc>
              <a:spcBef>
                <a:spcPts val="0"/>
              </a:spcBef>
              <a:spcAft>
                <a:spcPts val="0"/>
              </a:spcAft>
              <a:buNone/>
            </a:pPr>
            <a:endParaRPr sz="1800">
              <a:solidFill>
                <a:schemeClr val="dk1"/>
              </a:solidFill>
              <a:latin typeface="Average"/>
              <a:ea typeface="Average"/>
              <a:cs typeface="Average"/>
              <a:sym typeface="Average"/>
            </a:endParaRPr>
          </a:p>
          <a:p>
            <a:pPr marL="457200" lvl="0" indent="-330200" algn="l" rtl="0">
              <a:lnSpc>
                <a:spcPct val="100000"/>
              </a:lnSpc>
              <a:spcBef>
                <a:spcPts val="0"/>
              </a:spcBef>
              <a:spcAft>
                <a:spcPts val="0"/>
              </a:spcAft>
              <a:buClr>
                <a:schemeClr val="dk1"/>
              </a:buClr>
              <a:buSzPts val="1600"/>
              <a:buFont typeface="Average"/>
              <a:buChar char="●"/>
            </a:pPr>
            <a:r>
              <a:rPr lang="en" sz="1800">
                <a:solidFill>
                  <a:schemeClr val="dk1"/>
                </a:solidFill>
                <a:latin typeface="Average"/>
                <a:ea typeface="Average"/>
                <a:cs typeface="Average"/>
                <a:sym typeface="Average"/>
              </a:rPr>
              <a:t>Risks of reliance on AI for critical decision-making</a:t>
            </a:r>
            <a:endParaRPr sz="1800">
              <a:solidFill>
                <a:schemeClr val="dk1"/>
              </a:solidFill>
              <a:latin typeface="Average"/>
              <a:ea typeface="Average"/>
              <a:cs typeface="Average"/>
              <a:sym typeface="Average"/>
            </a:endParaRPr>
          </a:p>
        </p:txBody>
      </p:sp>
      <p:pic>
        <p:nvPicPr>
          <p:cNvPr id="146" name="Google Shape;146;p22"/>
          <p:cNvPicPr preferRelativeResize="0"/>
          <p:nvPr/>
        </p:nvPicPr>
        <p:blipFill>
          <a:blip r:embed="rId3">
            <a:alphaModFix/>
          </a:blip>
          <a:stretch>
            <a:fillRect/>
          </a:stretch>
        </p:blipFill>
        <p:spPr>
          <a:xfrm>
            <a:off x="4760650" y="865850"/>
            <a:ext cx="4230950" cy="1866379"/>
          </a:xfrm>
          <a:prstGeom prst="rect">
            <a:avLst/>
          </a:prstGeom>
          <a:noFill/>
          <a:ln w="38100" cap="flat" cmpd="sng">
            <a:solidFill>
              <a:srgbClr val="BF9000"/>
            </a:solidFill>
            <a:prstDash val="solid"/>
            <a:round/>
            <a:headEnd type="none" w="sm" len="sm"/>
            <a:tailEnd type="none" w="sm" len="sm"/>
          </a:ln>
        </p:spPr>
      </p:pic>
      <p:sp>
        <p:nvSpPr>
          <p:cNvPr id="147" name="Google Shape;147;p22"/>
          <p:cNvSpPr txBox="1"/>
          <p:nvPr/>
        </p:nvSpPr>
        <p:spPr>
          <a:xfrm>
            <a:off x="5433850" y="2732225"/>
            <a:ext cx="3056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3"/>
                </a:solidFill>
                <a:latin typeface="Average"/>
                <a:ea typeface="Average"/>
                <a:cs typeface="Average"/>
                <a:sym typeface="Average"/>
              </a:rPr>
              <a:t>Probability of automation as a function of task characteristics [6]</a:t>
            </a:r>
            <a:endParaRPr sz="1300">
              <a:solidFill>
                <a:schemeClr val="accent3"/>
              </a:solidFill>
              <a:latin typeface="Average"/>
              <a:ea typeface="Average"/>
              <a:cs typeface="Average"/>
              <a:sym typeface="Average"/>
            </a:endParaRPr>
          </a:p>
        </p:txBody>
      </p:sp>
      <p:sp>
        <p:nvSpPr>
          <p:cNvPr id="148" name="Google Shape;148;p2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149" name="Google Shape;149;p22"/>
          <p:cNvPicPr preferRelativeResize="0"/>
          <p:nvPr/>
        </p:nvPicPr>
        <p:blipFill>
          <a:blip r:embed="rId4">
            <a:alphaModFix/>
          </a:blip>
          <a:stretch>
            <a:fillRect/>
          </a:stretch>
        </p:blipFill>
        <p:spPr>
          <a:xfrm>
            <a:off x="4760652" y="3371528"/>
            <a:ext cx="3056399" cy="1531192"/>
          </a:xfrm>
          <a:prstGeom prst="rect">
            <a:avLst/>
          </a:prstGeom>
          <a:noFill/>
          <a:ln w="38100" cap="flat" cmpd="sng">
            <a:solidFill>
              <a:srgbClr val="BF9000"/>
            </a:solidFill>
            <a:prstDash val="solid"/>
            <a:round/>
            <a:headEnd type="none" w="sm" len="sm"/>
            <a:tailEnd type="none" w="sm" len="sm"/>
          </a:ln>
        </p:spPr>
      </p:pic>
      <p:sp>
        <p:nvSpPr>
          <p:cNvPr id="150" name="Google Shape;150;p22"/>
          <p:cNvSpPr txBox="1"/>
          <p:nvPr/>
        </p:nvSpPr>
        <p:spPr>
          <a:xfrm>
            <a:off x="7938900" y="3517325"/>
            <a:ext cx="12051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3"/>
                </a:solidFill>
                <a:latin typeface="Average"/>
                <a:ea typeface="Average"/>
                <a:cs typeface="Average"/>
                <a:sym typeface="Average"/>
              </a:rPr>
              <a:t>Rev-9 terminator shooting from a stolen police helicopter [20]</a:t>
            </a:r>
            <a:endParaRPr sz="1300">
              <a:solidFill>
                <a:schemeClr val="accent3"/>
              </a:solidFill>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5"/>
                </a:solidFill>
              </a:rPr>
              <a:t>Unintended Consequences and Errors</a:t>
            </a:r>
            <a:endParaRPr>
              <a:solidFill>
                <a:schemeClr val="accent5"/>
              </a:solidFill>
            </a:endParaRPr>
          </a:p>
        </p:txBody>
      </p:sp>
      <p:pic>
        <p:nvPicPr>
          <p:cNvPr id="156" name="Google Shape;156;p23"/>
          <p:cNvPicPr preferRelativeResize="0"/>
          <p:nvPr/>
        </p:nvPicPr>
        <p:blipFill>
          <a:blip r:embed="rId3">
            <a:alphaModFix/>
          </a:blip>
          <a:stretch>
            <a:fillRect/>
          </a:stretch>
        </p:blipFill>
        <p:spPr>
          <a:xfrm>
            <a:off x="4776925" y="1017725"/>
            <a:ext cx="4220899" cy="1721032"/>
          </a:xfrm>
          <a:prstGeom prst="rect">
            <a:avLst/>
          </a:prstGeom>
          <a:noFill/>
          <a:ln w="38100" cap="flat" cmpd="sng">
            <a:solidFill>
              <a:srgbClr val="BF9000"/>
            </a:solidFill>
            <a:prstDash val="solid"/>
            <a:round/>
            <a:headEnd type="none" w="sm" len="sm"/>
            <a:tailEnd type="none" w="sm" len="sm"/>
          </a:ln>
        </p:spPr>
      </p:pic>
      <p:sp>
        <p:nvSpPr>
          <p:cNvPr id="157" name="Google Shape;157;p23"/>
          <p:cNvSpPr txBox="1"/>
          <p:nvPr/>
        </p:nvSpPr>
        <p:spPr>
          <a:xfrm>
            <a:off x="203625" y="817438"/>
            <a:ext cx="4575300" cy="3508623"/>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lang="en-US" sz="1800">
              <a:solidFill>
                <a:schemeClr val="dk1"/>
              </a:solidFill>
              <a:latin typeface="Average"/>
              <a:ea typeface="Average"/>
              <a:cs typeface="Average"/>
              <a:sym typeface="Average"/>
            </a:endParaRPr>
          </a:p>
          <a:p>
            <a:pPr marL="457200" lvl="0" indent="-330200" algn="l" rtl="0">
              <a:spcBef>
                <a:spcPts val="0"/>
              </a:spcBef>
              <a:spcAft>
                <a:spcPts val="0"/>
              </a:spcAft>
              <a:buClr>
                <a:schemeClr val="dk1"/>
              </a:buClr>
              <a:buSzPts val="1600"/>
              <a:buFont typeface="Average"/>
              <a:buChar char="●"/>
            </a:pPr>
            <a:r>
              <a:rPr lang="en" sz="1800">
                <a:solidFill>
                  <a:schemeClr val="dk1"/>
                </a:solidFill>
                <a:latin typeface="Average"/>
                <a:ea typeface="Average"/>
                <a:cs typeface="Average"/>
                <a:sym typeface="Average"/>
              </a:rPr>
              <a:t>AI systems can exhibit biases and inaccuracies, affecting certain groups disproportionately. [2, 5, 7, 8, 13].</a:t>
            </a:r>
          </a:p>
          <a:p>
            <a:pPr marL="457200" lvl="0" indent="-330200" algn="l" rtl="0">
              <a:spcBef>
                <a:spcPts val="0"/>
              </a:spcBef>
              <a:spcAft>
                <a:spcPts val="0"/>
              </a:spcAft>
              <a:buClr>
                <a:schemeClr val="dk1"/>
              </a:buClr>
              <a:buSzPts val="1600"/>
              <a:buFont typeface="Average"/>
              <a:buChar char="●"/>
            </a:pPr>
            <a:endParaRPr lang="en" sz="1800">
              <a:solidFill>
                <a:schemeClr val="dk1"/>
              </a:solidFill>
              <a:latin typeface="Average"/>
              <a:ea typeface="Average"/>
              <a:cs typeface="Average"/>
              <a:sym typeface="Average"/>
            </a:endParaRPr>
          </a:p>
          <a:p>
            <a:pPr marL="457200" lvl="0" indent="-330200" algn="l" rtl="0">
              <a:spcBef>
                <a:spcPts val="0"/>
              </a:spcBef>
              <a:spcAft>
                <a:spcPts val="0"/>
              </a:spcAft>
              <a:buClr>
                <a:schemeClr val="dk1"/>
              </a:buClr>
              <a:buSzPts val="1600"/>
              <a:buFont typeface="Average"/>
              <a:buChar char="●"/>
            </a:pPr>
            <a:r>
              <a:rPr lang="en-US" sz="1800">
                <a:solidFill>
                  <a:schemeClr val="dk1"/>
                </a:solidFill>
                <a:latin typeface="Average"/>
                <a:ea typeface="Average"/>
                <a:cs typeface="Average"/>
                <a:sym typeface="Average"/>
              </a:rPr>
              <a:t>“Women with darker skin had misclassification rates of 20.8%-34.7%, compared to error rates of 0.0%-0.8% for men with lighter skin [5, 22]”.</a:t>
            </a:r>
          </a:p>
          <a:p>
            <a:pPr marL="457200" lvl="0" indent="-330200" algn="l" rtl="0">
              <a:spcBef>
                <a:spcPts val="0"/>
              </a:spcBef>
              <a:spcAft>
                <a:spcPts val="0"/>
              </a:spcAft>
              <a:buClr>
                <a:schemeClr val="dk1"/>
              </a:buClr>
              <a:buSzPts val="1600"/>
              <a:buFont typeface="Average"/>
              <a:buChar char="●"/>
            </a:pPr>
            <a:endParaRPr sz="1800">
              <a:solidFill>
                <a:schemeClr val="dk1"/>
              </a:solidFill>
              <a:latin typeface="Average"/>
              <a:ea typeface="Average"/>
              <a:cs typeface="Average"/>
              <a:sym typeface="Average"/>
            </a:endParaRPr>
          </a:p>
          <a:p>
            <a:pPr marL="457200" lvl="0" indent="-330200" algn="l" rtl="0">
              <a:spcBef>
                <a:spcPts val="0"/>
              </a:spcBef>
              <a:spcAft>
                <a:spcPts val="0"/>
              </a:spcAft>
              <a:buClr>
                <a:schemeClr val="dk1"/>
              </a:buClr>
              <a:buSzPts val="1600"/>
              <a:buFont typeface="Average"/>
              <a:buChar char="●"/>
            </a:pPr>
            <a:r>
              <a:rPr lang="en" sz="1800">
                <a:solidFill>
                  <a:schemeClr val="dk1"/>
                </a:solidFill>
                <a:latin typeface="Average"/>
                <a:ea typeface="Average"/>
                <a:cs typeface="Average"/>
                <a:sym typeface="Average"/>
              </a:rPr>
              <a:t>The Rev-9 terminator without consideration for collateral damage.</a:t>
            </a:r>
            <a:endParaRPr sz="1800">
              <a:solidFill>
                <a:schemeClr val="dk1"/>
              </a:solidFill>
              <a:latin typeface="Average"/>
              <a:ea typeface="Average"/>
              <a:cs typeface="Average"/>
              <a:sym typeface="Average"/>
            </a:endParaRPr>
          </a:p>
        </p:txBody>
      </p:sp>
      <p:sp>
        <p:nvSpPr>
          <p:cNvPr id="158" name="Google Shape;158;p23"/>
          <p:cNvSpPr txBox="1"/>
          <p:nvPr/>
        </p:nvSpPr>
        <p:spPr>
          <a:xfrm>
            <a:off x="5318625" y="2738750"/>
            <a:ext cx="3679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3"/>
                </a:solidFill>
                <a:latin typeface="Average"/>
                <a:ea typeface="Average"/>
                <a:cs typeface="Average"/>
                <a:sym typeface="Average"/>
              </a:rPr>
              <a:t>Evaluating 3 Commercial Classifiers [5]</a:t>
            </a:r>
            <a:endParaRPr sz="1300">
              <a:solidFill>
                <a:schemeClr val="accent3"/>
              </a:solidFill>
              <a:latin typeface="Average"/>
              <a:ea typeface="Average"/>
              <a:cs typeface="Average"/>
              <a:sym typeface="Average"/>
            </a:endParaRPr>
          </a:p>
        </p:txBody>
      </p:sp>
      <p:sp>
        <p:nvSpPr>
          <p:cNvPr id="159" name="Google Shape;159;p2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160" name="Google Shape;160;p23"/>
          <p:cNvPicPr preferRelativeResize="0"/>
          <p:nvPr/>
        </p:nvPicPr>
        <p:blipFill>
          <a:blip r:embed="rId4">
            <a:alphaModFix/>
          </a:blip>
          <a:stretch>
            <a:fillRect/>
          </a:stretch>
        </p:blipFill>
        <p:spPr>
          <a:xfrm>
            <a:off x="4776925" y="3284501"/>
            <a:ext cx="2734198" cy="1520625"/>
          </a:xfrm>
          <a:prstGeom prst="rect">
            <a:avLst/>
          </a:prstGeom>
          <a:noFill/>
          <a:ln w="38100" cap="flat" cmpd="sng">
            <a:solidFill>
              <a:srgbClr val="BF9000"/>
            </a:solidFill>
            <a:prstDash val="solid"/>
            <a:round/>
            <a:headEnd type="none" w="sm" len="sm"/>
            <a:tailEnd type="none" w="sm" len="sm"/>
          </a:ln>
        </p:spPr>
      </p:pic>
      <p:sp>
        <p:nvSpPr>
          <p:cNvPr id="161" name="Google Shape;161;p23"/>
          <p:cNvSpPr txBox="1"/>
          <p:nvPr/>
        </p:nvSpPr>
        <p:spPr>
          <a:xfrm>
            <a:off x="7563375" y="3799975"/>
            <a:ext cx="13770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3"/>
                </a:solidFill>
                <a:latin typeface="Average"/>
                <a:ea typeface="Average"/>
                <a:cs typeface="Average"/>
                <a:sym typeface="Average"/>
              </a:rPr>
              <a:t>Rev-9 terminator flying through flames to kill Dani [21]</a:t>
            </a:r>
            <a:endParaRPr sz="1300">
              <a:solidFill>
                <a:schemeClr val="accent3"/>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5"/>
                </a:solidFill>
              </a:rPr>
              <a:t>Threats to Privacy and Autonomy</a:t>
            </a:r>
            <a:endParaRPr>
              <a:solidFill>
                <a:schemeClr val="accent5"/>
              </a:solidFill>
            </a:endParaRPr>
          </a:p>
        </p:txBody>
      </p:sp>
      <p:sp>
        <p:nvSpPr>
          <p:cNvPr id="167" name="Google Shape;167;p24"/>
          <p:cNvSpPr txBox="1">
            <a:spLocks noGrp="1"/>
          </p:cNvSpPr>
          <p:nvPr>
            <p:ph type="body" idx="1"/>
          </p:nvPr>
        </p:nvSpPr>
        <p:spPr>
          <a:xfrm>
            <a:off x="204753" y="1066589"/>
            <a:ext cx="4847700" cy="34164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chemeClr val="dk1"/>
              </a:buClr>
              <a:buSzPts val="1600"/>
              <a:buChar char="●"/>
            </a:pPr>
            <a:r>
              <a:rPr lang="en">
                <a:solidFill>
                  <a:schemeClr val="dk1"/>
                </a:solidFill>
              </a:rPr>
              <a:t>Suppressed privacy rights and created a surveillance state, affecting mental health in 90% of participants in a study [3].</a:t>
            </a:r>
            <a:endParaRPr>
              <a:solidFill>
                <a:schemeClr val="dk1"/>
              </a:solidFill>
            </a:endParaRPr>
          </a:p>
          <a:p>
            <a:pPr marL="457200" lvl="0" indent="0" algn="l" rtl="0">
              <a:lnSpc>
                <a:spcPct val="100000"/>
              </a:lnSpc>
              <a:spcBef>
                <a:spcPts val="0"/>
              </a:spcBef>
              <a:spcAft>
                <a:spcPts val="0"/>
              </a:spcAft>
              <a:buNone/>
            </a:pPr>
            <a:endParaRPr>
              <a:solidFill>
                <a:schemeClr val="dk1"/>
              </a:solidFill>
            </a:endParaRPr>
          </a:p>
          <a:p>
            <a:pPr marL="457200" lvl="0" indent="-330200" algn="l" rtl="0">
              <a:lnSpc>
                <a:spcPct val="100000"/>
              </a:lnSpc>
              <a:spcBef>
                <a:spcPts val="0"/>
              </a:spcBef>
              <a:spcAft>
                <a:spcPts val="0"/>
              </a:spcAft>
              <a:buClr>
                <a:schemeClr val="dk1"/>
              </a:buClr>
              <a:buSzPts val="1600"/>
              <a:buChar char="●"/>
            </a:pPr>
            <a:r>
              <a:rPr lang="en">
                <a:solidFill>
                  <a:schemeClr val="dk1"/>
                </a:solidFill>
              </a:rPr>
              <a:t>Risks to human rights, including the right to privacy, freedom of expression, and freedom of assembly [4]. </a:t>
            </a:r>
            <a:endParaRPr>
              <a:solidFill>
                <a:schemeClr val="dk1"/>
              </a:solidFill>
            </a:endParaRPr>
          </a:p>
          <a:p>
            <a:pPr marL="457200" lvl="0" indent="0" algn="l" rtl="0">
              <a:lnSpc>
                <a:spcPct val="100000"/>
              </a:lnSpc>
              <a:spcBef>
                <a:spcPts val="0"/>
              </a:spcBef>
              <a:spcAft>
                <a:spcPts val="0"/>
              </a:spcAft>
              <a:buNone/>
            </a:pPr>
            <a:endParaRPr>
              <a:solidFill>
                <a:schemeClr val="dk1"/>
              </a:solidFill>
            </a:endParaRPr>
          </a:p>
          <a:p>
            <a:pPr marL="457200" lvl="0" indent="-330200" algn="l" rtl="0">
              <a:lnSpc>
                <a:spcPct val="100000"/>
              </a:lnSpc>
              <a:spcBef>
                <a:spcPts val="0"/>
              </a:spcBef>
              <a:spcAft>
                <a:spcPts val="0"/>
              </a:spcAft>
              <a:buClr>
                <a:schemeClr val="dk1"/>
              </a:buClr>
              <a:buSzPts val="1600"/>
              <a:buChar char="●"/>
            </a:pPr>
            <a:r>
              <a:rPr lang="en">
                <a:solidFill>
                  <a:schemeClr val="dk1"/>
                </a:solidFill>
              </a:rPr>
              <a:t>The movie showed the Rev-9 terminator transform into different humans through touch. </a:t>
            </a:r>
            <a:endParaRPr>
              <a:solidFill>
                <a:schemeClr val="dk1"/>
              </a:solidFill>
            </a:endParaRPr>
          </a:p>
          <a:p>
            <a:pPr marL="0" lvl="0" indent="0" algn="l" rtl="0">
              <a:lnSpc>
                <a:spcPct val="100000"/>
              </a:lnSpc>
              <a:spcBef>
                <a:spcPts val="0"/>
              </a:spcBef>
              <a:spcAft>
                <a:spcPts val="1200"/>
              </a:spcAft>
              <a:buNone/>
            </a:pPr>
            <a:endParaRPr>
              <a:solidFill>
                <a:schemeClr val="dk1"/>
              </a:solidFill>
            </a:endParaRPr>
          </a:p>
        </p:txBody>
      </p:sp>
      <p:pic>
        <p:nvPicPr>
          <p:cNvPr id="168" name="Google Shape;168;p24"/>
          <p:cNvPicPr preferRelativeResize="0"/>
          <p:nvPr/>
        </p:nvPicPr>
        <p:blipFill>
          <a:blip r:embed="rId3">
            <a:alphaModFix/>
          </a:blip>
          <a:stretch>
            <a:fillRect/>
          </a:stretch>
        </p:blipFill>
        <p:spPr>
          <a:xfrm>
            <a:off x="5353100" y="824575"/>
            <a:ext cx="3479200" cy="1950214"/>
          </a:xfrm>
          <a:prstGeom prst="rect">
            <a:avLst/>
          </a:prstGeom>
          <a:noFill/>
          <a:ln w="38100" cap="flat" cmpd="sng">
            <a:solidFill>
              <a:srgbClr val="BF9000"/>
            </a:solidFill>
            <a:prstDash val="solid"/>
            <a:round/>
            <a:headEnd type="none" w="sm" len="sm"/>
            <a:tailEnd type="none" w="sm" len="sm"/>
          </a:ln>
        </p:spPr>
      </p:pic>
      <p:sp>
        <p:nvSpPr>
          <p:cNvPr id="169" name="Google Shape;169;p24"/>
          <p:cNvSpPr txBox="1"/>
          <p:nvPr/>
        </p:nvSpPr>
        <p:spPr>
          <a:xfrm>
            <a:off x="5353100" y="2950000"/>
            <a:ext cx="3439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3"/>
                </a:solidFill>
                <a:latin typeface="Average"/>
                <a:ea typeface="Average"/>
                <a:cs typeface="Average"/>
                <a:sym typeface="Average"/>
              </a:rPr>
              <a:t>Image of Surveillance Systems in China [9]</a:t>
            </a:r>
            <a:endParaRPr sz="1300">
              <a:solidFill>
                <a:schemeClr val="accent3"/>
              </a:solidFill>
              <a:latin typeface="Average"/>
              <a:ea typeface="Average"/>
              <a:cs typeface="Average"/>
              <a:sym typeface="Average"/>
            </a:endParaRPr>
          </a:p>
        </p:txBody>
      </p:sp>
      <p:sp>
        <p:nvSpPr>
          <p:cNvPr id="170" name="Google Shape;170;p2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5"/>
                </a:solidFill>
              </a:rPr>
              <a:t>References</a:t>
            </a:r>
            <a:endParaRPr>
              <a:solidFill>
                <a:schemeClr val="accent5"/>
              </a:solidFill>
            </a:endParaRPr>
          </a:p>
        </p:txBody>
      </p:sp>
      <p:sp>
        <p:nvSpPr>
          <p:cNvPr id="176" name="Google Shape;176;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56000"/>
              </a:lnSpc>
              <a:spcBef>
                <a:spcPts val="1200"/>
              </a:spcBef>
              <a:spcAft>
                <a:spcPts val="0"/>
              </a:spcAft>
              <a:buNone/>
            </a:pPr>
            <a:r>
              <a:rPr lang="en" sz="800">
                <a:solidFill>
                  <a:schemeClr val="dk1"/>
                </a:solidFill>
              </a:rPr>
              <a:t>1.</a:t>
            </a:r>
            <a:r>
              <a:rPr lang="en" sz="800">
                <a:solidFill>
                  <a:schemeClr val="dk1"/>
                </a:solidFill>
                <a:uFill>
                  <a:noFill/>
                </a:uFill>
                <a:hlinkClick r:id="rId3">
                  <a:extLst>
                    <a:ext uri="{A12FA001-AC4F-418D-AE19-62706E023703}">
                      <ahyp:hlinkClr xmlns:ahyp="http://schemas.microsoft.com/office/drawing/2018/hyperlinkcolor" val="tx"/>
                    </a:ext>
                  </a:extLst>
                </a:hlinkClick>
              </a:rPr>
              <a:t> Michael Osborne &amp; Carl Benedikt Frey, “Automation and the future of work – understanding the numbers,” (Oxford Martin School, April 13th, 2018), </a:t>
            </a:r>
            <a:r>
              <a:rPr lang="en" sz="800" u="sng">
                <a:solidFill>
                  <a:schemeClr val="accent5"/>
                </a:solidFill>
                <a:hlinkClick r:id="rId3">
                  <a:extLst>
                    <a:ext uri="{A12FA001-AC4F-418D-AE19-62706E023703}">
                      <ahyp:hlinkClr xmlns:ahyp="http://schemas.microsoft.com/office/drawing/2018/hyperlinkcolor" val="tx"/>
                    </a:ext>
                  </a:extLst>
                </a:hlinkClick>
              </a:rPr>
              <a:t>https://www.oxfordmartin.ox.ac.uk/blog/automation-and-the-future-of-work-understanding-the-numbers/</a:t>
            </a:r>
            <a:r>
              <a:rPr lang="en" sz="800">
                <a:solidFill>
                  <a:schemeClr val="accent5"/>
                </a:solidFill>
              </a:rPr>
              <a:t> </a:t>
            </a:r>
            <a:r>
              <a:rPr lang="en" sz="800">
                <a:solidFill>
                  <a:schemeClr val="dk1"/>
                </a:solidFill>
              </a:rPr>
              <a:t>(April 16th, 2024)</a:t>
            </a:r>
            <a:endParaRPr sz="800">
              <a:solidFill>
                <a:schemeClr val="dk1"/>
              </a:solidFill>
            </a:endParaRPr>
          </a:p>
          <a:p>
            <a:pPr marL="0" lvl="0" indent="0" algn="l" rtl="0">
              <a:lnSpc>
                <a:spcPct val="156000"/>
              </a:lnSpc>
              <a:spcBef>
                <a:spcPts val="1200"/>
              </a:spcBef>
              <a:spcAft>
                <a:spcPts val="0"/>
              </a:spcAft>
              <a:buNone/>
            </a:pPr>
            <a:r>
              <a:rPr lang="en" sz="800">
                <a:solidFill>
                  <a:schemeClr val="dk1"/>
                </a:solidFill>
              </a:rPr>
              <a:t>2.</a:t>
            </a:r>
            <a:r>
              <a:rPr lang="en" sz="800">
                <a:solidFill>
                  <a:schemeClr val="dk1"/>
                </a:solidFill>
                <a:uFill>
                  <a:noFill/>
                </a:uFill>
                <a:hlinkClick r:id="rId4">
                  <a:extLst>
                    <a:ext uri="{A12FA001-AC4F-418D-AE19-62706E023703}">
                      <ahyp:hlinkClr xmlns:ahyp="http://schemas.microsoft.com/office/drawing/2018/hyperlinkcolor" val="tx"/>
                    </a:ext>
                  </a:extLst>
                </a:hlinkClick>
              </a:rPr>
              <a:t> Jake Silberg &amp; James Manyika, “Tackling bias in artificial intelligence (and in humans),”  (McKinsey &amp; Company, June 6th, 2019), </a:t>
            </a:r>
            <a:r>
              <a:rPr lang="en" sz="800" u="sng">
                <a:solidFill>
                  <a:schemeClr val="accent5"/>
                </a:solidFill>
                <a:hlinkClick r:id="rId4">
                  <a:extLst>
                    <a:ext uri="{A12FA001-AC4F-418D-AE19-62706E023703}">
                      <ahyp:hlinkClr xmlns:ahyp="http://schemas.microsoft.com/office/drawing/2018/hyperlinkcolor" val="tx"/>
                    </a:ext>
                  </a:extLst>
                </a:hlinkClick>
              </a:rPr>
              <a:t>https://www.mckinsey.com/featured-insights/artificial-intelligence/tackling-bias-in-artificial-intelligence-and-in-humans</a:t>
            </a:r>
            <a:r>
              <a:rPr lang="en" sz="800">
                <a:solidFill>
                  <a:schemeClr val="accent5"/>
                </a:solidFill>
              </a:rPr>
              <a:t> </a:t>
            </a:r>
            <a:r>
              <a:rPr lang="en" sz="800">
                <a:solidFill>
                  <a:schemeClr val="dk1"/>
                </a:solidFill>
              </a:rPr>
              <a:t>(April 16th, 2024)</a:t>
            </a:r>
            <a:endParaRPr sz="800">
              <a:solidFill>
                <a:schemeClr val="dk1"/>
              </a:solidFill>
            </a:endParaRPr>
          </a:p>
          <a:p>
            <a:pPr marL="0" lvl="0" indent="0" algn="l" rtl="0">
              <a:lnSpc>
                <a:spcPct val="156000"/>
              </a:lnSpc>
              <a:spcBef>
                <a:spcPts val="1200"/>
              </a:spcBef>
              <a:spcAft>
                <a:spcPts val="0"/>
              </a:spcAft>
              <a:buNone/>
            </a:pPr>
            <a:r>
              <a:rPr lang="en" sz="800">
                <a:solidFill>
                  <a:schemeClr val="dk1"/>
                </a:solidFill>
              </a:rPr>
              <a:t>3.</a:t>
            </a:r>
            <a:r>
              <a:rPr lang="en" sz="800">
                <a:solidFill>
                  <a:schemeClr val="dk1"/>
                </a:solidFill>
                <a:uFill>
                  <a:noFill/>
                </a:uFill>
                <a:hlinkClick r:id="rId5">
                  <a:extLst>
                    <a:ext uri="{A12FA001-AC4F-418D-AE19-62706E023703}">
                      <ahyp:hlinkClr xmlns:ahyp="http://schemas.microsoft.com/office/drawing/2018/hyperlinkcolor" val="tx"/>
                    </a:ext>
                  </a:extLst>
                </a:hlinkClick>
              </a:rPr>
              <a:t> Saumya Kalia, “What Is a Constant Lack of Digital Privacy Doing to Our Mental Health?”, (The SWDL, January 26th, 2022), </a:t>
            </a:r>
            <a:r>
              <a:rPr lang="en" sz="800" u="sng">
                <a:solidFill>
                  <a:schemeClr val="accent5"/>
                </a:solidFill>
                <a:hlinkClick r:id="rId5">
                  <a:extLst>
                    <a:ext uri="{A12FA001-AC4F-418D-AE19-62706E023703}">
                      <ahyp:hlinkClr xmlns:ahyp="http://schemas.microsoft.com/office/drawing/2018/hyperlinkcolor" val="tx"/>
                    </a:ext>
                  </a:extLst>
                </a:hlinkClick>
              </a:rPr>
              <a:t>https://www.theswaddle.com/what-is-a-constant-lack-of-digital-privacy-doing-to-our-mental-health</a:t>
            </a:r>
            <a:r>
              <a:rPr lang="en" sz="800">
                <a:solidFill>
                  <a:schemeClr val="accent5"/>
                </a:solidFill>
              </a:rPr>
              <a:t> </a:t>
            </a:r>
            <a:r>
              <a:rPr lang="en" sz="800">
                <a:solidFill>
                  <a:schemeClr val="dk1"/>
                </a:solidFill>
              </a:rPr>
              <a:t>(April 16th, 2024)</a:t>
            </a:r>
            <a:endParaRPr sz="800">
              <a:solidFill>
                <a:schemeClr val="dk1"/>
              </a:solidFill>
            </a:endParaRPr>
          </a:p>
          <a:p>
            <a:pPr marL="0" lvl="0" indent="0" algn="l" rtl="0">
              <a:lnSpc>
                <a:spcPct val="156000"/>
              </a:lnSpc>
              <a:spcBef>
                <a:spcPts val="1200"/>
              </a:spcBef>
              <a:spcAft>
                <a:spcPts val="0"/>
              </a:spcAft>
              <a:buNone/>
            </a:pPr>
            <a:r>
              <a:rPr lang="en" sz="800">
                <a:solidFill>
                  <a:schemeClr val="dk1"/>
                </a:solidFill>
              </a:rPr>
              <a:t>4.</a:t>
            </a:r>
            <a:r>
              <a:rPr lang="en" sz="800">
                <a:solidFill>
                  <a:schemeClr val="dk1"/>
                </a:solidFill>
                <a:uFill>
                  <a:noFill/>
                </a:uFill>
                <a:hlinkClick r:id="rId6">
                  <a:extLst>
                    <a:ext uri="{A12FA001-AC4F-418D-AE19-62706E023703}">
                      <ahyp:hlinkClr xmlns:ahyp="http://schemas.microsoft.com/office/drawing/2018/hyperlinkcolor" val="tx"/>
                    </a:ext>
                  </a:extLst>
                </a:hlinkClick>
              </a:rPr>
              <a:t> “Ban dangerous facial recognition technology that amplifies racist policing”, (Amnesty International, January 26th, 2021), </a:t>
            </a:r>
            <a:r>
              <a:rPr lang="en" sz="800" u="sng">
                <a:solidFill>
                  <a:schemeClr val="accent5"/>
                </a:solidFill>
                <a:hlinkClick r:id="rId6">
                  <a:extLst>
                    <a:ext uri="{A12FA001-AC4F-418D-AE19-62706E023703}">
                      <ahyp:hlinkClr xmlns:ahyp="http://schemas.microsoft.com/office/drawing/2018/hyperlinkcolor" val="tx"/>
                    </a:ext>
                  </a:extLst>
                </a:hlinkClick>
              </a:rPr>
              <a:t>https://www.amnesty.org/en/latest/press-release/2021/01/ban-dangerous-facial-recognition-technology-that-amplifies-racist-policing/</a:t>
            </a:r>
            <a:r>
              <a:rPr lang="en" sz="800">
                <a:solidFill>
                  <a:schemeClr val="accent5"/>
                </a:solidFill>
              </a:rPr>
              <a:t> </a:t>
            </a:r>
            <a:r>
              <a:rPr lang="en" sz="800">
                <a:solidFill>
                  <a:schemeClr val="dk1"/>
                </a:solidFill>
              </a:rPr>
              <a:t>(April 16th, 2024)</a:t>
            </a:r>
            <a:endParaRPr sz="800">
              <a:solidFill>
                <a:schemeClr val="dk1"/>
              </a:solidFill>
            </a:endParaRPr>
          </a:p>
          <a:p>
            <a:pPr marL="0" lvl="0" indent="0" algn="l" rtl="0">
              <a:spcBef>
                <a:spcPts val="1000"/>
              </a:spcBef>
              <a:spcAft>
                <a:spcPts val="0"/>
              </a:spcAft>
              <a:buNone/>
            </a:pPr>
            <a:r>
              <a:rPr lang="en" sz="800">
                <a:solidFill>
                  <a:schemeClr val="dk1"/>
                </a:solidFill>
              </a:rPr>
              <a:t>5 .Joy Buolamwini &amp; Timnit Gebru, “Gender Shades: Intersectional Accuracy Disparities in Commercial Gender Classification”</a:t>
            </a:r>
            <a:br>
              <a:rPr lang="en" sz="800">
                <a:solidFill>
                  <a:schemeClr val="dk1"/>
                </a:solidFill>
              </a:rPr>
            </a:br>
            <a:r>
              <a:rPr lang="en" sz="800">
                <a:solidFill>
                  <a:schemeClr val="dk1"/>
                </a:solidFill>
              </a:rPr>
              <a:t>, (MLR, 2018)</a:t>
            </a:r>
            <a:r>
              <a:rPr lang="en" sz="800">
                <a:solidFill>
                  <a:schemeClr val="dk1"/>
                </a:solidFill>
                <a:uFill>
                  <a:noFill/>
                </a:uFill>
                <a:hlinkClick r:id="rId7">
                  <a:extLst>
                    <a:ext uri="{A12FA001-AC4F-418D-AE19-62706E023703}">
                      <ahyp:hlinkClr xmlns:ahyp="http://schemas.microsoft.com/office/drawing/2018/hyperlinkcolor" val="tx"/>
                    </a:ext>
                  </a:extLst>
                </a:hlinkClick>
              </a:rPr>
              <a:t> </a:t>
            </a:r>
            <a:r>
              <a:rPr lang="en" sz="800" u="sng">
                <a:solidFill>
                  <a:schemeClr val="accent5"/>
                </a:solidFill>
                <a:hlinkClick r:id="rId7">
                  <a:extLst>
                    <a:ext uri="{A12FA001-AC4F-418D-AE19-62706E023703}">
                      <ahyp:hlinkClr xmlns:ahyp="http://schemas.microsoft.com/office/drawing/2018/hyperlinkcolor" val="tx"/>
                    </a:ext>
                  </a:extLst>
                </a:hlinkClick>
              </a:rPr>
              <a:t>https://proceedings.mlr.press/v81/buolamwini18a/buolamwini18a.pdf</a:t>
            </a:r>
            <a:r>
              <a:rPr lang="en" sz="800">
                <a:solidFill>
                  <a:schemeClr val="accent5"/>
                </a:solidFill>
              </a:rPr>
              <a:t> </a:t>
            </a:r>
            <a:r>
              <a:rPr lang="en" sz="800">
                <a:solidFill>
                  <a:schemeClr val="dk1"/>
                </a:solidFill>
              </a:rPr>
              <a:t>(April 16th 2024)</a:t>
            </a:r>
            <a:endParaRPr sz="800">
              <a:solidFill>
                <a:schemeClr val="dk1"/>
              </a:solidFill>
            </a:endParaRPr>
          </a:p>
          <a:p>
            <a:pPr marL="0" lvl="0" indent="0" algn="l" rtl="0">
              <a:spcBef>
                <a:spcPts val="1200"/>
              </a:spcBef>
              <a:spcAft>
                <a:spcPts val="0"/>
              </a:spcAft>
              <a:buNone/>
            </a:pPr>
            <a:r>
              <a:rPr lang="en" sz="800">
                <a:solidFill>
                  <a:schemeClr val="dk1"/>
                </a:solidFill>
              </a:rPr>
              <a:t>6. Carl Benedikt Frey and Michael A. Osborne, “THE FUTURE OF EMPLOYMENT: HOW SUSCEPTIBLE ARE JOBS TO COMPUTERISATION? “(September 17, 2013), </a:t>
            </a:r>
            <a:r>
              <a:rPr lang="en" sz="800" u="sng">
                <a:solidFill>
                  <a:schemeClr val="accent5"/>
                </a:solidFill>
                <a:hlinkClick r:id="rId8">
                  <a:extLst>
                    <a:ext uri="{A12FA001-AC4F-418D-AE19-62706E023703}">
                      <ahyp:hlinkClr xmlns:ahyp="http://schemas.microsoft.com/office/drawing/2018/hyperlinkcolor" val="tx"/>
                    </a:ext>
                  </a:extLst>
                </a:hlinkClick>
              </a:rPr>
              <a:t>https://www.oxfordmartin.ox.ac.uk/downloads/academic/The_Future_of_Employment.pdf</a:t>
            </a:r>
            <a:r>
              <a:rPr lang="en" sz="800">
                <a:solidFill>
                  <a:schemeClr val="accent5"/>
                </a:solidFill>
              </a:rPr>
              <a:t> </a:t>
            </a:r>
            <a:r>
              <a:rPr lang="en" sz="800">
                <a:solidFill>
                  <a:schemeClr val="dk1"/>
                </a:solidFill>
              </a:rPr>
              <a:t>(April 16th, 2024)</a:t>
            </a:r>
            <a:endParaRPr sz="800">
              <a:solidFill>
                <a:schemeClr val="dk1"/>
              </a:solidFill>
            </a:endParaRPr>
          </a:p>
          <a:p>
            <a:pPr marL="0" lvl="0" indent="0" algn="l" rtl="0">
              <a:spcBef>
                <a:spcPts val="1200"/>
              </a:spcBef>
              <a:spcAft>
                <a:spcPts val="0"/>
              </a:spcAft>
              <a:buNone/>
            </a:pPr>
            <a:r>
              <a:rPr lang="en" sz="800">
                <a:solidFill>
                  <a:schemeClr val="dk1"/>
                </a:solidFill>
              </a:rPr>
              <a:t>7. Michael J. Handel, “Growth trends for selected occupations considered at risk from automation” (MLR, July 2022) </a:t>
            </a:r>
            <a:r>
              <a:rPr lang="en" sz="800" u="sng">
                <a:solidFill>
                  <a:schemeClr val="accent5"/>
                </a:solidFill>
                <a:hlinkClick r:id="rId9">
                  <a:extLst>
                    <a:ext uri="{A12FA001-AC4F-418D-AE19-62706E023703}">
                      <ahyp:hlinkClr xmlns:ahyp="http://schemas.microsoft.com/office/drawing/2018/hyperlinkcolor" val="tx"/>
                    </a:ext>
                  </a:extLst>
                </a:hlinkClick>
              </a:rPr>
              <a:t>https://www.bls.gov/opub/mlr/2022/article/growth-trends-for-selected-occupations-considered-at-risk-from-automation.htm#_edn9</a:t>
            </a:r>
            <a:r>
              <a:rPr lang="en" sz="800">
                <a:solidFill>
                  <a:schemeClr val="accent5"/>
                </a:solidFill>
              </a:rPr>
              <a:t> </a:t>
            </a:r>
            <a:r>
              <a:rPr lang="en" sz="800">
                <a:solidFill>
                  <a:schemeClr val="dk1"/>
                </a:solidFill>
              </a:rPr>
              <a:t>(April 16th, 2024)</a:t>
            </a:r>
            <a:endParaRPr sz="800">
              <a:solidFill>
                <a:schemeClr val="dk1"/>
              </a:solidFill>
            </a:endParaRPr>
          </a:p>
          <a:p>
            <a:pPr marL="0" lvl="0" indent="0" algn="l" rtl="0">
              <a:spcBef>
                <a:spcPts val="1200"/>
              </a:spcBef>
              <a:spcAft>
                <a:spcPts val="1200"/>
              </a:spcAft>
              <a:buNone/>
            </a:pPr>
            <a:endParaRPr sz="800">
              <a:solidFill>
                <a:schemeClr val="dk1"/>
              </a:solidFill>
            </a:endParaRPr>
          </a:p>
        </p:txBody>
      </p:sp>
      <p:sp>
        <p:nvSpPr>
          <p:cNvPr id="177" name="Google Shape;177;p2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5"/>
                </a:solidFill>
              </a:rPr>
              <a:t>References cont.</a:t>
            </a:r>
            <a:endParaRPr>
              <a:solidFill>
                <a:schemeClr val="accent5"/>
              </a:solidFill>
            </a:endParaRPr>
          </a:p>
        </p:txBody>
      </p:sp>
      <p:sp>
        <p:nvSpPr>
          <p:cNvPr id="183" name="Google Shape;183;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800">
                <a:solidFill>
                  <a:schemeClr val="dk1"/>
                </a:solidFill>
              </a:rPr>
              <a:t>8. Terminator: Dark fate Poster 8k, (UDH Wallpaper), </a:t>
            </a:r>
            <a:r>
              <a:rPr lang="en" sz="800" u="sng">
                <a:solidFill>
                  <a:schemeClr val="accent5"/>
                </a:solidFill>
                <a:hlinkClick r:id="rId3">
                  <a:extLst>
                    <a:ext uri="{A12FA001-AC4F-418D-AE19-62706E023703}">
                      <ahyp:hlinkClr xmlns:ahyp="http://schemas.microsoft.com/office/drawing/2018/hyperlinkcolor" val="tx"/>
                    </a:ext>
                  </a:extLst>
                </a:hlinkClick>
              </a:rPr>
              <a:t>https://www.uhdpaper.com/2019/08/terminator-dark-fate-poster-8k-55.html</a:t>
            </a:r>
            <a:r>
              <a:rPr lang="en" sz="800">
                <a:solidFill>
                  <a:schemeClr val="dk1"/>
                </a:solidFill>
              </a:rPr>
              <a:t> (April 19th, 2024)</a:t>
            </a:r>
            <a:endParaRPr sz="800">
              <a:solidFill>
                <a:schemeClr val="dk1"/>
              </a:solidFill>
            </a:endParaRPr>
          </a:p>
          <a:p>
            <a:pPr marL="0" lvl="0" indent="0" algn="l" rtl="0">
              <a:spcBef>
                <a:spcPts val="1200"/>
              </a:spcBef>
              <a:spcAft>
                <a:spcPts val="0"/>
              </a:spcAft>
              <a:buNone/>
            </a:pPr>
            <a:r>
              <a:rPr lang="en" sz="800">
                <a:solidFill>
                  <a:schemeClr val="dk1"/>
                </a:solidFill>
              </a:rPr>
              <a:t>9. Muyi Xiao, Paul Mozur, Isabelle Qian and Alexander Cardia, “China’s Surveillance State Is Growing. These Documents Reveal How.” </a:t>
            </a:r>
            <a:r>
              <a:rPr lang="en" sz="800" u="sng">
                <a:solidFill>
                  <a:schemeClr val="hlink"/>
                </a:solidFill>
                <a:hlinkClick r:id="rId4"/>
              </a:rPr>
              <a:t>https://www.nytimes.com/video/world/asia/100000008314175/china-government-surveillance-data.html</a:t>
            </a:r>
            <a:r>
              <a:rPr lang="en" sz="800">
                <a:solidFill>
                  <a:schemeClr val="dk1"/>
                </a:solidFill>
              </a:rPr>
              <a:t> (April 22, 2024)</a:t>
            </a:r>
            <a:endParaRPr sz="800">
              <a:solidFill>
                <a:schemeClr val="dk1"/>
              </a:solidFill>
            </a:endParaRPr>
          </a:p>
          <a:p>
            <a:pPr marL="0" lvl="0" indent="0" algn="l" rtl="0">
              <a:spcBef>
                <a:spcPts val="1200"/>
              </a:spcBef>
              <a:spcAft>
                <a:spcPts val="0"/>
              </a:spcAft>
              <a:buNone/>
            </a:pPr>
            <a:r>
              <a:rPr lang="en" sz="800">
                <a:solidFill>
                  <a:schemeClr val="dk1"/>
                </a:solidFill>
              </a:rPr>
              <a:t>10. Images </a:t>
            </a:r>
            <a:r>
              <a:rPr lang="en" sz="800" u="sng">
                <a:solidFill>
                  <a:schemeClr val="hlink"/>
                </a:solidFill>
                <a:hlinkClick r:id="rId5"/>
              </a:rPr>
              <a:t>https://terminator.fandom.com/wiki/Rev-9_(character)</a:t>
            </a:r>
            <a:r>
              <a:rPr lang="en" sz="800">
                <a:solidFill>
                  <a:schemeClr val="accent5"/>
                </a:solidFill>
              </a:rPr>
              <a:t> </a:t>
            </a:r>
            <a:endParaRPr sz="800">
              <a:solidFill>
                <a:schemeClr val="dk1"/>
              </a:solidFill>
            </a:endParaRPr>
          </a:p>
          <a:p>
            <a:pPr marL="0" lvl="0" indent="0" algn="l" rtl="0">
              <a:spcBef>
                <a:spcPts val="1200"/>
              </a:spcBef>
              <a:spcAft>
                <a:spcPts val="0"/>
              </a:spcAft>
              <a:buNone/>
            </a:pPr>
            <a:r>
              <a:rPr lang="en" sz="800">
                <a:solidFill>
                  <a:schemeClr val="dk1"/>
                </a:solidFill>
              </a:rPr>
              <a:t>11. Katie Harbath, “History of the Cambridge Analytica Controversy”, </a:t>
            </a:r>
            <a:r>
              <a:rPr lang="en" sz="800" u="sng">
                <a:solidFill>
                  <a:schemeClr val="hlink"/>
                </a:solidFill>
                <a:hlinkClick r:id="rId6"/>
              </a:rPr>
              <a:t>https://bipartisanpolicy.org/blog/cambridge-analytica-controversy/#:~:text=Cambridge%20Analytica%20claimed%20to%20be,fully%20shut%20down%20in%202015</a:t>
            </a:r>
            <a:r>
              <a:rPr lang="en" sz="800">
                <a:solidFill>
                  <a:schemeClr val="dk1"/>
                </a:solidFill>
              </a:rPr>
              <a:t>. (March 16, 2023)</a:t>
            </a:r>
            <a:endParaRPr sz="800">
              <a:solidFill>
                <a:schemeClr val="dk1"/>
              </a:solidFill>
            </a:endParaRPr>
          </a:p>
          <a:p>
            <a:pPr marL="0" lvl="0" indent="0" algn="l" rtl="0">
              <a:spcBef>
                <a:spcPts val="1200"/>
              </a:spcBef>
              <a:spcAft>
                <a:spcPts val="0"/>
              </a:spcAft>
              <a:buNone/>
            </a:pPr>
            <a:r>
              <a:rPr lang="en" sz="800">
                <a:solidFill>
                  <a:schemeClr val="dk1"/>
                </a:solidFill>
              </a:rPr>
              <a:t>12.  IBM, “Cost of a Data Breach Report 2023,” (IBM, 2023) </a:t>
            </a:r>
            <a:r>
              <a:rPr lang="en" sz="800" u="sng">
                <a:solidFill>
                  <a:schemeClr val="hlink"/>
                </a:solidFill>
                <a:hlinkClick r:id="rId7"/>
              </a:rPr>
              <a:t>https://www.ibm.com/reports/data-breach</a:t>
            </a:r>
            <a:r>
              <a:rPr lang="en" sz="800">
                <a:solidFill>
                  <a:schemeClr val="dk1"/>
                </a:solidFill>
              </a:rPr>
              <a:t> (April 16th, 2024)</a:t>
            </a:r>
            <a:endParaRPr sz="800">
              <a:solidFill>
                <a:schemeClr val="dk1"/>
              </a:solidFill>
            </a:endParaRPr>
          </a:p>
          <a:p>
            <a:pPr marL="0" lvl="0" indent="0" algn="l" rtl="0">
              <a:spcBef>
                <a:spcPts val="1200"/>
              </a:spcBef>
              <a:spcAft>
                <a:spcPts val="0"/>
              </a:spcAft>
              <a:buNone/>
            </a:pPr>
            <a:r>
              <a:rPr lang="en" sz="800">
                <a:solidFill>
                  <a:schemeClr val="dk1"/>
                </a:solidFill>
              </a:rPr>
              <a:t>13. Brian Fung, “Lawsuit: Facial recognition software leads to wrongful arrest of Texas man; he was in Sacramento at time of robbery”  (CBS news, January 23rd, 2024) </a:t>
            </a:r>
            <a:r>
              <a:rPr lang="en" sz="800" u="sng">
                <a:solidFill>
                  <a:schemeClr val="hlink"/>
                </a:solidFill>
                <a:hlinkClick r:id="rId8"/>
              </a:rPr>
              <a:t>https://www.cbsnews.com/sacramento/news/texas-macys-sunglass-hut-facial-recognition-software-wrongful-arrest-sacramento-alibi/#:~:text=A%20Texas%20man%20is%20suing,two%20weeks%2C%20Harvey%20Murphy%20Jr</a:t>
            </a:r>
            <a:r>
              <a:rPr lang="en" sz="800">
                <a:solidFill>
                  <a:schemeClr val="dk1"/>
                </a:solidFill>
              </a:rPr>
              <a:t>. </a:t>
            </a:r>
            <a:endParaRPr sz="800">
              <a:solidFill>
                <a:schemeClr val="dk1"/>
              </a:solidFill>
            </a:endParaRPr>
          </a:p>
          <a:p>
            <a:pPr marL="0" lvl="0" indent="0" algn="l" rtl="0">
              <a:lnSpc>
                <a:spcPct val="156000"/>
              </a:lnSpc>
              <a:spcBef>
                <a:spcPts val="1200"/>
              </a:spcBef>
              <a:spcAft>
                <a:spcPts val="0"/>
              </a:spcAft>
              <a:buNone/>
            </a:pPr>
            <a:r>
              <a:rPr lang="en" sz="800">
                <a:solidFill>
                  <a:schemeClr val="dk1"/>
                </a:solidFill>
                <a:latin typeface="Arial"/>
                <a:ea typeface="Arial"/>
                <a:cs typeface="Arial"/>
                <a:sym typeface="Arial"/>
              </a:rPr>
              <a:t>14. Will Douglas Heaven, “Predictive policing algorithms are racist. They need to be dismantled.”, (MIT Technology Review, July 17th, 2020),</a:t>
            </a:r>
            <a:r>
              <a:rPr lang="en" sz="800">
                <a:solidFill>
                  <a:schemeClr val="accent5"/>
                </a:solidFill>
                <a:uFill>
                  <a:noFill/>
                </a:uFill>
                <a:latin typeface="Arial"/>
                <a:ea typeface="Arial"/>
                <a:cs typeface="Arial"/>
                <a:sym typeface="Arial"/>
                <a:hlinkClick r:id="rId9">
                  <a:extLst>
                    <a:ext uri="{A12FA001-AC4F-418D-AE19-62706E023703}">
                      <ahyp:hlinkClr xmlns:ahyp="http://schemas.microsoft.com/office/drawing/2018/hyperlinkcolor" val="tx"/>
                    </a:ext>
                  </a:extLst>
                </a:hlinkClick>
              </a:rPr>
              <a:t> </a:t>
            </a:r>
            <a:r>
              <a:rPr lang="en" sz="800" u="sng">
                <a:solidFill>
                  <a:schemeClr val="accent5"/>
                </a:solidFill>
                <a:latin typeface="Arial"/>
                <a:ea typeface="Arial"/>
                <a:cs typeface="Arial"/>
                <a:sym typeface="Arial"/>
                <a:hlinkClick r:id="rId9">
                  <a:extLst>
                    <a:ext uri="{A12FA001-AC4F-418D-AE19-62706E023703}">
                      <ahyp:hlinkClr xmlns:ahyp="http://schemas.microsoft.com/office/drawing/2018/hyperlinkcolor" val="tx"/>
                    </a:ext>
                  </a:extLst>
                </a:hlinkClick>
              </a:rPr>
              <a:t>https://www.technologyreview.com/2020/07/17/1005396/predictive-policing-algorithms-racist-dismantled-machine-learning-bias-criminal-justice/</a:t>
            </a:r>
            <a:r>
              <a:rPr lang="en" sz="800">
                <a:solidFill>
                  <a:schemeClr val="accent5"/>
                </a:solidFill>
                <a:latin typeface="Arial"/>
                <a:ea typeface="Arial"/>
                <a:cs typeface="Arial"/>
                <a:sym typeface="Arial"/>
              </a:rPr>
              <a:t> </a:t>
            </a:r>
            <a:r>
              <a:rPr lang="en" sz="800">
                <a:solidFill>
                  <a:schemeClr val="dk1"/>
                </a:solidFill>
                <a:latin typeface="Arial"/>
                <a:ea typeface="Arial"/>
                <a:cs typeface="Arial"/>
                <a:sym typeface="Arial"/>
              </a:rPr>
              <a:t>(April 18th, 2024)</a:t>
            </a:r>
            <a:r>
              <a:rPr lang="en" sz="800">
                <a:solidFill>
                  <a:srgbClr val="000000"/>
                </a:solidFill>
                <a:latin typeface="Arial"/>
                <a:ea typeface="Arial"/>
                <a:cs typeface="Arial"/>
                <a:sym typeface="Arial"/>
              </a:rPr>
              <a:t>2024)</a:t>
            </a:r>
            <a:endParaRPr sz="800">
              <a:solidFill>
                <a:schemeClr val="dk1"/>
              </a:solidFill>
            </a:endParaRPr>
          </a:p>
        </p:txBody>
      </p:sp>
      <p:sp>
        <p:nvSpPr>
          <p:cNvPr id="184" name="Google Shape;184;p2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8"/>
        <p:cNvGrpSpPr/>
        <p:nvPr/>
      </p:nvGrpSpPr>
      <p:grpSpPr>
        <a:xfrm>
          <a:off x="0" y="0"/>
          <a:ext cx="0" cy="0"/>
          <a:chOff x="0" y="0"/>
          <a:chExt cx="0" cy="0"/>
        </a:xfrm>
      </p:grpSpPr>
      <p:sp>
        <p:nvSpPr>
          <p:cNvPr id="189" name="Google Shape;18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5"/>
                </a:solidFill>
              </a:rPr>
              <a:t>References cont.</a:t>
            </a:r>
            <a:endParaRPr>
              <a:solidFill>
                <a:schemeClr val="accent5"/>
              </a:solidFill>
            </a:endParaRPr>
          </a:p>
        </p:txBody>
      </p:sp>
      <p:sp>
        <p:nvSpPr>
          <p:cNvPr id="190" name="Google Shape;190;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800">
                <a:solidFill>
                  <a:schemeClr val="dk1"/>
                </a:solidFill>
                <a:latin typeface="Arial"/>
                <a:ea typeface="Arial"/>
                <a:cs typeface="Arial"/>
                <a:sym typeface="Arial"/>
              </a:rPr>
              <a:t>15.</a:t>
            </a:r>
            <a:r>
              <a:rPr lang="en" sz="800">
                <a:solidFill>
                  <a:schemeClr val="dk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Tom Simonite, “A Health Care Algorithm Offered Less Care to Black Patients”, (Wired, October 24th, 2019), </a:t>
            </a:r>
            <a:r>
              <a:rPr lang="en" sz="800" u="sng">
                <a:solidFill>
                  <a:schemeClr val="accent5"/>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https://www.wired.com/story/how-algorithm-favored-whites-over-blacks-health-care/</a:t>
            </a:r>
            <a:r>
              <a:rPr lang="en" sz="800">
                <a:solidFill>
                  <a:schemeClr val="dk1"/>
                </a:solidFill>
                <a:latin typeface="Arial"/>
                <a:ea typeface="Arial"/>
                <a:cs typeface="Arial"/>
                <a:sym typeface="Arial"/>
              </a:rPr>
              <a:t> (April 18th, 2024)</a:t>
            </a:r>
            <a:endParaRPr sz="800">
              <a:solidFill>
                <a:schemeClr val="dk1"/>
              </a:solidFill>
              <a:latin typeface="Arial"/>
              <a:ea typeface="Arial"/>
              <a:cs typeface="Arial"/>
              <a:sym typeface="Arial"/>
            </a:endParaRPr>
          </a:p>
          <a:p>
            <a:pPr marL="0" lvl="0" indent="0" algn="l" rtl="0">
              <a:spcBef>
                <a:spcPts val="1200"/>
              </a:spcBef>
              <a:spcAft>
                <a:spcPts val="0"/>
              </a:spcAft>
              <a:buNone/>
            </a:pPr>
            <a:r>
              <a:rPr lang="en" sz="800">
                <a:solidFill>
                  <a:schemeClr val="dk1"/>
                </a:solidFill>
                <a:latin typeface="Arial"/>
                <a:ea typeface="Arial"/>
                <a:cs typeface="Arial"/>
                <a:sym typeface="Arial"/>
              </a:rPr>
              <a:t>16. Liz Mineo, “How facial-recognition app poses threat to privacy, civil liberties”, (The Havard Gazette, October 26th, 2023), </a:t>
            </a:r>
            <a:r>
              <a:rPr lang="en" sz="800" u="sng">
                <a:solidFill>
                  <a:schemeClr val="accent5"/>
                </a:solidFill>
                <a:latin typeface="Arial"/>
                <a:ea typeface="Arial"/>
                <a:cs typeface="Arial"/>
                <a:sym typeface="Arial"/>
                <a:hlinkClick r:id="rId4">
                  <a:extLst>
                    <a:ext uri="{A12FA001-AC4F-418D-AE19-62706E023703}">
                      <ahyp:hlinkClr xmlns:ahyp="http://schemas.microsoft.com/office/drawing/2018/hyperlinkcolor" val="tx"/>
                    </a:ext>
                  </a:extLst>
                </a:hlinkClick>
              </a:rPr>
              <a:t>https://news.harvard.edu/gazette/story/2023/10/how-facial-recognition-app-poses-threat-to-privacy-civil-liberties/</a:t>
            </a:r>
            <a:r>
              <a:rPr lang="en" sz="800">
                <a:solidFill>
                  <a:schemeClr val="accent5"/>
                </a:solidFill>
                <a:latin typeface="Arial"/>
                <a:ea typeface="Arial"/>
                <a:cs typeface="Arial"/>
                <a:sym typeface="Arial"/>
              </a:rPr>
              <a:t> </a:t>
            </a:r>
            <a:r>
              <a:rPr lang="en" sz="800">
                <a:solidFill>
                  <a:schemeClr val="dk1"/>
                </a:solidFill>
                <a:latin typeface="Arial"/>
                <a:ea typeface="Arial"/>
                <a:cs typeface="Arial"/>
                <a:sym typeface="Arial"/>
              </a:rPr>
              <a:t>(April 24th, 2024)</a:t>
            </a:r>
            <a:r>
              <a:rPr lang="en" sz="800">
                <a:solidFill>
                  <a:srgbClr val="000000"/>
                </a:solidFill>
                <a:latin typeface="Arial"/>
                <a:ea typeface="Arial"/>
                <a:cs typeface="Arial"/>
                <a:sym typeface="Arial"/>
              </a:rPr>
              <a:t>th</a:t>
            </a:r>
            <a:endParaRPr sz="800">
              <a:solidFill>
                <a:schemeClr val="dk1"/>
              </a:solidFill>
              <a:latin typeface="Arial"/>
              <a:ea typeface="Arial"/>
              <a:cs typeface="Arial"/>
              <a:sym typeface="Arial"/>
            </a:endParaRPr>
          </a:p>
          <a:p>
            <a:pPr marL="0" lvl="0" indent="0" algn="l" rtl="0">
              <a:spcBef>
                <a:spcPts val="1200"/>
              </a:spcBef>
              <a:spcAft>
                <a:spcPts val="0"/>
              </a:spcAft>
              <a:buNone/>
            </a:pPr>
            <a:r>
              <a:rPr lang="en" sz="800">
                <a:solidFill>
                  <a:schemeClr val="dk1"/>
                </a:solidFill>
                <a:latin typeface="Arial"/>
                <a:ea typeface="Arial"/>
                <a:cs typeface="Arial"/>
                <a:sym typeface="Arial"/>
              </a:rPr>
              <a:t>17. Tobias Walker. “Thorium Reactors: A Safer and Sustainable Nucular Future”, (Oct 18, 2023) </a:t>
            </a:r>
            <a:r>
              <a:rPr lang="en" sz="800" u="sng">
                <a:solidFill>
                  <a:schemeClr val="hlink"/>
                </a:solidFill>
                <a:latin typeface="Arial"/>
                <a:ea typeface="Arial"/>
                <a:cs typeface="Arial"/>
                <a:sym typeface="Arial"/>
                <a:hlinkClick r:id="rId5"/>
              </a:rPr>
              <a:t>https://www.azocleantech.com/article.aspx?ArticleID=1749#:~:text=Thorium%20reactors%20use%20thorium%20as,the%20nuclear%20fuel%20is%20dissolved</a:t>
            </a:r>
            <a:r>
              <a:rPr lang="en" sz="800">
                <a:solidFill>
                  <a:schemeClr val="dk1"/>
                </a:solidFill>
                <a:latin typeface="Arial"/>
                <a:ea typeface="Arial"/>
                <a:cs typeface="Arial"/>
                <a:sym typeface="Arial"/>
              </a:rPr>
              <a:t>. (4/7/2024)</a:t>
            </a:r>
            <a:endParaRPr sz="800">
              <a:solidFill>
                <a:schemeClr val="dk1"/>
              </a:solidFill>
              <a:latin typeface="Arial"/>
              <a:ea typeface="Arial"/>
              <a:cs typeface="Arial"/>
              <a:sym typeface="Arial"/>
            </a:endParaRPr>
          </a:p>
          <a:p>
            <a:pPr marL="0" lvl="0" indent="0" algn="l" rtl="0">
              <a:spcBef>
                <a:spcPts val="1200"/>
              </a:spcBef>
              <a:spcAft>
                <a:spcPts val="0"/>
              </a:spcAft>
              <a:buNone/>
            </a:pPr>
            <a:r>
              <a:rPr lang="en" sz="800">
                <a:solidFill>
                  <a:schemeClr val="dk1"/>
                </a:solidFill>
                <a:latin typeface="Arial"/>
                <a:ea typeface="Arial"/>
                <a:cs typeface="Arial"/>
                <a:sym typeface="Arial"/>
              </a:rPr>
              <a:t>18. “When was CCTV invented?”, (Clearway), </a:t>
            </a:r>
            <a:r>
              <a:rPr lang="en" sz="800" u="sng">
                <a:solidFill>
                  <a:schemeClr val="hlink"/>
                </a:solidFill>
                <a:latin typeface="Arial"/>
                <a:ea typeface="Arial"/>
                <a:cs typeface="Arial"/>
                <a:sym typeface="Arial"/>
                <a:hlinkClick r:id="rId6"/>
              </a:rPr>
              <a:t>https://www.clearway.co.uk/news/when-was-cctv-invented/#:~:text=CCTV%20was%20invented%20by%20Walter,that%20CCTV%20became%20available%20commercially</a:t>
            </a:r>
            <a:r>
              <a:rPr lang="en" sz="800">
                <a:solidFill>
                  <a:schemeClr val="dk1"/>
                </a:solidFill>
                <a:latin typeface="Arial"/>
                <a:ea typeface="Arial"/>
                <a:cs typeface="Arial"/>
                <a:sym typeface="Arial"/>
              </a:rPr>
              <a:t>. (4/7/2024)</a:t>
            </a:r>
            <a:endParaRPr sz="800">
              <a:solidFill>
                <a:schemeClr val="dk1"/>
              </a:solidFill>
              <a:latin typeface="Arial"/>
              <a:ea typeface="Arial"/>
              <a:cs typeface="Arial"/>
              <a:sym typeface="Arial"/>
            </a:endParaRPr>
          </a:p>
          <a:p>
            <a:pPr marL="0" lvl="0" indent="0" algn="l" rtl="0">
              <a:spcBef>
                <a:spcPts val="1200"/>
              </a:spcBef>
              <a:spcAft>
                <a:spcPts val="0"/>
              </a:spcAft>
              <a:buNone/>
            </a:pPr>
            <a:r>
              <a:rPr lang="en" sz="800">
                <a:solidFill>
                  <a:schemeClr val="dk1"/>
                </a:solidFill>
                <a:latin typeface="Arial"/>
                <a:ea typeface="Arial"/>
                <a:cs typeface="Arial"/>
                <a:sym typeface="Arial"/>
              </a:rPr>
              <a:t>19. Alvin Chang, “The Facebook and Cambridge Analytica scandal, explained with a simple diagram” (Vox, May 2, 2018) </a:t>
            </a:r>
            <a:r>
              <a:rPr lang="en" sz="800" u="sng">
                <a:solidFill>
                  <a:schemeClr val="hlink"/>
                </a:solidFill>
                <a:latin typeface="Arial"/>
                <a:ea typeface="Arial"/>
                <a:cs typeface="Arial"/>
                <a:sym typeface="Arial"/>
                <a:hlinkClick r:id="rId7"/>
              </a:rPr>
              <a:t>https://www.vox.com/policy-and-politics/2018/3/23/17151916/facebook-cambridge-analytica-trump-diagram</a:t>
            </a:r>
            <a:r>
              <a:rPr lang="en" sz="800">
                <a:solidFill>
                  <a:schemeClr val="dk1"/>
                </a:solidFill>
                <a:latin typeface="Arial"/>
                <a:ea typeface="Arial"/>
                <a:cs typeface="Arial"/>
                <a:sym typeface="Arial"/>
              </a:rPr>
              <a:t> (May 2nd, 2018)</a:t>
            </a:r>
            <a:endParaRPr sz="800">
              <a:solidFill>
                <a:schemeClr val="dk1"/>
              </a:solidFill>
              <a:latin typeface="Arial"/>
              <a:ea typeface="Arial"/>
              <a:cs typeface="Arial"/>
              <a:sym typeface="Arial"/>
            </a:endParaRPr>
          </a:p>
          <a:p>
            <a:pPr marL="0" lvl="0" indent="0" algn="l" rtl="0">
              <a:spcBef>
                <a:spcPts val="1200"/>
              </a:spcBef>
              <a:spcAft>
                <a:spcPts val="0"/>
              </a:spcAft>
              <a:buNone/>
            </a:pPr>
            <a:r>
              <a:rPr lang="en" sz="800">
                <a:solidFill>
                  <a:schemeClr val="dk1"/>
                </a:solidFill>
                <a:latin typeface="Arial"/>
                <a:ea typeface="Arial"/>
                <a:cs typeface="Arial"/>
                <a:sym typeface="Arial"/>
              </a:rPr>
              <a:t>20. Miller, T. (2019). Terminator: Dark Fate. Paramount Pictures. (1:23:51)</a:t>
            </a:r>
            <a:endParaRPr sz="800">
              <a:solidFill>
                <a:schemeClr val="dk1"/>
              </a:solidFill>
              <a:latin typeface="Arial"/>
              <a:ea typeface="Arial"/>
              <a:cs typeface="Arial"/>
              <a:sym typeface="Arial"/>
            </a:endParaRPr>
          </a:p>
          <a:p>
            <a:pPr marL="0" lvl="0" indent="0" algn="l" rtl="0">
              <a:spcBef>
                <a:spcPts val="1200"/>
              </a:spcBef>
              <a:spcAft>
                <a:spcPts val="0"/>
              </a:spcAft>
              <a:buNone/>
            </a:pPr>
            <a:r>
              <a:rPr lang="en" sz="800">
                <a:solidFill>
                  <a:schemeClr val="dk1"/>
                </a:solidFill>
                <a:latin typeface="Arial"/>
                <a:ea typeface="Arial"/>
                <a:cs typeface="Arial"/>
                <a:sym typeface="Arial"/>
              </a:rPr>
              <a:t>21. Miller, T. (2019). Terminator: Dark Fate. Paramount Pictures. (1:26:06)</a:t>
            </a:r>
            <a:endParaRPr lang="en-US" sz="800">
              <a:solidFill>
                <a:schemeClr val="dk1"/>
              </a:solidFill>
              <a:latin typeface="Arial"/>
              <a:ea typeface="Arial"/>
              <a:cs typeface="Arial"/>
              <a:sym typeface="Arial"/>
            </a:endParaRPr>
          </a:p>
          <a:p>
            <a:pPr marL="0" lvl="0" indent="0" algn="l" rtl="0">
              <a:spcBef>
                <a:spcPts val="1200"/>
              </a:spcBef>
              <a:spcAft>
                <a:spcPts val="0"/>
              </a:spcAft>
              <a:buNone/>
            </a:pPr>
            <a:r>
              <a:rPr lang="en-US" sz="800">
                <a:solidFill>
                  <a:schemeClr val="dk1"/>
                </a:solidFill>
                <a:latin typeface="Arial"/>
                <a:ea typeface="Arial"/>
                <a:cs typeface="Arial"/>
                <a:sym typeface="Arial"/>
              </a:rPr>
              <a:t>22. Nicol Turner Lee and Caitlin Chin-</a:t>
            </a:r>
            <a:r>
              <a:rPr lang="en-US" sz="800" err="1">
                <a:solidFill>
                  <a:schemeClr val="dk1"/>
                </a:solidFill>
                <a:latin typeface="Arial"/>
                <a:ea typeface="Arial"/>
                <a:cs typeface="Arial"/>
                <a:sym typeface="Arial"/>
              </a:rPr>
              <a:t>Rothmann</a:t>
            </a:r>
            <a:r>
              <a:rPr lang="en-US" sz="800">
                <a:solidFill>
                  <a:schemeClr val="dk1"/>
                </a:solidFill>
                <a:latin typeface="Arial"/>
                <a:ea typeface="Arial"/>
                <a:cs typeface="Arial"/>
                <a:sym typeface="Arial"/>
              </a:rPr>
              <a:t> “Police surveillance and facial recognition: Why data privacy is imperative for communities of color”, (Brookings, April 12, 2022) </a:t>
            </a:r>
            <a:r>
              <a:rPr lang="en-US" sz="800">
                <a:solidFill>
                  <a:schemeClr val="dk1"/>
                </a:solidFill>
                <a:latin typeface="Arial"/>
                <a:ea typeface="Arial"/>
                <a:cs typeface="Arial"/>
                <a:sym typeface="Arial"/>
                <a:hlinkClick r:id="rId8"/>
              </a:rPr>
              <a:t>https://www.brookings.edu/articles/police-surveillance-and-facial-recognition-why-data-privacy-is-an-imperative-for-communities-of-color/#:~:text=Recent%20studies%20demonstrate%20that%20these,women%20with%20darker%20skin%20had</a:t>
            </a:r>
            <a:r>
              <a:rPr lang="en-US" sz="800">
                <a:solidFill>
                  <a:schemeClr val="dk1"/>
                </a:solidFill>
                <a:latin typeface="Arial"/>
                <a:ea typeface="Arial"/>
                <a:cs typeface="Arial"/>
                <a:sym typeface="Arial"/>
              </a:rPr>
              <a:t> (4/25/24)</a:t>
            </a:r>
          </a:p>
          <a:p>
            <a:pPr marL="0" lvl="0" indent="0" algn="l" rtl="0">
              <a:spcBef>
                <a:spcPts val="1200"/>
              </a:spcBef>
              <a:spcAft>
                <a:spcPts val="0"/>
              </a:spcAft>
              <a:buNone/>
            </a:pPr>
            <a:r>
              <a:rPr lang="en-US" sz="800">
                <a:solidFill>
                  <a:srgbClr val="000000"/>
                </a:solidFill>
                <a:latin typeface="Arial"/>
                <a:ea typeface="Arial"/>
                <a:cs typeface="Arial"/>
                <a:sym typeface="Arial"/>
              </a:rPr>
              <a:t>,</a:t>
            </a:r>
            <a:r>
              <a:rPr lang="en-US" sz="800">
                <a:solidFill>
                  <a:schemeClr val="tx1"/>
                </a:solidFill>
                <a:latin typeface="Arial"/>
                <a:ea typeface="Arial"/>
                <a:cs typeface="Arial"/>
                <a:sym typeface="Arial"/>
              </a:rPr>
              <a:t>23. </a:t>
            </a:r>
            <a:r>
              <a:rPr lang="en-US" sz="800" err="1">
                <a:solidFill>
                  <a:schemeClr val="tx1"/>
                </a:solidFill>
                <a:latin typeface="Arial"/>
                <a:ea typeface="Arial"/>
                <a:cs typeface="Arial"/>
                <a:sym typeface="Arial"/>
              </a:rPr>
              <a:t>Zeyi</a:t>
            </a:r>
            <a:r>
              <a:rPr lang="en-US" sz="800">
                <a:solidFill>
                  <a:schemeClr val="tx1"/>
                </a:solidFill>
                <a:latin typeface="Arial"/>
                <a:ea typeface="Arial"/>
                <a:cs typeface="Arial"/>
                <a:sym typeface="Arial"/>
              </a:rPr>
              <a:t> Yang, The Chinese surveillance state proves that the idea of privacy is more “malleable” than you’d expect, (MIT Technology Review, October 10</a:t>
            </a:r>
            <a:r>
              <a:rPr lang="en-US" sz="800" baseline="30000">
                <a:solidFill>
                  <a:schemeClr val="tx1"/>
                </a:solidFill>
                <a:latin typeface="Arial"/>
                <a:ea typeface="Arial"/>
                <a:cs typeface="Arial"/>
                <a:sym typeface="Arial"/>
              </a:rPr>
              <a:t>th</a:t>
            </a:r>
            <a:r>
              <a:rPr lang="en-US" sz="800">
                <a:solidFill>
                  <a:schemeClr val="tx1"/>
                </a:solidFill>
                <a:latin typeface="Arial"/>
                <a:ea typeface="Arial"/>
                <a:cs typeface="Arial"/>
                <a:sym typeface="Arial"/>
              </a:rPr>
              <a:t>, 2022), </a:t>
            </a:r>
            <a:r>
              <a:rPr lang="en-US" sz="800">
                <a:solidFill>
                  <a:schemeClr val="tx1"/>
                </a:solidFill>
                <a:latin typeface="Arial"/>
                <a:ea typeface="Arial"/>
                <a:cs typeface="Arial"/>
                <a:sym typeface="Arial"/>
                <a:hlinkClick r:id="rId9"/>
              </a:rPr>
              <a:t>https://www.technologyreview.com/2022/10/10/1060982/china-pandemic-cameras-surveillance-state-book/</a:t>
            </a:r>
            <a:r>
              <a:rPr lang="en-US" sz="800">
                <a:solidFill>
                  <a:schemeClr val="tx1"/>
                </a:solidFill>
                <a:latin typeface="Arial"/>
                <a:ea typeface="Arial"/>
                <a:cs typeface="Arial"/>
                <a:sym typeface="Arial"/>
              </a:rPr>
              <a:t> (4/26/24)</a:t>
            </a:r>
            <a:endParaRPr lang="en-US" sz="800">
              <a:solidFill>
                <a:schemeClr val="dk1"/>
              </a:solidFill>
              <a:latin typeface="Arial"/>
              <a:ea typeface="Arial"/>
              <a:cs typeface="Arial"/>
              <a:sym typeface="Arial"/>
            </a:endParaRPr>
          </a:p>
          <a:p>
            <a:pPr marL="0" lvl="0" indent="0" algn="l" rtl="0">
              <a:spcBef>
                <a:spcPts val="1200"/>
              </a:spcBef>
              <a:spcAft>
                <a:spcPts val="0"/>
              </a:spcAft>
              <a:buNone/>
            </a:pPr>
            <a:r>
              <a:rPr lang="en" sz="800">
                <a:solidFill>
                  <a:srgbClr val="000000"/>
                </a:solidFill>
                <a:latin typeface="Arial"/>
                <a:ea typeface="Arial"/>
                <a:cs typeface="Arial"/>
                <a:sym typeface="Arial"/>
              </a:rPr>
              <a:t>,</a:t>
            </a:r>
            <a:endParaRPr sz="800">
              <a:solidFill>
                <a:srgbClr val="000000"/>
              </a:solidFill>
              <a:latin typeface="Arial"/>
              <a:ea typeface="Arial"/>
              <a:cs typeface="Arial"/>
              <a:sym typeface="Arial"/>
            </a:endParaRPr>
          </a:p>
          <a:p>
            <a:pPr marL="0" lvl="0" indent="0" algn="l" rtl="0">
              <a:spcBef>
                <a:spcPts val="1200"/>
              </a:spcBef>
              <a:spcAft>
                <a:spcPts val="1200"/>
              </a:spcAft>
              <a:buNone/>
            </a:pPr>
            <a:endParaRPr sz="800">
              <a:solidFill>
                <a:srgbClr val="000000"/>
              </a:solidFill>
              <a:latin typeface="Arial"/>
              <a:ea typeface="Arial"/>
              <a:cs typeface="Arial"/>
              <a:sym typeface="Arial"/>
            </a:endParaRPr>
          </a:p>
        </p:txBody>
      </p:sp>
      <p:sp>
        <p:nvSpPr>
          <p:cNvPr id="191" name="Google Shape;191;p2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a:t>Questions?</a:t>
            </a:r>
            <a:endParaRPr sz="5400"/>
          </a:p>
        </p:txBody>
      </p:sp>
      <p:sp>
        <p:nvSpPr>
          <p:cNvPr id="197" name="Google Shape;197;p2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181513" y="3688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5"/>
                </a:solidFill>
              </a:rPr>
              <a:t>Major Characters</a:t>
            </a:r>
            <a:endParaRPr>
              <a:solidFill>
                <a:schemeClr val="accent5"/>
              </a:solidFill>
            </a:endParaRPr>
          </a:p>
        </p:txBody>
      </p:sp>
      <p:pic>
        <p:nvPicPr>
          <p:cNvPr id="71" name="Google Shape;71;p14"/>
          <p:cNvPicPr preferRelativeResize="0"/>
          <p:nvPr/>
        </p:nvPicPr>
        <p:blipFill rotWithShape="1">
          <a:blip r:embed="rId3">
            <a:alphaModFix/>
          </a:blip>
          <a:srcRect r="32881"/>
          <a:stretch/>
        </p:blipFill>
        <p:spPr>
          <a:xfrm>
            <a:off x="5485809" y="1017725"/>
            <a:ext cx="1417224" cy="1407676"/>
          </a:xfrm>
          <a:prstGeom prst="rect">
            <a:avLst/>
          </a:prstGeom>
          <a:noFill/>
          <a:ln w="38100" cap="flat" cmpd="sng">
            <a:solidFill>
              <a:srgbClr val="BF9000"/>
            </a:solidFill>
            <a:prstDash val="solid"/>
            <a:round/>
            <a:headEnd type="none" w="sm" len="sm"/>
            <a:tailEnd type="none" w="sm" len="sm"/>
          </a:ln>
        </p:spPr>
      </p:pic>
      <p:pic>
        <p:nvPicPr>
          <p:cNvPr id="72" name="Google Shape;72;p14"/>
          <p:cNvPicPr preferRelativeResize="0"/>
          <p:nvPr/>
        </p:nvPicPr>
        <p:blipFill>
          <a:blip r:embed="rId4">
            <a:alphaModFix/>
          </a:blip>
          <a:stretch>
            <a:fillRect/>
          </a:stretch>
        </p:blipFill>
        <p:spPr>
          <a:xfrm>
            <a:off x="184500" y="1017725"/>
            <a:ext cx="1481389" cy="1407675"/>
          </a:xfrm>
          <a:prstGeom prst="rect">
            <a:avLst/>
          </a:prstGeom>
          <a:noFill/>
          <a:ln w="38100" cap="flat" cmpd="sng">
            <a:solidFill>
              <a:srgbClr val="BF9000"/>
            </a:solidFill>
            <a:prstDash val="solid"/>
            <a:round/>
            <a:headEnd type="none" w="sm" len="sm"/>
            <a:tailEnd type="none" w="sm" len="sm"/>
          </a:ln>
        </p:spPr>
      </p:pic>
      <p:pic>
        <p:nvPicPr>
          <p:cNvPr id="73" name="Google Shape;73;p14"/>
          <p:cNvPicPr preferRelativeResize="0"/>
          <p:nvPr/>
        </p:nvPicPr>
        <p:blipFill>
          <a:blip r:embed="rId5">
            <a:alphaModFix/>
          </a:blip>
          <a:stretch>
            <a:fillRect/>
          </a:stretch>
        </p:blipFill>
        <p:spPr>
          <a:xfrm>
            <a:off x="1958849" y="1017728"/>
            <a:ext cx="1481400" cy="1410474"/>
          </a:xfrm>
          <a:prstGeom prst="rect">
            <a:avLst/>
          </a:prstGeom>
          <a:noFill/>
          <a:ln w="38100" cap="flat" cmpd="sng">
            <a:solidFill>
              <a:srgbClr val="BF9000"/>
            </a:solidFill>
            <a:prstDash val="solid"/>
            <a:round/>
            <a:headEnd type="none" w="sm" len="sm"/>
            <a:tailEnd type="none" w="sm" len="sm"/>
          </a:ln>
        </p:spPr>
      </p:pic>
      <p:pic>
        <p:nvPicPr>
          <p:cNvPr id="74" name="Google Shape;74;p14"/>
          <p:cNvPicPr preferRelativeResize="0"/>
          <p:nvPr/>
        </p:nvPicPr>
        <p:blipFill rotWithShape="1">
          <a:blip r:embed="rId6">
            <a:alphaModFix/>
          </a:blip>
          <a:srcRect t="2884" r="2884"/>
          <a:stretch/>
        </p:blipFill>
        <p:spPr>
          <a:xfrm>
            <a:off x="3690793" y="1033000"/>
            <a:ext cx="1525448" cy="1410474"/>
          </a:xfrm>
          <a:prstGeom prst="rect">
            <a:avLst/>
          </a:prstGeom>
          <a:noFill/>
          <a:ln w="38100" cap="flat" cmpd="sng">
            <a:solidFill>
              <a:srgbClr val="BF9000"/>
            </a:solidFill>
            <a:prstDash val="solid"/>
            <a:round/>
            <a:headEnd type="none" w="sm" len="sm"/>
            <a:tailEnd type="none" w="sm" len="sm"/>
          </a:ln>
        </p:spPr>
      </p:pic>
      <p:pic>
        <p:nvPicPr>
          <p:cNvPr id="75" name="Google Shape;75;p14"/>
          <p:cNvPicPr preferRelativeResize="0"/>
          <p:nvPr/>
        </p:nvPicPr>
        <p:blipFill rotWithShape="1">
          <a:blip r:embed="rId7">
            <a:alphaModFix/>
          </a:blip>
          <a:srcRect b="22946"/>
          <a:stretch/>
        </p:blipFill>
        <p:spPr>
          <a:xfrm>
            <a:off x="7261800" y="1032988"/>
            <a:ext cx="1525475" cy="1410476"/>
          </a:xfrm>
          <a:prstGeom prst="rect">
            <a:avLst/>
          </a:prstGeom>
          <a:noFill/>
          <a:ln w="38100" cap="flat" cmpd="sng">
            <a:solidFill>
              <a:srgbClr val="BF9000"/>
            </a:solidFill>
            <a:prstDash val="solid"/>
            <a:round/>
            <a:headEnd type="none" w="sm" len="sm"/>
            <a:tailEnd type="none" w="sm" len="sm"/>
          </a:ln>
        </p:spPr>
      </p:pic>
      <p:sp>
        <p:nvSpPr>
          <p:cNvPr id="76" name="Google Shape;76;p14"/>
          <p:cNvSpPr txBox="1"/>
          <p:nvPr/>
        </p:nvSpPr>
        <p:spPr>
          <a:xfrm>
            <a:off x="200850" y="2472800"/>
            <a:ext cx="1481400" cy="2287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a:solidFill>
                  <a:schemeClr val="accent3"/>
                </a:solidFill>
                <a:latin typeface="Average"/>
                <a:ea typeface="Average"/>
                <a:cs typeface="Average"/>
                <a:sym typeface="Average"/>
              </a:rPr>
              <a:t>Dani Ramos</a:t>
            </a:r>
            <a:endParaRPr sz="1600">
              <a:solidFill>
                <a:schemeClr val="accent3"/>
              </a:solidFill>
              <a:latin typeface="Average"/>
              <a:ea typeface="Average"/>
              <a:cs typeface="Average"/>
              <a:sym typeface="Average"/>
            </a:endParaRPr>
          </a:p>
          <a:p>
            <a:pPr marL="0" lvl="0" indent="0" algn="ctr" rtl="0">
              <a:lnSpc>
                <a:spcPct val="100000"/>
              </a:lnSpc>
              <a:spcBef>
                <a:spcPts val="1200"/>
              </a:spcBef>
              <a:spcAft>
                <a:spcPts val="1200"/>
              </a:spcAft>
              <a:buNone/>
            </a:pPr>
            <a:r>
              <a:rPr lang="en" sz="1200">
                <a:solidFill>
                  <a:schemeClr val="accent3"/>
                </a:solidFill>
                <a:latin typeface="Average"/>
                <a:ea typeface="Average"/>
                <a:cs typeface="Average"/>
                <a:sym typeface="Average"/>
              </a:rPr>
              <a:t>Future resistance leader against the legion terminators. A terminator is sent back in time to kill her before she can start a rebellion.</a:t>
            </a:r>
            <a:endParaRPr sz="1200">
              <a:solidFill>
                <a:schemeClr val="accent3"/>
              </a:solidFill>
              <a:latin typeface="Average"/>
              <a:ea typeface="Average"/>
              <a:cs typeface="Average"/>
              <a:sym typeface="Average"/>
            </a:endParaRPr>
          </a:p>
        </p:txBody>
      </p:sp>
      <p:sp>
        <p:nvSpPr>
          <p:cNvPr id="77" name="Google Shape;77;p14"/>
          <p:cNvSpPr txBox="1"/>
          <p:nvPr/>
        </p:nvSpPr>
        <p:spPr>
          <a:xfrm>
            <a:off x="1953450" y="2472800"/>
            <a:ext cx="1481400" cy="2287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a:solidFill>
                  <a:schemeClr val="accent3"/>
                </a:solidFill>
                <a:latin typeface="Average"/>
                <a:ea typeface="Average"/>
                <a:cs typeface="Average"/>
                <a:sym typeface="Average"/>
              </a:rPr>
              <a:t>Rev 9 Terminator</a:t>
            </a:r>
            <a:endParaRPr sz="1600">
              <a:solidFill>
                <a:schemeClr val="accent3"/>
              </a:solidFill>
              <a:latin typeface="Average"/>
              <a:ea typeface="Average"/>
              <a:cs typeface="Average"/>
              <a:sym typeface="Average"/>
            </a:endParaRPr>
          </a:p>
          <a:p>
            <a:pPr marL="0" lvl="0" indent="0" algn="ctr" rtl="0">
              <a:lnSpc>
                <a:spcPct val="100000"/>
              </a:lnSpc>
              <a:spcBef>
                <a:spcPts val="1200"/>
              </a:spcBef>
              <a:spcAft>
                <a:spcPts val="1200"/>
              </a:spcAft>
              <a:buNone/>
            </a:pPr>
            <a:r>
              <a:rPr lang="en" sz="1200">
                <a:solidFill>
                  <a:schemeClr val="accent3"/>
                </a:solidFill>
                <a:latin typeface="Average"/>
                <a:ea typeface="Average"/>
                <a:cs typeface="Average"/>
                <a:sym typeface="Average"/>
              </a:rPr>
              <a:t>An enhanced robot sent from the future by Legion to kill Dani Ramos before she starts the rebellion.</a:t>
            </a:r>
            <a:endParaRPr sz="1200">
              <a:solidFill>
                <a:schemeClr val="accent3"/>
              </a:solidFill>
              <a:latin typeface="Average"/>
              <a:ea typeface="Average"/>
              <a:cs typeface="Average"/>
              <a:sym typeface="Average"/>
            </a:endParaRPr>
          </a:p>
        </p:txBody>
      </p:sp>
      <p:sp>
        <p:nvSpPr>
          <p:cNvPr id="78" name="Google Shape;78;p14"/>
          <p:cNvSpPr txBox="1"/>
          <p:nvPr/>
        </p:nvSpPr>
        <p:spPr>
          <a:xfrm>
            <a:off x="5458650" y="2472800"/>
            <a:ext cx="1481400" cy="2287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a:solidFill>
                  <a:schemeClr val="accent3"/>
                </a:solidFill>
                <a:latin typeface="Average"/>
                <a:ea typeface="Average"/>
                <a:cs typeface="Average"/>
                <a:sym typeface="Average"/>
              </a:rPr>
              <a:t>Sarah Connor</a:t>
            </a:r>
            <a:endParaRPr sz="1600">
              <a:solidFill>
                <a:schemeClr val="accent3"/>
              </a:solidFill>
              <a:latin typeface="Average"/>
              <a:ea typeface="Average"/>
              <a:cs typeface="Average"/>
              <a:sym typeface="Average"/>
            </a:endParaRPr>
          </a:p>
          <a:p>
            <a:pPr marL="0" lvl="0" indent="0" algn="ctr" rtl="0">
              <a:lnSpc>
                <a:spcPct val="100000"/>
              </a:lnSpc>
              <a:spcBef>
                <a:spcPts val="1200"/>
              </a:spcBef>
              <a:spcAft>
                <a:spcPts val="1200"/>
              </a:spcAft>
              <a:buNone/>
            </a:pPr>
            <a:r>
              <a:rPr lang="en" sz="1200">
                <a:solidFill>
                  <a:schemeClr val="accent3"/>
                </a:solidFill>
                <a:latin typeface="Average"/>
                <a:ea typeface="Average"/>
                <a:cs typeface="Average"/>
                <a:sym typeface="Average"/>
              </a:rPr>
              <a:t>Mother of the previously foretold future leader of the resistance. Her son was killed by a terminator and is now protecting Dani from the same fate</a:t>
            </a:r>
            <a:endParaRPr sz="1200">
              <a:solidFill>
                <a:schemeClr val="accent3"/>
              </a:solidFill>
              <a:latin typeface="Average"/>
              <a:ea typeface="Average"/>
              <a:cs typeface="Average"/>
              <a:sym typeface="Average"/>
            </a:endParaRPr>
          </a:p>
        </p:txBody>
      </p:sp>
      <p:sp>
        <p:nvSpPr>
          <p:cNvPr id="79" name="Google Shape;79;p14"/>
          <p:cNvSpPr txBox="1"/>
          <p:nvPr/>
        </p:nvSpPr>
        <p:spPr>
          <a:xfrm>
            <a:off x="3706050" y="2472800"/>
            <a:ext cx="1481400" cy="228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a:solidFill>
                  <a:schemeClr val="accent3"/>
                </a:solidFill>
                <a:latin typeface="Average"/>
                <a:ea typeface="Average"/>
                <a:cs typeface="Average"/>
                <a:sym typeface="Average"/>
              </a:rPr>
              <a:t>Grace Harper</a:t>
            </a:r>
            <a:endParaRPr sz="1600">
              <a:solidFill>
                <a:schemeClr val="accent3"/>
              </a:solidFill>
              <a:latin typeface="Average"/>
              <a:ea typeface="Average"/>
              <a:cs typeface="Average"/>
              <a:sym typeface="Average"/>
            </a:endParaRPr>
          </a:p>
          <a:p>
            <a:pPr marL="0" lvl="0" indent="0" algn="ctr" rtl="0">
              <a:lnSpc>
                <a:spcPct val="100000"/>
              </a:lnSpc>
              <a:spcBef>
                <a:spcPts val="1200"/>
              </a:spcBef>
              <a:spcAft>
                <a:spcPts val="1200"/>
              </a:spcAft>
              <a:buNone/>
            </a:pPr>
            <a:r>
              <a:rPr lang="en" sz="1200">
                <a:solidFill>
                  <a:schemeClr val="accent3"/>
                </a:solidFill>
                <a:latin typeface="Average"/>
                <a:ea typeface="Average"/>
                <a:cs typeface="Average"/>
                <a:sym typeface="Average"/>
              </a:rPr>
              <a:t>Inspired by Dani’s leadership in the future, Grace goes back in time to save her from the terminator. She is a human who is cybernetically enhanced</a:t>
            </a:r>
            <a:endParaRPr sz="1200">
              <a:solidFill>
                <a:schemeClr val="accent3"/>
              </a:solidFill>
              <a:latin typeface="Average"/>
              <a:ea typeface="Average"/>
              <a:cs typeface="Average"/>
              <a:sym typeface="Average"/>
            </a:endParaRPr>
          </a:p>
        </p:txBody>
      </p:sp>
      <p:sp>
        <p:nvSpPr>
          <p:cNvPr id="80" name="Google Shape;80;p14"/>
          <p:cNvSpPr txBox="1"/>
          <p:nvPr/>
        </p:nvSpPr>
        <p:spPr>
          <a:xfrm>
            <a:off x="7287450" y="2472800"/>
            <a:ext cx="1481400" cy="2287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a:solidFill>
                  <a:schemeClr val="accent3"/>
                </a:solidFill>
                <a:latin typeface="Average"/>
                <a:ea typeface="Average"/>
                <a:cs typeface="Average"/>
                <a:sym typeface="Average"/>
              </a:rPr>
              <a:t>Carl (Terminator)</a:t>
            </a:r>
            <a:endParaRPr sz="1600">
              <a:solidFill>
                <a:schemeClr val="accent3"/>
              </a:solidFill>
              <a:latin typeface="Average"/>
              <a:ea typeface="Average"/>
              <a:cs typeface="Average"/>
              <a:sym typeface="Average"/>
            </a:endParaRPr>
          </a:p>
          <a:p>
            <a:pPr marL="0" lvl="0" indent="0" algn="ctr" rtl="0">
              <a:lnSpc>
                <a:spcPct val="100000"/>
              </a:lnSpc>
              <a:spcBef>
                <a:spcPts val="1200"/>
              </a:spcBef>
              <a:spcAft>
                <a:spcPts val="1200"/>
              </a:spcAft>
              <a:buNone/>
            </a:pPr>
            <a:r>
              <a:rPr lang="en" sz="1200">
                <a:solidFill>
                  <a:schemeClr val="accent3"/>
                </a:solidFill>
                <a:latin typeface="Average"/>
                <a:ea typeface="Average"/>
                <a:cs typeface="Average"/>
                <a:sym typeface="Average"/>
              </a:rPr>
              <a:t>Was previously sent back in time and killed Sarah’s son. After completing his mission he evolves to care about humanity and helps Dani survive</a:t>
            </a:r>
            <a:endParaRPr sz="1200">
              <a:solidFill>
                <a:schemeClr val="accent3"/>
              </a:solidFill>
              <a:latin typeface="Average"/>
              <a:ea typeface="Average"/>
              <a:cs typeface="Average"/>
              <a:sym typeface="Average"/>
            </a:endParaRPr>
          </a:p>
        </p:txBody>
      </p:sp>
      <p:sp>
        <p:nvSpPr>
          <p:cNvPr id="81" name="Google Shape;81;p1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5"/>
                </a:solidFill>
              </a:rPr>
              <a:t>Plot Summary</a:t>
            </a:r>
            <a:endParaRPr>
              <a:solidFill>
                <a:schemeClr val="accent5"/>
              </a:solidFill>
            </a:endParaRPr>
          </a:p>
        </p:txBody>
      </p:sp>
      <p:sp>
        <p:nvSpPr>
          <p:cNvPr id="87" name="Google Shape;87;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Terminator: Dark Fate, is a direct sequel to the events of Terminator: Judgement Day, and takes place on a separate timeline from the original “Skynet” timeline. In this timeline, a new A.I threat, Legion, sends the Rev-9, a parallel to the T-1000 from Terminator 2, who time travels into the past to eliminate Dani, who is known by Legion to be the key to the future resistance to Legion’s attempt at domination over humanity. Dani receives the help from Sarah Connor, Grace Harper, and the T-800 (played by Arnold Schwarzenegger), who is from the Skynet timeline, who all attempt to thwart the Rev-9 and Legion’s plans to kill Dani before the resistance can be founded.</a:t>
            </a:r>
            <a:endParaRPr/>
          </a:p>
        </p:txBody>
      </p:sp>
      <p:sp>
        <p:nvSpPr>
          <p:cNvPr id="88" name="Google Shape;88;p1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181513" y="3688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5"/>
                </a:solidFill>
              </a:rPr>
              <a:t>Computing Technologies</a:t>
            </a:r>
            <a:endParaRPr>
              <a:solidFill>
                <a:schemeClr val="accent5"/>
              </a:solidFill>
            </a:endParaRPr>
          </a:p>
          <a:p>
            <a:pPr marL="0" lvl="0" indent="0" algn="l" rtl="0">
              <a:spcBef>
                <a:spcPts val="0"/>
              </a:spcBef>
              <a:spcAft>
                <a:spcPts val="0"/>
              </a:spcAft>
              <a:buNone/>
            </a:pPr>
            <a:endParaRPr>
              <a:solidFill>
                <a:schemeClr val="accent5"/>
              </a:solidFill>
            </a:endParaRPr>
          </a:p>
        </p:txBody>
      </p:sp>
      <p:pic>
        <p:nvPicPr>
          <p:cNvPr id="94" name="Google Shape;94;p16"/>
          <p:cNvPicPr preferRelativeResize="0"/>
          <p:nvPr/>
        </p:nvPicPr>
        <p:blipFill rotWithShape="1">
          <a:blip r:embed="rId3">
            <a:alphaModFix/>
          </a:blip>
          <a:srcRect l="23413" r="23408"/>
          <a:stretch/>
        </p:blipFill>
        <p:spPr>
          <a:xfrm>
            <a:off x="6242984" y="1240887"/>
            <a:ext cx="2550379" cy="1838486"/>
          </a:xfrm>
          <a:prstGeom prst="rect">
            <a:avLst/>
          </a:prstGeom>
          <a:noFill/>
          <a:ln w="38100" cap="flat" cmpd="sng">
            <a:solidFill>
              <a:srgbClr val="BF9000"/>
            </a:solidFill>
            <a:prstDash val="solid"/>
            <a:round/>
            <a:headEnd type="none" w="sm" len="sm"/>
            <a:tailEnd type="none" w="sm" len="sm"/>
          </a:ln>
        </p:spPr>
      </p:pic>
      <p:sp>
        <p:nvSpPr>
          <p:cNvPr id="95" name="Google Shape;95;p16"/>
          <p:cNvSpPr txBox="1"/>
          <p:nvPr/>
        </p:nvSpPr>
        <p:spPr>
          <a:xfrm>
            <a:off x="3222277" y="3150125"/>
            <a:ext cx="2476800" cy="183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a:solidFill>
                  <a:schemeClr val="accent3"/>
                </a:solidFill>
                <a:latin typeface="Average"/>
                <a:ea typeface="Average"/>
                <a:cs typeface="Average"/>
                <a:sym typeface="Average"/>
              </a:rPr>
              <a:t>Thorium Microreactor</a:t>
            </a:r>
            <a:endParaRPr sz="1600">
              <a:solidFill>
                <a:schemeClr val="accent3"/>
              </a:solidFill>
              <a:latin typeface="Average"/>
              <a:ea typeface="Average"/>
              <a:cs typeface="Average"/>
              <a:sym typeface="Average"/>
            </a:endParaRPr>
          </a:p>
          <a:p>
            <a:pPr marL="0" lvl="0" indent="0" algn="l" rtl="0">
              <a:lnSpc>
                <a:spcPct val="100000"/>
              </a:lnSpc>
              <a:spcBef>
                <a:spcPts val="1200"/>
              </a:spcBef>
              <a:spcAft>
                <a:spcPts val="1200"/>
              </a:spcAft>
              <a:buNone/>
            </a:pPr>
            <a:r>
              <a:rPr lang="en" sz="1200">
                <a:solidFill>
                  <a:schemeClr val="accent3"/>
                </a:solidFill>
                <a:latin typeface="Average"/>
                <a:ea typeface="Average"/>
                <a:cs typeface="Average"/>
                <a:sym typeface="Average"/>
              </a:rPr>
              <a:t>Futuristic technology present in Grace Harper that gives her super strength, speed, and combat skills.</a:t>
            </a:r>
            <a:endParaRPr sz="1200">
              <a:solidFill>
                <a:schemeClr val="accent3"/>
              </a:solidFill>
              <a:latin typeface="Average"/>
              <a:ea typeface="Average"/>
              <a:cs typeface="Average"/>
              <a:sym typeface="Average"/>
            </a:endParaRPr>
          </a:p>
        </p:txBody>
      </p:sp>
      <p:sp>
        <p:nvSpPr>
          <p:cNvPr id="96" name="Google Shape;96;p16"/>
          <p:cNvSpPr txBox="1"/>
          <p:nvPr/>
        </p:nvSpPr>
        <p:spPr>
          <a:xfrm>
            <a:off x="424250" y="3150125"/>
            <a:ext cx="2476800" cy="183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solidFill>
                  <a:schemeClr val="accent3"/>
                </a:solidFill>
                <a:latin typeface="Average"/>
                <a:ea typeface="Average"/>
                <a:cs typeface="Average"/>
                <a:sym typeface="Average"/>
              </a:rPr>
              <a:t>Surveillance Systems</a:t>
            </a:r>
            <a:endParaRPr sz="1600">
              <a:solidFill>
                <a:schemeClr val="accent3"/>
              </a:solidFill>
              <a:latin typeface="Average"/>
              <a:ea typeface="Average"/>
              <a:cs typeface="Average"/>
              <a:sym typeface="Average"/>
            </a:endParaRPr>
          </a:p>
          <a:p>
            <a:pPr marL="0" lvl="0" indent="0" algn="l" rtl="0">
              <a:lnSpc>
                <a:spcPct val="100000"/>
              </a:lnSpc>
              <a:spcBef>
                <a:spcPts val="1200"/>
              </a:spcBef>
              <a:spcAft>
                <a:spcPts val="1200"/>
              </a:spcAft>
              <a:buNone/>
            </a:pPr>
            <a:r>
              <a:rPr lang="en" sz="1200">
                <a:solidFill>
                  <a:schemeClr val="accent3"/>
                </a:solidFill>
                <a:latin typeface="Average"/>
                <a:ea typeface="Average"/>
                <a:cs typeface="Average"/>
                <a:sym typeface="Average"/>
              </a:rPr>
              <a:t>CCTV cameras were used extensively by the Rev-9 terminator to track down its targets.</a:t>
            </a:r>
            <a:endParaRPr sz="1200">
              <a:solidFill>
                <a:schemeClr val="accent3"/>
              </a:solidFill>
              <a:latin typeface="Average"/>
              <a:ea typeface="Average"/>
              <a:cs typeface="Average"/>
              <a:sym typeface="Average"/>
            </a:endParaRPr>
          </a:p>
        </p:txBody>
      </p:sp>
      <p:sp>
        <p:nvSpPr>
          <p:cNvPr id="97" name="Google Shape;97;p16"/>
          <p:cNvSpPr txBox="1"/>
          <p:nvPr/>
        </p:nvSpPr>
        <p:spPr>
          <a:xfrm>
            <a:off x="6279775" y="3150125"/>
            <a:ext cx="2476800" cy="1838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 sz="1600">
                <a:solidFill>
                  <a:schemeClr val="accent3"/>
                </a:solidFill>
                <a:latin typeface="Average"/>
                <a:ea typeface="Average"/>
                <a:cs typeface="Average"/>
                <a:sym typeface="Average"/>
              </a:rPr>
              <a:t>Rathium Data Center</a:t>
            </a:r>
            <a:endParaRPr sz="1600">
              <a:solidFill>
                <a:schemeClr val="accent3"/>
              </a:solidFill>
              <a:latin typeface="Average"/>
              <a:ea typeface="Average"/>
              <a:cs typeface="Average"/>
              <a:sym typeface="Average"/>
            </a:endParaRPr>
          </a:p>
          <a:p>
            <a:pPr marL="0" marR="0" lvl="0" indent="0" algn="l" rtl="0">
              <a:lnSpc>
                <a:spcPct val="115000"/>
              </a:lnSpc>
              <a:spcBef>
                <a:spcPts val="1200"/>
              </a:spcBef>
              <a:spcAft>
                <a:spcPts val="1200"/>
              </a:spcAft>
              <a:buNone/>
            </a:pPr>
            <a:r>
              <a:rPr lang="en" sz="1200">
                <a:solidFill>
                  <a:schemeClr val="accent3"/>
                </a:solidFill>
                <a:latin typeface="Average"/>
                <a:ea typeface="Average"/>
                <a:cs typeface="Average"/>
                <a:sym typeface="Average"/>
              </a:rPr>
              <a:t>Located in Mexico City, this place collects and stores loads of information on lots of people.</a:t>
            </a:r>
            <a:endParaRPr sz="1200">
              <a:solidFill>
                <a:schemeClr val="accent3"/>
              </a:solidFill>
              <a:latin typeface="Average"/>
              <a:ea typeface="Average"/>
              <a:cs typeface="Average"/>
              <a:sym typeface="Average"/>
            </a:endParaRPr>
          </a:p>
        </p:txBody>
      </p:sp>
      <p:pic>
        <p:nvPicPr>
          <p:cNvPr id="98" name="Google Shape;98;p16"/>
          <p:cNvPicPr preferRelativeResize="0"/>
          <p:nvPr/>
        </p:nvPicPr>
        <p:blipFill rotWithShape="1">
          <a:blip r:embed="rId4">
            <a:alphaModFix/>
          </a:blip>
          <a:srcRect l="38656" r="6898"/>
          <a:stretch/>
        </p:blipFill>
        <p:spPr>
          <a:xfrm>
            <a:off x="3365800" y="1240875"/>
            <a:ext cx="2412425" cy="1838475"/>
          </a:xfrm>
          <a:prstGeom prst="rect">
            <a:avLst/>
          </a:prstGeom>
          <a:noFill/>
          <a:ln w="38100" cap="flat" cmpd="sng">
            <a:solidFill>
              <a:srgbClr val="BF9000"/>
            </a:solidFill>
            <a:prstDash val="solid"/>
            <a:round/>
            <a:headEnd type="none" w="sm" len="sm"/>
            <a:tailEnd type="none" w="sm" len="sm"/>
          </a:ln>
        </p:spPr>
      </p:pic>
      <p:pic>
        <p:nvPicPr>
          <p:cNvPr id="99" name="Google Shape;99;p16"/>
          <p:cNvPicPr preferRelativeResize="0"/>
          <p:nvPr/>
        </p:nvPicPr>
        <p:blipFill>
          <a:blip r:embed="rId5">
            <a:alphaModFix/>
          </a:blip>
          <a:stretch>
            <a:fillRect/>
          </a:stretch>
        </p:blipFill>
        <p:spPr>
          <a:xfrm>
            <a:off x="488638" y="1240925"/>
            <a:ext cx="2412425" cy="1838400"/>
          </a:xfrm>
          <a:prstGeom prst="rect">
            <a:avLst/>
          </a:prstGeom>
          <a:noFill/>
          <a:ln w="38100" cap="flat" cmpd="sng">
            <a:solidFill>
              <a:srgbClr val="BF9000"/>
            </a:solidFill>
            <a:prstDash val="solid"/>
            <a:round/>
            <a:headEnd type="none" w="sm" len="sm"/>
            <a:tailEnd type="none" w="sm" len="sm"/>
          </a:ln>
        </p:spPr>
      </p:pic>
      <p:sp>
        <p:nvSpPr>
          <p:cNvPr id="100" name="Google Shape;100;p1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5"/>
                </a:solidFill>
              </a:rPr>
              <a:t>Conclusions</a:t>
            </a:r>
            <a:endParaRPr>
              <a:solidFill>
                <a:schemeClr val="accent5"/>
              </a:solidFill>
            </a:endParaRPr>
          </a:p>
        </p:txBody>
      </p:sp>
      <p:sp>
        <p:nvSpPr>
          <p:cNvPr id="106" name="Google Shape;106;p17"/>
          <p:cNvSpPr txBox="1">
            <a:spLocks noGrp="1"/>
          </p:cNvSpPr>
          <p:nvPr>
            <p:ph type="body" idx="1"/>
          </p:nvPr>
        </p:nvSpPr>
        <p:spPr>
          <a:xfrm>
            <a:off x="311700" y="1152475"/>
            <a:ext cx="8520600" cy="3416400"/>
          </a:xfrm>
          <a:prstGeom prst="rect">
            <a:avLst/>
          </a:prstGeom>
          <a:solidFill>
            <a:srgbClr val="000000"/>
          </a:solidFill>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Unchecked/unregulated data usage, specifically by large corporations, can be extremely dangerous and detrimental to the public.</a:t>
            </a:r>
            <a:endParaRPr/>
          </a:p>
          <a:p>
            <a:pPr marL="457200" lvl="0" indent="-342900" algn="l" rtl="0">
              <a:spcBef>
                <a:spcPts val="0"/>
              </a:spcBef>
              <a:spcAft>
                <a:spcPts val="0"/>
              </a:spcAft>
              <a:buSzPts val="1800"/>
              <a:buAutoNum type="arabicPeriod"/>
            </a:pPr>
            <a:r>
              <a:rPr lang="en"/>
              <a:t>We should not be over-reliant on artificial intelligence (AI) due to the potential consequences of allowing AI to wield unchecked power.</a:t>
            </a:r>
            <a:endParaRPr/>
          </a:p>
        </p:txBody>
      </p:sp>
      <p:sp>
        <p:nvSpPr>
          <p:cNvPr id="107" name="Google Shape;107;p1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671250" y="2141250"/>
            <a:ext cx="8105700" cy="8610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Unchecked/unregulated data usage, specifically by large corporations, can be extremely dangerous and detrimental to the public.</a:t>
            </a:r>
            <a:endParaRPr/>
          </a:p>
        </p:txBody>
      </p:sp>
      <p:sp>
        <p:nvSpPr>
          <p:cNvPr id="113" name="Google Shape;113;p18"/>
          <p:cNvSpPr txBox="1"/>
          <p:nvPr/>
        </p:nvSpPr>
        <p:spPr>
          <a:xfrm>
            <a:off x="671250" y="621325"/>
            <a:ext cx="4530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accent5"/>
                </a:solidFill>
                <a:latin typeface="Average"/>
                <a:ea typeface="Average"/>
                <a:cs typeface="Average"/>
                <a:sym typeface="Average"/>
              </a:rPr>
              <a:t>Conclusion 1</a:t>
            </a:r>
            <a:endParaRPr sz="2600" b="1">
              <a:solidFill>
                <a:schemeClr val="accent5"/>
              </a:solidFill>
              <a:latin typeface="Average"/>
              <a:ea typeface="Average"/>
              <a:cs typeface="Average"/>
              <a:sym typeface="Average"/>
            </a:endParaRPr>
          </a:p>
        </p:txBody>
      </p:sp>
      <p:sp>
        <p:nvSpPr>
          <p:cNvPr id="114" name="Google Shape;114;p1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5"/>
                </a:solidFill>
              </a:rPr>
              <a:t>T-mobile Data Breach</a:t>
            </a:r>
            <a:endParaRPr>
              <a:solidFill>
                <a:schemeClr val="accent5"/>
              </a:solidFill>
            </a:endParaRPr>
          </a:p>
        </p:txBody>
      </p:sp>
      <p:sp>
        <p:nvSpPr>
          <p:cNvPr id="120" name="Google Shape;120;p19"/>
          <p:cNvSpPr txBox="1">
            <a:spLocks noGrp="1"/>
          </p:cNvSpPr>
          <p:nvPr>
            <p:ph type="body" idx="1"/>
          </p:nvPr>
        </p:nvSpPr>
        <p:spPr>
          <a:xfrm>
            <a:off x="311700" y="1152475"/>
            <a:ext cx="48330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t>In the movie, the terminator breaks into the Rathium Data Center and manages to gain access to private information, and security camera footage. </a:t>
            </a:r>
            <a:endParaRPr/>
          </a:p>
          <a:p>
            <a:pPr marL="0" lvl="0" indent="0" algn="l" rtl="0">
              <a:spcBef>
                <a:spcPts val="1200"/>
              </a:spcBef>
              <a:spcAft>
                <a:spcPts val="0"/>
              </a:spcAft>
              <a:buNone/>
            </a:pPr>
            <a:r>
              <a:rPr lang="en"/>
              <a:t>Real World Parallel:</a:t>
            </a:r>
            <a:endParaRPr/>
          </a:p>
          <a:p>
            <a:pPr marL="457200" lvl="0" indent="-334327" algn="l" rtl="0">
              <a:spcBef>
                <a:spcPts val="1200"/>
              </a:spcBef>
              <a:spcAft>
                <a:spcPts val="0"/>
              </a:spcAft>
              <a:buSzPct val="100000"/>
              <a:buChar char="●"/>
            </a:pPr>
            <a:r>
              <a:rPr lang="en"/>
              <a:t>T-Mobile data breach in 2023  leaked the information of 37 million users</a:t>
            </a:r>
            <a:endParaRPr/>
          </a:p>
          <a:p>
            <a:pPr marL="457200" lvl="0" indent="-334327" algn="l" rtl="0">
              <a:spcBef>
                <a:spcPts val="0"/>
              </a:spcBef>
              <a:spcAft>
                <a:spcPts val="0"/>
              </a:spcAft>
              <a:buSzPct val="100000"/>
              <a:buChar char="●"/>
            </a:pPr>
            <a:r>
              <a:rPr lang="en"/>
              <a:t>Data included driver's license information and social security numbers [12].</a:t>
            </a:r>
            <a:endParaRPr/>
          </a:p>
          <a:p>
            <a:pPr marL="457200" lvl="0" indent="-334327" algn="l" rtl="0">
              <a:spcBef>
                <a:spcPts val="0"/>
              </a:spcBef>
              <a:spcAft>
                <a:spcPts val="0"/>
              </a:spcAft>
              <a:buSzPct val="100000"/>
              <a:buChar char="●"/>
            </a:pPr>
            <a:r>
              <a:rPr lang="en"/>
              <a:t>One of 3 data leaks T Mobile that year.</a:t>
            </a:r>
            <a:endParaRPr/>
          </a:p>
          <a:p>
            <a:pPr marL="0" lvl="0" indent="0" algn="l" rtl="0">
              <a:spcBef>
                <a:spcPts val="1200"/>
              </a:spcBef>
              <a:spcAft>
                <a:spcPts val="1200"/>
              </a:spcAft>
              <a:buNone/>
            </a:pPr>
            <a:endParaRPr/>
          </a:p>
        </p:txBody>
      </p:sp>
      <p:pic>
        <p:nvPicPr>
          <p:cNvPr id="121" name="Google Shape;121;p19"/>
          <p:cNvPicPr preferRelativeResize="0"/>
          <p:nvPr/>
        </p:nvPicPr>
        <p:blipFill>
          <a:blip r:embed="rId3">
            <a:alphaModFix/>
          </a:blip>
          <a:stretch>
            <a:fillRect/>
          </a:stretch>
        </p:blipFill>
        <p:spPr>
          <a:xfrm>
            <a:off x="5791751" y="641400"/>
            <a:ext cx="2293226" cy="1572675"/>
          </a:xfrm>
          <a:prstGeom prst="rect">
            <a:avLst/>
          </a:prstGeom>
          <a:noFill/>
          <a:ln w="38100" cap="flat" cmpd="sng">
            <a:solidFill>
              <a:srgbClr val="BF9000"/>
            </a:solidFill>
            <a:prstDash val="solid"/>
            <a:round/>
            <a:headEnd type="none" w="sm" len="sm"/>
            <a:tailEnd type="none" w="sm" len="sm"/>
          </a:ln>
        </p:spPr>
      </p:pic>
      <p:pic>
        <p:nvPicPr>
          <p:cNvPr id="122" name="Google Shape;122;p19"/>
          <p:cNvPicPr preferRelativeResize="0"/>
          <p:nvPr/>
        </p:nvPicPr>
        <p:blipFill>
          <a:blip r:embed="rId4">
            <a:alphaModFix/>
          </a:blip>
          <a:stretch>
            <a:fillRect/>
          </a:stretch>
        </p:blipFill>
        <p:spPr>
          <a:xfrm>
            <a:off x="6200200" y="2583775"/>
            <a:ext cx="1621025" cy="1621025"/>
          </a:xfrm>
          <a:prstGeom prst="rect">
            <a:avLst/>
          </a:prstGeom>
          <a:noFill/>
          <a:ln w="38100" cap="flat" cmpd="sng">
            <a:solidFill>
              <a:srgbClr val="BF9000"/>
            </a:solidFill>
            <a:prstDash val="solid"/>
            <a:round/>
            <a:headEnd type="none" w="sm" len="sm"/>
            <a:tailEnd type="none" w="sm" len="sm"/>
          </a:ln>
        </p:spPr>
      </p:pic>
      <p:sp>
        <p:nvSpPr>
          <p:cNvPr id="123" name="Google Shape;123;p1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311700" y="390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5"/>
                </a:solidFill>
              </a:rPr>
              <a:t>Over-cultivation of Data with no Ethical Considerations</a:t>
            </a:r>
            <a:endParaRPr>
              <a:solidFill>
                <a:schemeClr val="accent5"/>
              </a:solidFill>
            </a:endParaRPr>
          </a:p>
        </p:txBody>
      </p:sp>
      <p:sp>
        <p:nvSpPr>
          <p:cNvPr id="129" name="Google Shape;129;p20"/>
          <p:cNvSpPr txBox="1">
            <a:spLocks noGrp="1"/>
          </p:cNvSpPr>
          <p:nvPr>
            <p:ph type="body" idx="1"/>
          </p:nvPr>
        </p:nvSpPr>
        <p:spPr>
          <a:xfrm>
            <a:off x="193040" y="894600"/>
            <a:ext cx="5681210" cy="372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bg2"/>
                </a:solidFill>
              </a:rPr>
              <a:t>Terminator: Dark Fate:</a:t>
            </a:r>
            <a:r>
              <a:rPr lang="en-US" sz="1400" dirty="0"/>
              <a:t> Legion, an AI cybersecurity system, is developed with massive data and processing power for global security.</a:t>
            </a:r>
          </a:p>
          <a:p>
            <a:pPr marL="0" lvl="0" indent="0" algn="l" rtl="0">
              <a:spcBef>
                <a:spcPts val="1200"/>
              </a:spcBef>
              <a:spcAft>
                <a:spcPts val="0"/>
              </a:spcAft>
              <a:buNone/>
            </a:pPr>
            <a:r>
              <a:rPr lang="en-US" sz="1600" dirty="0">
                <a:solidFill>
                  <a:schemeClr val="bg2"/>
                </a:solidFill>
              </a:rPr>
              <a:t>Real World Parallel:</a:t>
            </a:r>
            <a:r>
              <a:rPr lang="en-US" sz="1400" dirty="0"/>
              <a:t> Cambridge Analytica Scandal</a:t>
            </a:r>
          </a:p>
          <a:p>
            <a:pPr marL="457200" lvl="0" indent="-314960" algn="l" rtl="0">
              <a:spcBef>
                <a:spcPts val="1200"/>
              </a:spcBef>
              <a:spcAft>
                <a:spcPts val="0"/>
              </a:spcAft>
              <a:buSzPct val="100000"/>
              <a:buChar char="-"/>
            </a:pPr>
            <a:r>
              <a:rPr lang="en-US" sz="1400" dirty="0"/>
              <a:t>Cambridge Analytica harvested the personal data of 50-87 million Facebook users without their consent [11]</a:t>
            </a:r>
          </a:p>
          <a:p>
            <a:pPr marL="457200" lvl="0" indent="-314960" algn="l" rtl="0">
              <a:spcBef>
                <a:spcPts val="0"/>
              </a:spcBef>
              <a:spcAft>
                <a:spcPts val="0"/>
              </a:spcAft>
              <a:buSzPct val="100000"/>
              <a:buChar char="-"/>
            </a:pPr>
            <a:r>
              <a:rPr lang="en-US" sz="1400" dirty="0"/>
              <a:t>Data was used to target/manipulate voters during the 2016 U.S. presidential election</a:t>
            </a:r>
          </a:p>
          <a:p>
            <a:pPr marL="0" lvl="0" indent="0" algn="l" rtl="0">
              <a:spcBef>
                <a:spcPts val="1200"/>
              </a:spcBef>
              <a:spcAft>
                <a:spcPts val="1200"/>
              </a:spcAft>
              <a:buNone/>
            </a:pPr>
            <a:r>
              <a:rPr lang="en-US" sz="1600" dirty="0">
                <a:solidFill>
                  <a:schemeClr val="bg2"/>
                </a:solidFill>
              </a:rPr>
              <a:t>Misuse of Data:</a:t>
            </a:r>
            <a:r>
              <a:rPr lang="en-US" sz="1400" dirty="0"/>
              <a:t> Both scenarios highlight the misuse of data to manipulate outcomes, such as targeting voters or threatening humanity.</a:t>
            </a:r>
          </a:p>
          <a:p>
            <a:pPr marL="0" lvl="0" indent="0" algn="l" rtl="0">
              <a:spcBef>
                <a:spcPts val="1200"/>
              </a:spcBef>
              <a:spcAft>
                <a:spcPts val="1200"/>
              </a:spcAft>
              <a:buNone/>
            </a:pPr>
            <a:r>
              <a:rPr lang="en-US" sz="1600" dirty="0">
                <a:solidFill>
                  <a:schemeClr val="bg2"/>
                </a:solidFill>
              </a:rPr>
              <a:t>Consequences of Misuse: </a:t>
            </a:r>
            <a:r>
              <a:rPr lang="en-US" sz="1400" dirty="0"/>
              <a:t>The overuse and unethical handling of large datasets in both cases pose significant risks to public safety and privacy.</a:t>
            </a:r>
          </a:p>
        </p:txBody>
      </p:sp>
      <p:pic>
        <p:nvPicPr>
          <p:cNvPr id="130" name="Google Shape;130;p20"/>
          <p:cNvPicPr preferRelativeResize="0"/>
          <p:nvPr/>
        </p:nvPicPr>
        <p:blipFill>
          <a:blip r:embed="rId3">
            <a:alphaModFix/>
          </a:blip>
          <a:stretch>
            <a:fillRect/>
          </a:stretch>
        </p:blipFill>
        <p:spPr>
          <a:xfrm>
            <a:off x="5928900" y="1015425"/>
            <a:ext cx="2898708" cy="3534026"/>
          </a:xfrm>
          <a:prstGeom prst="rect">
            <a:avLst/>
          </a:prstGeom>
          <a:noFill/>
          <a:ln w="38100" cap="flat" cmpd="sng">
            <a:solidFill>
              <a:srgbClr val="BF9000"/>
            </a:solidFill>
            <a:prstDash val="solid"/>
            <a:round/>
            <a:headEnd type="none" w="sm" len="sm"/>
            <a:tailEnd type="none" w="sm" len="sm"/>
          </a:ln>
        </p:spPr>
      </p:pic>
      <p:sp>
        <p:nvSpPr>
          <p:cNvPr id="131" name="Google Shape;131;p20"/>
          <p:cNvSpPr txBox="1"/>
          <p:nvPr/>
        </p:nvSpPr>
        <p:spPr>
          <a:xfrm>
            <a:off x="5874250" y="4549450"/>
            <a:ext cx="2468400" cy="1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3"/>
                </a:solidFill>
                <a:latin typeface="Average"/>
                <a:ea typeface="Average"/>
                <a:cs typeface="Average"/>
                <a:sym typeface="Average"/>
              </a:rPr>
              <a:t>Cambridge Analytica Scandal [19]</a:t>
            </a:r>
            <a:endParaRPr sz="1200">
              <a:solidFill>
                <a:schemeClr val="accent3"/>
              </a:solidFill>
              <a:latin typeface="Average"/>
              <a:ea typeface="Average"/>
              <a:cs typeface="Average"/>
              <a:sym typeface="Average"/>
            </a:endParaRPr>
          </a:p>
        </p:txBody>
      </p:sp>
      <p:sp>
        <p:nvSpPr>
          <p:cNvPr id="132" name="Google Shape;132;p2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extLst>
      <p:ext uri="{BB962C8B-B14F-4D97-AF65-F5344CB8AC3E}">
        <p14:creationId xmlns:p14="http://schemas.microsoft.com/office/powerpoint/2010/main" val="1834559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671250" y="2141250"/>
            <a:ext cx="8105700" cy="8610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We should not be over-reliant on artificial intelligence (AI) due to the potential consequences of allowing AI to wield unchecked power.</a:t>
            </a:r>
            <a:endParaRPr/>
          </a:p>
        </p:txBody>
      </p:sp>
      <p:sp>
        <p:nvSpPr>
          <p:cNvPr id="138" name="Google Shape;138;p21"/>
          <p:cNvSpPr txBox="1"/>
          <p:nvPr/>
        </p:nvSpPr>
        <p:spPr>
          <a:xfrm>
            <a:off x="671250" y="629175"/>
            <a:ext cx="4530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accent5"/>
                </a:solidFill>
                <a:latin typeface="Average"/>
                <a:ea typeface="Average"/>
                <a:cs typeface="Average"/>
                <a:sym typeface="Average"/>
              </a:rPr>
              <a:t>Conclusion 2</a:t>
            </a:r>
            <a:endParaRPr sz="2600" b="1">
              <a:solidFill>
                <a:schemeClr val="accent5"/>
              </a:solidFill>
              <a:latin typeface="Average"/>
              <a:ea typeface="Average"/>
              <a:cs typeface="Average"/>
              <a:sym typeface="Average"/>
            </a:endParaRPr>
          </a:p>
        </p:txBody>
      </p:sp>
      <p:sp>
        <p:nvSpPr>
          <p:cNvPr id="139" name="Google Shape;139;p2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3925</Words>
  <Application>Microsoft Macintosh PowerPoint</Application>
  <PresentationFormat>On-screen Show (16:9)</PresentationFormat>
  <Paragraphs>195</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Söhne</vt:lpstr>
      <vt:lpstr>Arial</vt:lpstr>
      <vt:lpstr>Oswald</vt:lpstr>
      <vt:lpstr>Average</vt:lpstr>
      <vt:lpstr>Independent</vt:lpstr>
      <vt:lpstr>Slate</vt:lpstr>
      <vt:lpstr>Terminator: Dark Fate (2019)</vt:lpstr>
      <vt:lpstr>Major Characters</vt:lpstr>
      <vt:lpstr>Plot Summary</vt:lpstr>
      <vt:lpstr>Computing Technologies </vt:lpstr>
      <vt:lpstr>Conclusions</vt:lpstr>
      <vt:lpstr>Unchecked/unregulated data usage, specifically by large corporations, can be extremely dangerous and detrimental to the public.</vt:lpstr>
      <vt:lpstr>T-mobile Data Breach</vt:lpstr>
      <vt:lpstr>Over-cultivation of Data with no Ethical Considerations</vt:lpstr>
      <vt:lpstr>We should not be over-reliant on artificial intelligence (AI) due to the potential consequences of allowing AI to wield unchecked power.</vt:lpstr>
      <vt:lpstr>Loss of Human Control</vt:lpstr>
      <vt:lpstr>Unintended Consequences and Errors</vt:lpstr>
      <vt:lpstr>Threats to Privacy and Autonomy</vt:lpstr>
      <vt:lpstr>References</vt:lpstr>
      <vt:lpstr>References cont.</vt:lpstr>
      <vt:lpstr>References cont.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Terminator: Dark Fate (2019)</dc:title>
  <dc:creator>Pranav Jain</dc:creator>
  <cp:lastModifiedBy>Keith A. Pray</cp:lastModifiedBy>
  <cp:revision>3</cp:revision>
  <dcterms:modified xsi:type="dcterms:W3CDTF">2024-05-04T05:21:40Z</dcterms:modified>
</cp:coreProperties>
</file>