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8" d="100"/>
          <a:sy n="148" d="100"/>
        </p:scale>
        <p:origin x="-504"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2235621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orrentfreak.com/pirate-bay-moves-to-the-cloud-becomes-raid-proof-121017/" TargetMode="External"/><Relationship Id="rId4" Type="http://schemas.openxmlformats.org/officeDocument/2006/relationships/hyperlink" Target="http://geekswithblogs.net/hroggero/archive/2013/02/25/sample-pricing-comparison-on-premise-vs.-private-hosting-vs.-cloud-computing.aspx"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Introduce ourselves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600"/>
              </a:spcAft>
            </a:pPr>
            <a:r>
              <a:rPr lang="en"/>
              <a:t>Distributed system makes it harder to track and shut down all the servers.</a:t>
            </a:r>
          </a:p>
          <a:p>
            <a:pPr marL="457200" lvl="0" indent="-228600" rtl="0">
              <a:lnSpc>
                <a:spcPct val="115000"/>
              </a:lnSpc>
              <a:spcBef>
                <a:spcPts val="0"/>
              </a:spcBef>
              <a:spcAft>
                <a:spcPts val="1600"/>
              </a:spcAft>
            </a:pPr>
            <a:r>
              <a:rPr lang="en"/>
              <a:t>Since the total size of all bit torrents of pirate bay is only about 90 MB, it's very easy to clone the whole pirate bay website and migrate to multiple mirror servers.</a:t>
            </a:r>
          </a:p>
          <a:p>
            <a:pPr marL="457200" lvl="0" indent="-228600" rtl="0">
              <a:lnSpc>
                <a:spcPct val="115000"/>
              </a:lnSpc>
              <a:spcBef>
                <a:spcPts val="0"/>
              </a:spcBef>
              <a:spcAft>
                <a:spcPts val="1600"/>
              </a:spcAft>
            </a:pPr>
            <a:r>
              <a:rPr lang="en"/>
              <a:t>Anyone could host their own pirate bay</a:t>
            </a:r>
          </a:p>
          <a:p>
            <a:pPr marL="457200" lvl="0" indent="-228600" rtl="0">
              <a:lnSpc>
                <a:spcPct val="115000"/>
              </a:lnSpc>
              <a:spcBef>
                <a:spcPts val="0"/>
              </a:spcBef>
              <a:spcAft>
                <a:spcPts val="1600"/>
              </a:spcAft>
            </a:pPr>
            <a:r>
              <a:rPr lang="en"/>
              <a:t>In December 12 2014, the Pirate Bay was taken offline due to the efforts of the Swedish police who raided the offices where the servers were reportedly kept.</a:t>
            </a:r>
          </a:p>
          <a:p>
            <a:pPr marL="914400" lvl="1" indent="-228600" rtl="0">
              <a:lnSpc>
                <a:spcPct val="115000"/>
              </a:lnSpc>
              <a:spcBef>
                <a:spcPts val="0"/>
              </a:spcBef>
              <a:spcAft>
                <a:spcPts val="1600"/>
              </a:spcAft>
            </a:pPr>
            <a:r>
              <a:rPr lang="en"/>
              <a:t>However, those “server” were not that important due to the distributed system, and they simply switched it to another mirror</a:t>
            </a:r>
          </a:p>
          <a:p>
            <a:pPr rtl="0">
              <a:spcBef>
                <a:spcPts val="0"/>
              </a:spcBef>
              <a:buNone/>
            </a:pPr>
            <a:endParaRPr/>
          </a:p>
          <a:p>
            <a:pPr rtl="0">
              <a:spcBef>
                <a:spcPts val="0"/>
              </a:spcBef>
              <a:buNone/>
            </a:pPr>
            <a:r>
              <a:rPr lang="en"/>
              <a:t>On December 12 2014, the Pirate Bay was taken offline due to the efforts of the Swedish police who raided the offices where the servers were reportedly kept. In only a few days, there have been many mirror websites that have popped up.</a:t>
            </a:r>
          </a:p>
          <a:p>
            <a:pPr rtl="0">
              <a:spcBef>
                <a:spcPts val="0"/>
              </a:spcBef>
              <a:buNone/>
            </a:pPr>
            <a:endParaRPr/>
          </a:p>
          <a:p>
            <a:pPr>
              <a:spcBef>
                <a:spcPts val="0"/>
              </a:spcBef>
              <a:buNone/>
            </a:pPr>
            <a:r>
              <a:rPr lang="en"/>
              <a:t>http://www.ubergizmo.com/2014/12/the-pirate-bays-shutdown-didnt-seem-to-have-affected-torrent-activity/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Government has police intervene with the internals of The Pirate Bay</a:t>
            </a:r>
          </a:p>
          <a:p>
            <a:pPr rtl="0">
              <a:spcBef>
                <a:spcPts val="0"/>
              </a:spcBef>
              <a:buNone/>
            </a:pPr>
            <a:r>
              <a:rPr lang="en"/>
              <a:t>Police raid servers on multiple occasions</a:t>
            </a:r>
          </a:p>
          <a:p>
            <a:pPr marL="457200" lvl="0" indent="-228600" rtl="0">
              <a:spcBef>
                <a:spcPts val="0"/>
              </a:spcBef>
              <a:buChar char="-"/>
            </a:pPr>
            <a:r>
              <a:rPr lang="en"/>
              <a:t>Site always back up very quickly</a:t>
            </a:r>
          </a:p>
          <a:p>
            <a:pPr marL="457200" lvl="0" indent="-228600" rtl="0">
              <a:spcBef>
                <a:spcPts val="0"/>
              </a:spcBef>
              <a:buChar char="-"/>
            </a:pPr>
            <a:r>
              <a:rPr lang="en"/>
              <a:t>Media hype from raids increases traffic and user base for the site</a:t>
            </a:r>
          </a:p>
          <a:p>
            <a:pPr marL="457200" lvl="0" indent="-228600">
              <a:spcBef>
                <a:spcPts val="0"/>
              </a:spcBef>
              <a:buChar char="-"/>
            </a:pPr>
            <a:r>
              <a:rPr lang="en"/>
              <a:t>Little permanent impact to the site or its users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lnSpc>
                <a:spcPct val="115000"/>
              </a:lnSpc>
              <a:spcBef>
                <a:spcPts val="0"/>
              </a:spcBef>
              <a:spcAft>
                <a:spcPts val="1600"/>
              </a:spcAft>
              <a:buNone/>
            </a:pPr>
            <a:r>
              <a:rPr lang="en" sz="1400">
                <a:latin typeface="Average"/>
                <a:ea typeface="Average"/>
                <a:cs typeface="Average"/>
                <a:sym typeface="Average"/>
              </a:rPr>
              <a:t>PRQ is an ISP and web hosting server hotel, owned by two of the founders of TPB, Gottfrid and Fredrik, which housed a number of websites not associated with TPB.</a:t>
            </a:r>
          </a:p>
          <a:p>
            <a:pPr rtl="0">
              <a:lnSpc>
                <a:spcPct val="115000"/>
              </a:lnSpc>
              <a:spcBef>
                <a:spcPts val="0"/>
              </a:spcBef>
              <a:spcAft>
                <a:spcPts val="1600"/>
              </a:spcAft>
              <a:buNone/>
            </a:pPr>
            <a:r>
              <a:rPr lang="en" sz="1400">
                <a:latin typeface="Average"/>
                <a:ea typeface="Average"/>
                <a:cs typeface="Average"/>
                <a:sym typeface="Average"/>
              </a:rPr>
              <a:t>The legal action taken harmed third-party sites not necessarily involved with TPB, BitTorrent sites, or copyrighted material sharing.</a:t>
            </a:r>
          </a:p>
          <a:p>
            <a:pPr lvl="0">
              <a:lnSpc>
                <a:spcPct val="115000"/>
              </a:lnSpc>
              <a:spcBef>
                <a:spcPts val="0"/>
              </a:spcBef>
              <a:spcAft>
                <a:spcPts val="1600"/>
              </a:spcAft>
              <a:buNone/>
            </a:pPr>
            <a:r>
              <a:rPr lang="en" sz="1400">
                <a:latin typeface="Average"/>
                <a:ea typeface="Average"/>
                <a:cs typeface="Average"/>
                <a:sym typeface="Average"/>
              </a:rPr>
              <a:t>Since the police were unable to get customer data (particularly about peers), the raid was an intelligence dead end.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Police raid happened on May 31, 2006.  </a:t>
            </a:r>
          </a:p>
          <a:p>
            <a:pPr>
              <a:spcBef>
                <a:spcPts val="0"/>
              </a:spcBef>
              <a:buNone/>
            </a:pPr>
            <a:r>
              <a:rPr lang="en"/>
              <a:t>Spike in user reach is visible a week after the raid.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marL="457200" lvl="0" indent="-228600" rtl="0">
              <a:spcBef>
                <a:spcPts val="0"/>
              </a:spcBef>
            </a:pPr>
            <a:r>
              <a:rPr lang="en"/>
              <a:t>The Swedish government and companies including Warner Brothers, MGM, and 20th century fox all started lawsuits and attempted to claim copyright infringement on all their titles posted on the pirate bay and claimed that they were generating over $13 million worth of damages</a:t>
            </a:r>
          </a:p>
          <a:p>
            <a:pPr marL="914400" lvl="1" indent="-228600" rtl="0">
              <a:spcBef>
                <a:spcPts val="0"/>
              </a:spcBef>
            </a:pPr>
            <a:r>
              <a:rPr lang="en"/>
              <a:t>The court estimated that it was $4.5 million in damages and $1.7M in revenue for the TPB</a:t>
            </a:r>
          </a:p>
          <a:p>
            <a:pPr marL="914400" lvl="1" indent="-228600" rtl="0">
              <a:spcBef>
                <a:spcPts val="0"/>
              </a:spcBef>
            </a:pPr>
            <a:r>
              <a:rPr lang="en"/>
              <a:t>The Pirate Bay estimated about $110,000 in revenue from advertisements and $112,000 in costs</a:t>
            </a:r>
          </a:p>
          <a:p>
            <a:pPr marL="457200" lvl="0" indent="-228600" rtl="0">
              <a:spcBef>
                <a:spcPts val="0"/>
              </a:spcBef>
            </a:pPr>
            <a:r>
              <a:rPr lang="en"/>
              <a:t>There is a discrepancy between the amount in damages and the amount TPB made from copyright infringement because in most cases the sites are doing it for free and really are not making any money off of doing this.</a:t>
            </a:r>
          </a:p>
          <a:p>
            <a:pPr marL="457200" lvl="0" indent="-228600" rtl="0">
              <a:spcBef>
                <a:spcPts val="0"/>
              </a:spcBef>
            </a:pPr>
            <a:r>
              <a:rPr lang="en"/>
              <a:t>The Pirate Bay defended themselves by stating that they did not post the information and they are merely a system to allow other people to see posted files</a:t>
            </a:r>
          </a:p>
          <a:p>
            <a:pPr marL="457200" lvl="0" indent="-228600" rtl="0">
              <a:spcBef>
                <a:spcPts val="0"/>
              </a:spcBef>
            </a:pPr>
            <a:r>
              <a:rPr lang="en"/>
              <a:t>Regardless if content creators use copyright rules to make back lost money, the money doesn’t exist to get back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lnSpc>
                <a:spcPct val="115000"/>
              </a:lnSpc>
              <a:spcBef>
                <a:spcPts val="0"/>
              </a:spcBef>
              <a:spcAft>
                <a:spcPts val="1600"/>
              </a:spcAft>
              <a:buSzPct val="100000"/>
            </a:pPr>
            <a:r>
              <a:rPr lang="en">
                <a:latin typeface="Average"/>
                <a:ea typeface="Average"/>
                <a:cs typeface="Average"/>
                <a:sym typeface="Average"/>
              </a:rPr>
              <a:t>The current implementation of copyright no longer protects content creators and is nearly impossible to reasonably enforce.</a:t>
            </a:r>
          </a:p>
          <a:p>
            <a:pPr marL="457200" lvl="0" indent="-228600" rtl="0">
              <a:spcBef>
                <a:spcPts val="0"/>
              </a:spcBef>
            </a:pPr>
            <a:r>
              <a:rPr lang="en"/>
              <a:t>Christopher Boffoli (photographer) sued Imgur for posting 73 of his photos online without his permission</a:t>
            </a:r>
          </a:p>
          <a:p>
            <a:pPr marL="914400" lvl="1" indent="-228600" rtl="0">
              <a:spcBef>
                <a:spcPts val="0"/>
              </a:spcBef>
            </a:pPr>
            <a:r>
              <a:rPr lang="en"/>
              <a:t>An anonymous pirate bay user was angry that he would sue them for that (it is likely the user worked at Imgur)</a:t>
            </a:r>
          </a:p>
          <a:p>
            <a:pPr marL="914400" lvl="1" indent="-228600" rtl="0">
              <a:spcBef>
                <a:spcPts val="0"/>
              </a:spcBef>
            </a:pPr>
            <a:r>
              <a:rPr lang="en"/>
              <a:t>That user then uploads 20,754 of his copyrighted images to the Pirate Bay</a:t>
            </a:r>
          </a:p>
          <a:p>
            <a:pPr marL="457200" lvl="0" indent="-228600" rtl="0">
              <a:spcBef>
                <a:spcPts val="0"/>
              </a:spcBef>
            </a:pPr>
            <a:r>
              <a:rPr lang="en"/>
              <a:t>The pirate bay gives people a lot of power, and lets any person easily and anonymously steal people’s work</a:t>
            </a:r>
          </a:p>
          <a:p>
            <a:pPr marL="457200" lvl="0" indent="-228600" rtl="0">
              <a:spcBef>
                <a:spcPts val="0"/>
              </a:spcBef>
            </a:pPr>
            <a:r>
              <a:rPr lang="en"/>
              <a:t>The laws should protect people like him from this, but the pirate bay makes it pretty hard to enforce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Pirate Bay Away From Keyboard is a documentary directed by Simon Klose which follows the founders of The Pirate Bay, Fredrik Neij, Gottfrid Svartholm, and Peter Sunde, during the trials of 2008 in which the Swedish government brought charges of breaking copyright law with The Pirate Bay (both criminal and civil). It documents their thoughts throughout the trial and also has interviews with people on the other side of the case. Throughout the documentary, it discusses the Pirate Bureau, previous raids on The pirate bay, and the technology behind the pirate bay.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conclusion we have made based on the documentary is that the current implementation of copyright no longer protects content creators and is nearly impossible to reasonably enforce; with the Pirate Bay and the technology behind it being the main reason.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Bittorrent is a peer 2 peer communication protocol that the Pirate Bay utilizes in order to provide the file sharing on their webserver. Because of how Bittorrent works, it makes it very difficult to track down the people downloading and makes it difficult to take down hosters.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pPr>
            <a:r>
              <a:rPr lang="en"/>
              <a:t>Explain peers and seeds system</a:t>
            </a:r>
          </a:p>
          <a:p>
            <a:pPr marL="457200" lvl="0" indent="-228600" rtl="0">
              <a:spcBef>
                <a:spcPts val="0"/>
              </a:spcBef>
            </a:pPr>
            <a:r>
              <a:rPr lang="en"/>
              <a:t>Excess number of people involved all trading intellectual property</a:t>
            </a:r>
          </a:p>
          <a:p>
            <a:pPr marL="914400" lvl="1" indent="-228600" rtl="0">
              <a:spcBef>
                <a:spcPts val="0"/>
              </a:spcBef>
            </a:pPr>
            <a:r>
              <a:rPr lang="en"/>
              <a:t>Much harder to stop trade of intellectual property since everyone has it and can easily re-upload torrents</a:t>
            </a:r>
          </a:p>
          <a:p>
            <a:pPr marL="914400" lvl="1" indent="-228600" rtl="0">
              <a:spcBef>
                <a:spcPts val="0"/>
              </a:spcBef>
            </a:pPr>
            <a:r>
              <a:rPr lang="en"/>
              <a:t>Hard to determine who is responsible for the initial upload</a:t>
            </a:r>
          </a:p>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This image shows a slice in time of the global use of Bittorrent. As you can see from the slide, during this 24 period in January of 2011, over 60Million users checked in all across the world. This shows the popularity of bittorrent across the globe and the massive scale at which copyright infringement is being done.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It works by connecting users together to download from each other instead of downloading from a central server. Instead the central server hosts tracking files which tracks which clients have the file a user wants to downloads and connects the user to those clients. This makes downloading large files much faster because the user is no longer bottlenecked by the server and instead is only bottlenecked by their own internet speeds. Additionally, because the server only contains the tracking information, if the server goes down, it is much easier to bring back up because the size of the server is smaller. This size difference also makes maintaining the server much easier with the high amount of traffic goes through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pPr>
            <a:r>
              <a:rPr lang="en"/>
              <a:t>Since the police raid in 2006, they switched to Cloud Computing and mirroring</a:t>
            </a:r>
          </a:p>
          <a:p>
            <a:pPr marL="457200" lvl="0" indent="-228600" rtl="0">
              <a:spcBef>
                <a:spcPts val="0"/>
              </a:spcBef>
            </a:pPr>
            <a:r>
              <a:rPr lang="en"/>
              <a:t>Pirate bay is designed around mirroring (cloud)</a:t>
            </a:r>
          </a:p>
          <a:p>
            <a:pPr marL="457200" lvl="0" indent="-228600" rtl="0">
              <a:spcBef>
                <a:spcPts val="0"/>
              </a:spcBef>
            </a:pPr>
            <a:r>
              <a:rPr lang="en"/>
              <a:t>Pirate bay has been forced to take down sites by the police many times, but there are many mirrors</a:t>
            </a:r>
          </a:p>
          <a:p>
            <a:pPr marL="914400" lvl="1" indent="-228600" rtl="0">
              <a:spcBef>
                <a:spcPts val="0"/>
              </a:spcBef>
            </a:pPr>
            <a:r>
              <a:rPr lang="en"/>
              <a:t> On domains from different countries, so it's legally more difficult to shut all of them down</a:t>
            </a:r>
          </a:p>
          <a:p>
            <a:pPr marL="0" indent="0" rtl="0">
              <a:spcBef>
                <a:spcPts val="0"/>
              </a:spcBef>
              <a:buNone/>
            </a:pPr>
            <a:endParaRPr/>
          </a:p>
          <a:p>
            <a:pPr marL="0" lvl="0" indent="0" rtl="0">
              <a:spcBef>
                <a:spcPts val="0"/>
              </a:spcBef>
              <a:buNone/>
            </a:pPr>
            <a:r>
              <a:rPr lang="en"/>
              <a:t>//Users can download an image of all the torrents and lets other people host it wherever they desire</a:t>
            </a:r>
          </a:p>
          <a:p>
            <a:pPr marL="914400" lvl="1" indent="-228600" rtl="0">
              <a:spcBef>
                <a:spcPts val="0"/>
              </a:spcBef>
            </a:pPr>
            <a:r>
              <a:rPr lang="en"/>
              <a:t>You cannot upload torrents to mirrors, but you can still download previous torrents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pPr>
            <a:r>
              <a:rPr lang="en"/>
              <a:t>Lowest price</a:t>
            </a:r>
          </a:p>
          <a:p>
            <a:pPr marL="457200" lvl="0" indent="-228600" rtl="0">
              <a:spcBef>
                <a:spcPts val="0"/>
              </a:spcBef>
            </a:pPr>
            <a:r>
              <a:rPr lang="en"/>
              <a:t>Maintenance is virtually non existent, requires no physical labor</a:t>
            </a:r>
          </a:p>
          <a:p>
            <a:pPr marL="457200" lvl="0" indent="-228600" rtl="0">
              <a:spcBef>
                <a:spcPts val="0"/>
              </a:spcBef>
            </a:pPr>
            <a:r>
              <a:rPr lang="en"/>
              <a:t>Easy to configure</a:t>
            </a:r>
          </a:p>
          <a:p>
            <a:pPr marL="457200" lvl="0" indent="-228600" rtl="0">
              <a:spcBef>
                <a:spcPts val="0"/>
              </a:spcBef>
            </a:pPr>
            <a:r>
              <a:rPr lang="en"/>
              <a:t>Lowest delay to start a project</a:t>
            </a:r>
          </a:p>
          <a:p>
            <a:pPr marL="457200" lvl="0" indent="-228600" rtl="0">
              <a:spcBef>
                <a:spcPts val="0"/>
              </a:spcBef>
            </a:pPr>
            <a:r>
              <a:rPr lang="en"/>
              <a:t>No financial loss on hardware if the site is taken down by police.</a:t>
            </a:r>
          </a:p>
          <a:p>
            <a:pPr marL="457200" lvl="0" indent="-228600" rtl="0">
              <a:spcBef>
                <a:spcPts val="0"/>
              </a:spcBef>
            </a:pPr>
            <a:r>
              <a:rPr lang="en"/>
              <a:t>Also, cloud computing would provide a significantly higher degree of freedom to upgrade, enhance or even terminate the project on demand. Software requires updates frequently, but the cloud provider handles that for you</a:t>
            </a:r>
          </a:p>
          <a:p>
            <a:pPr rtl="0">
              <a:spcBef>
                <a:spcPts val="0"/>
              </a:spcBef>
              <a:buNone/>
            </a:pPr>
            <a:endParaRPr/>
          </a:p>
          <a:p>
            <a:pPr rtl="0">
              <a:spcBef>
                <a:spcPts val="0"/>
              </a:spcBef>
              <a:buNone/>
            </a:pPr>
            <a:endParaRPr/>
          </a:p>
          <a:p>
            <a:pPr rtl="0">
              <a:spcBef>
                <a:spcPts val="0"/>
              </a:spcBef>
              <a:buNone/>
            </a:pPr>
            <a:r>
              <a:rPr lang="en" u="sng">
                <a:solidFill>
                  <a:schemeClr val="hlink"/>
                </a:solidFill>
                <a:hlinkClick r:id="rId3"/>
              </a:rPr>
              <a:t>https://torrentfreak.com/pirate-bay-moves-to-the-cloud-becomes-raid-proof-121017/</a:t>
            </a:r>
          </a:p>
          <a:p>
            <a:pPr rtl="0">
              <a:spcBef>
                <a:spcPts val="0"/>
              </a:spcBef>
              <a:buNone/>
            </a:pPr>
            <a:r>
              <a:rPr lang="en" u="sng">
                <a:solidFill>
                  <a:schemeClr val="hlink"/>
                </a:solidFill>
                <a:hlinkClick r:id="rId4"/>
              </a:rPr>
              <a:t>http://geekswithblogs.net/hroggero/archive/2013/02/25/sample-pricing-comparison-on-premise-vs.-private-hosting-vs.-cloud-computing.aspx</a:t>
            </a:r>
          </a:p>
          <a:p>
            <a:pPr rtl="0">
              <a:spcBef>
                <a:spcPts val="0"/>
              </a:spcBef>
              <a:buNone/>
            </a:pPr>
            <a:endParaRPr/>
          </a:p>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47996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4137525" y="2915950"/>
              <a:ext cx="206999" cy="206999"/>
            </a:xfrm>
            <a:prstGeom prst="ellipse">
              <a:avLst/>
            </a:prstGeom>
            <a:solidFill>
              <a:schemeClr val="dk1"/>
            </a:solidFill>
            <a:ln>
              <a:noFill/>
            </a:ln>
          </p:spPr>
          <p:txBody>
            <a:bodyPr lIns="91425" tIns="91425" rIns="91425" bIns="91425" anchor="ctr" anchorCtr="0">
              <a:noAutofit/>
            </a:bodyPr>
            <a:lstStyle/>
            <a:p>
              <a:pPr>
                <a:spcBef>
                  <a:spcPts val="0"/>
                </a:spcBef>
                <a:buNone/>
              </a:pPr>
              <a:endParaRPr/>
            </a:p>
          </p:txBody>
        </p:sp>
      </p:grpSp>
      <p:sp>
        <p:nvSpPr>
          <p:cNvPr id="13" name="Shape 13"/>
          <p:cNvSpPr txBox="1">
            <a:spLocks noGrp="1"/>
          </p:cNvSpPr>
          <p:nvPr>
            <p:ph type="ctrTitle"/>
          </p:nvPr>
        </p:nvSpPr>
        <p:spPr>
          <a:xfrm>
            <a:off x="671257" y="990800"/>
            <a:ext cx="7801500" cy="17300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4" name="Shape 14"/>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a:endParaRPr/>
          </a:p>
        </p:txBody>
      </p:sp>
      <p:sp>
        <p:nvSpPr>
          <p:cNvPr id="15" name="Shape 1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255275"/>
            <a:ext cx="8520599" cy="1890600"/>
          </a:xfrm>
          <a:prstGeom prst="rect">
            <a:avLst/>
          </a:prstGeom>
        </p:spPr>
        <p:txBody>
          <a:bodyPr lIns="91425" tIns="91425" rIns="91425" bIns="91425" anchor="b" anchorCtr="0"/>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a:endParaRPr/>
          </a:p>
        </p:txBody>
      </p:sp>
      <p:sp>
        <p:nvSpPr>
          <p:cNvPr id="50" name="Shape 50"/>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51" name="Shape 5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71250" y="2141250"/>
            <a:ext cx="7852199" cy="861000"/>
          </a:xfrm>
          <a:prstGeom prst="rect">
            <a:avLst/>
          </a:prstGeom>
        </p:spPr>
        <p:txBody>
          <a:bodyPr lIns="91425" tIns="91425" rIns="91425" bIns="91425" anchor="ctr" anchorCtr="0"/>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a:endParaRPr/>
          </a:p>
        </p:txBody>
      </p:sp>
      <p:sp>
        <p:nvSpPr>
          <p:cNvPr id="18" name="Shape 18"/>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6" name="Shape 26"/>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27" name="Shape 2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599" cy="572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7999" cy="755699"/>
          </a:xfrm>
          <a:prstGeom prst="rect">
            <a:avLst/>
          </a:prstGeom>
        </p:spPr>
        <p:txBody>
          <a:bodyPr lIns="91425" tIns="91425" rIns="91425" bIns="91425" anchor="b" anchorCtr="0"/>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a:endParaRPr/>
          </a:p>
        </p:txBody>
      </p:sp>
      <p:sp>
        <p:nvSpPr>
          <p:cNvPr id="33" name="Shape 33"/>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a:endParaRPr/>
          </a:p>
        </p:txBody>
      </p:sp>
      <p:sp>
        <p:nvSpPr>
          <p:cNvPr id="34" name="Shape 3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6227100" cy="4090800"/>
          </a:xfrm>
          <a:prstGeom prst="rect">
            <a:avLst/>
          </a:prstGeom>
        </p:spPr>
        <p:txBody>
          <a:bodyPr lIns="91425" tIns="91425" rIns="91425" bIns="91425" anchor="ctr" anchorCtr="0"/>
          <a:lstStyle>
            <a:lvl1pPr>
              <a:spcBef>
                <a:spcPts val="0"/>
              </a:spcBef>
              <a:buClr>
                <a:schemeClr val="lt1"/>
              </a:buClr>
              <a:buSzPct val="100000"/>
              <a:defRPr sz="4800">
                <a:solidFill>
                  <a:schemeClr val="lt1"/>
                </a:solidFill>
              </a:defRPr>
            </a:lvl1pPr>
            <a:lvl2pPr>
              <a:spcBef>
                <a:spcPts val="0"/>
              </a:spcBef>
              <a:buClr>
                <a:schemeClr val="lt1"/>
              </a:buClr>
              <a:buSzPct val="100000"/>
              <a:defRPr sz="4800">
                <a:solidFill>
                  <a:schemeClr val="lt1"/>
                </a:solidFill>
              </a:defRPr>
            </a:lvl2pPr>
            <a:lvl3pPr>
              <a:spcBef>
                <a:spcPts val="0"/>
              </a:spcBef>
              <a:buClr>
                <a:schemeClr val="lt1"/>
              </a:buClr>
              <a:buSzPct val="100000"/>
              <a:defRPr sz="4800">
                <a:solidFill>
                  <a:schemeClr val="lt1"/>
                </a:solidFill>
              </a:defRPr>
            </a:lvl3pPr>
            <a:lvl4pPr>
              <a:spcBef>
                <a:spcPts val="0"/>
              </a:spcBef>
              <a:buClr>
                <a:schemeClr val="lt1"/>
              </a:buClr>
              <a:buSzPct val="100000"/>
              <a:defRPr sz="4800">
                <a:solidFill>
                  <a:schemeClr val="lt1"/>
                </a:solidFill>
              </a:defRPr>
            </a:lvl4pPr>
            <a:lvl5pPr>
              <a:spcBef>
                <a:spcPts val="0"/>
              </a:spcBef>
              <a:buClr>
                <a:schemeClr val="lt1"/>
              </a:buClr>
              <a:buSzPct val="100000"/>
              <a:defRPr sz="4800">
                <a:solidFill>
                  <a:schemeClr val="lt1"/>
                </a:solidFill>
              </a:defRPr>
            </a:lvl5pPr>
            <a:lvl6pPr>
              <a:spcBef>
                <a:spcPts val="0"/>
              </a:spcBef>
              <a:buClr>
                <a:schemeClr val="lt1"/>
              </a:buClr>
              <a:buSzPct val="100000"/>
              <a:defRPr sz="4800">
                <a:solidFill>
                  <a:schemeClr val="lt1"/>
                </a:solidFill>
              </a:defRPr>
            </a:lvl6pPr>
            <a:lvl7pPr>
              <a:spcBef>
                <a:spcPts val="0"/>
              </a:spcBef>
              <a:buClr>
                <a:schemeClr val="lt1"/>
              </a:buClr>
              <a:buSzPct val="100000"/>
              <a:defRPr sz="4800">
                <a:solidFill>
                  <a:schemeClr val="lt1"/>
                </a:solidFill>
              </a:defRPr>
            </a:lvl7pPr>
            <a:lvl8pPr>
              <a:spcBef>
                <a:spcPts val="0"/>
              </a:spcBef>
              <a:buClr>
                <a:schemeClr val="lt1"/>
              </a:buClr>
              <a:buSzPct val="100000"/>
              <a:defRPr sz="4800">
                <a:solidFill>
                  <a:schemeClr val="lt1"/>
                </a:solidFill>
              </a:defRPr>
            </a:lvl8pPr>
            <a:lvl9pPr>
              <a:spcBef>
                <a:spcPts val="0"/>
              </a:spcBef>
              <a:buClr>
                <a:schemeClr val="lt1"/>
              </a:buClr>
              <a:buSzPct val="100000"/>
              <a:defRPr sz="4800">
                <a:solidFill>
                  <a:schemeClr val="lt1"/>
                </a:solidFill>
              </a:defRPr>
            </a:lvl9pPr>
          </a:lstStyle>
          <a:p>
            <a:endParaRPr/>
          </a:p>
        </p:txBody>
      </p:sp>
      <p:sp>
        <p:nvSpPr>
          <p:cNvPr id="37" name="Shape 3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lIns="91425" tIns="91425" rIns="91425" bIns="91425" anchor="ctr" anchorCtr="0">
            <a:noAutofit/>
          </a:bodyPr>
          <a:lstStyle/>
          <a:p>
            <a:pPr>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1" name="Shape 41"/>
          <p:cNvSpPr txBox="1">
            <a:spLocks noGrp="1"/>
          </p:cNvSpPr>
          <p:nvPr>
            <p:ph type="title"/>
          </p:nvPr>
        </p:nvSpPr>
        <p:spPr>
          <a:xfrm>
            <a:off x="265500" y="1081400"/>
            <a:ext cx="4045199" cy="1710300"/>
          </a:xfrm>
          <a:prstGeom prst="rect">
            <a:avLst/>
          </a:prstGeom>
        </p:spPr>
        <p:txBody>
          <a:bodyPr lIns="91425" tIns="91425" rIns="91425" bIns="91425" anchor="b" anchorCtr="0"/>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a:endParaRPr/>
          </a:p>
        </p:txBody>
      </p:sp>
      <p:sp>
        <p:nvSpPr>
          <p:cNvPr id="42" name="Shape 42"/>
          <p:cNvSpPr txBox="1">
            <a:spLocks noGrp="1"/>
          </p:cNvSpPr>
          <p:nvPr>
            <p:ph type="subTitle" idx="1"/>
          </p:nvPr>
        </p:nvSpPr>
        <p:spPr>
          <a:xfrm>
            <a:off x="265500" y="2845200"/>
            <a:ext cx="4045199" cy="1345500"/>
          </a:xfrm>
          <a:prstGeom prst="rect">
            <a:avLst/>
          </a:prstGeom>
        </p:spPr>
        <p:txBody>
          <a:bodyPr lIns="91425" tIns="91425" rIns="91425" bIns="91425" anchor="t" anchorCtr="0"/>
          <a:lstStyle>
            <a:lvl1pPr algn="ctr">
              <a:lnSpc>
                <a:spcPct val="100000"/>
              </a:lnSpc>
              <a:spcBef>
                <a:spcPts val="0"/>
              </a:spcBef>
              <a:spcAft>
                <a:spcPts val="0"/>
              </a:spcAft>
              <a:buClr>
                <a:schemeClr val="dk1"/>
              </a:buClr>
              <a:buSzPct val="100000"/>
              <a:buNone/>
              <a:defRPr sz="2100">
                <a:solidFill>
                  <a:schemeClr val="dk1"/>
                </a:solidFill>
              </a:defRPr>
            </a:lvl1pPr>
            <a:lvl2pPr algn="ctr">
              <a:lnSpc>
                <a:spcPct val="100000"/>
              </a:lnSpc>
              <a:spcBef>
                <a:spcPts val="0"/>
              </a:spcBef>
              <a:spcAft>
                <a:spcPts val="0"/>
              </a:spcAft>
              <a:buClr>
                <a:schemeClr val="dk1"/>
              </a:buClr>
              <a:buSzPct val="100000"/>
              <a:buNone/>
              <a:defRPr sz="2100">
                <a:solidFill>
                  <a:schemeClr val="dk1"/>
                </a:solidFill>
              </a:defRPr>
            </a:lvl2pPr>
            <a:lvl3pPr algn="ctr">
              <a:lnSpc>
                <a:spcPct val="100000"/>
              </a:lnSpc>
              <a:spcBef>
                <a:spcPts val="0"/>
              </a:spcBef>
              <a:spcAft>
                <a:spcPts val="0"/>
              </a:spcAft>
              <a:buClr>
                <a:schemeClr val="dk1"/>
              </a:buClr>
              <a:buSzPct val="100000"/>
              <a:buNone/>
              <a:defRPr sz="2100">
                <a:solidFill>
                  <a:schemeClr val="dk1"/>
                </a:solidFill>
              </a:defRPr>
            </a:lvl3pPr>
            <a:lvl4pPr algn="ctr">
              <a:lnSpc>
                <a:spcPct val="100000"/>
              </a:lnSpc>
              <a:spcBef>
                <a:spcPts val="0"/>
              </a:spcBef>
              <a:spcAft>
                <a:spcPts val="0"/>
              </a:spcAft>
              <a:buClr>
                <a:schemeClr val="dk1"/>
              </a:buClr>
              <a:buSzPct val="100000"/>
              <a:buNone/>
              <a:defRPr sz="2100">
                <a:solidFill>
                  <a:schemeClr val="dk1"/>
                </a:solidFill>
              </a:defRPr>
            </a:lvl4pPr>
            <a:lvl5pPr algn="ctr">
              <a:lnSpc>
                <a:spcPct val="100000"/>
              </a:lnSpc>
              <a:spcBef>
                <a:spcPts val="0"/>
              </a:spcBef>
              <a:spcAft>
                <a:spcPts val="0"/>
              </a:spcAft>
              <a:buClr>
                <a:schemeClr val="dk1"/>
              </a:buClr>
              <a:buSzPct val="100000"/>
              <a:buNone/>
              <a:defRPr sz="2100">
                <a:solidFill>
                  <a:schemeClr val="dk1"/>
                </a:solidFill>
              </a:defRPr>
            </a:lvl5pPr>
            <a:lvl6pPr algn="ctr">
              <a:lnSpc>
                <a:spcPct val="100000"/>
              </a:lnSpc>
              <a:spcBef>
                <a:spcPts val="0"/>
              </a:spcBef>
              <a:spcAft>
                <a:spcPts val="0"/>
              </a:spcAft>
              <a:buClr>
                <a:schemeClr val="dk1"/>
              </a:buClr>
              <a:buSzPct val="100000"/>
              <a:buNone/>
              <a:defRPr sz="2100">
                <a:solidFill>
                  <a:schemeClr val="dk1"/>
                </a:solidFill>
              </a:defRPr>
            </a:lvl6pPr>
            <a:lvl7pPr algn="ctr">
              <a:lnSpc>
                <a:spcPct val="100000"/>
              </a:lnSpc>
              <a:spcBef>
                <a:spcPts val="0"/>
              </a:spcBef>
              <a:spcAft>
                <a:spcPts val="0"/>
              </a:spcAft>
              <a:buClr>
                <a:schemeClr val="dk1"/>
              </a:buClr>
              <a:buSzPct val="100000"/>
              <a:buNone/>
              <a:defRPr sz="2100">
                <a:solidFill>
                  <a:schemeClr val="dk1"/>
                </a:solidFill>
              </a:defRPr>
            </a:lvl7pPr>
            <a:lvl8pPr algn="ctr">
              <a:lnSpc>
                <a:spcPct val="100000"/>
              </a:lnSpc>
              <a:spcBef>
                <a:spcPts val="0"/>
              </a:spcBef>
              <a:spcAft>
                <a:spcPts val="0"/>
              </a:spcAft>
              <a:buClr>
                <a:schemeClr val="dk1"/>
              </a:buClr>
              <a:buSzPct val="100000"/>
              <a:buNone/>
              <a:defRPr sz="2100">
                <a:solidFill>
                  <a:schemeClr val="dk1"/>
                </a:solidFill>
              </a:defRPr>
            </a:lvl8pPr>
            <a:lvl9pPr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3" name="Shape 43"/>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a:spcBef>
                <a:spcPts val="0"/>
              </a:spcBef>
              <a:buClr>
                <a:schemeClr val="lt1"/>
              </a:buClr>
              <a:defRPr>
                <a:solidFill>
                  <a:schemeClr val="lt1"/>
                </a:solidFill>
              </a:defRPr>
            </a:lvl1pPr>
            <a:lvl2pPr>
              <a:spcBef>
                <a:spcPts val="0"/>
              </a:spcBef>
              <a:buClr>
                <a:schemeClr val="lt1"/>
              </a:buClr>
              <a:defRPr>
                <a:solidFill>
                  <a:schemeClr val="lt1"/>
                </a:solidFill>
              </a:defRPr>
            </a:lvl2pPr>
            <a:lvl3pPr>
              <a:spcBef>
                <a:spcPts val="0"/>
              </a:spcBef>
              <a:buClr>
                <a:schemeClr val="lt1"/>
              </a:buClr>
              <a:defRPr>
                <a:solidFill>
                  <a:schemeClr val="lt1"/>
                </a:solidFill>
              </a:defRPr>
            </a:lvl3pPr>
            <a:lvl4pPr>
              <a:spcBef>
                <a:spcPts val="0"/>
              </a:spcBef>
              <a:buClr>
                <a:schemeClr val="lt1"/>
              </a:buClr>
              <a:defRPr>
                <a:solidFill>
                  <a:schemeClr val="lt1"/>
                </a:solidFill>
              </a:defRPr>
            </a:lvl4pPr>
            <a:lvl5pPr>
              <a:spcBef>
                <a:spcPts val="0"/>
              </a:spcBef>
              <a:buClr>
                <a:schemeClr val="lt1"/>
              </a:buClr>
              <a:defRPr>
                <a:solidFill>
                  <a:schemeClr val="lt1"/>
                </a:solidFill>
              </a:defRPr>
            </a:lvl5pPr>
            <a:lvl6pPr>
              <a:spcBef>
                <a:spcPts val="0"/>
              </a:spcBef>
              <a:buClr>
                <a:schemeClr val="lt1"/>
              </a:buClr>
              <a:defRPr>
                <a:solidFill>
                  <a:schemeClr val="lt1"/>
                </a:solidFill>
              </a:defRPr>
            </a:lvl6pPr>
            <a:lvl7pPr>
              <a:spcBef>
                <a:spcPts val="0"/>
              </a:spcBef>
              <a:buClr>
                <a:schemeClr val="lt1"/>
              </a:buClr>
              <a:defRPr>
                <a:solidFill>
                  <a:schemeClr val="lt1"/>
                </a:solidFill>
              </a:defRPr>
            </a:lvl7pPr>
            <a:lvl8pPr>
              <a:spcBef>
                <a:spcPts val="0"/>
              </a:spcBef>
              <a:buClr>
                <a:schemeClr val="lt1"/>
              </a:buClr>
              <a:defRPr>
                <a:solidFill>
                  <a:schemeClr val="lt1"/>
                </a:solidFill>
              </a:defRPr>
            </a:lvl8pPr>
            <a:lvl9pPr>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7" name="Shape 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a:spcBef>
                <a:spcPts val="0"/>
              </a:spcBef>
              <a:buClr>
                <a:schemeClr val="dk1"/>
              </a:buClr>
              <a:buSzPct val="100000"/>
              <a:buFont typeface="Oswald"/>
              <a:buNone/>
              <a:defRPr sz="3000">
                <a:solidFill>
                  <a:schemeClr val="dk1"/>
                </a:solidFill>
                <a:latin typeface="Oswald"/>
                <a:ea typeface="Oswald"/>
                <a:cs typeface="Oswald"/>
                <a:sym typeface="Oswald"/>
              </a:defRPr>
            </a:lvl1pPr>
            <a:lvl2pPr>
              <a:spcBef>
                <a:spcPts val="0"/>
              </a:spcBef>
              <a:buClr>
                <a:schemeClr val="dk1"/>
              </a:buClr>
              <a:buSzPct val="100000"/>
              <a:buFont typeface="Oswald"/>
              <a:buNone/>
              <a:defRPr sz="3000">
                <a:solidFill>
                  <a:schemeClr val="dk1"/>
                </a:solidFill>
                <a:latin typeface="Oswald"/>
                <a:ea typeface="Oswald"/>
                <a:cs typeface="Oswald"/>
                <a:sym typeface="Oswald"/>
              </a:defRPr>
            </a:lvl2pPr>
            <a:lvl3pPr>
              <a:spcBef>
                <a:spcPts val="0"/>
              </a:spcBef>
              <a:buClr>
                <a:schemeClr val="dk1"/>
              </a:buClr>
              <a:buSzPct val="100000"/>
              <a:buFont typeface="Oswald"/>
              <a:buNone/>
              <a:defRPr sz="3000">
                <a:solidFill>
                  <a:schemeClr val="dk1"/>
                </a:solidFill>
                <a:latin typeface="Oswald"/>
                <a:ea typeface="Oswald"/>
                <a:cs typeface="Oswald"/>
                <a:sym typeface="Oswald"/>
              </a:defRPr>
            </a:lvl3pPr>
            <a:lvl4pPr>
              <a:spcBef>
                <a:spcPts val="0"/>
              </a:spcBef>
              <a:buClr>
                <a:schemeClr val="dk1"/>
              </a:buClr>
              <a:buSzPct val="100000"/>
              <a:buFont typeface="Oswald"/>
              <a:buNone/>
              <a:defRPr sz="3000">
                <a:solidFill>
                  <a:schemeClr val="dk1"/>
                </a:solidFill>
                <a:latin typeface="Oswald"/>
                <a:ea typeface="Oswald"/>
                <a:cs typeface="Oswald"/>
                <a:sym typeface="Oswald"/>
              </a:defRPr>
            </a:lvl4pPr>
            <a:lvl5pPr>
              <a:spcBef>
                <a:spcPts val="0"/>
              </a:spcBef>
              <a:buClr>
                <a:schemeClr val="dk1"/>
              </a:buClr>
              <a:buSzPct val="100000"/>
              <a:buFont typeface="Oswald"/>
              <a:buNone/>
              <a:defRPr sz="3000">
                <a:solidFill>
                  <a:schemeClr val="dk1"/>
                </a:solidFill>
                <a:latin typeface="Oswald"/>
                <a:ea typeface="Oswald"/>
                <a:cs typeface="Oswald"/>
                <a:sym typeface="Oswald"/>
              </a:defRPr>
            </a:lvl5pPr>
            <a:lvl6pPr>
              <a:spcBef>
                <a:spcPts val="0"/>
              </a:spcBef>
              <a:buClr>
                <a:schemeClr val="dk1"/>
              </a:buClr>
              <a:buSzPct val="100000"/>
              <a:buFont typeface="Oswald"/>
              <a:buNone/>
              <a:defRPr sz="3000">
                <a:solidFill>
                  <a:schemeClr val="dk1"/>
                </a:solidFill>
                <a:latin typeface="Oswald"/>
                <a:ea typeface="Oswald"/>
                <a:cs typeface="Oswald"/>
                <a:sym typeface="Oswald"/>
              </a:defRPr>
            </a:lvl6pPr>
            <a:lvl7pPr>
              <a:spcBef>
                <a:spcPts val="0"/>
              </a:spcBef>
              <a:buClr>
                <a:schemeClr val="dk1"/>
              </a:buClr>
              <a:buSzPct val="100000"/>
              <a:buFont typeface="Oswald"/>
              <a:buNone/>
              <a:defRPr sz="3000">
                <a:solidFill>
                  <a:schemeClr val="dk1"/>
                </a:solidFill>
                <a:latin typeface="Oswald"/>
                <a:ea typeface="Oswald"/>
                <a:cs typeface="Oswald"/>
                <a:sym typeface="Oswald"/>
              </a:defRPr>
            </a:lvl7pPr>
            <a:lvl8pPr>
              <a:spcBef>
                <a:spcPts val="0"/>
              </a:spcBef>
              <a:buClr>
                <a:schemeClr val="dk1"/>
              </a:buClr>
              <a:buSzPct val="100000"/>
              <a:buFont typeface="Oswald"/>
              <a:buNone/>
              <a:defRPr sz="3000">
                <a:solidFill>
                  <a:schemeClr val="dk1"/>
                </a:solidFill>
                <a:latin typeface="Oswald"/>
                <a:ea typeface="Oswald"/>
                <a:cs typeface="Oswald"/>
                <a:sym typeface="Oswald"/>
              </a:defRPr>
            </a:lvl8pPr>
            <a:lvl9pPr>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6" name="Shape 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7" name="Shape 7"/>
          <p:cNvSpPr txBox="1">
            <a:spLocks noGrp="1"/>
          </p:cNvSpPr>
          <p:nvPr>
            <p:ph type="sldNum" idx="12"/>
          </p:nvPr>
        </p:nvSpPr>
        <p:spPr>
          <a:xfrm>
            <a:off x="8490250" y="4681009"/>
            <a:ext cx="548699" cy="393600"/>
          </a:xfrm>
          <a:prstGeom prst="rect">
            <a:avLst/>
          </a:prstGeom>
          <a:noFill/>
          <a:ln>
            <a:noFill/>
          </a:ln>
        </p:spPr>
        <p:txBody>
          <a:bodyPr lIns="91425" tIns="91425" rIns="91425" bIns="91425" anchor="ctr" anchorCtr="0">
            <a:noAutofit/>
          </a:bodyPr>
          <a:lstStyle/>
          <a:p>
            <a:pPr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t=221&amp;v=55a7yeY0nH0" TargetMode="External"/><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geekswithblogs.net/hroggero/archive/2013/02/25/sample-pricing-comparison-on-premise-vs.-private-hosting-vs.-cloud-computing.aspx"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71257" y="990800"/>
            <a:ext cx="7801500" cy="1730099"/>
          </a:xfrm>
          <a:prstGeom prst="rect">
            <a:avLst/>
          </a:prstGeom>
        </p:spPr>
        <p:txBody>
          <a:bodyPr lIns="91425" tIns="91425" rIns="91425" bIns="91425" anchor="b" anchorCtr="0">
            <a:noAutofit/>
          </a:bodyPr>
          <a:lstStyle/>
          <a:p>
            <a:pPr rtl="0">
              <a:spcBef>
                <a:spcPts val="0"/>
              </a:spcBef>
              <a:buNone/>
            </a:pPr>
            <a:r>
              <a:rPr lang="en"/>
              <a:t>TPB AFK: The Pirate Bay</a:t>
            </a:r>
          </a:p>
          <a:p>
            <a:pPr>
              <a:spcBef>
                <a:spcPts val="0"/>
              </a:spcBef>
              <a:buNone/>
            </a:pPr>
            <a:r>
              <a:rPr lang="en"/>
              <a:t> Away from Keyboard</a:t>
            </a:r>
          </a:p>
        </p:txBody>
      </p:sp>
      <p:sp>
        <p:nvSpPr>
          <p:cNvPr id="56" name="Shape 56"/>
          <p:cNvSpPr txBox="1">
            <a:spLocks noGrp="1"/>
          </p:cNvSpPr>
          <p:nvPr>
            <p:ph type="subTitle" idx="1"/>
          </p:nvPr>
        </p:nvSpPr>
        <p:spPr>
          <a:xfrm>
            <a:off x="671250" y="3174875"/>
            <a:ext cx="7801500" cy="792600"/>
          </a:xfrm>
          <a:prstGeom prst="rect">
            <a:avLst/>
          </a:prstGeom>
        </p:spPr>
        <p:txBody>
          <a:bodyPr lIns="91425" tIns="91425" rIns="91425" bIns="91425" anchor="t" anchorCtr="0">
            <a:noAutofit/>
          </a:bodyPr>
          <a:lstStyle/>
          <a:p>
            <a:pPr>
              <a:spcBef>
                <a:spcPts val="0"/>
              </a:spcBef>
              <a:buNone/>
            </a:pPr>
            <a:r>
              <a:rPr lang="en"/>
              <a:t>Anthony Dresser, Ben Sharron, Andrew Mokotoff, Ruofan Ding</a:t>
            </a:r>
          </a:p>
        </p:txBody>
      </p:sp>
      <p:sp>
        <p:nvSpPr>
          <p:cNvPr id="57" name="Shape 5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a:t>
            </a:fld>
            <a:endParaRPr lang="en"/>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Pirate Bay Mirrors make Enforcement Impossible </a:t>
            </a:r>
          </a:p>
        </p:txBody>
      </p:sp>
      <p:sp>
        <p:nvSpPr>
          <p:cNvPr id="136" name="Shape 13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lvl="0" rtl="0">
              <a:spcBef>
                <a:spcPts val="0"/>
              </a:spcBef>
              <a:buNone/>
            </a:pPr>
            <a:r>
              <a:rPr lang="en"/>
              <a:t> </a:t>
            </a:r>
          </a:p>
        </p:txBody>
      </p:sp>
      <p:pic>
        <p:nvPicPr>
          <p:cNvPr id="137" name="Shape 137"/>
          <p:cNvPicPr preferRelativeResize="0"/>
          <p:nvPr/>
        </p:nvPicPr>
        <p:blipFill>
          <a:blip r:embed="rId3">
            <a:alphaModFix/>
          </a:blip>
          <a:stretch>
            <a:fillRect/>
          </a:stretch>
        </p:blipFill>
        <p:spPr>
          <a:xfrm>
            <a:off x="4362300" y="1579524"/>
            <a:ext cx="4223651" cy="2989348"/>
          </a:xfrm>
          <a:prstGeom prst="rect">
            <a:avLst/>
          </a:prstGeom>
          <a:noFill/>
          <a:ln>
            <a:noFill/>
          </a:ln>
        </p:spPr>
      </p:pic>
      <p:sp>
        <p:nvSpPr>
          <p:cNvPr id="138" name="Shape 138"/>
          <p:cNvSpPr txBox="1"/>
          <p:nvPr/>
        </p:nvSpPr>
        <p:spPr>
          <a:xfrm>
            <a:off x="5036825" y="4632600"/>
            <a:ext cx="2874599" cy="361800"/>
          </a:xfrm>
          <a:prstGeom prst="rect">
            <a:avLst/>
          </a:prstGeom>
          <a:noFill/>
          <a:ln>
            <a:noFill/>
          </a:ln>
        </p:spPr>
        <p:txBody>
          <a:bodyPr lIns="91425" tIns="91425" rIns="91425" bIns="91425" anchor="t" anchorCtr="0">
            <a:noAutofit/>
          </a:bodyPr>
          <a:lstStyle/>
          <a:p>
            <a:pPr rtl="0">
              <a:spcBef>
                <a:spcPts val="0"/>
              </a:spcBef>
              <a:buNone/>
            </a:pPr>
            <a:r>
              <a:rPr lang="en">
                <a:solidFill>
                  <a:srgbClr val="FFFFFF"/>
                </a:solidFill>
              </a:rPr>
              <a:t>https://thepiratebay-proxylist.org/</a:t>
            </a:r>
          </a:p>
          <a:p>
            <a:pPr>
              <a:spcBef>
                <a:spcPts val="0"/>
              </a:spcBef>
              <a:buNone/>
            </a:pPr>
            <a:endParaRPr>
              <a:solidFill>
                <a:srgbClr val="FFFFFF"/>
              </a:solidFill>
            </a:endParaRPr>
          </a:p>
        </p:txBody>
      </p:sp>
      <p:sp>
        <p:nvSpPr>
          <p:cNvPr id="139" name="Shape 139"/>
          <p:cNvSpPr txBox="1"/>
          <p:nvPr/>
        </p:nvSpPr>
        <p:spPr>
          <a:xfrm>
            <a:off x="311700" y="1744625"/>
            <a:ext cx="4050600" cy="1247099"/>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At least 27 mirror and proxy websites running.</a:t>
            </a:r>
          </a:p>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Across different countries.</a:t>
            </a:r>
          </a:p>
        </p:txBody>
      </p:sp>
      <p:sp>
        <p:nvSpPr>
          <p:cNvPr id="140" name="Shape 14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10</a:t>
            </a:fld>
            <a:endParaRPr lang="en"/>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Government Intervention has Undesired Effects</a:t>
            </a:r>
          </a:p>
        </p:txBody>
      </p:sp>
      <p:sp>
        <p:nvSpPr>
          <p:cNvPr id="146" name="Shape 14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marL="457200" lvl="0" indent="-228600">
              <a:buFont typeface="Calibri"/>
            </a:pPr>
            <a:r>
              <a:rPr lang="en" sz="2000" dirty="0">
                <a:latin typeface="Calibri"/>
                <a:ea typeface="Calibri"/>
                <a:cs typeface="Calibri"/>
                <a:sym typeface="Calibri"/>
              </a:rPr>
              <a:t>Police raid The Pirate Bay </a:t>
            </a:r>
            <a:r>
              <a:rPr lang="en" sz="2000" dirty="0" smtClean="0">
                <a:latin typeface="Calibri"/>
                <a:ea typeface="Calibri"/>
                <a:cs typeface="Calibri"/>
                <a:sym typeface="Calibri"/>
              </a:rPr>
              <a:t>servers</a:t>
            </a:r>
            <a:endParaRPr lang="en" sz="2000" dirty="0">
              <a:latin typeface="Calibri"/>
              <a:ea typeface="Calibri"/>
              <a:cs typeface="Calibri"/>
              <a:sym typeface="Calibri"/>
            </a:endParaRPr>
          </a:p>
          <a:p>
            <a:pPr marL="571500" lvl="0" indent="-342900">
              <a:buFont typeface="Arial"/>
              <a:buChar char="•"/>
            </a:pPr>
            <a:r>
              <a:rPr lang="en" sz="2000" dirty="0">
                <a:latin typeface="Calibri"/>
                <a:ea typeface="Calibri"/>
                <a:cs typeface="Calibri"/>
                <a:sym typeface="Calibri"/>
              </a:rPr>
              <a:t>Site is reestablished within </a:t>
            </a:r>
            <a:r>
              <a:rPr lang="en" sz="2000" dirty="0" smtClean="0">
                <a:latin typeface="Calibri"/>
                <a:ea typeface="Calibri"/>
                <a:cs typeface="Calibri"/>
                <a:sym typeface="Calibri"/>
              </a:rPr>
              <a:t>days</a:t>
            </a:r>
            <a:endParaRPr lang="en" sz="2000" dirty="0">
              <a:latin typeface="Calibri"/>
              <a:ea typeface="Calibri"/>
              <a:cs typeface="Calibri"/>
              <a:sym typeface="Calibri"/>
            </a:endParaRPr>
          </a:p>
          <a:p>
            <a:pPr marL="571500" lvl="0" indent="-342900">
              <a:buFont typeface="Arial"/>
              <a:buChar char="•"/>
            </a:pPr>
            <a:r>
              <a:rPr lang="en" sz="2000" dirty="0">
                <a:latin typeface="Calibri"/>
                <a:ea typeface="Calibri"/>
                <a:cs typeface="Calibri"/>
                <a:sym typeface="Calibri"/>
              </a:rPr>
              <a:t>Media hype generates user </a:t>
            </a:r>
            <a:r>
              <a:rPr lang="en" sz="2000" dirty="0" smtClean="0">
                <a:latin typeface="Calibri"/>
                <a:ea typeface="Calibri"/>
                <a:cs typeface="Calibri"/>
                <a:sym typeface="Calibri"/>
              </a:rPr>
              <a:t>boom</a:t>
            </a:r>
            <a:endParaRPr lang="en" sz="2000" dirty="0">
              <a:latin typeface="Calibri"/>
              <a:ea typeface="Calibri"/>
              <a:cs typeface="Calibri"/>
              <a:sym typeface="Calibri"/>
            </a:endParaRPr>
          </a:p>
          <a:p>
            <a:pPr marL="571500" lvl="0" indent="-342900">
              <a:buFont typeface="Arial"/>
              <a:buChar char="•"/>
            </a:pPr>
            <a:r>
              <a:rPr lang="en" sz="2000" dirty="0">
                <a:latin typeface="Calibri"/>
                <a:ea typeface="Calibri"/>
                <a:cs typeface="Calibri"/>
                <a:sym typeface="Calibri"/>
              </a:rPr>
              <a:t>Little permanent damage is done</a:t>
            </a:r>
          </a:p>
          <a:p>
            <a:pPr marL="457200" lvl="0" indent="-228600">
              <a:buFont typeface="Calibri"/>
            </a:pPr>
            <a:endParaRPr lang="en" sz="2000" dirty="0">
              <a:latin typeface="Calibri"/>
              <a:ea typeface="Calibri"/>
              <a:cs typeface="Calibri"/>
              <a:sym typeface="Calibri"/>
            </a:endParaRPr>
          </a:p>
          <a:p>
            <a:pPr marL="457200" lvl="0" indent="-228600" rtl="0">
              <a:spcBef>
                <a:spcPts val="0"/>
              </a:spcBef>
              <a:buSzPct val="100000"/>
              <a:buFont typeface="Calibri"/>
            </a:pPr>
            <a:endParaRPr lang="en" sz="2000" dirty="0">
              <a:latin typeface="Calibri"/>
              <a:ea typeface="Calibri"/>
              <a:cs typeface="Calibri"/>
              <a:sym typeface="Calibri"/>
            </a:endParaRPr>
          </a:p>
        </p:txBody>
      </p:sp>
      <p:sp>
        <p:nvSpPr>
          <p:cNvPr id="147" name="Shape 14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11</a:t>
            </a:fld>
            <a:endParaRPr lang="en"/>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Government Tactics Harm Unaffiliated Parties</a:t>
            </a:r>
          </a:p>
        </p:txBody>
      </p:sp>
      <p:sp>
        <p:nvSpPr>
          <p:cNvPr id="153" name="Shape 153"/>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marL="514350" lvl="0" indent="-285750" rtl="0">
              <a:spcBef>
                <a:spcPts val="0"/>
              </a:spcBef>
              <a:spcAft>
                <a:spcPts val="0"/>
              </a:spcAft>
              <a:buSzPct val="100000"/>
              <a:buFont typeface="Arial"/>
              <a:buChar char="•"/>
            </a:pPr>
            <a:r>
              <a:rPr lang="en" sz="1600" dirty="0" smtClean="0"/>
              <a:t>Police raided PRQ in 2006</a:t>
            </a:r>
          </a:p>
          <a:p>
            <a:pPr marL="971550" lvl="1" indent="-285750" rtl="0">
              <a:spcBef>
                <a:spcPts val="0"/>
              </a:spcBef>
              <a:spcAft>
                <a:spcPts val="0"/>
              </a:spcAft>
              <a:buSzPct val="100000"/>
              <a:buFont typeface="Arial"/>
              <a:buChar char="•"/>
            </a:pPr>
            <a:r>
              <a:rPr lang="en" sz="1600" dirty="0" smtClean="0"/>
              <a:t>Targeted because of cross-ownership</a:t>
            </a:r>
          </a:p>
          <a:p>
            <a:pPr marL="971550" lvl="1" indent="-285750" rtl="0">
              <a:spcBef>
                <a:spcPts val="0"/>
              </a:spcBef>
              <a:spcAft>
                <a:spcPts val="0"/>
              </a:spcAft>
              <a:buSzPct val="100000"/>
              <a:buFont typeface="Arial"/>
              <a:buChar char="•"/>
            </a:pPr>
            <a:r>
              <a:rPr lang="en" sz="1600" dirty="0" smtClean="0"/>
              <a:t>Confiscated 195 servers, 11 of which hosted The Pirate Bay</a:t>
            </a:r>
          </a:p>
          <a:p>
            <a:pPr marL="514350" lvl="0" indent="-285750" rtl="0">
              <a:spcBef>
                <a:spcPts val="0"/>
              </a:spcBef>
              <a:spcAft>
                <a:spcPts val="0"/>
              </a:spcAft>
              <a:buSzPct val="100000"/>
              <a:buFont typeface="Arial"/>
              <a:buChar char="•"/>
            </a:pPr>
            <a:r>
              <a:rPr lang="en" sz="1600" dirty="0" smtClean="0"/>
              <a:t>Other independent sites shut down in the process</a:t>
            </a:r>
          </a:p>
          <a:p>
            <a:pPr marL="971550" lvl="1" indent="-285750" rtl="0">
              <a:spcBef>
                <a:spcPts val="0"/>
              </a:spcBef>
              <a:spcAft>
                <a:spcPts val="0"/>
              </a:spcAft>
              <a:buSzPct val="100000"/>
              <a:buFont typeface="Arial"/>
              <a:buChar char="•"/>
            </a:pPr>
            <a:r>
              <a:rPr lang="en" sz="1600" dirty="0" smtClean="0"/>
              <a:t>Tactics caused harm to people unaffiliated with TPB</a:t>
            </a:r>
          </a:p>
          <a:p>
            <a:pPr marL="514350" lvl="0" indent="-285750" rtl="0">
              <a:spcBef>
                <a:spcPts val="0"/>
              </a:spcBef>
              <a:spcAft>
                <a:spcPts val="0"/>
              </a:spcAft>
              <a:buSzPct val="100000"/>
              <a:buFont typeface="Arial"/>
              <a:buChar char="•"/>
            </a:pPr>
            <a:r>
              <a:rPr lang="en" sz="1600" dirty="0" smtClean="0"/>
              <a:t>Police unable to get customer info from encrypted servers</a:t>
            </a:r>
            <a:endParaRPr lang="en" sz="1600" dirty="0"/>
          </a:p>
        </p:txBody>
      </p:sp>
      <p:pic>
        <p:nvPicPr>
          <p:cNvPr id="154" name="Shape 154"/>
          <p:cNvPicPr preferRelativeResize="0"/>
          <p:nvPr/>
        </p:nvPicPr>
        <p:blipFill>
          <a:blip r:embed="rId3">
            <a:alphaModFix/>
          </a:blip>
          <a:stretch>
            <a:fillRect/>
          </a:stretch>
        </p:blipFill>
        <p:spPr>
          <a:xfrm>
            <a:off x="4369200" y="1152481"/>
            <a:ext cx="4520700" cy="2542894"/>
          </a:xfrm>
          <a:prstGeom prst="rect">
            <a:avLst/>
          </a:prstGeom>
          <a:noFill/>
          <a:ln>
            <a:noFill/>
          </a:ln>
        </p:spPr>
      </p:pic>
      <p:sp>
        <p:nvSpPr>
          <p:cNvPr id="155" name="Shape 155"/>
          <p:cNvSpPr txBox="1"/>
          <p:nvPr/>
        </p:nvSpPr>
        <p:spPr>
          <a:xfrm>
            <a:off x="6356400" y="4403825"/>
            <a:ext cx="2787599" cy="264899"/>
          </a:xfrm>
          <a:prstGeom prst="rect">
            <a:avLst/>
          </a:prstGeom>
          <a:noFill/>
          <a:ln>
            <a:noFill/>
          </a:ln>
        </p:spPr>
        <p:txBody>
          <a:bodyPr lIns="91425" tIns="91425" rIns="91425" bIns="91425" anchor="t" anchorCtr="0">
            <a:noAutofit/>
          </a:bodyPr>
          <a:lstStyle/>
          <a:p>
            <a:pPr>
              <a:spcBef>
                <a:spcPts val="0"/>
              </a:spcBef>
              <a:buNone/>
            </a:pPr>
            <a:endParaRPr/>
          </a:p>
        </p:txBody>
      </p:sp>
      <p:sp>
        <p:nvSpPr>
          <p:cNvPr id="156" name="Shape 156"/>
          <p:cNvSpPr txBox="1"/>
          <p:nvPr/>
        </p:nvSpPr>
        <p:spPr>
          <a:xfrm>
            <a:off x="4924800" y="3846175"/>
            <a:ext cx="3409500" cy="722699"/>
          </a:xfrm>
          <a:prstGeom prst="rect">
            <a:avLst/>
          </a:prstGeom>
          <a:noFill/>
          <a:ln>
            <a:noFill/>
          </a:ln>
        </p:spPr>
        <p:txBody>
          <a:bodyPr lIns="91425" tIns="91425" rIns="91425" bIns="91425" anchor="t" anchorCtr="0">
            <a:noAutofit/>
          </a:bodyPr>
          <a:lstStyle/>
          <a:p>
            <a:pPr>
              <a:spcBef>
                <a:spcPts val="0"/>
              </a:spcBef>
              <a:buNone/>
            </a:pPr>
            <a:r>
              <a:rPr lang="en" sz="1000">
                <a:solidFill>
                  <a:srgbClr val="EEEEEE"/>
                </a:solidFill>
              </a:rPr>
              <a:t>Klose, S. (Director). (2013). TPB AFK: The Pirate Bay Away from Keyboard [Motion Picture]. Accessed from https://www.youtube.com/watch?v=GfRFh_h5ICE.</a:t>
            </a:r>
          </a:p>
        </p:txBody>
      </p:sp>
      <p:sp>
        <p:nvSpPr>
          <p:cNvPr id="157" name="Shape 15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12</a:t>
            </a:fld>
            <a:endParaRPr lang="en"/>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Police Raids Increase User Base</a:t>
            </a:r>
          </a:p>
        </p:txBody>
      </p:sp>
      <p:sp>
        <p:nvSpPr>
          <p:cNvPr id="163" name="Shape 163"/>
          <p:cNvSpPr txBox="1">
            <a:spLocks noGrp="1"/>
          </p:cNvSpPr>
          <p:nvPr>
            <p:ph type="body" idx="1"/>
          </p:nvPr>
        </p:nvSpPr>
        <p:spPr>
          <a:xfrm>
            <a:off x="311700" y="1152475"/>
            <a:ext cx="3999899" cy="3416400"/>
          </a:xfrm>
          <a:prstGeom prst="rect">
            <a:avLst/>
          </a:prstGeom>
        </p:spPr>
        <p:txBody>
          <a:bodyPr lIns="91425" tIns="91425" rIns="91425" bIns="91425" anchor="t" anchorCtr="0">
            <a:noAutofit/>
          </a:bodyPr>
          <a:lstStyle/>
          <a:p>
            <a:pPr marL="514350" lvl="0" indent="-285750" rtl="0">
              <a:lnSpc>
                <a:spcPct val="100000"/>
              </a:lnSpc>
              <a:spcBef>
                <a:spcPts val="0"/>
              </a:spcBef>
              <a:spcAft>
                <a:spcPts val="0"/>
              </a:spcAft>
              <a:buSzPct val="100000"/>
              <a:buFont typeface="Arial"/>
              <a:buChar char="•"/>
            </a:pPr>
            <a:r>
              <a:rPr lang="en" sz="1800" dirty="0">
                <a:latin typeface="Calibri"/>
                <a:ea typeface="Calibri"/>
                <a:cs typeface="Calibri"/>
                <a:sym typeface="Calibri"/>
              </a:rPr>
              <a:t>After Police Raid, The Pirate Bay received a lot of media attention</a:t>
            </a:r>
          </a:p>
          <a:p>
            <a:pPr marL="971550" lvl="1" indent="-285750" rtl="0">
              <a:lnSpc>
                <a:spcPct val="100000"/>
              </a:lnSpc>
              <a:spcBef>
                <a:spcPts val="0"/>
              </a:spcBef>
              <a:spcAft>
                <a:spcPts val="0"/>
              </a:spcAft>
              <a:buSzPct val="100000"/>
              <a:buFont typeface="Arial"/>
              <a:buChar char="•"/>
            </a:pPr>
            <a:r>
              <a:rPr lang="en" sz="1800" dirty="0">
                <a:latin typeface="Calibri"/>
                <a:ea typeface="Calibri"/>
                <a:cs typeface="Calibri"/>
                <a:sym typeface="Calibri"/>
              </a:rPr>
              <a:t>Site back up only three days later [1]</a:t>
            </a:r>
          </a:p>
          <a:p>
            <a:pPr marL="514350" lvl="0" indent="-285750" rtl="0">
              <a:lnSpc>
                <a:spcPct val="100000"/>
              </a:lnSpc>
              <a:spcBef>
                <a:spcPts val="0"/>
              </a:spcBef>
              <a:spcAft>
                <a:spcPts val="0"/>
              </a:spcAft>
              <a:buSzPct val="100000"/>
              <a:buFont typeface="Arial"/>
              <a:buChar char="•"/>
            </a:pPr>
            <a:r>
              <a:rPr lang="en" sz="1800" dirty="0">
                <a:latin typeface="Calibri"/>
                <a:ea typeface="Calibri"/>
                <a:cs typeface="Calibri"/>
                <a:sym typeface="Calibri"/>
              </a:rPr>
              <a:t>After site came back up, user base spiked alongside attention</a:t>
            </a:r>
          </a:p>
          <a:p>
            <a:pPr marL="971550" lvl="1" indent="-285750" rtl="0">
              <a:lnSpc>
                <a:spcPct val="100000"/>
              </a:lnSpc>
              <a:spcBef>
                <a:spcPts val="0"/>
              </a:spcBef>
              <a:spcAft>
                <a:spcPts val="0"/>
              </a:spcAft>
              <a:buSzPct val="100000"/>
              <a:buFont typeface="Arial"/>
              <a:buChar char="•"/>
            </a:pPr>
            <a:r>
              <a:rPr lang="en" sz="1800" dirty="0">
                <a:latin typeface="Calibri"/>
                <a:ea typeface="Calibri"/>
                <a:cs typeface="Calibri"/>
                <a:sym typeface="Calibri"/>
              </a:rPr>
              <a:t>Users grew from 1 million to 2.7 million</a:t>
            </a:r>
          </a:p>
          <a:p>
            <a:pPr marL="971550" lvl="1" indent="-285750" rtl="0">
              <a:lnSpc>
                <a:spcPct val="100000"/>
              </a:lnSpc>
              <a:spcBef>
                <a:spcPts val="0"/>
              </a:spcBef>
              <a:spcAft>
                <a:spcPts val="0"/>
              </a:spcAft>
              <a:buSzPct val="100000"/>
              <a:buFont typeface="Arial"/>
              <a:buChar char="•"/>
            </a:pPr>
            <a:r>
              <a:rPr lang="en" sz="1800" dirty="0">
                <a:latin typeface="Calibri"/>
                <a:ea typeface="Calibri"/>
                <a:cs typeface="Calibri"/>
                <a:sym typeface="Calibri"/>
              </a:rPr>
              <a:t>Peers grew from 2.5 million to 12 million</a:t>
            </a:r>
          </a:p>
          <a:p>
            <a:pPr marL="971550" lvl="1" indent="-285750" rtl="0">
              <a:lnSpc>
                <a:spcPct val="100000"/>
              </a:lnSpc>
              <a:spcBef>
                <a:spcPts val="0"/>
              </a:spcBef>
              <a:spcAft>
                <a:spcPts val="0"/>
              </a:spcAft>
              <a:buSzPct val="100000"/>
              <a:buFont typeface="Arial"/>
              <a:buChar char="•"/>
            </a:pPr>
            <a:r>
              <a:rPr lang="en" sz="1800" dirty="0">
                <a:latin typeface="Calibri"/>
                <a:ea typeface="Calibri"/>
                <a:cs typeface="Calibri"/>
                <a:sym typeface="Calibri"/>
              </a:rPr>
              <a:t>Alexa ranking in top 100</a:t>
            </a:r>
          </a:p>
        </p:txBody>
      </p:sp>
      <p:pic>
        <p:nvPicPr>
          <p:cNvPr id="164" name="Shape 164"/>
          <p:cNvPicPr preferRelativeResize="0"/>
          <p:nvPr/>
        </p:nvPicPr>
        <p:blipFill>
          <a:blip r:embed="rId3">
            <a:alphaModFix/>
          </a:blip>
          <a:stretch>
            <a:fillRect/>
          </a:stretch>
        </p:blipFill>
        <p:spPr>
          <a:xfrm>
            <a:off x="4832400" y="1565973"/>
            <a:ext cx="3999899" cy="2589401"/>
          </a:xfrm>
          <a:prstGeom prst="rect">
            <a:avLst/>
          </a:prstGeom>
          <a:noFill/>
          <a:ln>
            <a:noFill/>
          </a:ln>
        </p:spPr>
      </p:pic>
      <p:sp>
        <p:nvSpPr>
          <p:cNvPr id="165" name="Shape 165"/>
          <p:cNvSpPr txBox="1"/>
          <p:nvPr/>
        </p:nvSpPr>
        <p:spPr>
          <a:xfrm>
            <a:off x="5165400" y="4249950"/>
            <a:ext cx="3489600" cy="638399"/>
          </a:xfrm>
          <a:prstGeom prst="rect">
            <a:avLst/>
          </a:prstGeom>
          <a:noFill/>
          <a:ln>
            <a:noFill/>
          </a:ln>
        </p:spPr>
        <p:txBody>
          <a:bodyPr lIns="91425" tIns="91425" rIns="91425" bIns="91425" anchor="t" anchorCtr="0">
            <a:noAutofit/>
          </a:bodyPr>
          <a:lstStyle/>
          <a:p>
            <a:pPr>
              <a:spcBef>
                <a:spcPts val="0"/>
              </a:spcBef>
              <a:buNone/>
            </a:pPr>
            <a:r>
              <a:rPr lang="en">
                <a:solidFill>
                  <a:srgbClr val="FFFFFF"/>
                </a:solidFill>
                <a:latin typeface="Calibri"/>
                <a:ea typeface="Calibri"/>
                <a:cs typeface="Calibri"/>
                <a:sym typeface="Calibri"/>
              </a:rPr>
              <a:t>http://startupmeme.com/wp-content/uploads/2008/07/image501.png</a:t>
            </a:r>
          </a:p>
        </p:txBody>
      </p:sp>
      <p:sp>
        <p:nvSpPr>
          <p:cNvPr id="166" name="Shape 16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13</a:t>
            </a:fld>
            <a:endParaRPr lang="en"/>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There are Few Productive Results from Lawsuits</a:t>
            </a:r>
          </a:p>
        </p:txBody>
      </p:sp>
      <p:sp>
        <p:nvSpPr>
          <p:cNvPr id="172" name="Shape 172"/>
          <p:cNvSpPr txBox="1">
            <a:spLocks noGrp="1"/>
          </p:cNvSpPr>
          <p:nvPr>
            <p:ph type="body" idx="1"/>
          </p:nvPr>
        </p:nvSpPr>
        <p:spPr>
          <a:xfrm>
            <a:off x="311700" y="1152475"/>
            <a:ext cx="4278300" cy="3416400"/>
          </a:xfrm>
          <a:prstGeom prst="rect">
            <a:avLst/>
          </a:prstGeom>
        </p:spPr>
        <p:txBody>
          <a:bodyPr lIns="91425" tIns="91425" rIns="91425" bIns="91425" anchor="t" anchorCtr="0">
            <a:noAutofit/>
          </a:bodyPr>
          <a:lstStyle/>
          <a:p>
            <a:pPr marL="285750" indent="-285750" rtl="0">
              <a:spcBef>
                <a:spcPts val="0"/>
              </a:spcBef>
              <a:spcAft>
                <a:spcPts val="0"/>
              </a:spcAft>
              <a:buFont typeface="Arial"/>
              <a:buChar char="•"/>
            </a:pPr>
            <a:r>
              <a:rPr lang="en" dirty="0"/>
              <a:t>During the 2008 trials of TPB:</a:t>
            </a:r>
          </a:p>
          <a:p>
            <a:pPr marL="514350" lvl="0" indent="-285750" rtl="0">
              <a:spcBef>
                <a:spcPts val="0"/>
              </a:spcBef>
              <a:spcAft>
                <a:spcPts val="0"/>
              </a:spcAft>
              <a:buFont typeface="Arial"/>
              <a:buChar char="•"/>
            </a:pPr>
            <a:r>
              <a:rPr lang="en" dirty="0"/>
              <a:t>Studios estimated $13M in damages</a:t>
            </a:r>
          </a:p>
          <a:p>
            <a:pPr marL="514350" lvl="0" indent="-285750" rtl="0">
              <a:spcBef>
                <a:spcPts val="0"/>
              </a:spcBef>
              <a:spcAft>
                <a:spcPts val="0"/>
              </a:spcAft>
              <a:buFont typeface="Arial"/>
              <a:buChar char="•"/>
            </a:pPr>
            <a:r>
              <a:rPr lang="en" dirty="0"/>
              <a:t>Court estimated $4.5M in damages</a:t>
            </a:r>
          </a:p>
          <a:p>
            <a:pPr marL="514350" lvl="0" indent="-285750" rtl="0">
              <a:spcBef>
                <a:spcPts val="0"/>
              </a:spcBef>
              <a:spcAft>
                <a:spcPts val="0"/>
              </a:spcAft>
              <a:buFont typeface="Arial"/>
              <a:buChar char="•"/>
            </a:pPr>
            <a:r>
              <a:rPr lang="en" dirty="0"/>
              <a:t>Court estimated $1.7M in TPB revenue</a:t>
            </a:r>
          </a:p>
          <a:p>
            <a:pPr marL="514350" lvl="0" indent="-285750" rtl="0">
              <a:spcBef>
                <a:spcPts val="0"/>
              </a:spcBef>
              <a:spcAft>
                <a:spcPts val="0"/>
              </a:spcAft>
              <a:buFont typeface="Arial"/>
              <a:buChar char="•"/>
            </a:pPr>
            <a:r>
              <a:rPr lang="en" dirty="0"/>
              <a:t>Founders estimated $110,000 in TPB </a:t>
            </a:r>
            <a:r>
              <a:rPr lang="en" dirty="0" smtClean="0"/>
              <a:t>revenue</a:t>
            </a:r>
            <a:r>
              <a:rPr lang="en-US" dirty="0" smtClean="0"/>
              <a:t> </a:t>
            </a:r>
            <a:r>
              <a:rPr lang="en" dirty="0" smtClean="0"/>
              <a:t>$112,00 </a:t>
            </a:r>
            <a:r>
              <a:rPr lang="en" dirty="0"/>
              <a:t>server costs</a:t>
            </a:r>
          </a:p>
        </p:txBody>
      </p:sp>
      <p:pic>
        <p:nvPicPr>
          <p:cNvPr id="173" name="Shape 173"/>
          <p:cNvPicPr preferRelativeResize="0"/>
          <p:nvPr/>
        </p:nvPicPr>
        <p:blipFill>
          <a:blip r:embed="rId3">
            <a:alphaModFix/>
          </a:blip>
          <a:stretch>
            <a:fillRect/>
          </a:stretch>
        </p:blipFill>
        <p:spPr>
          <a:xfrm>
            <a:off x="4766350" y="1314683"/>
            <a:ext cx="4065949" cy="2514125"/>
          </a:xfrm>
          <a:prstGeom prst="rect">
            <a:avLst/>
          </a:prstGeom>
          <a:noFill/>
          <a:ln>
            <a:noFill/>
          </a:ln>
        </p:spPr>
      </p:pic>
      <p:sp>
        <p:nvSpPr>
          <p:cNvPr id="174" name="Shape 17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14</a:t>
            </a:fld>
            <a:endParaRPr lang="en"/>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Copyright Exposing Content Creators </a:t>
            </a:r>
          </a:p>
        </p:txBody>
      </p:sp>
      <p:sp>
        <p:nvSpPr>
          <p:cNvPr id="180" name="Shape 180"/>
          <p:cNvSpPr txBox="1">
            <a:spLocks noGrp="1"/>
          </p:cNvSpPr>
          <p:nvPr>
            <p:ph type="body" idx="1"/>
          </p:nvPr>
        </p:nvSpPr>
        <p:spPr>
          <a:xfrm>
            <a:off x="311700" y="1152475"/>
            <a:ext cx="4776000" cy="3416400"/>
          </a:xfrm>
          <a:prstGeom prst="rect">
            <a:avLst/>
          </a:prstGeom>
        </p:spPr>
        <p:txBody>
          <a:bodyPr lIns="91425" tIns="91425" rIns="91425" bIns="91425" anchor="t" anchorCtr="0">
            <a:noAutofit/>
          </a:bodyPr>
          <a:lstStyle/>
          <a:p>
            <a:pPr marL="514350" marR="0" lvl="0" indent="-285750" algn="l" rtl="0">
              <a:lnSpc>
                <a:spcPct val="115000"/>
              </a:lnSpc>
              <a:spcBef>
                <a:spcPts val="0"/>
              </a:spcBef>
              <a:spcAft>
                <a:spcPts val="0"/>
              </a:spcAft>
              <a:buClr>
                <a:schemeClr val="accent3"/>
              </a:buClr>
              <a:buSzPct val="100000"/>
              <a:buFont typeface="Arial"/>
              <a:buChar char="•"/>
            </a:pPr>
            <a:r>
              <a:rPr lang="en" dirty="0"/>
              <a:t>Copyright no longer protects content creators and actually exposes them</a:t>
            </a:r>
          </a:p>
          <a:p>
            <a:pPr marL="971550" marR="0" lvl="1" indent="-285750" algn="l" rtl="0">
              <a:lnSpc>
                <a:spcPct val="115000"/>
              </a:lnSpc>
              <a:spcBef>
                <a:spcPts val="0"/>
              </a:spcBef>
              <a:spcAft>
                <a:spcPts val="0"/>
              </a:spcAft>
              <a:buClr>
                <a:schemeClr val="accent3"/>
              </a:buClr>
              <a:buSzPct val="100000"/>
              <a:buFont typeface="Arial"/>
              <a:buChar char="•"/>
            </a:pPr>
            <a:r>
              <a:rPr lang="en" dirty="0"/>
              <a:t>Pirated intellectual property very hard to track</a:t>
            </a:r>
          </a:p>
          <a:p>
            <a:pPr marL="971550" marR="0" lvl="1" indent="-285750" algn="l" rtl="0">
              <a:lnSpc>
                <a:spcPct val="115000"/>
              </a:lnSpc>
              <a:spcBef>
                <a:spcPts val="0"/>
              </a:spcBef>
              <a:spcAft>
                <a:spcPts val="0"/>
              </a:spcAft>
              <a:buFont typeface="Arial"/>
              <a:buChar char="•"/>
            </a:pPr>
            <a:r>
              <a:rPr lang="en" dirty="0"/>
              <a:t>Once property is posted it is on numerous cloud computers and extremely difficult to fully remove</a:t>
            </a:r>
          </a:p>
          <a:p>
            <a:pPr marL="971550" marR="0" lvl="1" indent="-285750" algn="l" rtl="0">
              <a:lnSpc>
                <a:spcPct val="115000"/>
              </a:lnSpc>
              <a:spcBef>
                <a:spcPts val="0"/>
              </a:spcBef>
              <a:spcAft>
                <a:spcPts val="0"/>
              </a:spcAft>
              <a:buFont typeface="Arial"/>
              <a:buChar char="•"/>
            </a:pPr>
            <a:r>
              <a:rPr lang="en" dirty="0"/>
              <a:t>Content creators seeking government/legal assistance can have unintended </a:t>
            </a:r>
            <a:r>
              <a:rPr lang="en" dirty="0" smtClean="0"/>
              <a:t>consequences</a:t>
            </a:r>
            <a:endParaRPr lang="en-US" dirty="0" smtClean="0"/>
          </a:p>
          <a:p>
            <a:pPr marL="971550" marR="0" lvl="1" indent="-285750" algn="l" rtl="0">
              <a:lnSpc>
                <a:spcPct val="115000"/>
              </a:lnSpc>
              <a:spcBef>
                <a:spcPts val="0"/>
              </a:spcBef>
              <a:spcAft>
                <a:spcPts val="0"/>
              </a:spcAft>
              <a:buFont typeface="Arial"/>
              <a:buChar char="•"/>
            </a:pPr>
            <a:r>
              <a:rPr lang="en" dirty="0" smtClean="0"/>
              <a:t>Christopher </a:t>
            </a:r>
            <a:r>
              <a:rPr lang="en" dirty="0"/>
              <a:t>Boffoli’s life work posted to TPB in revenge</a:t>
            </a:r>
          </a:p>
          <a:p>
            <a:pPr marL="285750" marR="0" lvl="0" indent="-285750" algn="l" rtl="0">
              <a:lnSpc>
                <a:spcPct val="115000"/>
              </a:lnSpc>
              <a:spcBef>
                <a:spcPts val="0"/>
              </a:spcBef>
              <a:spcAft>
                <a:spcPts val="0"/>
              </a:spcAft>
              <a:buFont typeface="Arial"/>
              <a:buChar char="•"/>
            </a:pPr>
            <a:endParaRPr dirty="0"/>
          </a:p>
        </p:txBody>
      </p:sp>
      <p:pic>
        <p:nvPicPr>
          <p:cNvPr id="181" name="Shape 181"/>
          <p:cNvPicPr preferRelativeResize="0"/>
          <p:nvPr/>
        </p:nvPicPr>
        <p:blipFill>
          <a:blip r:embed="rId3">
            <a:alphaModFix/>
          </a:blip>
          <a:stretch>
            <a:fillRect/>
          </a:stretch>
        </p:blipFill>
        <p:spPr>
          <a:xfrm>
            <a:off x="5237425" y="1102512"/>
            <a:ext cx="3481149" cy="3516325"/>
          </a:xfrm>
          <a:prstGeom prst="rect">
            <a:avLst/>
          </a:prstGeom>
          <a:noFill/>
          <a:ln>
            <a:noFill/>
          </a:ln>
        </p:spPr>
      </p:pic>
      <p:sp>
        <p:nvSpPr>
          <p:cNvPr id="182" name="Shape 182"/>
          <p:cNvSpPr txBox="1"/>
          <p:nvPr/>
        </p:nvSpPr>
        <p:spPr>
          <a:xfrm>
            <a:off x="5123700" y="4568875"/>
            <a:ext cx="3708599" cy="444000"/>
          </a:xfrm>
          <a:prstGeom prst="rect">
            <a:avLst/>
          </a:prstGeom>
          <a:noFill/>
          <a:ln>
            <a:noFill/>
          </a:ln>
        </p:spPr>
        <p:txBody>
          <a:bodyPr lIns="91425" tIns="91425" rIns="91425" bIns="91425" anchor="t" anchorCtr="0">
            <a:noAutofit/>
          </a:bodyPr>
          <a:lstStyle/>
          <a:p>
            <a:pPr>
              <a:spcBef>
                <a:spcPts val="0"/>
              </a:spcBef>
              <a:buNone/>
            </a:pPr>
            <a:r>
              <a:rPr lang="en" sz="1000">
                <a:solidFill>
                  <a:srgbClr val="FFFFFF"/>
                </a:solidFill>
              </a:rPr>
              <a:t>http://artlawjournal.com/wp-content/uploads/2014/10/screen-shot-2014-10-23-at-10.37.53.png-396x400.jpeg</a:t>
            </a:r>
          </a:p>
        </p:txBody>
      </p:sp>
      <p:sp>
        <p:nvSpPr>
          <p:cNvPr id="183" name="Shape 183"/>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15</a:t>
            </a:fld>
            <a:endParaRPr lang="en"/>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References</a:t>
            </a:r>
          </a:p>
        </p:txBody>
      </p:sp>
      <p:sp>
        <p:nvSpPr>
          <p:cNvPr id="189" name="Shape 189"/>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lnSpc>
                <a:spcPct val="100000"/>
              </a:lnSpc>
              <a:spcBef>
                <a:spcPts val="0"/>
              </a:spcBef>
              <a:spcAft>
                <a:spcPts val="0"/>
              </a:spcAft>
              <a:buNone/>
            </a:pPr>
            <a:r>
              <a:rPr lang="en" sz="1100">
                <a:latin typeface="Calibri"/>
                <a:ea typeface="Calibri"/>
                <a:cs typeface="Calibri"/>
                <a:sym typeface="Calibri"/>
              </a:rPr>
              <a:t>[1] </a:t>
            </a:r>
            <a:r>
              <a:rPr lang="en" sz="1100">
                <a:solidFill>
                  <a:srgbClr val="EEEEEE"/>
                </a:solidFill>
                <a:latin typeface="Calibri"/>
                <a:ea typeface="Calibri"/>
                <a:cs typeface="Calibri"/>
                <a:sym typeface="Calibri"/>
              </a:rPr>
              <a:t>Klose, S. (Director). (2013). TPB AFK: The Pirate Bay Away from Keyboard [Motion Picture]. Accessed from https://www.youtube.com/watch?v=GfRFh_h5ICE.</a:t>
            </a:r>
          </a:p>
          <a:p>
            <a:pPr rtl="0">
              <a:lnSpc>
                <a:spcPct val="100000"/>
              </a:lnSpc>
              <a:spcBef>
                <a:spcPts val="0"/>
              </a:spcBef>
              <a:spcAft>
                <a:spcPts val="0"/>
              </a:spcAft>
              <a:buNone/>
            </a:pPr>
            <a:r>
              <a:rPr lang="en" sz="1100">
                <a:solidFill>
                  <a:srgbClr val="EEEEEE"/>
                </a:solidFill>
                <a:latin typeface="Calibri"/>
                <a:ea typeface="Calibri"/>
                <a:cs typeface="Calibri"/>
                <a:sym typeface="Calibri"/>
              </a:rPr>
              <a:t>[2] Cook, James. (23, Oct 2014). </a:t>
            </a:r>
            <a:r>
              <a:rPr lang="en" sz="1100" i="1">
                <a:solidFill>
                  <a:srgbClr val="EEEEEE"/>
                </a:solidFill>
                <a:latin typeface="Calibri"/>
                <a:ea typeface="Calibri"/>
                <a:cs typeface="Calibri"/>
                <a:sym typeface="Calibri"/>
              </a:rPr>
              <a:t>Business Insider. </a:t>
            </a:r>
            <a:r>
              <a:rPr lang="en" sz="1100">
                <a:solidFill>
                  <a:srgbClr val="EEEEEE"/>
                </a:solidFill>
                <a:latin typeface="Calibri"/>
                <a:ea typeface="Calibri"/>
                <a:cs typeface="Calibri"/>
                <a:sym typeface="Calibri"/>
              </a:rPr>
              <a:t>“The Pirate Bay is Trying to Ruin This Photographer’s Life”. Retrieved from http://www.businessinsider.com/this-photographer-had-his-life-ruined-by-the-pirate-bay-2014-10.</a:t>
            </a:r>
          </a:p>
          <a:p>
            <a:pPr rtl="0">
              <a:lnSpc>
                <a:spcPct val="100000"/>
              </a:lnSpc>
              <a:spcBef>
                <a:spcPts val="0"/>
              </a:spcBef>
              <a:spcAft>
                <a:spcPts val="0"/>
              </a:spcAft>
              <a:buNone/>
            </a:pPr>
            <a:r>
              <a:rPr lang="en" sz="1100">
                <a:solidFill>
                  <a:srgbClr val="EEEEEE"/>
                </a:solidFill>
                <a:latin typeface="Calibri"/>
                <a:ea typeface="Calibri"/>
                <a:cs typeface="Calibri"/>
                <a:sym typeface="Calibri"/>
              </a:rPr>
              <a:t>[3] Schlackman, Steve. (25, Oct 2014). Photographer Sues IMGUR and the Internet Retaliates. Retrieved from http://artlawjournal.com/photographer-sues-imgur-internet-retaliates.</a:t>
            </a:r>
          </a:p>
          <a:p>
            <a:pPr rtl="0">
              <a:lnSpc>
                <a:spcPct val="100000"/>
              </a:lnSpc>
              <a:spcBef>
                <a:spcPts val="0"/>
              </a:spcBef>
              <a:spcAft>
                <a:spcPts val="0"/>
              </a:spcAft>
              <a:buNone/>
            </a:pPr>
            <a:r>
              <a:rPr lang="en" sz="1100">
                <a:solidFill>
                  <a:srgbClr val="EEEEEE"/>
                </a:solidFill>
                <a:latin typeface="Calibri"/>
                <a:ea typeface="Calibri"/>
                <a:cs typeface="Calibri"/>
                <a:sym typeface="Calibri"/>
              </a:rPr>
              <a:t>[4] </a:t>
            </a:r>
            <a:r>
              <a:rPr lang="en" sz="1100">
                <a:solidFill>
                  <a:srgbClr val="FFFFFF"/>
                </a:solidFill>
                <a:latin typeface="Calibri"/>
                <a:ea typeface="Calibri"/>
                <a:cs typeface="Calibri"/>
                <a:sym typeface="Calibri"/>
              </a:rPr>
              <a:t>Khan, I. (2008, July 12). Should The Pirate Bay thank MPAA for its cult following? Retrieved October 5, 2015, from http://startupmeme.com/should-piratebay-thank-mpaa-for-its-cult-following.</a:t>
            </a:r>
          </a:p>
          <a:p>
            <a:pPr rtl="0">
              <a:lnSpc>
                <a:spcPct val="100000"/>
              </a:lnSpc>
              <a:spcBef>
                <a:spcPts val="0"/>
              </a:spcBef>
              <a:spcAft>
                <a:spcPts val="0"/>
              </a:spcAft>
              <a:buNone/>
            </a:pPr>
            <a:r>
              <a:rPr lang="en" sz="1100">
                <a:solidFill>
                  <a:srgbClr val="EEEEEE"/>
                </a:solidFill>
                <a:latin typeface="Calibri"/>
                <a:ea typeface="Calibri"/>
                <a:cs typeface="Calibri"/>
                <a:sym typeface="Calibri"/>
              </a:rPr>
              <a:t>[5] The Lip TV. Interview with "TPB AFK: The Pirate Bay Away From Keyboard" Director Simon Klose. Accessed from https://www.youtube.com/watch?v=1MNbnRgLf9o</a:t>
            </a:r>
          </a:p>
          <a:p>
            <a:pPr rtl="0">
              <a:lnSpc>
                <a:spcPct val="100000"/>
              </a:lnSpc>
              <a:spcBef>
                <a:spcPts val="0"/>
              </a:spcBef>
              <a:spcAft>
                <a:spcPts val="0"/>
              </a:spcAft>
              <a:buNone/>
            </a:pPr>
            <a:r>
              <a:rPr lang="en" sz="1100">
                <a:solidFill>
                  <a:srgbClr val="EEEEEE"/>
                </a:solidFill>
                <a:latin typeface="Calibri"/>
                <a:ea typeface="Calibri"/>
                <a:cs typeface="Calibri"/>
                <a:sym typeface="Calibri"/>
              </a:rPr>
              <a:t>[6] Filmmaking Review. An Interview with Simon Klose: Director of Pirate Bay - Away from Keyboard. Accessed from https://soundcloud.com/filmmaking-review/an-interview-with-simon-klose</a:t>
            </a:r>
          </a:p>
          <a:p>
            <a:pPr rtl="0">
              <a:lnSpc>
                <a:spcPct val="100000"/>
              </a:lnSpc>
              <a:spcBef>
                <a:spcPts val="0"/>
              </a:spcBef>
              <a:spcAft>
                <a:spcPts val="0"/>
              </a:spcAft>
              <a:buNone/>
            </a:pPr>
            <a:r>
              <a:rPr lang="en" sz="1100">
                <a:solidFill>
                  <a:srgbClr val="EEEEEE"/>
                </a:solidFill>
                <a:latin typeface="Calibri"/>
                <a:ea typeface="Calibri"/>
                <a:cs typeface="Calibri"/>
                <a:sym typeface="Calibri"/>
              </a:rPr>
              <a:t>[7] KrawczyK, K. (2014, July 18). Blockades Shmockades: Pirate Bay Traffic Reportedly Doubles Since 2011. Accessed from http://www.digitaltrends.com/computing/pirate-bay-web-traffic-reportedly-doubles-since-2011/.</a:t>
            </a:r>
          </a:p>
          <a:p>
            <a:pPr rtl="0">
              <a:lnSpc>
                <a:spcPct val="100000"/>
              </a:lnSpc>
              <a:spcBef>
                <a:spcPts val="0"/>
              </a:spcBef>
              <a:spcAft>
                <a:spcPts val="0"/>
              </a:spcAft>
              <a:buNone/>
            </a:pPr>
            <a:r>
              <a:rPr lang="en" sz="1100">
                <a:solidFill>
                  <a:srgbClr val="EEEEEE"/>
                </a:solidFill>
                <a:latin typeface="Calibri"/>
                <a:ea typeface="Calibri"/>
                <a:cs typeface="Calibri"/>
                <a:sym typeface="Calibri"/>
              </a:rPr>
              <a:t>[8] Andersen, I. (2009, March 2). Rättegången mot The pirate bay: Åklagaren yrkar på fängelse. Accessed from http://www.fria.nu/artikel/78204.</a:t>
            </a:r>
          </a:p>
          <a:p>
            <a:pPr rtl="0">
              <a:lnSpc>
                <a:spcPct val="100000"/>
              </a:lnSpc>
              <a:spcBef>
                <a:spcPts val="0"/>
              </a:spcBef>
              <a:spcAft>
                <a:spcPts val="0"/>
              </a:spcAft>
              <a:buNone/>
            </a:pPr>
            <a:r>
              <a:rPr lang="en" sz="1100">
                <a:solidFill>
                  <a:srgbClr val="EEEEEE"/>
                </a:solidFill>
                <a:latin typeface="Calibri"/>
                <a:ea typeface="Calibri"/>
                <a:cs typeface="Calibri"/>
                <a:sym typeface="Calibri"/>
              </a:rPr>
              <a:t>[9] Sundberg, S. (2009, March 2). TPB har tjänat tio miljoner om året. Accessed from http://blog.svd.se/thepiratebay/2009/03/02/tpb-har-tjanat-tio-miljoner-om-aret/</a:t>
            </a:r>
          </a:p>
          <a:p>
            <a:pPr rtl="0">
              <a:lnSpc>
                <a:spcPct val="100000"/>
              </a:lnSpc>
              <a:spcBef>
                <a:spcPts val="0"/>
              </a:spcBef>
              <a:spcAft>
                <a:spcPts val="0"/>
              </a:spcAft>
              <a:buNone/>
            </a:pPr>
            <a:r>
              <a:rPr lang="en" sz="1100">
                <a:solidFill>
                  <a:srgbClr val="EEEEEE"/>
                </a:solidFill>
                <a:latin typeface="Calibri"/>
                <a:ea typeface="Calibri"/>
                <a:cs typeface="Calibri"/>
                <a:sym typeface="Calibri"/>
              </a:rPr>
              <a:t>[10] Pouwelse, J. Garbacki, P. Epema, D. Sips, H. (2005). The Bittorrent P2P File-Sharing System: Measurements and Analysis. Accessed fromhttp://link.springer.com/chapter/10.1007/11558989_19#page-1</a:t>
            </a:r>
          </a:p>
          <a:p>
            <a:pPr rtl="0">
              <a:lnSpc>
                <a:spcPct val="100000"/>
              </a:lnSpc>
              <a:spcBef>
                <a:spcPts val="0"/>
              </a:spcBef>
              <a:spcAft>
                <a:spcPts val="0"/>
              </a:spcAft>
              <a:buNone/>
            </a:pPr>
            <a:endParaRPr sz="1100">
              <a:solidFill>
                <a:srgbClr val="EEEEEE"/>
              </a:solidFill>
              <a:latin typeface="Calibri"/>
              <a:ea typeface="Calibri"/>
              <a:cs typeface="Calibri"/>
              <a:sym typeface="Calibri"/>
            </a:endParaRPr>
          </a:p>
        </p:txBody>
      </p:sp>
      <p:sp>
        <p:nvSpPr>
          <p:cNvPr id="190" name="Shape 19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16</a:t>
            </a:fld>
            <a:endParaRPr lang="en"/>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References</a:t>
            </a:r>
          </a:p>
        </p:txBody>
      </p:sp>
      <p:sp>
        <p:nvSpPr>
          <p:cNvPr id="196" name="Shape 196"/>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spcAft>
                <a:spcPts val="0"/>
              </a:spcAft>
              <a:buNone/>
            </a:pPr>
            <a:r>
              <a:rPr lang="en" sz="1100">
                <a:latin typeface="Calibri"/>
                <a:ea typeface="Calibri"/>
                <a:cs typeface="Calibri"/>
                <a:sym typeface="Calibri"/>
              </a:rPr>
              <a:t>[11] ERNESTO, THE PIRATE BAY RUNS ON 21 “RAID-PROOF” VIRTUAL MACHINES, https://torrentfreak.com/the-pirate-bay-runs-on-21-raid-proof-virtual-machines-140921/ (Oct 1, 2015)</a:t>
            </a:r>
          </a:p>
          <a:p>
            <a:pPr rtl="0">
              <a:spcBef>
                <a:spcPts val="0"/>
              </a:spcBef>
              <a:spcAft>
                <a:spcPts val="0"/>
              </a:spcAft>
              <a:buNone/>
            </a:pPr>
            <a:r>
              <a:rPr lang="en" sz="1100">
                <a:latin typeface="Calibri"/>
                <a:ea typeface="Calibri"/>
                <a:cs typeface="Calibri"/>
                <a:sym typeface="Calibri"/>
              </a:rPr>
              <a:t>[12]Herve Roggero, Sample Pricing Comparison: On-Premise vs. Private Hosting vs. Cloud Computing, http://geekswithblogs.net/hroggero/archive/2013/02/25/sample-pricing-comparison-on-premise-vs.-private-hosting-vs.-cloud-computing.aspx (Oct 5, 2015)</a:t>
            </a:r>
          </a:p>
          <a:p>
            <a:pPr rtl="0">
              <a:spcBef>
                <a:spcPts val="0"/>
              </a:spcBef>
              <a:spcAft>
                <a:spcPts val="0"/>
              </a:spcAft>
              <a:buNone/>
            </a:pPr>
            <a:r>
              <a:rPr lang="en" sz="1100">
                <a:latin typeface="Calibri"/>
                <a:ea typeface="Calibri"/>
                <a:cs typeface="Calibri"/>
                <a:sym typeface="Calibri"/>
              </a:rPr>
              <a:t>[13] Tyler Lee, The Pirate Bay’s Shutdown Didn’t Seem To Have Affected Torrent Activity, http://www.ubergizmo.com/2014/12/the-pirate-bays-shutdown-didnt-seem-to-have-affected-torrent-activity/ (Oct 5, 2015)</a:t>
            </a:r>
          </a:p>
          <a:p>
            <a:pPr rtl="0">
              <a:spcBef>
                <a:spcPts val="0"/>
              </a:spcBef>
              <a:spcAft>
                <a:spcPts val="0"/>
              </a:spcAft>
              <a:buNone/>
            </a:pPr>
            <a:r>
              <a:rPr lang="en" sz="1100">
                <a:latin typeface="Calibri"/>
                <a:ea typeface="Calibri"/>
                <a:cs typeface="Calibri"/>
                <a:sym typeface="Calibri"/>
              </a:rPr>
              <a:t>[14] David Dressner, More than 80 percent of UB students admit to torrenting despite consequences, http://www.ubspectrum.com/article/2015/02/ub-students-torrenting (Oct 6, 2015)</a:t>
            </a:r>
          </a:p>
          <a:p>
            <a:pPr>
              <a:spcBef>
                <a:spcPts val="0"/>
              </a:spcBef>
              <a:buNone/>
            </a:pPr>
            <a:endParaRPr sz="1100">
              <a:latin typeface="Calibri"/>
              <a:ea typeface="Calibri"/>
              <a:cs typeface="Calibri"/>
              <a:sym typeface="Calibri"/>
            </a:endParaRPr>
          </a:p>
        </p:txBody>
      </p:sp>
      <p:sp>
        <p:nvSpPr>
          <p:cNvPr id="197" name="Shape 197"/>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17</a:t>
            </a:fld>
            <a:endParaRPr lang="en"/>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Synopsis</a:t>
            </a:r>
          </a:p>
        </p:txBody>
      </p:sp>
      <p:sp>
        <p:nvSpPr>
          <p:cNvPr id="63" name="Shape 63"/>
          <p:cNvSpPr txBox="1">
            <a:spLocks noGrp="1"/>
          </p:cNvSpPr>
          <p:nvPr>
            <p:ph type="body" idx="1"/>
          </p:nvPr>
        </p:nvSpPr>
        <p:spPr>
          <a:xfrm>
            <a:off x="311700" y="1152475"/>
            <a:ext cx="4275599" cy="3416400"/>
          </a:xfrm>
          <a:prstGeom prst="rect">
            <a:avLst/>
          </a:prstGeom>
        </p:spPr>
        <p:txBody>
          <a:bodyPr lIns="91425" tIns="91425" rIns="91425" bIns="91425" anchor="t" anchorCtr="0">
            <a:noAutofit/>
          </a:bodyPr>
          <a:lstStyle/>
          <a:p>
            <a:pPr lvl="0">
              <a:spcBef>
                <a:spcPts val="0"/>
              </a:spcBef>
              <a:buNone/>
            </a:pPr>
            <a:r>
              <a:rPr lang="en" dirty="0"/>
              <a:t>Follows the 2008 trial against Fredrik Neij, Gottfrid Svartholm, and Peter Sunde, the founders of the BitTorrent indexer The Pirate Bay.</a:t>
            </a:r>
          </a:p>
        </p:txBody>
      </p:sp>
      <p:pic>
        <p:nvPicPr>
          <p:cNvPr id="64" name="Shape 64"/>
          <p:cNvPicPr preferRelativeResize="0"/>
          <p:nvPr/>
        </p:nvPicPr>
        <p:blipFill>
          <a:blip r:embed="rId3">
            <a:alphaModFix/>
          </a:blip>
          <a:stretch>
            <a:fillRect/>
          </a:stretch>
        </p:blipFill>
        <p:spPr>
          <a:xfrm>
            <a:off x="5843398" y="827262"/>
            <a:ext cx="2471350" cy="3488974"/>
          </a:xfrm>
          <a:prstGeom prst="rect">
            <a:avLst/>
          </a:prstGeom>
          <a:noFill/>
          <a:ln>
            <a:noFill/>
          </a:ln>
        </p:spPr>
      </p:pic>
      <p:sp>
        <p:nvSpPr>
          <p:cNvPr id="65" name="Shape 65"/>
          <p:cNvSpPr txBox="1"/>
          <p:nvPr/>
        </p:nvSpPr>
        <p:spPr>
          <a:xfrm>
            <a:off x="4665650" y="4517950"/>
            <a:ext cx="4005300" cy="251999"/>
          </a:xfrm>
          <a:prstGeom prst="rect">
            <a:avLst/>
          </a:prstGeom>
          <a:noFill/>
          <a:ln>
            <a:noFill/>
          </a:ln>
        </p:spPr>
        <p:txBody>
          <a:bodyPr lIns="91425" tIns="91425" rIns="91425" bIns="91425" anchor="t" anchorCtr="0">
            <a:noAutofit/>
          </a:bodyPr>
          <a:lstStyle/>
          <a:p>
            <a:pPr>
              <a:spcBef>
                <a:spcPts val="0"/>
              </a:spcBef>
              <a:buNone/>
            </a:pPr>
            <a:r>
              <a:rPr lang="en" sz="1000">
                <a:solidFill>
                  <a:srgbClr val="FFFFFF"/>
                </a:solidFill>
              </a:rPr>
              <a:t>http://ia.media-imdb.com/images/M/MV5BMjU4MzY4ODg0MV5BMl5BanBnXkFtZTcwNTE2MjY5OA@@._V1_SX640_SY720_.jpg</a:t>
            </a:r>
          </a:p>
        </p:txBody>
      </p:sp>
      <p:sp>
        <p:nvSpPr>
          <p:cNvPr id="66" name="Shape 6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2</a:t>
            </a:fld>
            <a:endParaRPr lang="en"/>
          </a:p>
        </p:txBody>
      </p:sp>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Conclusion</a:t>
            </a:r>
          </a:p>
        </p:txBody>
      </p:sp>
      <p:sp>
        <p:nvSpPr>
          <p:cNvPr id="72" name="Shape 72"/>
          <p:cNvSpPr txBox="1">
            <a:spLocks noGrp="1"/>
          </p:cNvSpPr>
          <p:nvPr>
            <p:ph type="body" idx="1"/>
          </p:nvPr>
        </p:nvSpPr>
        <p:spPr>
          <a:xfrm>
            <a:off x="311700" y="1143800"/>
            <a:ext cx="4267199" cy="3416400"/>
          </a:xfrm>
          <a:prstGeom prst="rect">
            <a:avLst/>
          </a:prstGeom>
        </p:spPr>
        <p:txBody>
          <a:bodyPr lIns="91425" tIns="91425" rIns="91425" bIns="91425" anchor="t" anchorCtr="0">
            <a:noAutofit/>
          </a:bodyPr>
          <a:lstStyle/>
          <a:p>
            <a:pPr rtl="0">
              <a:spcBef>
                <a:spcPts val="0"/>
              </a:spcBef>
              <a:buNone/>
            </a:pPr>
            <a:endParaRPr/>
          </a:p>
          <a:p>
            <a:pPr>
              <a:spcBef>
                <a:spcPts val="0"/>
              </a:spcBef>
              <a:buNone/>
            </a:pPr>
            <a:r>
              <a:rPr lang="en"/>
              <a:t>The current implementation of copyright no longer protects content creators and is nearly impossible to reasonably enforce.</a:t>
            </a:r>
          </a:p>
        </p:txBody>
      </p:sp>
      <p:pic>
        <p:nvPicPr>
          <p:cNvPr id="73" name="Shape 73"/>
          <p:cNvPicPr preferRelativeResize="0"/>
          <p:nvPr/>
        </p:nvPicPr>
        <p:blipFill>
          <a:blip r:embed="rId3">
            <a:alphaModFix/>
          </a:blip>
          <a:stretch>
            <a:fillRect/>
          </a:stretch>
        </p:blipFill>
        <p:spPr>
          <a:xfrm>
            <a:off x="5590299" y="665537"/>
            <a:ext cx="2967724" cy="3374275"/>
          </a:xfrm>
          <a:prstGeom prst="rect">
            <a:avLst/>
          </a:prstGeom>
          <a:noFill/>
          <a:ln>
            <a:noFill/>
          </a:ln>
        </p:spPr>
      </p:pic>
      <p:sp>
        <p:nvSpPr>
          <p:cNvPr id="74" name="Shape 74"/>
          <p:cNvSpPr txBox="1"/>
          <p:nvPr/>
        </p:nvSpPr>
        <p:spPr>
          <a:xfrm>
            <a:off x="4657650" y="4077975"/>
            <a:ext cx="4318199" cy="243300"/>
          </a:xfrm>
          <a:prstGeom prst="rect">
            <a:avLst/>
          </a:prstGeom>
          <a:noFill/>
          <a:ln>
            <a:noFill/>
          </a:ln>
        </p:spPr>
        <p:txBody>
          <a:bodyPr lIns="91425" tIns="91425" rIns="91425" bIns="91425" anchor="t" anchorCtr="0">
            <a:noAutofit/>
          </a:bodyPr>
          <a:lstStyle/>
          <a:p>
            <a:pPr>
              <a:spcBef>
                <a:spcPts val="0"/>
              </a:spcBef>
              <a:buNone/>
            </a:pPr>
            <a:r>
              <a:rPr lang="en" sz="1000">
                <a:solidFill>
                  <a:srgbClr val="FFFFFF"/>
                </a:solidFill>
              </a:rPr>
              <a:t>http://2.bp.blogspot.com/-DF1jEHYgLHQ/VIihTRy9kLI/AAAAAAAACPE/B6PbKPfrh0k/s1600/1125666854.png</a:t>
            </a:r>
          </a:p>
        </p:txBody>
      </p:sp>
      <p:sp>
        <p:nvSpPr>
          <p:cNvPr id="75" name="Shape 7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3</a:t>
            </a:fld>
            <a:endParaRPr lang="en"/>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BitTorrent Complicates Police Efforts</a:t>
            </a:r>
          </a:p>
        </p:txBody>
      </p:sp>
      <p:sp>
        <p:nvSpPr>
          <p:cNvPr id="81" name="Shape 81"/>
          <p:cNvSpPr txBox="1">
            <a:spLocks noGrp="1"/>
          </p:cNvSpPr>
          <p:nvPr>
            <p:ph type="body" idx="1"/>
          </p:nvPr>
        </p:nvSpPr>
        <p:spPr>
          <a:xfrm>
            <a:off x="311700" y="1152475"/>
            <a:ext cx="4623300" cy="3416400"/>
          </a:xfrm>
          <a:prstGeom prst="rect">
            <a:avLst/>
          </a:prstGeom>
        </p:spPr>
        <p:txBody>
          <a:bodyPr lIns="91425" tIns="91425" rIns="91425" bIns="91425" anchor="t" anchorCtr="0">
            <a:noAutofit/>
          </a:bodyPr>
          <a:lstStyle/>
          <a:p>
            <a:pPr>
              <a:spcBef>
                <a:spcPts val="0"/>
              </a:spcBef>
              <a:buNone/>
            </a:pPr>
            <a:r>
              <a:rPr lang="en"/>
              <a:t>Peer 2 peer communications (Bittorrent) makes copyright infringement faster, easier, and more reliable than typical file downloading.</a:t>
            </a:r>
          </a:p>
        </p:txBody>
      </p:sp>
      <p:sp>
        <p:nvSpPr>
          <p:cNvPr id="82" name="Shape 82"/>
          <p:cNvSpPr txBox="1"/>
          <p:nvPr/>
        </p:nvSpPr>
        <p:spPr>
          <a:xfrm>
            <a:off x="3709925" y="3866325"/>
            <a:ext cx="4969799" cy="312899"/>
          </a:xfrm>
          <a:prstGeom prst="rect">
            <a:avLst/>
          </a:prstGeom>
          <a:noFill/>
          <a:ln>
            <a:noFill/>
          </a:ln>
        </p:spPr>
        <p:txBody>
          <a:bodyPr lIns="91425" tIns="91425" rIns="91425" bIns="91425" anchor="t" anchorCtr="0">
            <a:noAutofit/>
          </a:bodyPr>
          <a:lstStyle/>
          <a:p>
            <a:pPr>
              <a:spcBef>
                <a:spcPts val="0"/>
              </a:spcBef>
              <a:buNone/>
            </a:pPr>
            <a:endParaRPr/>
          </a:p>
        </p:txBody>
      </p:sp>
      <p:sp>
        <p:nvSpPr>
          <p:cNvPr id="83" name="Shape 83"/>
          <p:cNvSpPr txBox="1"/>
          <p:nvPr/>
        </p:nvSpPr>
        <p:spPr>
          <a:xfrm>
            <a:off x="5134800" y="3796800"/>
            <a:ext cx="6073199" cy="1025099"/>
          </a:xfrm>
          <a:prstGeom prst="rect">
            <a:avLst/>
          </a:prstGeom>
          <a:noFill/>
          <a:ln>
            <a:noFill/>
          </a:ln>
        </p:spPr>
        <p:txBody>
          <a:bodyPr lIns="91425" tIns="91425" rIns="91425" bIns="91425" anchor="t" anchorCtr="0">
            <a:noAutofit/>
          </a:bodyPr>
          <a:lstStyle/>
          <a:p>
            <a:pPr>
              <a:spcBef>
                <a:spcPts val="0"/>
              </a:spcBef>
              <a:buNone/>
            </a:pPr>
            <a:r>
              <a:rPr lang="en" sz="1000">
                <a:solidFill>
                  <a:srgbClr val="FFFFFF"/>
                </a:solidFill>
              </a:rPr>
              <a:t>https://hacked.com/wp-content/uploads/2014/12/bittorrent.png</a:t>
            </a:r>
          </a:p>
        </p:txBody>
      </p:sp>
      <p:pic>
        <p:nvPicPr>
          <p:cNvPr id="84" name="Shape 84"/>
          <p:cNvPicPr preferRelativeResize="0"/>
          <p:nvPr/>
        </p:nvPicPr>
        <p:blipFill>
          <a:blip r:embed="rId3">
            <a:alphaModFix/>
          </a:blip>
          <a:stretch>
            <a:fillRect/>
          </a:stretch>
        </p:blipFill>
        <p:spPr>
          <a:xfrm>
            <a:off x="5860925" y="1396960"/>
            <a:ext cx="2349574" cy="2349574"/>
          </a:xfrm>
          <a:prstGeom prst="rect">
            <a:avLst/>
          </a:prstGeom>
          <a:noFill/>
          <a:ln>
            <a:noFill/>
          </a:ln>
        </p:spPr>
      </p:pic>
      <p:sp>
        <p:nvSpPr>
          <p:cNvPr id="85" name="Shape 85"/>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4</a:t>
            </a:fld>
            <a:endParaRPr lang="en"/>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There are too Many People Torrenting to Stop it</a:t>
            </a:r>
          </a:p>
        </p:txBody>
      </p:sp>
      <p:sp>
        <p:nvSpPr>
          <p:cNvPr id="91" name="Shape 91"/>
          <p:cNvSpPr txBox="1">
            <a:spLocks noGrp="1"/>
          </p:cNvSpPr>
          <p:nvPr>
            <p:ph type="body" idx="1"/>
          </p:nvPr>
        </p:nvSpPr>
        <p:spPr>
          <a:xfrm>
            <a:off x="311700" y="1092150"/>
            <a:ext cx="8273099" cy="1313999"/>
          </a:xfrm>
          <a:prstGeom prst="rect">
            <a:avLst/>
          </a:prstGeom>
        </p:spPr>
        <p:txBody>
          <a:bodyPr lIns="91425" tIns="91425" rIns="91425" bIns="91425" anchor="t" anchorCtr="0">
            <a:noAutofit/>
          </a:bodyPr>
          <a:lstStyle/>
          <a:p>
            <a:pPr marL="457200" lvl="0" indent="-228600" rtl="0">
              <a:spcBef>
                <a:spcPts val="0"/>
              </a:spcBef>
              <a:spcAft>
                <a:spcPts val="0"/>
              </a:spcAft>
            </a:pPr>
            <a:r>
              <a:rPr lang="en" dirty="0"/>
              <a:t>Each minute 15-30 million people are simultaneously sharing torrents (leeching and/or seeding)</a:t>
            </a:r>
          </a:p>
          <a:p>
            <a:pPr marL="457200" lvl="0" indent="-228600" rtl="0">
              <a:spcBef>
                <a:spcPts val="0"/>
              </a:spcBef>
              <a:spcAft>
                <a:spcPts val="0"/>
              </a:spcAft>
            </a:pPr>
            <a:r>
              <a:rPr lang="en" dirty="0"/>
              <a:t>Over 2 million connections every minute, which is more than 3,333 connections per second</a:t>
            </a:r>
          </a:p>
        </p:txBody>
      </p:sp>
      <p:pic>
        <p:nvPicPr>
          <p:cNvPr id="92" name="Shape 92"/>
          <p:cNvPicPr preferRelativeResize="0"/>
          <p:nvPr/>
        </p:nvPicPr>
        <p:blipFill>
          <a:blip r:embed="rId3">
            <a:alphaModFix/>
          </a:blip>
          <a:stretch>
            <a:fillRect/>
          </a:stretch>
        </p:blipFill>
        <p:spPr>
          <a:xfrm>
            <a:off x="4788350" y="2548350"/>
            <a:ext cx="3864025" cy="1853949"/>
          </a:xfrm>
          <a:prstGeom prst="rect">
            <a:avLst/>
          </a:prstGeom>
          <a:noFill/>
          <a:ln>
            <a:noFill/>
          </a:ln>
        </p:spPr>
      </p:pic>
      <p:pic>
        <p:nvPicPr>
          <p:cNvPr id="93" name="Shape 93"/>
          <p:cNvPicPr preferRelativeResize="0"/>
          <p:nvPr/>
        </p:nvPicPr>
        <p:blipFill>
          <a:blip r:embed="rId4">
            <a:alphaModFix/>
          </a:blip>
          <a:stretch>
            <a:fillRect/>
          </a:stretch>
        </p:blipFill>
        <p:spPr>
          <a:xfrm>
            <a:off x="490575" y="2548350"/>
            <a:ext cx="3903700" cy="1813200"/>
          </a:xfrm>
          <a:prstGeom prst="rect">
            <a:avLst/>
          </a:prstGeom>
          <a:noFill/>
          <a:ln>
            <a:noFill/>
          </a:ln>
        </p:spPr>
      </p:pic>
      <p:sp>
        <p:nvSpPr>
          <p:cNvPr id="94" name="Shape 94"/>
          <p:cNvSpPr txBox="1"/>
          <p:nvPr/>
        </p:nvSpPr>
        <p:spPr>
          <a:xfrm>
            <a:off x="414375" y="4381925"/>
            <a:ext cx="3903600" cy="437999"/>
          </a:xfrm>
          <a:prstGeom prst="rect">
            <a:avLst/>
          </a:prstGeom>
          <a:noFill/>
          <a:ln>
            <a:noFill/>
          </a:ln>
        </p:spPr>
        <p:txBody>
          <a:bodyPr lIns="91425" tIns="91425" rIns="91425" bIns="91425" anchor="t" anchorCtr="0">
            <a:noAutofit/>
          </a:bodyPr>
          <a:lstStyle/>
          <a:p>
            <a:pPr lvl="0" rtl="0">
              <a:spcBef>
                <a:spcPts val="0"/>
              </a:spcBef>
              <a:buNone/>
            </a:pPr>
            <a:r>
              <a:rPr lang="en" sz="1200">
                <a:solidFill>
                  <a:srgbClr val="FFFFFF"/>
                </a:solidFill>
                <a:latin typeface="Average"/>
                <a:ea typeface="Average"/>
                <a:cs typeface="Average"/>
                <a:sym typeface="Average"/>
              </a:rPr>
              <a:t>BitTorrent users connected (CET) </a:t>
            </a:r>
          </a:p>
          <a:p>
            <a:pPr>
              <a:spcBef>
                <a:spcPts val="0"/>
              </a:spcBef>
              <a:buNone/>
            </a:pPr>
            <a:r>
              <a:rPr lang="en" sz="1200">
                <a:solidFill>
                  <a:srgbClr val="FFFFFF"/>
                </a:solidFill>
                <a:latin typeface="Average"/>
                <a:ea typeface="Average"/>
                <a:cs typeface="Average"/>
                <a:sym typeface="Average"/>
              </a:rPr>
              <a:t>Source: https://torrentfreak.com/images/demoniipeer.png</a:t>
            </a:r>
          </a:p>
        </p:txBody>
      </p:sp>
      <p:sp>
        <p:nvSpPr>
          <p:cNvPr id="95" name="Shape 95"/>
          <p:cNvSpPr txBox="1"/>
          <p:nvPr/>
        </p:nvSpPr>
        <p:spPr>
          <a:xfrm>
            <a:off x="4712150" y="4377750"/>
            <a:ext cx="4039200" cy="437999"/>
          </a:xfrm>
          <a:prstGeom prst="rect">
            <a:avLst/>
          </a:prstGeom>
          <a:noFill/>
          <a:ln>
            <a:noFill/>
          </a:ln>
        </p:spPr>
        <p:txBody>
          <a:bodyPr lIns="91425" tIns="91425" rIns="91425" bIns="91425" anchor="t" anchorCtr="0">
            <a:noAutofit/>
          </a:bodyPr>
          <a:lstStyle/>
          <a:p>
            <a:pPr lvl="0" rtl="0">
              <a:spcBef>
                <a:spcPts val="0"/>
              </a:spcBef>
              <a:buNone/>
            </a:pPr>
            <a:r>
              <a:rPr lang="en" sz="1200">
                <a:solidFill>
                  <a:srgbClr val="FFFFFF"/>
                </a:solidFill>
                <a:latin typeface="Average"/>
                <a:ea typeface="Average"/>
                <a:cs typeface="Average"/>
                <a:sym typeface="Average"/>
              </a:rPr>
              <a:t>Connections/min</a:t>
            </a:r>
          </a:p>
          <a:p>
            <a:pPr lvl="0" rtl="0">
              <a:spcBef>
                <a:spcPts val="0"/>
              </a:spcBef>
              <a:buNone/>
            </a:pPr>
            <a:r>
              <a:rPr lang="en" sz="1200">
                <a:solidFill>
                  <a:srgbClr val="FFFFFF"/>
                </a:solidFill>
                <a:latin typeface="Average"/>
                <a:ea typeface="Average"/>
                <a:cs typeface="Average"/>
                <a:sym typeface="Average"/>
              </a:rPr>
              <a:t>Source: https://torrentfreak.com/images/demoniiconn.png</a:t>
            </a:r>
          </a:p>
        </p:txBody>
      </p:sp>
      <p:sp>
        <p:nvSpPr>
          <p:cNvPr id="96" name="Shape 96"/>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5</a:t>
            </a:fld>
            <a:endParaRPr lang="en"/>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295000"/>
            <a:ext cx="8520599" cy="572699"/>
          </a:xfrm>
          <a:prstGeom prst="rect">
            <a:avLst/>
          </a:prstGeom>
        </p:spPr>
        <p:txBody>
          <a:bodyPr lIns="91425" tIns="91425" rIns="91425" bIns="91425" anchor="t" anchorCtr="0">
            <a:noAutofit/>
          </a:bodyPr>
          <a:lstStyle/>
          <a:p>
            <a:pPr>
              <a:spcBef>
                <a:spcPts val="0"/>
              </a:spcBef>
              <a:buNone/>
            </a:pPr>
            <a:r>
              <a:rPr lang="en"/>
              <a:t>BitTorrent is Globally Popular</a:t>
            </a:r>
          </a:p>
        </p:txBody>
      </p:sp>
      <p:sp>
        <p:nvSpPr>
          <p:cNvPr id="102" name="Shape 102"/>
          <p:cNvSpPr txBox="1">
            <a:spLocks noGrp="1"/>
          </p:cNvSpPr>
          <p:nvPr>
            <p:ph type="body" idx="1"/>
          </p:nvPr>
        </p:nvSpPr>
        <p:spPr>
          <a:xfrm>
            <a:off x="1916575" y="4643175"/>
            <a:ext cx="8520599" cy="572699"/>
          </a:xfrm>
          <a:prstGeom prst="rect">
            <a:avLst/>
          </a:prstGeom>
        </p:spPr>
        <p:txBody>
          <a:bodyPr lIns="91425" tIns="91425" rIns="91425" bIns="91425" anchor="t" anchorCtr="0">
            <a:noAutofit/>
          </a:bodyPr>
          <a:lstStyle/>
          <a:p>
            <a:pPr>
              <a:spcBef>
                <a:spcPts val="0"/>
              </a:spcBef>
              <a:buNone/>
            </a:pPr>
            <a:r>
              <a:rPr lang="en" u="sng">
                <a:solidFill>
                  <a:schemeClr val="accent5"/>
                </a:solidFill>
                <a:hlinkClick r:id="rId3"/>
              </a:rPr>
              <a:t>https://www.youtube.com/watch?t=221&amp;v=55a7yeY0nH0</a:t>
            </a:r>
          </a:p>
        </p:txBody>
      </p:sp>
      <p:pic>
        <p:nvPicPr>
          <p:cNvPr id="103" name="Shape 103"/>
          <p:cNvPicPr preferRelativeResize="0"/>
          <p:nvPr/>
        </p:nvPicPr>
        <p:blipFill>
          <a:blip r:embed="rId4">
            <a:alphaModFix/>
          </a:blip>
          <a:stretch>
            <a:fillRect/>
          </a:stretch>
        </p:blipFill>
        <p:spPr>
          <a:xfrm>
            <a:off x="1151375" y="867700"/>
            <a:ext cx="6841252" cy="3857899"/>
          </a:xfrm>
          <a:prstGeom prst="rect">
            <a:avLst/>
          </a:prstGeom>
          <a:noFill/>
          <a:ln>
            <a:noFill/>
          </a:ln>
        </p:spPr>
      </p:pic>
      <p:sp>
        <p:nvSpPr>
          <p:cNvPr id="104" name="Shape 10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6</a:t>
            </a:fld>
            <a:endParaRPr lang="en"/>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BitTorrent is Difficult to Track</a:t>
            </a:r>
          </a:p>
        </p:txBody>
      </p:sp>
      <p:sp>
        <p:nvSpPr>
          <p:cNvPr id="110" name="Shape 110"/>
          <p:cNvSpPr txBox="1">
            <a:spLocks noGrp="1"/>
          </p:cNvSpPr>
          <p:nvPr>
            <p:ph type="body" idx="1"/>
          </p:nvPr>
        </p:nvSpPr>
        <p:spPr>
          <a:xfrm>
            <a:off x="311700" y="1152475"/>
            <a:ext cx="8520599" cy="3416400"/>
          </a:xfrm>
          <a:prstGeom prst="rect">
            <a:avLst/>
          </a:prstGeom>
        </p:spPr>
        <p:txBody>
          <a:bodyPr lIns="91425" tIns="91425" rIns="91425" bIns="91425" anchor="t" anchorCtr="0">
            <a:noAutofit/>
          </a:bodyPr>
          <a:lstStyle/>
          <a:p>
            <a:pPr rtl="0">
              <a:spcBef>
                <a:spcPts val="0"/>
              </a:spcBef>
              <a:buNone/>
            </a:pPr>
            <a:r>
              <a:rPr lang="en"/>
              <a:t>Distributed Network</a:t>
            </a:r>
          </a:p>
          <a:p>
            <a:pPr marL="457200" lvl="0" indent="-228600" rtl="0">
              <a:spcBef>
                <a:spcPts val="0"/>
              </a:spcBef>
            </a:pPr>
            <a:r>
              <a:rPr lang="en"/>
              <a:t>Faster</a:t>
            </a:r>
          </a:p>
          <a:p>
            <a:pPr marL="457200" lvl="0" indent="-228600" rtl="0">
              <a:spcBef>
                <a:spcPts val="0"/>
              </a:spcBef>
            </a:pPr>
            <a:r>
              <a:rPr lang="en"/>
              <a:t>More Reliable</a:t>
            </a:r>
          </a:p>
          <a:p>
            <a:pPr marL="457200" lvl="0" indent="-228600" rtl="0">
              <a:spcBef>
                <a:spcPts val="0"/>
              </a:spcBef>
            </a:pPr>
            <a:r>
              <a:rPr lang="en"/>
              <a:t>Maintainability</a:t>
            </a:r>
          </a:p>
        </p:txBody>
      </p:sp>
      <p:pic>
        <p:nvPicPr>
          <p:cNvPr id="111" name="Shape 111"/>
          <p:cNvPicPr preferRelativeResize="0"/>
          <p:nvPr/>
        </p:nvPicPr>
        <p:blipFill>
          <a:blip r:embed="rId3">
            <a:alphaModFix/>
          </a:blip>
          <a:stretch>
            <a:fillRect/>
          </a:stretch>
        </p:blipFill>
        <p:spPr>
          <a:xfrm>
            <a:off x="3117300" y="1152475"/>
            <a:ext cx="5715000" cy="3333750"/>
          </a:xfrm>
          <a:prstGeom prst="rect">
            <a:avLst/>
          </a:prstGeom>
          <a:noFill/>
          <a:ln>
            <a:noFill/>
          </a:ln>
        </p:spPr>
      </p:pic>
      <p:sp>
        <p:nvSpPr>
          <p:cNvPr id="112" name="Shape 112"/>
          <p:cNvSpPr txBox="1"/>
          <p:nvPr/>
        </p:nvSpPr>
        <p:spPr>
          <a:xfrm>
            <a:off x="3019425" y="4733925"/>
            <a:ext cx="5812800" cy="152399"/>
          </a:xfrm>
          <a:prstGeom prst="rect">
            <a:avLst/>
          </a:prstGeom>
          <a:noFill/>
          <a:ln>
            <a:noFill/>
          </a:ln>
        </p:spPr>
        <p:txBody>
          <a:bodyPr lIns="91425" tIns="91425" rIns="91425" bIns="91425" anchor="t" anchorCtr="0">
            <a:noAutofit/>
          </a:bodyPr>
          <a:lstStyle/>
          <a:p>
            <a:pPr>
              <a:spcBef>
                <a:spcPts val="0"/>
              </a:spcBef>
              <a:buNone/>
            </a:pPr>
            <a:endParaRPr sz="1000">
              <a:solidFill>
                <a:srgbClr val="FFFFFF"/>
              </a:solidFill>
            </a:endParaRPr>
          </a:p>
        </p:txBody>
      </p:sp>
      <p:sp>
        <p:nvSpPr>
          <p:cNvPr id="113" name="Shape 113"/>
          <p:cNvSpPr txBox="1"/>
          <p:nvPr/>
        </p:nvSpPr>
        <p:spPr>
          <a:xfrm>
            <a:off x="3117300" y="4620975"/>
            <a:ext cx="5812800" cy="152399"/>
          </a:xfrm>
          <a:prstGeom prst="rect">
            <a:avLst/>
          </a:prstGeom>
          <a:noFill/>
          <a:ln>
            <a:noFill/>
          </a:ln>
        </p:spPr>
        <p:txBody>
          <a:bodyPr lIns="91425" tIns="91425" rIns="91425" bIns="91425" anchor="t" anchorCtr="0">
            <a:noAutofit/>
          </a:bodyPr>
          <a:lstStyle/>
          <a:p>
            <a:pPr>
              <a:spcBef>
                <a:spcPts val="0"/>
              </a:spcBef>
              <a:buNone/>
            </a:pPr>
            <a:r>
              <a:rPr lang="en" sz="1000">
                <a:solidFill>
                  <a:srgbClr val="FFFFFF"/>
                </a:solidFill>
              </a:rPr>
              <a:t>https://s-media-cache-ak0.pinimg.com/originals/08/5c/94/085c94872a69c0ebbb69dccb2cf3a708.jpg</a:t>
            </a:r>
          </a:p>
        </p:txBody>
      </p:sp>
      <p:sp>
        <p:nvSpPr>
          <p:cNvPr id="114" name="Shape 114"/>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7</a:t>
            </a:fld>
            <a:endParaRPr lang="en"/>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a:spcBef>
                <a:spcPts val="0"/>
              </a:spcBef>
              <a:buNone/>
            </a:pPr>
            <a:r>
              <a:rPr lang="en"/>
              <a:t>Cloud Computing Makes Copyright Enforcement Difficult</a:t>
            </a:r>
          </a:p>
        </p:txBody>
      </p:sp>
      <p:sp>
        <p:nvSpPr>
          <p:cNvPr id="120" name="Shape 120"/>
          <p:cNvSpPr txBox="1"/>
          <p:nvPr/>
        </p:nvSpPr>
        <p:spPr>
          <a:xfrm>
            <a:off x="311700" y="1381750"/>
            <a:ext cx="6282599" cy="2437199"/>
          </a:xfrm>
          <a:prstGeom prst="rect">
            <a:avLst/>
          </a:prstGeom>
          <a:noFill/>
          <a:ln>
            <a:noFill/>
          </a:ln>
        </p:spPr>
        <p:txBody>
          <a:bodyPr lIns="91425" tIns="91425" rIns="91425" bIns="91425" anchor="t" anchorCtr="0">
            <a:noAutofit/>
          </a:bodyPr>
          <a:lstStyle/>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Hard to track down.</a:t>
            </a:r>
          </a:p>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Easy and cheaper to maintain.</a:t>
            </a:r>
          </a:p>
          <a:p>
            <a:pPr marL="457200" lvl="0" indent="-342900" rtl="0">
              <a:lnSpc>
                <a:spcPct val="115000"/>
              </a:lnSpc>
              <a:spcBef>
                <a:spcPts val="0"/>
              </a:spcBef>
              <a:spcAft>
                <a:spcPts val="1600"/>
              </a:spcAft>
              <a:buClr>
                <a:schemeClr val="accent3"/>
              </a:buClr>
              <a:buSzPct val="100000"/>
              <a:buFont typeface="Average"/>
              <a:buChar char="-"/>
            </a:pPr>
            <a:r>
              <a:rPr lang="en" sz="1800">
                <a:solidFill>
                  <a:schemeClr val="accent3"/>
                </a:solidFill>
                <a:latin typeface="Average"/>
                <a:ea typeface="Average"/>
                <a:cs typeface="Average"/>
                <a:sym typeface="Average"/>
              </a:rPr>
              <a:t>Distributed system assures accessibility and reliability.</a:t>
            </a:r>
          </a:p>
          <a:p>
            <a:pPr>
              <a:spcBef>
                <a:spcPts val="0"/>
              </a:spcBef>
              <a:buNone/>
            </a:pPr>
            <a:endParaRPr/>
          </a:p>
        </p:txBody>
      </p:sp>
      <p:sp>
        <p:nvSpPr>
          <p:cNvPr id="121" name="Shape 121"/>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8</a:t>
            </a:fld>
            <a:endParaRPr lang="en"/>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445025"/>
            <a:ext cx="8520599" cy="572699"/>
          </a:xfrm>
          <a:prstGeom prst="rect">
            <a:avLst/>
          </a:prstGeom>
        </p:spPr>
        <p:txBody>
          <a:bodyPr lIns="91425" tIns="91425" rIns="91425" bIns="91425" anchor="t" anchorCtr="0">
            <a:noAutofit/>
          </a:bodyPr>
          <a:lstStyle/>
          <a:p>
            <a:pPr rtl="0">
              <a:spcBef>
                <a:spcPts val="0"/>
              </a:spcBef>
              <a:buNone/>
            </a:pPr>
            <a:r>
              <a:rPr lang="en"/>
              <a:t>Cloud Computing is Cheaper</a:t>
            </a:r>
          </a:p>
          <a:p>
            <a:pPr>
              <a:spcBef>
                <a:spcPts val="0"/>
              </a:spcBef>
              <a:buNone/>
            </a:pPr>
            <a:endParaRPr/>
          </a:p>
        </p:txBody>
      </p:sp>
      <p:sp>
        <p:nvSpPr>
          <p:cNvPr id="127" name="Shape 127"/>
          <p:cNvSpPr txBox="1">
            <a:spLocks noGrp="1"/>
          </p:cNvSpPr>
          <p:nvPr>
            <p:ph type="body" idx="1"/>
          </p:nvPr>
        </p:nvSpPr>
        <p:spPr>
          <a:xfrm>
            <a:off x="311700" y="1152475"/>
            <a:ext cx="6099299" cy="3416400"/>
          </a:xfrm>
          <a:prstGeom prst="rect">
            <a:avLst/>
          </a:prstGeom>
        </p:spPr>
        <p:txBody>
          <a:bodyPr lIns="91425" tIns="91425" rIns="91425" bIns="91425" anchor="t" anchorCtr="0">
            <a:noAutofit/>
          </a:bodyPr>
          <a:lstStyle/>
          <a:p>
            <a:pPr marL="457200" lvl="0" indent="-228600" rtl="0">
              <a:spcBef>
                <a:spcPts val="0"/>
              </a:spcBef>
              <a:buChar char="-"/>
            </a:pPr>
            <a:r>
              <a:rPr lang="en"/>
              <a:t>Lower price compared with self-hosting server</a:t>
            </a:r>
          </a:p>
          <a:p>
            <a:pPr marL="457200" lvl="0" indent="-228600">
              <a:spcBef>
                <a:spcPts val="0"/>
              </a:spcBef>
              <a:buChar char="-"/>
            </a:pPr>
            <a:r>
              <a:rPr lang="en"/>
              <a:t>Easy to setup and maintain</a:t>
            </a:r>
          </a:p>
        </p:txBody>
      </p:sp>
      <p:pic>
        <p:nvPicPr>
          <p:cNvPr id="128" name="Shape 128"/>
          <p:cNvPicPr preferRelativeResize="0"/>
          <p:nvPr/>
        </p:nvPicPr>
        <p:blipFill>
          <a:blip r:embed="rId3">
            <a:alphaModFix/>
          </a:blip>
          <a:stretch>
            <a:fillRect/>
          </a:stretch>
        </p:blipFill>
        <p:spPr>
          <a:xfrm>
            <a:off x="1256512" y="2309975"/>
            <a:ext cx="6630974" cy="2070875"/>
          </a:xfrm>
          <a:prstGeom prst="rect">
            <a:avLst/>
          </a:prstGeom>
          <a:noFill/>
          <a:ln>
            <a:noFill/>
          </a:ln>
        </p:spPr>
      </p:pic>
      <p:sp>
        <p:nvSpPr>
          <p:cNvPr id="129" name="Shape 129"/>
          <p:cNvSpPr txBox="1"/>
          <p:nvPr/>
        </p:nvSpPr>
        <p:spPr>
          <a:xfrm>
            <a:off x="94475" y="4568875"/>
            <a:ext cx="9375600" cy="1093800"/>
          </a:xfrm>
          <a:prstGeom prst="rect">
            <a:avLst/>
          </a:prstGeom>
          <a:noFill/>
          <a:ln>
            <a:noFill/>
          </a:ln>
        </p:spPr>
        <p:txBody>
          <a:bodyPr lIns="91425" tIns="91425" rIns="91425" bIns="91425" anchor="t" anchorCtr="0">
            <a:noAutofit/>
          </a:bodyPr>
          <a:lstStyle/>
          <a:p>
            <a:pPr>
              <a:spcBef>
                <a:spcPts val="0"/>
              </a:spcBef>
              <a:buNone/>
            </a:pPr>
            <a:r>
              <a:rPr lang="en" sz="1100" u="sng">
                <a:solidFill>
                  <a:schemeClr val="accent5"/>
                </a:solidFill>
                <a:hlinkClick r:id="rId4"/>
              </a:rPr>
              <a:t>http://geekswithblogs.net/hroggero/archive/2013/02/25/sample-pricing-comparison-on-premise-vs.-private-hosting-vs.-cloud-computing.aspx</a:t>
            </a:r>
          </a:p>
        </p:txBody>
      </p:sp>
      <p:sp>
        <p:nvSpPr>
          <p:cNvPr id="130" name="Shape 130"/>
          <p:cNvSpPr txBox="1">
            <a:spLocks noGrp="1"/>
          </p:cNvSpPr>
          <p:nvPr>
            <p:ph type="sldNum" idx="12"/>
          </p:nvPr>
        </p:nvSpPr>
        <p:spPr>
          <a:xfrm>
            <a:off x="8490250" y="4681009"/>
            <a:ext cx="548699" cy="393600"/>
          </a:xfrm>
          <a:prstGeom prst="rect">
            <a:avLst/>
          </a:prstGeom>
        </p:spPr>
        <p:txBody>
          <a:bodyPr lIns="91425" tIns="91425" rIns="91425" bIns="91425" anchor="ctr" anchorCtr="0">
            <a:noAutofit/>
          </a:bodyPr>
          <a:lstStyle/>
          <a:p>
            <a:pPr>
              <a:spcBef>
                <a:spcPts val="0"/>
              </a:spcBef>
              <a:buNone/>
            </a:pPr>
            <a:fld id="{00000000-1234-1234-1234-123412341234}" type="slidenum">
              <a:rPr lang="en"/>
              <a:t>9</a:t>
            </a:fld>
            <a:endParaRPr lang="en"/>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2152</Words>
  <Application>Microsoft Macintosh PowerPoint</Application>
  <PresentationFormat>On-screen Show (16:9)</PresentationFormat>
  <Paragraphs>167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Average</vt:lpstr>
      <vt:lpstr>Oswald</vt:lpstr>
      <vt:lpstr>slate</vt:lpstr>
      <vt:lpstr>TPB AFK: The Pirate Bay  Away from Keyboard</vt:lpstr>
      <vt:lpstr>Synopsis</vt:lpstr>
      <vt:lpstr>Conclusion</vt:lpstr>
      <vt:lpstr>BitTorrent Complicates Police Efforts</vt:lpstr>
      <vt:lpstr>There are too Many People Torrenting to Stop it</vt:lpstr>
      <vt:lpstr>BitTorrent is Globally Popular</vt:lpstr>
      <vt:lpstr>BitTorrent is Difficult to Track</vt:lpstr>
      <vt:lpstr>Cloud Computing Makes Copyright Enforcement Difficult</vt:lpstr>
      <vt:lpstr>Cloud Computing is Cheaper </vt:lpstr>
      <vt:lpstr>Pirate Bay Mirrors make Enforcement Impossible </vt:lpstr>
      <vt:lpstr>Government Intervention has Undesired Effects</vt:lpstr>
      <vt:lpstr>Government Tactics Harm Unaffiliated Parties</vt:lpstr>
      <vt:lpstr>Police Raids Increase User Base</vt:lpstr>
      <vt:lpstr>There are Few Productive Results from Lawsuits</vt:lpstr>
      <vt:lpstr>Copyright Exposing Content Creators </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TPB AFK: The Pirate Bay  Away from Keyboard</dc:title>
  <cp:lastModifiedBy>Ruofan Ding</cp:lastModifiedBy>
  <cp:revision>1</cp:revision>
  <dcterms:modified xsi:type="dcterms:W3CDTF">2015-10-06T20:00:43Z</dcterms:modified>
</cp:coreProperties>
</file>