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Raleway" pitchFamily="2" charset="0"/>
      <p:regular r:id="rId26"/>
      <p:bold r:id="rId27"/>
      <p:italic r:id="rId28"/>
      <p:boldItalic r:id="rId29"/>
    </p:embeddedFont>
    <p:embeddedFont>
      <p:font typeface="Source Sans Pro" panose="020B0503030403020204" pitchFamily="3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cf1400dda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cf1400dda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Around 41 minutes into the movie, we learn from a character known as the Squire that the Director framed Ballister by planting the trapped sword in the ceremony. She then utilized the power vacuum left by the death of the Queen to take control herself, after which she implemented conservative reforms which put a complete stop to the opening up of the knighthood to commoners and ramped up security efforts, while also cracking down on those living in the poorer citizens and magic beings such as shapeshifters.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d0575ff952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d0575ff952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 of news and social media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cf1400dda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cf1400dd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a couple examples of news and social media: A broadcast from the official news channel about how people feel unsafe because of Nimona, versus the social media, where the Director’s exposure by Nimona and Ballister is shown via a Youtube equivalent.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d0453af5b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d0453af5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Propaganda is a core element of Nimona and what it says about society. Advertisements and direct propaganda alike are all across Nimona, plastered on nearly every screen across countless surfaces in the city. These constantly reinforce the messages of fear and violence towards “monsters” and other outside groups to the people who spend their daily lives inundated by this messaging.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ec899790b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cec899790b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d0453af5b8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d0453af5b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movie uses a play on that phrase, “If you see something, slay something,” as a slogan of the Kingdom’s propaganda. This clip shows Ballister yelling it as a way of getting people’s attention. [I wanna phrase that last bit better but can’t figure out a good way to]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d0453af5b8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d0453af5b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Original concept art actually directly featured the quote originally used by Homeland Security, making the comparison the movie is trying to draw even clearer.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d0bba218d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d0bba218d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d0bba218d4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d0bba218d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Patriot Act is perhaps the clearest example of the mechanisms of leveraging fear for control in terms of United States legislature, especially as a parallel to that depicted in Nimona. It is a real-world situation where a major tragedy was seized on by those in power to scapegoat marginalized groups and greatly expand security measures (and therefore privacy invasions). The act enabled the government to engage in many forms of surveillance, from expanding CCTV access to mass data tracking to airport security checks.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d0453af5b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d0453af5b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Nimona features a real-world surveillance technology, large-scale CCTV and facial recognition systems, as a major method of control for the government. However, this is not the only real-world technology which enables violations of your privacy en-masse in a similar manner.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d0b3abf03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d0b3abf03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setting of Nimona is one of its most interesting creative choices. It takes place in a place only referred to as “The Kingdom.” The Kingdom is a technologically advanced, medieval society. Medieval in this case is referring to both the culture and government of the kingdom. The Kingdom is a monarchy, ruled by queen Valerin at the start of the movie. While they are incredibly advanced, the Kingdom is still defended by knights, armed with swords and fully automatic crossbows.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d0453af5b8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d0453af5b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Stingray 2 Cellular Site Simulator, a device used by the police to capture IMSI numbers which are linked to your phone number, name, and address through your phone provider and SIM card.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d0453af5b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d0453af5b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Stingray has been around since the 90s, but we really only learned more about it in recent years, especially following use in the Black Lives Matter protests of 2020 and the Dakota Pipeline protests. While usage requirements vary by court and state, the US Justice Department doesn’t require a warrant in situations which officers claim is for national security. The device has seen widespread use across the United States by both federal and national law enforcement with little to no oversight.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d0bba218d4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d0bba218d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ec899790b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cec899790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d0b3abf03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d0b3abf03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inhabitants of the kingdom are taught from a young age that the word is infested with monsters. As such, the Kingdom exists as a safe haven for all of its residents, with a wall (once again just referred to as “the wall”) to keep them safe from all harm. Because safety from these monsters is so important to the people of the kingdom, the royal guard is solely composed of those of royal blood (as in, decendants of Gloreth, the original queen). This is the information required for the story explanation.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d063b8c9f1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d063b8c9f1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Ballister, once a commoner, was chosen by the queen to become a knight. Being the first person to ever be considered for knighthood that wasn’t of royal blood, he was disliked among many from the kingdom. During his knighting ceremony, the sword he was knighted with turned into a weapon that killed the queen. The movie’s plot revolves around his quest to clear his name</a:t>
            </a:r>
            <a:endParaRPr/>
          </a:p>
          <a:p>
            <a:pPr marL="0" lvl="0" indent="0" algn="l" rtl="0">
              <a:spcBef>
                <a:spcPts val="0"/>
              </a:spcBef>
              <a:spcAft>
                <a:spcPts val="0"/>
              </a:spcAft>
              <a:buNone/>
            </a:pPr>
            <a:endParaRPr/>
          </a:p>
          <a:p>
            <a:pPr marL="0" lvl="0" indent="0" algn="l" rtl="0">
              <a:spcBef>
                <a:spcPts val="0"/>
              </a:spcBef>
              <a:spcAft>
                <a:spcPts val="0"/>
              </a:spcAft>
              <a:buNone/>
            </a:pPr>
            <a:r>
              <a:rPr lang="en"/>
              <a:t>Nimona is a shapeshifter who usually takes the form of a young girl. Being an outcast herself, she relates to ballister. Due to the kingdom’s immense anti-monster rhetoric, she is rarely seen by the public, as when anyone finds out she is a shapeshifter, they assume her to be a monster. Despite appearing to be young, Nimona is actually as old as the kingdom itself, as she was friends with the queen who founded it. The anti-monster rhetoric that the movie repeats is centered around her, as she is the only “monster” pictured. The movie suggests she is the only monster at all.</a:t>
            </a:r>
            <a:endParaRPr/>
          </a:p>
          <a:p>
            <a:pPr marL="0" lvl="0" indent="0" algn="l" rtl="0">
              <a:spcBef>
                <a:spcPts val="0"/>
              </a:spcBef>
              <a:spcAft>
                <a:spcPts val="0"/>
              </a:spcAft>
              <a:buNone/>
            </a:pPr>
            <a:endParaRPr/>
          </a:p>
          <a:p>
            <a:pPr marL="0" lvl="0" indent="0" algn="l" rtl="0">
              <a:spcBef>
                <a:spcPts val="0"/>
              </a:spcBef>
              <a:spcAft>
                <a:spcPts val="0"/>
              </a:spcAft>
              <a:buNone/>
            </a:pPr>
            <a:r>
              <a:rPr lang="en"/>
              <a:t>Ambrosius Goldenloin, Ballister’s boyfriend, becomes a knight around the same time Ballister does. For most of the movie, he believes that Ballister was responsible for killing the queen, so he aids the director in trying to capture him, but Ambrosius usually stops before bringing any harm upon ballister.</a:t>
            </a:r>
            <a:endParaRPr/>
          </a:p>
          <a:p>
            <a:pPr marL="0" lvl="0" indent="0" algn="l" rtl="0">
              <a:spcBef>
                <a:spcPts val="0"/>
              </a:spcBef>
              <a:spcAft>
                <a:spcPts val="0"/>
              </a:spcAft>
              <a:buNone/>
            </a:pPr>
            <a:endParaRPr/>
          </a:p>
          <a:p>
            <a:pPr marL="0" lvl="0" indent="0" algn="l" rtl="0">
              <a:spcBef>
                <a:spcPts val="0"/>
              </a:spcBef>
              <a:spcAft>
                <a:spcPts val="0"/>
              </a:spcAft>
              <a:buNone/>
            </a:pPr>
            <a:r>
              <a:rPr lang="en"/>
              <a:t>The woman known as The Director is the lead on the knight training program that brought up both Ballister and Ambrosius. The Director believes in the original image for the kingdom set up by Gloreth, where only those of royal blood are allowed to become knights, as other are unqualified and would be more inclined to support monsters. She was the one who was responsible for killing the queen and framing ballister, all in an attempt to keep commoners out of the guard. She is directly opposed to Nimona, as she is the original monster that Gloreth created the kingdom to guard from, and a representation of all she is against.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cec899790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cec899790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Introducing the world and setting of nimona and its most relevant technology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cec899790b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cec899790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Nimona, there is CCTV used by the government across the entire city, equipped with facial recognition technology. These tools see widespread usage to cement government control.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d0575ff952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d0575ff95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d063b8c9f1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d063b8c9f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d0bba218d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d0bba218d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 of news and social media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rgbClr val="ED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rgbClr val="ED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rgbClr val="ED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Google Shape;29;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ED5757"/>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6" name="Google Shape;36;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rgbClr val="ED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sz="2100"/>
            </a:lvl1pPr>
          </a:lstStyle>
          <a:p>
            <a:endParaRPr/>
          </a:p>
        </p:txBody>
      </p:sp>
      <p:sp>
        <p:nvSpPr>
          <p:cNvPr id="46" name="Google Shape;46;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ED5757"/>
              </a:buClr>
              <a:buSzPts val="3000"/>
              <a:buFont typeface="Raleway"/>
              <a:buNone/>
              <a:defRPr sz="3000" b="1">
                <a:solidFill>
                  <a:srgbClr val="ED5757"/>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80307"/>
              </a:buClr>
              <a:buSzPts val="1800"/>
              <a:buFont typeface="Source Sans Pro"/>
              <a:buChar char="●"/>
              <a:defRPr sz="1800">
                <a:solidFill>
                  <a:srgbClr val="280307"/>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rgbClr val="280307"/>
              </a:buClr>
              <a:buSzPts val="1400"/>
              <a:buFont typeface="Source Sans Pro"/>
              <a:buChar char="○"/>
              <a:defRPr>
                <a:solidFill>
                  <a:srgbClr val="280307"/>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rgbClr val="280307"/>
              </a:buClr>
              <a:buSzPts val="1400"/>
              <a:buFont typeface="Source Sans Pro"/>
              <a:buChar char="■"/>
              <a:defRPr>
                <a:solidFill>
                  <a:srgbClr val="280307"/>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rgbClr val="280307"/>
              </a:buClr>
              <a:buSzPts val="1400"/>
              <a:buFont typeface="Source Sans Pro"/>
              <a:buChar char="●"/>
              <a:defRPr>
                <a:solidFill>
                  <a:srgbClr val="280307"/>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rgbClr val="280307"/>
              </a:buClr>
              <a:buSzPts val="1400"/>
              <a:buFont typeface="Source Sans Pro"/>
              <a:buChar char="○"/>
              <a:defRPr>
                <a:solidFill>
                  <a:srgbClr val="280307"/>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rgbClr val="280307"/>
              </a:buClr>
              <a:buSzPts val="1400"/>
              <a:buFont typeface="Source Sans Pro"/>
              <a:buChar char="■"/>
              <a:defRPr>
                <a:solidFill>
                  <a:srgbClr val="280307"/>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rgbClr val="280307"/>
              </a:buClr>
              <a:buSzPts val="1400"/>
              <a:buFont typeface="Source Sans Pro"/>
              <a:buChar char="●"/>
              <a:defRPr>
                <a:solidFill>
                  <a:srgbClr val="280307"/>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rgbClr val="280307"/>
              </a:buClr>
              <a:buSzPts val="1400"/>
              <a:buFont typeface="Source Sans Pro"/>
              <a:buChar char="○"/>
              <a:defRPr>
                <a:solidFill>
                  <a:srgbClr val="280307"/>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rgbClr val="280307"/>
              </a:buClr>
              <a:buSzPts val="1400"/>
              <a:buFont typeface="Source Sans Pro"/>
              <a:buChar char="■"/>
              <a:defRPr>
                <a:solidFill>
                  <a:srgbClr val="280307"/>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drive.google.com/file/d/1QecaTHKkSKSaHv1F090HCE5dAY8mkSrn/view"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s://www.dhs.gov/publication/if-you-see-something-say-something-recognize-signs-infographic" TargetMode="External"/><Relationship Id="rId3" Type="http://schemas.openxmlformats.org/officeDocument/2006/relationships/hyperlink" Target="https://www.tandfonline.com/doi/full/10.1080/19331681.2017.1308288" TargetMode="External"/><Relationship Id="rId7" Type="http://schemas.openxmlformats.org/officeDocument/2006/relationships/hyperlink" Target="https://doi.org/10.1080/07418825.2021.1942162"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www.lacsc.org/papers/papera1.pdf" TargetMode="External"/><Relationship Id="rId11" Type="http://schemas.openxmlformats.org/officeDocument/2006/relationships/hyperlink" Target="https://cjbrownlaw.com/wp-content/uploads/2015/07/Brown-Leese_p12-20_June_2015_Sting-Ray_devices_06222015_431_BCX.pdf" TargetMode="External"/><Relationship Id="rId5" Type="http://schemas.openxmlformats.org/officeDocument/2006/relationships/hyperlink" Target="https://doi.org/10.26076/97d5-1a35" TargetMode="External"/><Relationship Id="rId10" Type="http://schemas.openxmlformats.org/officeDocument/2006/relationships/hyperlink" Target="https://theintercept.com/2020/07/31/protests-surveillance-stingrays-dirtboxes-phone-tracking/" TargetMode="External"/><Relationship Id="rId4" Type="http://schemas.openxmlformats.org/officeDocument/2006/relationships/hyperlink" Target="https://dergipark.org.tr/en/pub/ijsi/issue/30400/328298" TargetMode="External"/><Relationship Id="rId9" Type="http://schemas.openxmlformats.org/officeDocument/2006/relationships/hyperlink" Target="https://comicbook.com/movies/news/nimona-directors-movie-design-nd-stevenson-intervie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172436" y="1634904"/>
            <a:ext cx="9696600" cy="165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7550"/>
              <a:t>NIMONA</a:t>
            </a:r>
            <a:endParaRPr sz="17550">
              <a:solidFill>
                <a:srgbClr val="ED5757"/>
              </a:solidFill>
            </a:endParaRPr>
          </a:p>
        </p:txBody>
      </p:sp>
      <p:sp>
        <p:nvSpPr>
          <p:cNvPr id="59" name="Google Shape;59;p13"/>
          <p:cNvSpPr txBox="1">
            <a:spLocks noGrp="1"/>
          </p:cNvSpPr>
          <p:nvPr>
            <p:ph type="subTitle" idx="1"/>
          </p:nvPr>
        </p:nvSpPr>
        <p:spPr>
          <a:xfrm>
            <a:off x="399800" y="3183775"/>
            <a:ext cx="8183700" cy="6834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 sz="2200" dirty="0">
                <a:solidFill>
                  <a:schemeClr val="lt1"/>
                </a:solidFill>
                <a:latin typeface="Source Sans Pro"/>
                <a:ea typeface="Source Sans Pro"/>
                <a:cs typeface="Source Sans Pro"/>
                <a:sym typeface="Source Sans Pro"/>
              </a:rPr>
              <a:t>Matt Hagger	Lana Cagle	April Zingher	Silas Joy​</a:t>
            </a:r>
            <a:endParaRPr sz="2200" dirty="0">
              <a:solidFill>
                <a:schemeClr val="lt1"/>
              </a:solidFill>
              <a:latin typeface="Source Sans Pro"/>
              <a:ea typeface="Source Sans Pro"/>
              <a:cs typeface="Source Sans Pro"/>
              <a:sym typeface="Source Sans Pro"/>
            </a:endParaRPr>
          </a:p>
        </p:txBody>
      </p:sp>
      <p:pic>
        <p:nvPicPr>
          <p:cNvPr id="60" name="Google Shape;60;p13"/>
          <p:cNvPicPr preferRelativeResize="0"/>
          <p:nvPr/>
        </p:nvPicPr>
        <p:blipFill>
          <a:blip r:embed="rId3">
            <a:alphaModFix/>
          </a:blip>
          <a:stretch>
            <a:fillRect/>
          </a:stretch>
        </p:blipFill>
        <p:spPr>
          <a:xfrm rot="-944850">
            <a:off x="3913422" y="1443522"/>
            <a:ext cx="2026978" cy="1266856"/>
          </a:xfrm>
          <a:prstGeom prst="rect">
            <a:avLst/>
          </a:prstGeom>
          <a:noFill/>
          <a:ln>
            <a:noFill/>
          </a:ln>
          <a:effectLst>
            <a:outerShdw blurRad="200025" dist="104775" dir="1500000" algn="bl" rotWithShape="0">
              <a:srgbClr val="000000">
                <a:alpha val="61000"/>
              </a:srgbClr>
            </a:outerShdw>
          </a:effectLst>
        </p:spPr>
      </p:pic>
      <p:sp>
        <p:nvSpPr>
          <p:cNvPr id="61" name="Google Shape;61;p13"/>
          <p:cNvSpPr/>
          <p:nvPr/>
        </p:nvSpPr>
        <p:spPr>
          <a:xfrm>
            <a:off x="4473851" y="2334347"/>
            <a:ext cx="1107600" cy="489900"/>
          </a:xfrm>
          <a:prstGeom prst="ellipse">
            <a:avLst/>
          </a:prstGeom>
          <a:gradFill>
            <a:gsLst>
              <a:gs pos="0">
                <a:srgbClr val="000000">
                  <a:alpha val="12549"/>
                </a:srgbClr>
              </a:gs>
              <a:gs pos="76000">
                <a:srgbClr val="FFFFFF">
                  <a:alpha val="0"/>
                </a:srgbClr>
              </a:gs>
              <a:gs pos="100000">
                <a:srgbClr val="FFFFFF">
                  <a:alpha val="0"/>
                </a:srgbClr>
              </a:gs>
            </a:gsLst>
            <a:path path="circle">
              <a:fillToRect l="50000" t="50000" r="50000" b="50000"/>
            </a:path>
            <a:tileRect/>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2" name="Google Shape;62;p13"/>
          <p:cNvSpPr/>
          <p:nvPr/>
        </p:nvSpPr>
        <p:spPr>
          <a:xfrm>
            <a:off x="85725" y="4010050"/>
            <a:ext cx="8982000" cy="1038300"/>
          </a:xfrm>
          <a:prstGeom prst="rect">
            <a:avLst/>
          </a:prstGeom>
          <a:gradFill>
            <a:gsLst>
              <a:gs pos="0">
                <a:srgbClr val="ED5757"/>
              </a:gs>
              <a:gs pos="100000">
                <a:srgbClr val="B74949"/>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3" name="Google Shape;63;p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Director’s betrayal &amp; framing of Ballister</a:t>
            </a:r>
            <a:endParaRPr/>
          </a:p>
        </p:txBody>
      </p:sp>
      <p:pic>
        <p:nvPicPr>
          <p:cNvPr id="140" name="Google Shape;140;p22"/>
          <p:cNvPicPr preferRelativeResize="0"/>
          <p:nvPr/>
        </p:nvPicPr>
        <p:blipFill>
          <a:blip r:embed="rId3">
            <a:alphaModFix/>
          </a:blip>
          <a:stretch>
            <a:fillRect/>
          </a:stretch>
        </p:blipFill>
        <p:spPr>
          <a:xfrm>
            <a:off x="5222663" y="2571750"/>
            <a:ext cx="3820614" cy="2149099"/>
          </a:xfrm>
          <a:prstGeom prst="rect">
            <a:avLst/>
          </a:prstGeom>
          <a:noFill/>
          <a:ln w="19050" cap="flat" cmpd="sng">
            <a:solidFill>
              <a:srgbClr val="ED5757"/>
            </a:solidFill>
            <a:prstDash val="solid"/>
            <a:round/>
            <a:headEnd type="none" w="sm" len="sm"/>
            <a:tailEnd type="none" w="sm" len="sm"/>
          </a:ln>
          <a:effectLst>
            <a:outerShdw blurRad="57150" dist="19050" dir="5400000" algn="bl" rotWithShape="0">
              <a:srgbClr val="000000">
                <a:alpha val="50000"/>
              </a:srgbClr>
            </a:outerShdw>
          </a:effectLst>
        </p:spPr>
      </p:pic>
      <p:sp>
        <p:nvSpPr>
          <p:cNvPr id="141" name="Google Shape;141;p22"/>
          <p:cNvSpPr txBox="1"/>
          <p:nvPr/>
        </p:nvSpPr>
        <p:spPr>
          <a:xfrm>
            <a:off x="528000" y="992225"/>
            <a:ext cx="8229600" cy="1416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280307"/>
              </a:buClr>
              <a:buSzPts val="1800"/>
              <a:buFont typeface="Source Sans Pro"/>
              <a:buChar char="●"/>
            </a:pPr>
            <a:r>
              <a:rPr lang="en" sz="1800">
                <a:solidFill>
                  <a:srgbClr val="280307"/>
                </a:solidFill>
                <a:latin typeface="Source Sans Pro"/>
                <a:ea typeface="Source Sans Pro"/>
                <a:cs typeface="Source Sans Pro"/>
                <a:sym typeface="Source Sans Pro"/>
              </a:rPr>
              <a:t>Distrust in Ballister already common belief - he didn’t grow up as nobility</a:t>
            </a:r>
            <a:endParaRPr sz="1800">
              <a:solidFill>
                <a:srgbClr val="280307"/>
              </a:solidFill>
              <a:latin typeface="Source Sans Pro"/>
              <a:ea typeface="Source Sans Pro"/>
              <a:cs typeface="Source Sans Pro"/>
              <a:sym typeface="Source Sans Pro"/>
            </a:endParaRPr>
          </a:p>
          <a:p>
            <a:pPr marL="0" lvl="0" indent="0" algn="l" rtl="0">
              <a:spcBef>
                <a:spcPts val="0"/>
              </a:spcBef>
              <a:spcAft>
                <a:spcPts val="0"/>
              </a:spcAft>
              <a:buNone/>
            </a:pPr>
            <a:endParaRPr sz="400">
              <a:solidFill>
                <a:srgbClr val="280307"/>
              </a:solidFill>
              <a:latin typeface="Source Sans Pro"/>
              <a:ea typeface="Source Sans Pro"/>
              <a:cs typeface="Source Sans Pro"/>
              <a:sym typeface="Source Sans Pro"/>
            </a:endParaRPr>
          </a:p>
          <a:p>
            <a:pPr marL="457200" lvl="0" indent="-342900" algn="l" rtl="0">
              <a:spcBef>
                <a:spcPts val="0"/>
              </a:spcBef>
              <a:spcAft>
                <a:spcPts val="0"/>
              </a:spcAft>
              <a:buClr>
                <a:srgbClr val="280307"/>
              </a:buClr>
              <a:buSzPts val="1800"/>
              <a:buFont typeface="Source Sans Pro"/>
              <a:buChar char="●"/>
            </a:pPr>
            <a:r>
              <a:rPr lang="en" sz="1800">
                <a:solidFill>
                  <a:srgbClr val="280307"/>
                </a:solidFill>
                <a:latin typeface="Source Sans Pro"/>
                <a:ea typeface="Source Sans Pro"/>
                <a:cs typeface="Source Sans Pro"/>
                <a:sym typeface="Source Sans Pro"/>
              </a:rPr>
              <a:t>Director gives Ballister trapped sword for ceremony which kills the Queen</a:t>
            </a:r>
            <a:endParaRPr sz="1800">
              <a:solidFill>
                <a:srgbClr val="280307"/>
              </a:solidFill>
              <a:latin typeface="Source Sans Pro"/>
              <a:ea typeface="Source Sans Pro"/>
              <a:cs typeface="Source Sans Pro"/>
              <a:sym typeface="Source Sans Pro"/>
            </a:endParaRPr>
          </a:p>
          <a:p>
            <a:pPr marL="457200" lvl="0" indent="-254000" algn="l" rtl="0">
              <a:spcBef>
                <a:spcPts val="0"/>
              </a:spcBef>
              <a:spcAft>
                <a:spcPts val="0"/>
              </a:spcAft>
              <a:buClr>
                <a:srgbClr val="280307"/>
              </a:buClr>
              <a:buSzPts val="400"/>
              <a:buFont typeface="Source Sans Pro"/>
              <a:buChar char="●"/>
            </a:pPr>
            <a:endParaRPr sz="400">
              <a:solidFill>
                <a:srgbClr val="280307"/>
              </a:solidFill>
              <a:latin typeface="Source Sans Pro"/>
              <a:ea typeface="Source Sans Pro"/>
              <a:cs typeface="Source Sans Pro"/>
              <a:sym typeface="Source Sans Pro"/>
            </a:endParaRPr>
          </a:p>
          <a:p>
            <a:pPr marL="457200" lvl="0" indent="-342900" algn="l" rtl="0">
              <a:spcBef>
                <a:spcPts val="0"/>
              </a:spcBef>
              <a:spcAft>
                <a:spcPts val="0"/>
              </a:spcAft>
              <a:buClr>
                <a:srgbClr val="280307"/>
              </a:buClr>
              <a:buSzPts val="1800"/>
              <a:buFont typeface="Source Sans Pro"/>
              <a:buChar char="●"/>
            </a:pPr>
            <a:r>
              <a:rPr lang="en" sz="1800">
                <a:solidFill>
                  <a:srgbClr val="280307"/>
                </a:solidFill>
                <a:latin typeface="Source Sans Pro"/>
                <a:ea typeface="Source Sans Pro"/>
                <a:cs typeface="Source Sans Pro"/>
                <a:sym typeface="Source Sans Pro"/>
              </a:rPr>
              <a:t>The Director seizes on the power vacuum and tightens grip on society, using commoners and shapeshifters as scapegoats responsible for the attack</a:t>
            </a:r>
            <a:endParaRPr sz="1800">
              <a:solidFill>
                <a:srgbClr val="280307"/>
              </a:solidFill>
              <a:latin typeface="Source Sans Pro"/>
              <a:ea typeface="Source Sans Pro"/>
              <a:cs typeface="Source Sans Pro"/>
              <a:sym typeface="Source Sans Pro"/>
            </a:endParaRPr>
          </a:p>
        </p:txBody>
      </p:sp>
      <p:sp>
        <p:nvSpPr>
          <p:cNvPr id="142" name="Google Shape;142;p22"/>
          <p:cNvSpPr txBox="1"/>
          <p:nvPr/>
        </p:nvSpPr>
        <p:spPr>
          <a:xfrm>
            <a:off x="528000" y="2233425"/>
            <a:ext cx="4598100" cy="2542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280307"/>
              </a:buClr>
              <a:buSzPts val="1800"/>
              <a:buFont typeface="Source Sans Pro"/>
              <a:buChar char="●"/>
            </a:pPr>
            <a:r>
              <a:rPr lang="en" sz="1800">
                <a:solidFill>
                  <a:srgbClr val="280307"/>
                </a:solidFill>
                <a:latin typeface="Source Sans Pro"/>
                <a:ea typeface="Source Sans Pro"/>
                <a:cs typeface="Source Sans Pro"/>
                <a:sym typeface="Source Sans Pro"/>
              </a:rPr>
              <a:t>Conservative reforms are passed– new allowance of commoners as knights is retracted, police/knights strengthened in power</a:t>
            </a:r>
            <a:endParaRPr sz="1800">
              <a:solidFill>
                <a:srgbClr val="280307"/>
              </a:solidFill>
              <a:latin typeface="Source Sans Pro"/>
              <a:ea typeface="Source Sans Pro"/>
              <a:cs typeface="Source Sans Pro"/>
              <a:sym typeface="Source Sans Pro"/>
            </a:endParaRPr>
          </a:p>
        </p:txBody>
      </p:sp>
      <p:sp>
        <p:nvSpPr>
          <p:cNvPr id="143" name="Google Shape;143;p22"/>
          <p:cNvSpPr txBox="1">
            <a:spLocks noGrp="1"/>
          </p:cNvSpPr>
          <p:nvPr>
            <p:ph type="sldNum" idx="12"/>
          </p:nvPr>
        </p:nvSpPr>
        <p:spPr>
          <a:xfrm>
            <a:off x="8497999" y="47649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147"/>
        <p:cNvGrpSpPr/>
        <p:nvPr/>
      </p:nvGrpSpPr>
      <p:grpSpPr>
        <a:xfrm>
          <a:off x="0" y="0"/>
          <a:ext cx="0" cy="0"/>
          <a:chOff x="0" y="0"/>
          <a:chExt cx="0" cy="0"/>
        </a:xfrm>
      </p:grpSpPr>
      <p:sp>
        <p:nvSpPr>
          <p:cNvPr id="148" name="Google Shape;148;p23"/>
          <p:cNvSpPr txBox="1"/>
          <p:nvPr/>
        </p:nvSpPr>
        <p:spPr>
          <a:xfrm>
            <a:off x="2225250" y="3983775"/>
            <a:ext cx="4693500" cy="89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Source Sans Pro"/>
                <a:ea typeface="Source Sans Pro"/>
                <a:cs typeface="Source Sans Pro"/>
                <a:sym typeface="Source Sans Pro"/>
              </a:rPr>
              <a:t>The kingdom broadcasts civilian footage with false context to reinforce public opinion on Nimona and Ballister</a:t>
            </a:r>
            <a:endParaRPr sz="1800">
              <a:solidFill>
                <a:schemeClr val="lt1"/>
              </a:solidFill>
              <a:latin typeface="Source Sans Pro"/>
              <a:ea typeface="Source Sans Pro"/>
              <a:cs typeface="Source Sans Pro"/>
              <a:sym typeface="Source Sans Pro"/>
            </a:endParaRPr>
          </a:p>
        </p:txBody>
      </p:sp>
      <p:pic>
        <p:nvPicPr>
          <p:cNvPr id="149" name="Google Shape;149;p23"/>
          <p:cNvPicPr preferRelativeResize="0"/>
          <p:nvPr/>
        </p:nvPicPr>
        <p:blipFill>
          <a:blip r:embed="rId3">
            <a:alphaModFix/>
          </a:blip>
          <a:stretch>
            <a:fillRect/>
          </a:stretch>
        </p:blipFill>
        <p:spPr>
          <a:xfrm>
            <a:off x="475925" y="385775"/>
            <a:ext cx="8192149" cy="3421975"/>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150" name="Google Shape;150;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11</a:t>
            </a:fld>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154"/>
        <p:cNvGrpSpPr/>
        <p:nvPr/>
      </p:nvGrpSpPr>
      <p:grpSpPr>
        <a:xfrm>
          <a:off x="0" y="0"/>
          <a:ext cx="0" cy="0"/>
          <a:chOff x="0" y="0"/>
          <a:chExt cx="0" cy="0"/>
        </a:xfrm>
      </p:grpSpPr>
      <p:pic>
        <p:nvPicPr>
          <p:cNvPr id="155" name="Google Shape;155;p24"/>
          <p:cNvPicPr preferRelativeResize="0"/>
          <p:nvPr/>
        </p:nvPicPr>
        <p:blipFill>
          <a:blip r:embed="rId3">
            <a:alphaModFix/>
          </a:blip>
          <a:stretch>
            <a:fillRect/>
          </a:stretch>
        </p:blipFill>
        <p:spPr>
          <a:xfrm>
            <a:off x="333525" y="369000"/>
            <a:ext cx="5119847" cy="2127425"/>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pic>
        <p:nvPicPr>
          <p:cNvPr id="156" name="Google Shape;156;p24"/>
          <p:cNvPicPr preferRelativeResize="0"/>
          <p:nvPr/>
        </p:nvPicPr>
        <p:blipFill rotWithShape="1">
          <a:blip r:embed="rId4">
            <a:alphaModFix/>
          </a:blip>
          <a:srcRect t="2666"/>
          <a:stretch/>
        </p:blipFill>
        <p:spPr>
          <a:xfrm>
            <a:off x="3239800" y="2698750"/>
            <a:ext cx="5575425" cy="2279850"/>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157" name="Google Shape;157;p24"/>
          <p:cNvSpPr txBox="1"/>
          <p:nvPr/>
        </p:nvSpPr>
        <p:spPr>
          <a:xfrm>
            <a:off x="5554525" y="369031"/>
            <a:ext cx="3336900" cy="212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Source Sans Pro"/>
                <a:ea typeface="Source Sans Pro"/>
                <a:cs typeface="Source Sans Pro"/>
                <a:sym typeface="Source Sans Pro"/>
              </a:rPr>
              <a:t>News companies broadcast across TV, influencing the public</a:t>
            </a:r>
            <a:endParaRPr sz="1800">
              <a:solidFill>
                <a:schemeClr val="lt1"/>
              </a:solidFill>
              <a:latin typeface="Source Sans Pro"/>
              <a:ea typeface="Source Sans Pro"/>
              <a:cs typeface="Source Sans Pro"/>
              <a:sym typeface="Source Sans Pro"/>
            </a:endParaRPr>
          </a:p>
        </p:txBody>
      </p:sp>
      <p:sp>
        <p:nvSpPr>
          <p:cNvPr id="158" name="Google Shape;158;p24"/>
          <p:cNvSpPr txBox="1"/>
          <p:nvPr/>
        </p:nvSpPr>
        <p:spPr>
          <a:xfrm>
            <a:off x="311125" y="2636322"/>
            <a:ext cx="2867400" cy="2342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chemeClr val="lt1"/>
                </a:solidFill>
                <a:latin typeface="Source Sans Pro"/>
                <a:ea typeface="Source Sans Pro"/>
                <a:cs typeface="Source Sans Pro"/>
                <a:sym typeface="Source Sans Pro"/>
              </a:rPr>
              <a:t>A YouTube stand-in is the method used to expose the Director of her crimes</a:t>
            </a:r>
            <a:endParaRPr sz="1800">
              <a:solidFill>
                <a:schemeClr val="lt1"/>
              </a:solidFill>
              <a:latin typeface="Source Sans Pro"/>
              <a:ea typeface="Source Sans Pro"/>
              <a:cs typeface="Source Sans Pro"/>
              <a:sym typeface="Source Sans Pro"/>
            </a:endParaRPr>
          </a:p>
        </p:txBody>
      </p:sp>
      <p:sp>
        <p:nvSpPr>
          <p:cNvPr id="159" name="Google Shape;159;p24"/>
          <p:cNvSpPr txBox="1">
            <a:spLocks noGrp="1"/>
          </p:cNvSpPr>
          <p:nvPr>
            <p:ph type="sldNum" idx="12"/>
          </p:nvPr>
        </p:nvSpPr>
        <p:spPr>
          <a:xfrm>
            <a:off x="8498000" y="4688750"/>
            <a:ext cx="6459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12</a:t>
            </a:fld>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par>
                                <p:cTn id="8" presetID="10" presetClass="entr" presetSubtype="0" fill="hold" nodeType="withEffect">
                                  <p:stCondLst>
                                    <p:cond delay="0"/>
                                  </p:stCondLst>
                                  <p:childTnLst>
                                    <p:set>
                                      <p:cBhvr>
                                        <p:cTn id="9" dur="1" fill="hold">
                                          <p:stCondLst>
                                            <p:cond delay="0"/>
                                          </p:stCondLst>
                                        </p:cTn>
                                        <p:tgtEl>
                                          <p:spTgt spid="158"/>
                                        </p:tgtEl>
                                        <p:attrNameLst>
                                          <p:attrName>style.visibility</p:attrName>
                                        </p:attrNameLst>
                                      </p:cBhvr>
                                      <p:to>
                                        <p:strVal val="visible"/>
                                      </p:to>
                                    </p:set>
                                    <p:animEffect transition="in" filter="fade">
                                      <p:cBhvr>
                                        <p:cTn id="10"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Propaganda</a:t>
            </a:r>
            <a:endParaRPr/>
          </a:p>
        </p:txBody>
      </p:sp>
      <p:sp>
        <p:nvSpPr>
          <p:cNvPr id="165" name="Google Shape;165;p25"/>
          <p:cNvSpPr txBox="1"/>
          <p:nvPr/>
        </p:nvSpPr>
        <p:spPr>
          <a:xfrm>
            <a:off x="528000" y="992225"/>
            <a:ext cx="8229600" cy="234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32" b="1">
                <a:solidFill>
                  <a:srgbClr val="980000"/>
                </a:solidFill>
                <a:latin typeface="Source Sans Pro"/>
                <a:ea typeface="Source Sans Pro"/>
                <a:cs typeface="Source Sans Pro"/>
                <a:sym typeface="Source Sans Pro"/>
              </a:rPr>
              <a:t>From an Interview with Director Nick Bruno:</a:t>
            </a:r>
            <a:endParaRPr sz="1800">
              <a:solidFill>
                <a:srgbClr val="280307"/>
              </a:solidFill>
              <a:latin typeface="Source Sans Pro"/>
              <a:ea typeface="Source Sans Pro"/>
              <a:cs typeface="Source Sans Pro"/>
              <a:sym typeface="Source Sans Pro"/>
            </a:endParaRPr>
          </a:p>
          <a:p>
            <a:pPr marL="0" lvl="0" indent="457200" algn="l" rtl="0">
              <a:spcBef>
                <a:spcPts val="1200"/>
              </a:spcBef>
              <a:spcAft>
                <a:spcPts val="0"/>
              </a:spcAft>
              <a:buNone/>
            </a:pPr>
            <a:r>
              <a:rPr lang="en" sz="1800">
                <a:solidFill>
                  <a:srgbClr val="280307"/>
                </a:solidFill>
                <a:latin typeface="Source Sans Pro"/>
                <a:ea typeface="Source Sans Pro"/>
                <a:cs typeface="Source Sans Pro"/>
                <a:sym typeface="Source Sans Pro"/>
              </a:rPr>
              <a:t>“It was a thing that was fun to think about, and we were able to, unfortunately, pull from our own world. Like "Slaytorade", and "If you see something, slay something."</a:t>
            </a:r>
            <a:endParaRPr sz="1800">
              <a:solidFill>
                <a:srgbClr val="280307"/>
              </a:solidFill>
              <a:latin typeface="Source Sans Pro"/>
              <a:ea typeface="Source Sans Pro"/>
              <a:cs typeface="Source Sans Pro"/>
              <a:sym typeface="Source Sans Pro"/>
            </a:endParaRPr>
          </a:p>
          <a:p>
            <a:pPr marL="0" lvl="0" indent="457200" algn="l" rtl="0">
              <a:spcBef>
                <a:spcPts val="0"/>
              </a:spcBef>
              <a:spcAft>
                <a:spcPts val="0"/>
              </a:spcAft>
              <a:buNone/>
            </a:pPr>
            <a:endParaRPr sz="1800">
              <a:solidFill>
                <a:srgbClr val="280307"/>
              </a:solidFill>
              <a:latin typeface="Source Sans Pro"/>
              <a:ea typeface="Source Sans Pro"/>
              <a:cs typeface="Source Sans Pro"/>
              <a:sym typeface="Source Sans Pro"/>
            </a:endParaRPr>
          </a:p>
          <a:p>
            <a:pPr marL="0" lvl="0" indent="457200" algn="l" rtl="0">
              <a:spcBef>
                <a:spcPts val="0"/>
              </a:spcBef>
              <a:spcAft>
                <a:spcPts val="0"/>
              </a:spcAft>
              <a:buNone/>
            </a:pPr>
            <a:endParaRPr sz="1800">
              <a:solidFill>
                <a:srgbClr val="280307"/>
              </a:solidFill>
              <a:latin typeface="Source Sans Pro"/>
              <a:ea typeface="Source Sans Pro"/>
              <a:cs typeface="Source Sans Pro"/>
              <a:sym typeface="Source Sans Pro"/>
            </a:endParaRPr>
          </a:p>
          <a:p>
            <a:pPr marL="0" lvl="0" indent="457200" algn="l" rtl="0">
              <a:spcBef>
                <a:spcPts val="0"/>
              </a:spcBef>
              <a:spcAft>
                <a:spcPts val="0"/>
              </a:spcAft>
              <a:buNone/>
            </a:pPr>
            <a:endParaRPr sz="1800">
              <a:solidFill>
                <a:srgbClr val="280307"/>
              </a:solidFill>
              <a:latin typeface="Source Sans Pro"/>
              <a:ea typeface="Source Sans Pro"/>
              <a:cs typeface="Source Sans Pro"/>
              <a:sym typeface="Source Sans Pro"/>
            </a:endParaRPr>
          </a:p>
        </p:txBody>
      </p:sp>
      <p:sp>
        <p:nvSpPr>
          <p:cNvPr id="166" name="Google Shape;166;p25"/>
          <p:cNvSpPr txBox="1"/>
          <p:nvPr/>
        </p:nvSpPr>
        <p:spPr>
          <a:xfrm>
            <a:off x="5343000" y="4420300"/>
            <a:ext cx="3489300" cy="46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a:solidFill>
                  <a:srgbClr val="280307"/>
                </a:solidFill>
                <a:latin typeface="Source Sans Pro"/>
                <a:ea typeface="Source Sans Pro"/>
                <a:cs typeface="Source Sans Pro"/>
                <a:sym typeface="Source Sans Pro"/>
              </a:rPr>
              <a:t>[7]</a:t>
            </a:r>
            <a:endParaRPr sz="1800">
              <a:solidFill>
                <a:srgbClr val="280307"/>
              </a:solidFill>
              <a:latin typeface="Source Sans Pro"/>
              <a:ea typeface="Source Sans Pro"/>
              <a:cs typeface="Source Sans Pro"/>
              <a:sym typeface="Source Sans Pro"/>
            </a:endParaRPr>
          </a:p>
        </p:txBody>
      </p:sp>
      <p:sp>
        <p:nvSpPr>
          <p:cNvPr id="167" name="Google Shape;167;p25"/>
          <p:cNvSpPr txBox="1"/>
          <p:nvPr/>
        </p:nvSpPr>
        <p:spPr>
          <a:xfrm>
            <a:off x="528000" y="2842825"/>
            <a:ext cx="8304300" cy="12279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Clr>
                <a:schemeClr val="dk2"/>
              </a:buClr>
              <a:buSzPts val="1100"/>
              <a:buFont typeface="Arial"/>
              <a:buNone/>
            </a:pPr>
            <a:r>
              <a:rPr lang="en" sz="1800">
                <a:solidFill>
                  <a:srgbClr val="280307"/>
                </a:solidFill>
                <a:latin typeface="Source Sans Pro"/>
                <a:ea typeface="Source Sans Pro"/>
                <a:cs typeface="Source Sans Pro"/>
                <a:sym typeface="Source Sans Pro"/>
              </a:rPr>
              <a:t>“There's unfortunately too many examples in our own world, of how we will judge people and hold them back. But it was, at the same time, fun to parody that.”</a:t>
            </a:r>
            <a:endParaRPr sz="1800">
              <a:solidFill>
                <a:srgbClr val="280307"/>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rgbClr val="280307"/>
              </a:solidFill>
              <a:latin typeface="Source Sans Pro"/>
              <a:ea typeface="Source Sans Pro"/>
              <a:cs typeface="Source Sans Pro"/>
              <a:sym typeface="Source Sans Pro"/>
            </a:endParaRPr>
          </a:p>
        </p:txBody>
      </p:sp>
      <p:sp>
        <p:nvSpPr>
          <p:cNvPr id="168" name="Google Shape;168;p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7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“If you see something, slay something”</a:t>
            </a:r>
            <a:endParaRPr/>
          </a:p>
        </p:txBody>
      </p:sp>
      <p:sp>
        <p:nvSpPr>
          <p:cNvPr id="174" name="Google Shape;174;p26"/>
          <p:cNvSpPr txBox="1"/>
          <p:nvPr/>
        </p:nvSpPr>
        <p:spPr>
          <a:xfrm>
            <a:off x="406675" y="992225"/>
            <a:ext cx="4503600" cy="36327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280307"/>
              </a:buClr>
              <a:buSzPts val="1800"/>
              <a:buFont typeface="Source Sans Pro"/>
              <a:buChar char="●"/>
            </a:pPr>
            <a:r>
              <a:rPr lang="en" sz="1800">
                <a:solidFill>
                  <a:srgbClr val="280307"/>
                </a:solidFill>
                <a:latin typeface="Source Sans Pro"/>
                <a:ea typeface="Source Sans Pro"/>
                <a:cs typeface="Source Sans Pro"/>
                <a:sym typeface="Source Sans Pro"/>
              </a:rPr>
              <a:t>“If you see something, say something” - common saying in U.S.A.</a:t>
            </a:r>
            <a:endParaRPr sz="1800">
              <a:solidFill>
                <a:srgbClr val="280307"/>
              </a:solidFill>
              <a:latin typeface="Source Sans Pro"/>
              <a:ea typeface="Source Sans Pro"/>
              <a:cs typeface="Source Sans Pro"/>
              <a:sym typeface="Source Sans Pro"/>
            </a:endParaRPr>
          </a:p>
          <a:p>
            <a:pPr marL="457200" lvl="0" indent="-254000" algn="l" rtl="0">
              <a:spcBef>
                <a:spcPts val="0"/>
              </a:spcBef>
              <a:spcAft>
                <a:spcPts val="0"/>
              </a:spcAft>
              <a:buClr>
                <a:srgbClr val="280307"/>
              </a:buClr>
              <a:buSzPts val="400"/>
              <a:buFont typeface="Source Sans Pro"/>
              <a:buChar char="●"/>
            </a:pPr>
            <a:endParaRPr sz="400">
              <a:solidFill>
                <a:srgbClr val="280307"/>
              </a:solidFill>
              <a:latin typeface="Source Sans Pro"/>
              <a:ea typeface="Source Sans Pro"/>
              <a:cs typeface="Source Sans Pro"/>
              <a:sym typeface="Source Sans Pro"/>
            </a:endParaRPr>
          </a:p>
          <a:p>
            <a:pPr marL="457200" lvl="0" indent="-342900" algn="l" rtl="0">
              <a:spcBef>
                <a:spcPts val="0"/>
              </a:spcBef>
              <a:spcAft>
                <a:spcPts val="0"/>
              </a:spcAft>
              <a:buClr>
                <a:srgbClr val="280307"/>
              </a:buClr>
              <a:buSzPts val="1800"/>
              <a:buFont typeface="Source Sans Pro"/>
              <a:buChar char="●"/>
            </a:pPr>
            <a:r>
              <a:rPr lang="en" sz="1800">
                <a:solidFill>
                  <a:srgbClr val="280307"/>
                </a:solidFill>
                <a:latin typeface="Source Sans Pro"/>
                <a:ea typeface="Source Sans Pro"/>
                <a:cs typeface="Source Sans Pro"/>
                <a:sym typeface="Source Sans Pro"/>
              </a:rPr>
              <a:t>According to Homeland Security, is designed to “raise public awareness of the signs of terrorism and terrorism-related crime, and </a:t>
            </a:r>
            <a:r>
              <a:rPr lang="en" sz="1800" b="1">
                <a:solidFill>
                  <a:srgbClr val="280307"/>
                </a:solidFill>
                <a:latin typeface="Source Sans Pro"/>
                <a:ea typeface="Source Sans Pro"/>
                <a:cs typeface="Source Sans Pro"/>
                <a:sym typeface="Source Sans Pro"/>
              </a:rPr>
              <a:t>how to report suspicious</a:t>
            </a:r>
            <a:r>
              <a:rPr lang="en" sz="1800">
                <a:solidFill>
                  <a:srgbClr val="280307"/>
                </a:solidFill>
                <a:latin typeface="Source Sans Pro"/>
                <a:ea typeface="Source Sans Pro"/>
                <a:cs typeface="Source Sans Pro"/>
                <a:sym typeface="Source Sans Pro"/>
              </a:rPr>
              <a:t> </a:t>
            </a:r>
            <a:r>
              <a:rPr lang="en" sz="1800" b="1">
                <a:solidFill>
                  <a:srgbClr val="280307"/>
                </a:solidFill>
                <a:latin typeface="Source Sans Pro"/>
                <a:ea typeface="Source Sans Pro"/>
                <a:cs typeface="Source Sans Pro"/>
                <a:sym typeface="Source Sans Pro"/>
              </a:rPr>
              <a:t>activity</a:t>
            </a:r>
            <a:r>
              <a:rPr lang="en" sz="1800">
                <a:solidFill>
                  <a:srgbClr val="280307"/>
                </a:solidFill>
                <a:latin typeface="Source Sans Pro"/>
                <a:ea typeface="Source Sans Pro"/>
                <a:cs typeface="Source Sans Pro"/>
                <a:sym typeface="Source Sans Pro"/>
              </a:rPr>
              <a:t> to state and local law enforcement” [6]. </a:t>
            </a:r>
            <a:endParaRPr sz="1800">
              <a:solidFill>
                <a:srgbClr val="280307"/>
              </a:solidFill>
              <a:latin typeface="Source Sans Pro"/>
              <a:ea typeface="Source Sans Pro"/>
              <a:cs typeface="Source Sans Pro"/>
              <a:sym typeface="Source Sans Pro"/>
            </a:endParaRPr>
          </a:p>
          <a:p>
            <a:pPr marL="457200" lvl="0" indent="-254000" algn="l" rtl="0">
              <a:spcBef>
                <a:spcPts val="0"/>
              </a:spcBef>
              <a:spcAft>
                <a:spcPts val="0"/>
              </a:spcAft>
              <a:buClr>
                <a:srgbClr val="280307"/>
              </a:buClr>
              <a:buSzPts val="400"/>
              <a:buFont typeface="Source Sans Pro"/>
              <a:buChar char="●"/>
            </a:pPr>
            <a:endParaRPr sz="400">
              <a:solidFill>
                <a:srgbClr val="280307"/>
              </a:solidFill>
              <a:latin typeface="Source Sans Pro"/>
              <a:ea typeface="Source Sans Pro"/>
              <a:cs typeface="Source Sans Pro"/>
              <a:sym typeface="Source Sans Pro"/>
            </a:endParaRPr>
          </a:p>
          <a:p>
            <a:pPr marL="457200" lvl="0" indent="-342900" algn="l" rtl="0">
              <a:spcBef>
                <a:spcPts val="0"/>
              </a:spcBef>
              <a:spcAft>
                <a:spcPts val="0"/>
              </a:spcAft>
              <a:buClr>
                <a:srgbClr val="280307"/>
              </a:buClr>
              <a:buSzPts val="1800"/>
              <a:buFont typeface="Source Sans Pro"/>
              <a:buChar char="●"/>
            </a:pPr>
            <a:r>
              <a:rPr lang="en" sz="1800">
                <a:solidFill>
                  <a:srgbClr val="280307"/>
                </a:solidFill>
                <a:latin typeface="Source Sans Pro"/>
                <a:ea typeface="Source Sans Pro"/>
                <a:cs typeface="Source Sans Pro"/>
                <a:sym typeface="Source Sans Pro"/>
              </a:rPr>
              <a:t>Along with digital forms, </a:t>
            </a:r>
            <a:r>
              <a:rPr lang="en" sz="1800" b="1">
                <a:solidFill>
                  <a:srgbClr val="280307"/>
                </a:solidFill>
                <a:latin typeface="Source Sans Pro"/>
                <a:ea typeface="Source Sans Pro"/>
                <a:cs typeface="Source Sans Pro"/>
                <a:sym typeface="Source Sans Pro"/>
              </a:rPr>
              <a:t>surveillance is crowdsourced </a:t>
            </a:r>
            <a:r>
              <a:rPr lang="en" sz="1800">
                <a:solidFill>
                  <a:srgbClr val="280307"/>
                </a:solidFill>
                <a:latin typeface="Source Sans Pro"/>
                <a:ea typeface="Source Sans Pro"/>
                <a:cs typeface="Source Sans Pro"/>
                <a:sym typeface="Source Sans Pro"/>
              </a:rPr>
              <a:t>to average people, and this has been shown to disproportionately target minorities. [5]</a:t>
            </a:r>
            <a:endParaRPr sz="1800">
              <a:solidFill>
                <a:srgbClr val="280307"/>
              </a:solidFill>
              <a:latin typeface="Source Sans Pro"/>
              <a:ea typeface="Source Sans Pro"/>
              <a:cs typeface="Source Sans Pro"/>
              <a:sym typeface="Source Sans Pro"/>
            </a:endParaRPr>
          </a:p>
        </p:txBody>
      </p:sp>
      <p:pic>
        <p:nvPicPr>
          <p:cNvPr id="175" name="Google Shape;175;p26"/>
          <p:cNvPicPr preferRelativeResize="0"/>
          <p:nvPr/>
        </p:nvPicPr>
        <p:blipFill>
          <a:blip r:embed="rId3">
            <a:alphaModFix/>
          </a:blip>
          <a:stretch>
            <a:fillRect/>
          </a:stretch>
        </p:blipFill>
        <p:spPr>
          <a:xfrm>
            <a:off x="5097350" y="1431463"/>
            <a:ext cx="3598110" cy="1923175"/>
          </a:xfrm>
          <a:prstGeom prst="rect">
            <a:avLst/>
          </a:prstGeom>
          <a:noFill/>
          <a:ln w="19050" cap="flat" cmpd="sng">
            <a:solidFill>
              <a:srgbClr val="ED5757"/>
            </a:solidFill>
            <a:prstDash val="solid"/>
            <a:round/>
            <a:headEnd type="none" w="sm" len="sm"/>
            <a:tailEnd type="none" w="sm" len="sm"/>
          </a:ln>
          <a:effectLst>
            <a:outerShdw blurRad="57150" dist="19050" dir="5400000" algn="bl" rotWithShape="0">
              <a:srgbClr val="000000">
                <a:alpha val="50000"/>
              </a:srgbClr>
            </a:outerShdw>
          </a:effectLst>
        </p:spPr>
      </p:pic>
      <p:sp>
        <p:nvSpPr>
          <p:cNvPr id="176" name="Google Shape;176;p26"/>
          <p:cNvSpPr txBox="1"/>
          <p:nvPr/>
        </p:nvSpPr>
        <p:spPr>
          <a:xfrm>
            <a:off x="5673000" y="3354625"/>
            <a:ext cx="2446800" cy="90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ED5757"/>
                </a:solidFill>
                <a:latin typeface="Source Sans Pro"/>
                <a:ea typeface="Source Sans Pro"/>
                <a:cs typeface="Source Sans Pro"/>
                <a:sym typeface="Source Sans Pro"/>
              </a:rPr>
              <a:t>Excerpt from official materials provided on dhs.gov [6]</a:t>
            </a:r>
            <a:endParaRPr sz="1300" b="1">
              <a:solidFill>
                <a:srgbClr val="ED5757"/>
              </a:solidFill>
              <a:latin typeface="Source Sans Pro"/>
              <a:ea typeface="Source Sans Pro"/>
              <a:cs typeface="Source Sans Pro"/>
              <a:sym typeface="Source Sans Pro"/>
            </a:endParaRPr>
          </a:p>
        </p:txBody>
      </p:sp>
      <p:sp>
        <p:nvSpPr>
          <p:cNvPr id="177" name="Google Shape;177;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181"/>
        <p:cNvGrpSpPr/>
        <p:nvPr/>
      </p:nvGrpSpPr>
      <p:grpSpPr>
        <a:xfrm>
          <a:off x="0" y="0"/>
          <a:ext cx="0" cy="0"/>
          <a:chOff x="0" y="0"/>
          <a:chExt cx="0" cy="0"/>
        </a:xfrm>
      </p:grpSpPr>
      <p:pic>
        <p:nvPicPr>
          <p:cNvPr id="182" name="Google Shape;182;p27" title="seesomethingslaysomething.mp4">
            <a:hlinkClick r:id="rId3"/>
          </p:cNvPr>
          <p:cNvPicPr preferRelativeResize="0"/>
          <p:nvPr/>
        </p:nvPicPr>
        <p:blipFill>
          <a:blip r:embed="rId4">
            <a:alphaModFix/>
          </a:blip>
          <a:stretch>
            <a:fillRect/>
          </a:stretch>
        </p:blipFill>
        <p:spPr>
          <a:xfrm>
            <a:off x="1955075" y="609063"/>
            <a:ext cx="5233850" cy="3925375"/>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183" name="Google Shape;183;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15</a:t>
            </a:fld>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187"/>
        <p:cNvGrpSpPr/>
        <p:nvPr/>
      </p:nvGrpSpPr>
      <p:grpSpPr>
        <a:xfrm>
          <a:off x="0" y="0"/>
          <a:ext cx="0" cy="0"/>
          <a:chOff x="0" y="0"/>
          <a:chExt cx="0" cy="0"/>
        </a:xfrm>
      </p:grpSpPr>
      <p:pic>
        <p:nvPicPr>
          <p:cNvPr id="188" name="Google Shape;188;p28"/>
          <p:cNvPicPr preferRelativeResize="0"/>
          <p:nvPr/>
        </p:nvPicPr>
        <p:blipFill>
          <a:blip r:embed="rId3">
            <a:alphaModFix/>
          </a:blip>
          <a:stretch>
            <a:fillRect/>
          </a:stretch>
        </p:blipFill>
        <p:spPr>
          <a:xfrm>
            <a:off x="914826" y="334425"/>
            <a:ext cx="7314349" cy="4103949"/>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189" name="Google Shape;189;p28"/>
          <p:cNvSpPr txBox="1"/>
          <p:nvPr/>
        </p:nvSpPr>
        <p:spPr>
          <a:xfrm>
            <a:off x="4181275" y="4481125"/>
            <a:ext cx="4124100" cy="301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2"/>
              </a:buClr>
              <a:buSzPts val="1100"/>
              <a:buFont typeface="Arial"/>
              <a:buNone/>
            </a:pPr>
            <a:r>
              <a:rPr lang="en">
                <a:solidFill>
                  <a:schemeClr val="lt1"/>
                </a:solidFill>
                <a:latin typeface="Source Sans Pro"/>
                <a:ea typeface="Source Sans Pro"/>
                <a:cs typeface="Source Sans Pro"/>
                <a:sym typeface="Source Sans Pro"/>
              </a:rPr>
              <a:t>Concept art shown in the official Nimona art book</a:t>
            </a:r>
            <a:endParaRPr sz="1800">
              <a:solidFill>
                <a:srgbClr val="280307"/>
              </a:solidFill>
              <a:latin typeface="Source Sans Pro"/>
              <a:ea typeface="Source Sans Pro"/>
              <a:cs typeface="Source Sans Pro"/>
              <a:sym typeface="Source Sans Pro"/>
            </a:endParaRPr>
          </a:p>
        </p:txBody>
      </p:sp>
      <p:sp>
        <p:nvSpPr>
          <p:cNvPr id="190" name="Google Shape;190;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16</a:t>
            </a:fld>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194"/>
        <p:cNvGrpSpPr/>
        <p:nvPr/>
      </p:nvGrpSpPr>
      <p:grpSpPr>
        <a:xfrm>
          <a:off x="0" y="0"/>
          <a:ext cx="0" cy="0"/>
          <a:chOff x="0" y="0"/>
          <a:chExt cx="0" cy="0"/>
        </a:xfrm>
      </p:grpSpPr>
      <p:sp>
        <p:nvSpPr>
          <p:cNvPr id="195" name="Google Shape;195;p29"/>
          <p:cNvSpPr txBox="1"/>
          <p:nvPr/>
        </p:nvSpPr>
        <p:spPr>
          <a:xfrm>
            <a:off x="1257925" y="766450"/>
            <a:ext cx="6628200" cy="361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Source Sans Pro"/>
                <a:ea typeface="Source Sans Pro"/>
                <a:cs typeface="Source Sans Pro"/>
                <a:sym typeface="Source Sans Pro"/>
              </a:rPr>
              <a:t>Conclusion: Restrictive surveillance isn’t just carried out by governments, but by private citizens as well.</a:t>
            </a:r>
            <a:endParaRPr sz="2000">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endParaRPr sz="1000">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sz="2000">
                <a:solidFill>
                  <a:schemeClr val="lt1"/>
                </a:solidFill>
                <a:latin typeface="Source Sans Pro"/>
                <a:ea typeface="Source Sans Pro"/>
                <a:cs typeface="Source Sans Pro"/>
                <a:sym typeface="Source Sans Pro"/>
              </a:rPr>
              <a:t>Improving computer technology and communications make this increasingly prevalent.</a:t>
            </a:r>
            <a:endParaRPr sz="2000">
              <a:solidFill>
                <a:schemeClr val="lt1"/>
              </a:solidFill>
              <a:latin typeface="Source Sans Pro"/>
              <a:ea typeface="Source Sans Pro"/>
              <a:cs typeface="Source Sans Pro"/>
              <a:sym typeface="Source Sans Pro"/>
            </a:endParaRPr>
          </a:p>
        </p:txBody>
      </p:sp>
      <p:sp>
        <p:nvSpPr>
          <p:cNvPr id="196" name="Google Shape;196;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17</a:t>
            </a:fld>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Patriot Act and Surveillance</a:t>
            </a:r>
            <a:endParaRPr/>
          </a:p>
        </p:txBody>
      </p:sp>
      <p:sp>
        <p:nvSpPr>
          <p:cNvPr id="202" name="Google Shape;202;p30"/>
          <p:cNvSpPr txBox="1"/>
          <p:nvPr/>
        </p:nvSpPr>
        <p:spPr>
          <a:xfrm>
            <a:off x="440000" y="992225"/>
            <a:ext cx="8520600" cy="289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32" b="1">
                <a:solidFill>
                  <a:srgbClr val="980000"/>
                </a:solidFill>
                <a:latin typeface="Source Sans Pro"/>
                <a:ea typeface="Source Sans Pro"/>
                <a:cs typeface="Source Sans Pro"/>
                <a:sym typeface="Source Sans Pro"/>
              </a:rPr>
              <a:t>The Patriot Act:</a:t>
            </a:r>
            <a:endParaRPr sz="1800">
              <a:solidFill>
                <a:srgbClr val="280307"/>
              </a:solidFill>
              <a:latin typeface="Source Sans Pro"/>
              <a:ea typeface="Source Sans Pro"/>
              <a:cs typeface="Source Sans Pro"/>
              <a:sym typeface="Source Sans Pro"/>
            </a:endParaRPr>
          </a:p>
          <a:p>
            <a:pPr marL="457200" lvl="0" indent="-342900" algn="l" rtl="0">
              <a:spcBef>
                <a:spcPts val="1200"/>
              </a:spcBef>
              <a:spcAft>
                <a:spcPts val="0"/>
              </a:spcAft>
              <a:buClr>
                <a:srgbClr val="280307"/>
              </a:buClr>
              <a:buSzPts val="1800"/>
              <a:buFont typeface="Source Sans Pro"/>
              <a:buChar char="●"/>
            </a:pPr>
            <a:r>
              <a:rPr lang="en" sz="1800">
                <a:solidFill>
                  <a:srgbClr val="280307"/>
                </a:solidFill>
                <a:latin typeface="Source Sans Pro"/>
                <a:ea typeface="Source Sans Pro"/>
                <a:cs typeface="Source Sans Pro"/>
                <a:sym typeface="Source Sans Pro"/>
              </a:rPr>
              <a:t>2001 American legislation in response to 9/11 [3]</a:t>
            </a:r>
            <a:endParaRPr sz="1800">
              <a:solidFill>
                <a:srgbClr val="280307"/>
              </a:solidFill>
              <a:latin typeface="Source Sans Pro"/>
              <a:ea typeface="Source Sans Pro"/>
              <a:cs typeface="Source Sans Pro"/>
              <a:sym typeface="Source Sans Pro"/>
            </a:endParaRPr>
          </a:p>
          <a:p>
            <a:pPr marL="457200" lvl="0" indent="-342900" algn="l" rtl="0">
              <a:spcBef>
                <a:spcPts val="0"/>
              </a:spcBef>
              <a:spcAft>
                <a:spcPts val="0"/>
              </a:spcAft>
              <a:buClr>
                <a:srgbClr val="280307"/>
              </a:buClr>
              <a:buSzPts val="1800"/>
              <a:buFont typeface="Source Sans Pro"/>
              <a:buChar char="●"/>
            </a:pPr>
            <a:r>
              <a:rPr lang="en" sz="1800">
                <a:solidFill>
                  <a:srgbClr val="280307"/>
                </a:solidFill>
                <a:latin typeface="Source Sans Pro"/>
                <a:ea typeface="Source Sans Pro"/>
                <a:cs typeface="Source Sans Pro"/>
                <a:sym typeface="Source Sans Pro"/>
              </a:rPr>
              <a:t>Eroded protections for “due process,  physical attacks, and freedom of speech” [3]</a:t>
            </a:r>
            <a:endParaRPr sz="1800">
              <a:solidFill>
                <a:srgbClr val="280307"/>
              </a:solidFill>
              <a:latin typeface="Source Sans Pro"/>
              <a:ea typeface="Source Sans Pro"/>
              <a:cs typeface="Source Sans Pro"/>
              <a:sym typeface="Source Sans Pro"/>
            </a:endParaRPr>
          </a:p>
          <a:p>
            <a:pPr marL="457200" lvl="0" indent="-342900" algn="l" rtl="0">
              <a:spcBef>
                <a:spcPts val="0"/>
              </a:spcBef>
              <a:spcAft>
                <a:spcPts val="0"/>
              </a:spcAft>
              <a:buClr>
                <a:srgbClr val="280307"/>
              </a:buClr>
              <a:buSzPts val="1800"/>
              <a:buFont typeface="Source Sans Pro"/>
              <a:buChar char="●"/>
            </a:pPr>
            <a:r>
              <a:rPr lang="en" sz="1800" b="1">
                <a:solidFill>
                  <a:srgbClr val="280307"/>
                </a:solidFill>
                <a:latin typeface="Source Sans Pro"/>
                <a:ea typeface="Source Sans Pro"/>
                <a:cs typeface="Source Sans Pro"/>
                <a:sym typeface="Source Sans Pro"/>
              </a:rPr>
              <a:t>Used the attacks and muslims categorically as scapegoats</a:t>
            </a:r>
            <a:r>
              <a:rPr lang="en" sz="1800">
                <a:solidFill>
                  <a:srgbClr val="280307"/>
                </a:solidFill>
                <a:latin typeface="Source Sans Pro"/>
                <a:ea typeface="Source Sans Pro"/>
                <a:cs typeface="Source Sans Pro"/>
                <a:sym typeface="Source Sans Pro"/>
              </a:rPr>
              <a:t> to leverage and direct the anger of the American people [3]</a:t>
            </a:r>
            <a:endParaRPr sz="1800">
              <a:solidFill>
                <a:srgbClr val="280307"/>
              </a:solidFill>
              <a:latin typeface="Source Sans Pro"/>
              <a:ea typeface="Source Sans Pro"/>
              <a:cs typeface="Source Sans Pro"/>
              <a:sym typeface="Source Sans Pro"/>
            </a:endParaRPr>
          </a:p>
          <a:p>
            <a:pPr marL="457200" lvl="0" indent="-342900" algn="l" rtl="0">
              <a:spcBef>
                <a:spcPts val="0"/>
              </a:spcBef>
              <a:spcAft>
                <a:spcPts val="0"/>
              </a:spcAft>
              <a:buClr>
                <a:srgbClr val="280307"/>
              </a:buClr>
              <a:buSzPts val="1800"/>
              <a:buFont typeface="Source Sans Pro"/>
              <a:buChar char="●"/>
            </a:pPr>
            <a:r>
              <a:rPr lang="en" sz="1800">
                <a:solidFill>
                  <a:srgbClr val="280307"/>
                </a:solidFill>
                <a:latin typeface="Source Sans Pro"/>
                <a:ea typeface="Source Sans Pro"/>
                <a:cs typeface="Source Sans Pro"/>
                <a:sym typeface="Source Sans Pro"/>
              </a:rPr>
              <a:t>These justifications lead to both these shrinks in rights for people in America through the Patriot Act and the third Gulf War / War in Iraq [4]</a:t>
            </a:r>
            <a:endParaRPr sz="1800">
              <a:solidFill>
                <a:srgbClr val="280307"/>
              </a:solidFill>
              <a:latin typeface="Source Sans Pro"/>
              <a:ea typeface="Source Sans Pro"/>
              <a:cs typeface="Source Sans Pro"/>
              <a:sym typeface="Source Sans Pro"/>
            </a:endParaRPr>
          </a:p>
          <a:p>
            <a:pPr marL="457200" lvl="0" indent="-342900" algn="l" rtl="0">
              <a:spcBef>
                <a:spcPts val="0"/>
              </a:spcBef>
              <a:spcAft>
                <a:spcPts val="0"/>
              </a:spcAft>
              <a:buClr>
                <a:srgbClr val="280307"/>
              </a:buClr>
              <a:buSzPts val="1800"/>
              <a:buFont typeface="Source Sans Pro"/>
              <a:buChar char="●"/>
            </a:pPr>
            <a:r>
              <a:rPr lang="en" sz="1800">
                <a:solidFill>
                  <a:srgbClr val="280307"/>
                </a:solidFill>
                <a:latin typeface="Source Sans Pro"/>
                <a:ea typeface="Source Sans Pro"/>
                <a:cs typeface="Source Sans Pro"/>
                <a:sym typeface="Source Sans Pro"/>
              </a:rPr>
              <a:t>Act lead to Government’s ability to track private data, spy en masse on US civilians, widespread increase in CCTV and automated security [3]</a:t>
            </a:r>
            <a:endParaRPr sz="1800">
              <a:solidFill>
                <a:srgbClr val="280307"/>
              </a:solidFill>
              <a:latin typeface="Source Sans Pro"/>
              <a:ea typeface="Source Sans Pro"/>
              <a:cs typeface="Source Sans Pro"/>
              <a:sym typeface="Source Sans Pro"/>
            </a:endParaRPr>
          </a:p>
        </p:txBody>
      </p:sp>
      <p:sp>
        <p:nvSpPr>
          <p:cNvPr id="203" name="Google Shape;203;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207"/>
        <p:cNvGrpSpPr/>
        <p:nvPr/>
      </p:nvGrpSpPr>
      <p:grpSpPr>
        <a:xfrm>
          <a:off x="0" y="0"/>
          <a:ext cx="0" cy="0"/>
          <a:chOff x="0" y="0"/>
          <a:chExt cx="0" cy="0"/>
        </a:xfrm>
      </p:grpSpPr>
      <p:sp>
        <p:nvSpPr>
          <p:cNvPr id="208" name="Google Shape;208;p31"/>
          <p:cNvSpPr txBox="1"/>
          <p:nvPr/>
        </p:nvSpPr>
        <p:spPr>
          <a:xfrm>
            <a:off x="4966649" y="1672228"/>
            <a:ext cx="3537000" cy="238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Source Sans Pro"/>
                <a:ea typeface="Source Sans Pro"/>
                <a:cs typeface="Source Sans Pro"/>
                <a:sym typeface="Source Sans Pro"/>
              </a:rPr>
              <a:t>The computing technologies used for surveillance in Nimona are not a far reach from the real world–</a:t>
            </a:r>
            <a:endParaRPr>
              <a:solidFill>
                <a:schemeClr val="lt1"/>
              </a:solidFill>
              <a:latin typeface="Source Sans Pro"/>
              <a:ea typeface="Source Sans Pro"/>
              <a:cs typeface="Source Sans Pro"/>
              <a:sym typeface="Source Sans Pro"/>
            </a:endParaRPr>
          </a:p>
        </p:txBody>
      </p:sp>
      <p:sp>
        <p:nvSpPr>
          <p:cNvPr id="209" name="Google Shape;209;p31"/>
          <p:cNvSpPr txBox="1">
            <a:spLocks noGrp="1"/>
          </p:cNvSpPr>
          <p:nvPr>
            <p:ph type="title" idx="4294967295"/>
          </p:nvPr>
        </p:nvSpPr>
        <p:spPr>
          <a:xfrm>
            <a:off x="311700" y="445025"/>
            <a:ext cx="8520600" cy="6234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Real World Surveillance: The Stingray</a:t>
            </a:r>
            <a:endParaRPr>
              <a:solidFill>
                <a:schemeClr val="lt1"/>
              </a:solidFill>
            </a:endParaRPr>
          </a:p>
        </p:txBody>
      </p:sp>
      <p:pic>
        <p:nvPicPr>
          <p:cNvPr id="210" name="Google Shape;210;p31"/>
          <p:cNvPicPr preferRelativeResize="0"/>
          <p:nvPr/>
        </p:nvPicPr>
        <p:blipFill rotWithShape="1">
          <a:blip r:embed="rId3">
            <a:alphaModFix/>
          </a:blip>
          <a:srcRect l="25694" r="11050"/>
          <a:stretch/>
        </p:blipFill>
        <p:spPr>
          <a:xfrm>
            <a:off x="640350" y="1578675"/>
            <a:ext cx="4146175" cy="2748150"/>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211" name="Google Shape;211;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19</a:t>
            </a:fld>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0" y="-51475"/>
            <a:ext cx="9144000" cy="525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The World of Nimona</a:t>
            </a:r>
            <a:endParaRPr>
              <a:solidFill>
                <a:schemeClr val="lt1"/>
              </a:solidFill>
            </a:endParaRPr>
          </a:p>
        </p:txBody>
      </p:sp>
      <p:sp>
        <p:nvSpPr>
          <p:cNvPr id="69" name="Google Shape;69;p14"/>
          <p:cNvSpPr txBox="1"/>
          <p:nvPr/>
        </p:nvSpPr>
        <p:spPr>
          <a:xfrm>
            <a:off x="17150" y="4394275"/>
            <a:ext cx="9144000" cy="74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Source Sans Pro"/>
                <a:ea typeface="Source Sans Pro"/>
                <a:cs typeface="Source Sans Pro"/>
                <a:sym typeface="Source Sans Pro"/>
              </a:rPr>
              <a:t>Nimona takes place in a technologically advanced, medieval society.</a:t>
            </a:r>
            <a:endParaRPr sz="1800">
              <a:solidFill>
                <a:schemeClr val="lt1"/>
              </a:solidFill>
              <a:latin typeface="Source Sans Pro"/>
              <a:ea typeface="Source Sans Pro"/>
              <a:cs typeface="Source Sans Pro"/>
              <a:sym typeface="Source Sans Pro"/>
            </a:endParaRPr>
          </a:p>
        </p:txBody>
      </p:sp>
      <p:pic>
        <p:nvPicPr>
          <p:cNvPr id="70" name="Google Shape;70;p14"/>
          <p:cNvPicPr preferRelativeResize="0"/>
          <p:nvPr/>
        </p:nvPicPr>
        <p:blipFill>
          <a:blip r:embed="rId3">
            <a:alphaModFix/>
          </a:blip>
          <a:stretch>
            <a:fillRect/>
          </a:stretch>
        </p:blipFill>
        <p:spPr>
          <a:xfrm>
            <a:off x="0" y="474150"/>
            <a:ext cx="9144003" cy="3920123"/>
          </a:xfrm>
          <a:prstGeom prst="rect">
            <a:avLst/>
          </a:prstGeom>
          <a:noFill/>
          <a:ln>
            <a:noFill/>
          </a:ln>
        </p:spPr>
      </p:pic>
      <p:sp>
        <p:nvSpPr>
          <p:cNvPr id="71" name="Google Shape;71;p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a:t>
            </a:fld>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215"/>
        <p:cNvGrpSpPr/>
        <p:nvPr/>
      </p:nvGrpSpPr>
      <p:grpSpPr>
        <a:xfrm>
          <a:off x="0" y="0"/>
          <a:ext cx="0" cy="0"/>
          <a:chOff x="0" y="0"/>
          <a:chExt cx="0" cy="0"/>
        </a:xfrm>
      </p:grpSpPr>
      <p:pic>
        <p:nvPicPr>
          <p:cNvPr id="216" name="Google Shape;216;p32" descr="FILE - This undated file photo provided by the U.S. Patent and Trademark Office shows the StingRay II, a cellular site simulator used for surveillance purposes manufactured by Harris Corporation, of Melbourne, Fla. Police departments across the country use military-developed technology that can track down suspects by using the signals emitted by their cellphones. Civil liberties groups are increasingly raising objections to the suitcase-sized devices known as StingRays that can sweep up cellphone data from an entire neighborhood. (U.S. Patent and Trademark Office via AP, File)"/>
          <p:cNvPicPr preferRelativeResize="0"/>
          <p:nvPr/>
        </p:nvPicPr>
        <p:blipFill>
          <a:blip r:embed="rId3">
            <a:alphaModFix/>
          </a:blip>
          <a:stretch>
            <a:fillRect/>
          </a:stretch>
        </p:blipFill>
        <p:spPr>
          <a:xfrm>
            <a:off x="640350" y="1547451"/>
            <a:ext cx="4146180" cy="2810600"/>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217" name="Google Shape;217;p32"/>
          <p:cNvSpPr txBox="1"/>
          <p:nvPr/>
        </p:nvSpPr>
        <p:spPr>
          <a:xfrm>
            <a:off x="4966649" y="1672228"/>
            <a:ext cx="3537000" cy="238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Source Sans Pro"/>
                <a:ea typeface="Source Sans Pro"/>
                <a:cs typeface="Source Sans Pro"/>
                <a:sym typeface="Source Sans Pro"/>
              </a:rPr>
              <a:t>Stingray II Cellular Site Simulator used by police to capture IMSI numbers, which match a user to their name and address [8].</a:t>
            </a:r>
            <a:endParaRPr sz="1800">
              <a:solidFill>
                <a:schemeClr val="lt1"/>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lt1"/>
              </a:solidFill>
              <a:latin typeface="Source Sans Pro"/>
              <a:ea typeface="Source Sans Pro"/>
              <a:cs typeface="Source Sans Pro"/>
              <a:sym typeface="Source Sans Pro"/>
            </a:endParaRPr>
          </a:p>
          <a:p>
            <a:pPr marL="0" lvl="0" indent="0" algn="l" rtl="0">
              <a:spcBef>
                <a:spcPts val="0"/>
              </a:spcBef>
              <a:spcAft>
                <a:spcPts val="0"/>
              </a:spcAft>
              <a:buNone/>
            </a:pPr>
            <a:r>
              <a:rPr lang="en">
                <a:solidFill>
                  <a:schemeClr val="lt1"/>
                </a:solidFill>
                <a:latin typeface="Source Sans Pro"/>
                <a:ea typeface="Source Sans Pro"/>
                <a:cs typeface="Source Sans Pro"/>
                <a:sym typeface="Source Sans Pro"/>
              </a:rPr>
              <a:t>Photo credit of U.S. Patent and Trademark Office via the Associated Press</a:t>
            </a:r>
            <a:endParaRPr>
              <a:solidFill>
                <a:schemeClr val="lt1"/>
              </a:solidFill>
              <a:latin typeface="Source Sans Pro"/>
              <a:ea typeface="Source Sans Pro"/>
              <a:cs typeface="Source Sans Pro"/>
              <a:sym typeface="Source Sans Pro"/>
            </a:endParaRPr>
          </a:p>
        </p:txBody>
      </p:sp>
      <p:sp>
        <p:nvSpPr>
          <p:cNvPr id="218" name="Google Shape;218;p32"/>
          <p:cNvSpPr txBox="1">
            <a:spLocks noGrp="1"/>
          </p:cNvSpPr>
          <p:nvPr>
            <p:ph type="title" idx="4294967295"/>
          </p:nvPr>
        </p:nvSpPr>
        <p:spPr>
          <a:xfrm>
            <a:off x="311700" y="445025"/>
            <a:ext cx="8520600" cy="6234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Real World Surveillance: The Stingray</a:t>
            </a:r>
            <a:endParaRPr>
              <a:solidFill>
                <a:schemeClr val="lt1"/>
              </a:solidFill>
            </a:endParaRPr>
          </a:p>
        </p:txBody>
      </p:sp>
      <p:sp>
        <p:nvSpPr>
          <p:cNvPr id="219" name="Google Shape;219;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20</a:t>
            </a:fld>
            <a:endParaRPr>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223"/>
        <p:cNvGrpSpPr/>
        <p:nvPr/>
      </p:nvGrpSpPr>
      <p:grpSpPr>
        <a:xfrm>
          <a:off x="0" y="0"/>
          <a:ext cx="0" cy="0"/>
          <a:chOff x="0" y="0"/>
          <a:chExt cx="0" cy="0"/>
        </a:xfrm>
      </p:grpSpPr>
      <p:sp>
        <p:nvSpPr>
          <p:cNvPr id="224" name="Google Shape;224;p33"/>
          <p:cNvSpPr txBox="1"/>
          <p:nvPr/>
        </p:nvSpPr>
        <p:spPr>
          <a:xfrm>
            <a:off x="311700" y="1251075"/>
            <a:ext cx="8314800" cy="3491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Font typeface="Source Sans Pro"/>
              <a:buChar char="●"/>
            </a:pPr>
            <a:r>
              <a:rPr lang="en" sz="1800">
                <a:solidFill>
                  <a:schemeClr val="lt1"/>
                </a:solidFill>
                <a:latin typeface="Source Sans Pro"/>
                <a:ea typeface="Source Sans Pro"/>
                <a:cs typeface="Source Sans Pro"/>
                <a:sym typeface="Source Sans Pro"/>
              </a:rPr>
              <a:t>In deployment since the 90s, but information was scarce until recent years [8]</a:t>
            </a:r>
            <a:endParaRPr sz="1800">
              <a:solidFill>
                <a:schemeClr val="lt1"/>
              </a:solidFill>
              <a:latin typeface="Source Sans Pro"/>
              <a:ea typeface="Source Sans Pro"/>
              <a:cs typeface="Source Sans Pro"/>
              <a:sym typeface="Source Sans Pro"/>
            </a:endParaRPr>
          </a:p>
          <a:p>
            <a:pPr marL="457200" lvl="0" indent="0" algn="l" rtl="0">
              <a:spcBef>
                <a:spcPts val="0"/>
              </a:spcBef>
              <a:spcAft>
                <a:spcPts val="0"/>
              </a:spcAft>
              <a:buNone/>
            </a:pPr>
            <a:endParaRPr sz="1800">
              <a:solidFill>
                <a:schemeClr val="lt1"/>
              </a:solidFill>
              <a:latin typeface="Source Sans Pro"/>
              <a:ea typeface="Source Sans Pro"/>
              <a:cs typeface="Source Sans Pro"/>
              <a:sym typeface="Source Sans Pro"/>
            </a:endParaRPr>
          </a:p>
          <a:p>
            <a:pPr marL="457200" lvl="0" indent="-342900" algn="l" rtl="0">
              <a:spcBef>
                <a:spcPts val="0"/>
              </a:spcBef>
              <a:spcAft>
                <a:spcPts val="0"/>
              </a:spcAft>
              <a:buClr>
                <a:schemeClr val="lt1"/>
              </a:buClr>
              <a:buSzPts val="1800"/>
              <a:buFont typeface="Source Sans Pro"/>
              <a:buChar char="●"/>
            </a:pPr>
            <a:r>
              <a:rPr lang="en" sz="1800">
                <a:solidFill>
                  <a:schemeClr val="lt1"/>
                </a:solidFill>
                <a:latin typeface="Source Sans Pro"/>
                <a:ea typeface="Source Sans Pro"/>
                <a:cs typeface="Source Sans Pro"/>
                <a:sym typeface="Source Sans Pro"/>
              </a:rPr>
              <a:t>Government and manufacturers worked to conceal information [8]</a:t>
            </a:r>
            <a:endParaRPr sz="1800">
              <a:solidFill>
                <a:schemeClr val="lt1"/>
              </a:solidFill>
              <a:latin typeface="Source Sans Pro"/>
              <a:ea typeface="Source Sans Pro"/>
              <a:cs typeface="Source Sans Pro"/>
              <a:sym typeface="Source Sans Pro"/>
            </a:endParaRPr>
          </a:p>
          <a:p>
            <a:pPr marL="457200" lvl="0" indent="0" algn="l" rtl="0">
              <a:spcBef>
                <a:spcPts val="0"/>
              </a:spcBef>
              <a:spcAft>
                <a:spcPts val="0"/>
              </a:spcAft>
              <a:buNone/>
            </a:pPr>
            <a:endParaRPr sz="1800">
              <a:solidFill>
                <a:schemeClr val="lt1"/>
              </a:solidFill>
              <a:latin typeface="Source Sans Pro"/>
              <a:ea typeface="Source Sans Pro"/>
              <a:cs typeface="Source Sans Pro"/>
              <a:sym typeface="Source Sans Pro"/>
            </a:endParaRPr>
          </a:p>
          <a:p>
            <a:pPr marL="457200" lvl="0" indent="-342900" algn="l" rtl="0">
              <a:spcBef>
                <a:spcPts val="0"/>
              </a:spcBef>
              <a:spcAft>
                <a:spcPts val="0"/>
              </a:spcAft>
              <a:buClr>
                <a:schemeClr val="lt1"/>
              </a:buClr>
              <a:buSzPts val="1800"/>
              <a:buFont typeface="Source Sans Pro"/>
              <a:buChar char="●"/>
            </a:pPr>
            <a:r>
              <a:rPr lang="en" sz="1800">
                <a:solidFill>
                  <a:schemeClr val="lt1"/>
                </a:solidFill>
                <a:latin typeface="Source Sans Pro"/>
                <a:ea typeface="Source Sans Pro"/>
                <a:cs typeface="Source Sans Pro"/>
                <a:sym typeface="Source Sans Pro"/>
              </a:rPr>
              <a:t>Justice Department requires a warrant in most scenarios, but there is an </a:t>
            </a:r>
            <a:r>
              <a:rPr lang="en" sz="1800" b="1">
                <a:solidFill>
                  <a:schemeClr val="lt1"/>
                </a:solidFill>
                <a:latin typeface="Source Sans Pro"/>
                <a:ea typeface="Source Sans Pro"/>
                <a:cs typeface="Source Sans Pro"/>
                <a:sym typeface="Source Sans Pro"/>
              </a:rPr>
              <a:t>exception for “national security”</a:t>
            </a:r>
            <a:r>
              <a:rPr lang="en" sz="1800">
                <a:solidFill>
                  <a:schemeClr val="lt1"/>
                </a:solidFill>
                <a:latin typeface="Source Sans Pro"/>
                <a:ea typeface="Source Sans Pro"/>
                <a:cs typeface="Source Sans Pro"/>
                <a:sym typeface="Source Sans Pro"/>
              </a:rPr>
              <a:t> [9]</a:t>
            </a:r>
            <a:endParaRPr sz="1800">
              <a:solidFill>
                <a:schemeClr val="lt1"/>
              </a:solidFill>
              <a:latin typeface="Source Sans Pro"/>
              <a:ea typeface="Source Sans Pro"/>
              <a:cs typeface="Source Sans Pro"/>
              <a:sym typeface="Source Sans Pro"/>
            </a:endParaRPr>
          </a:p>
          <a:p>
            <a:pPr marL="457200" lvl="0" indent="0" algn="l" rtl="0">
              <a:spcBef>
                <a:spcPts val="0"/>
              </a:spcBef>
              <a:spcAft>
                <a:spcPts val="0"/>
              </a:spcAft>
              <a:buNone/>
            </a:pPr>
            <a:endParaRPr sz="1800">
              <a:solidFill>
                <a:schemeClr val="lt1"/>
              </a:solidFill>
              <a:latin typeface="Source Sans Pro"/>
              <a:ea typeface="Source Sans Pro"/>
              <a:cs typeface="Source Sans Pro"/>
              <a:sym typeface="Source Sans Pro"/>
            </a:endParaRPr>
          </a:p>
          <a:p>
            <a:pPr marL="457200" lvl="0" indent="-342900" algn="l" rtl="0">
              <a:spcBef>
                <a:spcPts val="0"/>
              </a:spcBef>
              <a:spcAft>
                <a:spcPts val="0"/>
              </a:spcAft>
              <a:buClr>
                <a:schemeClr val="lt1"/>
              </a:buClr>
              <a:buSzPts val="1800"/>
              <a:buFont typeface="Source Sans Pro"/>
              <a:buChar char="●"/>
            </a:pPr>
            <a:r>
              <a:rPr lang="en" sz="1800">
                <a:solidFill>
                  <a:schemeClr val="lt1"/>
                </a:solidFill>
                <a:latin typeface="Source Sans Pro"/>
                <a:ea typeface="Source Sans Pro"/>
                <a:cs typeface="Source Sans Pro"/>
                <a:sym typeface="Source Sans Pro"/>
              </a:rPr>
              <a:t>Deployed by 52 agencies by 2015; “a detective testified that Baltimore City police officers have </a:t>
            </a:r>
            <a:r>
              <a:rPr lang="en" sz="1800" b="1">
                <a:solidFill>
                  <a:schemeClr val="lt1"/>
                </a:solidFill>
                <a:latin typeface="Source Sans Pro"/>
                <a:ea typeface="Source Sans Pro"/>
                <a:cs typeface="Source Sans Pro"/>
                <a:sym typeface="Source Sans Pro"/>
              </a:rPr>
              <a:t>used the device over 4,300 times since 2007.</a:t>
            </a:r>
            <a:r>
              <a:rPr lang="en" sz="1800">
                <a:solidFill>
                  <a:schemeClr val="lt1"/>
                </a:solidFill>
                <a:latin typeface="Source Sans Pro"/>
                <a:ea typeface="Source Sans Pro"/>
                <a:cs typeface="Source Sans Pro"/>
                <a:sym typeface="Source Sans Pro"/>
              </a:rPr>
              <a:t>” [9]</a:t>
            </a:r>
            <a:endParaRPr sz="1800">
              <a:solidFill>
                <a:schemeClr val="lt1"/>
              </a:solidFill>
              <a:latin typeface="Source Sans Pro"/>
              <a:ea typeface="Source Sans Pro"/>
              <a:cs typeface="Source Sans Pro"/>
              <a:sym typeface="Source Sans Pro"/>
            </a:endParaRPr>
          </a:p>
        </p:txBody>
      </p:sp>
      <p:sp>
        <p:nvSpPr>
          <p:cNvPr id="225" name="Google Shape;225;p33"/>
          <p:cNvSpPr txBox="1">
            <a:spLocks noGrp="1"/>
          </p:cNvSpPr>
          <p:nvPr>
            <p:ph type="title" idx="4294967295"/>
          </p:nvPr>
        </p:nvSpPr>
        <p:spPr>
          <a:xfrm>
            <a:off x="311700" y="445025"/>
            <a:ext cx="8520600" cy="6234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Real World Surveillance: The Stingray</a:t>
            </a:r>
            <a:endParaRPr>
              <a:solidFill>
                <a:schemeClr val="lt1"/>
              </a:solidFill>
            </a:endParaRPr>
          </a:p>
        </p:txBody>
      </p:sp>
      <p:sp>
        <p:nvSpPr>
          <p:cNvPr id="226" name="Google Shape;226;p33"/>
          <p:cNvSpPr txBox="1"/>
          <p:nvPr/>
        </p:nvSpPr>
        <p:spPr>
          <a:xfrm>
            <a:off x="1341750" y="3940975"/>
            <a:ext cx="6460500" cy="62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Source Sans Pro"/>
                <a:ea typeface="Source Sans Pro"/>
                <a:cs typeface="Source Sans Pro"/>
                <a:sym typeface="Source Sans Pro"/>
              </a:rPr>
              <a:t>The cost of security through these systems is your privacy</a:t>
            </a:r>
            <a:endParaRPr sz="2000">
              <a:solidFill>
                <a:schemeClr val="lt1"/>
              </a:solidFill>
              <a:latin typeface="Source Sans Pro"/>
              <a:ea typeface="Source Sans Pro"/>
              <a:cs typeface="Source Sans Pro"/>
              <a:sym typeface="Source Sans Pro"/>
            </a:endParaRPr>
          </a:p>
        </p:txBody>
      </p:sp>
      <p:sp>
        <p:nvSpPr>
          <p:cNvPr id="227" name="Google Shape;227;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21</a:t>
            </a:fld>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231"/>
        <p:cNvGrpSpPr/>
        <p:nvPr/>
      </p:nvGrpSpPr>
      <p:grpSpPr>
        <a:xfrm>
          <a:off x="0" y="0"/>
          <a:ext cx="0" cy="0"/>
          <a:chOff x="0" y="0"/>
          <a:chExt cx="0" cy="0"/>
        </a:xfrm>
      </p:grpSpPr>
      <p:sp>
        <p:nvSpPr>
          <p:cNvPr id="232" name="Google Shape;232;p34"/>
          <p:cNvSpPr txBox="1"/>
          <p:nvPr/>
        </p:nvSpPr>
        <p:spPr>
          <a:xfrm>
            <a:off x="1257925" y="766450"/>
            <a:ext cx="6628200" cy="361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Source Sans Pro"/>
                <a:ea typeface="Source Sans Pro"/>
                <a:cs typeface="Source Sans Pro"/>
                <a:sym typeface="Source Sans Pro"/>
              </a:rPr>
              <a:t>Conclusion: The fear that citizens feel is leveraged by their governments to restrict civil liberties.</a:t>
            </a:r>
            <a:endParaRPr sz="2000">
              <a:solidFill>
                <a:schemeClr val="lt1"/>
              </a:solidFill>
              <a:latin typeface="Source Sans Pro"/>
              <a:ea typeface="Source Sans Pro"/>
              <a:cs typeface="Source Sans Pro"/>
              <a:sym typeface="Source Sans Pro"/>
            </a:endParaRPr>
          </a:p>
        </p:txBody>
      </p:sp>
      <p:sp>
        <p:nvSpPr>
          <p:cNvPr id="233" name="Google Shape;233;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22</a:t>
            </a:fld>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Citations</a:t>
            </a:r>
            <a:endParaRPr/>
          </a:p>
        </p:txBody>
      </p:sp>
      <p:sp>
        <p:nvSpPr>
          <p:cNvPr id="239" name="Google Shape;239;p35"/>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Autofit/>
          </a:bodyPr>
          <a:lstStyle/>
          <a:p>
            <a:pPr marL="457200" lvl="0" indent="-305435" algn="l" rtl="0">
              <a:lnSpc>
                <a:spcPct val="105000"/>
              </a:lnSpc>
              <a:spcBef>
                <a:spcPts val="0"/>
              </a:spcBef>
              <a:spcAft>
                <a:spcPts val="0"/>
              </a:spcAft>
              <a:buSzPts val="1210"/>
              <a:buAutoNum type="arabicPeriod"/>
            </a:pPr>
            <a:r>
              <a:rPr lang="en" sz="1210"/>
              <a:t>Viktoria Spaiser, (April 20, 2017), </a:t>
            </a:r>
            <a:r>
              <a:rPr lang="en" sz="1210" u="sng">
                <a:solidFill>
                  <a:schemeClr val="hlink"/>
                </a:solidFill>
                <a:hlinkClick r:id="rId3"/>
              </a:rPr>
              <a:t>https://www.tandfonline.com/doi/full/10.1080/19331681.2017.1308288</a:t>
            </a:r>
            <a:r>
              <a:rPr lang="en" sz="1210"/>
              <a:t>, April 22, 2017</a:t>
            </a:r>
            <a:endParaRPr sz="1210"/>
          </a:p>
          <a:p>
            <a:pPr marL="457200" lvl="0" indent="-305435" algn="l" rtl="0">
              <a:lnSpc>
                <a:spcPct val="105000"/>
              </a:lnSpc>
              <a:spcBef>
                <a:spcPts val="0"/>
              </a:spcBef>
              <a:spcAft>
                <a:spcPts val="0"/>
              </a:spcAft>
              <a:buSzPts val="1210"/>
              <a:buAutoNum type="arabicPeriod"/>
            </a:pPr>
            <a:r>
              <a:rPr lang="en" sz="1210"/>
              <a:t>Sezen Ravanoğlu Yılmaz, (July 13, 2017), </a:t>
            </a:r>
            <a:r>
              <a:rPr lang="en" sz="1210" u="sng">
                <a:solidFill>
                  <a:schemeClr val="hlink"/>
                </a:solidFill>
                <a:hlinkClick r:id="rId4"/>
              </a:rPr>
              <a:t>https://dergipark.org.tr/en/pub/ijsi/issue/30400/328298</a:t>
            </a:r>
            <a:r>
              <a:rPr lang="en" sz="1210"/>
              <a:t>,  April 21, 2024</a:t>
            </a:r>
            <a:endParaRPr sz="1210"/>
          </a:p>
          <a:p>
            <a:pPr marL="457200" lvl="0" indent="-305435" algn="l" rtl="0">
              <a:lnSpc>
                <a:spcPct val="105000"/>
              </a:lnSpc>
              <a:spcBef>
                <a:spcPts val="0"/>
              </a:spcBef>
              <a:spcAft>
                <a:spcPts val="0"/>
              </a:spcAft>
              <a:buSzPts val="1210"/>
              <a:buAutoNum type="arabicPeriod"/>
            </a:pPr>
            <a:r>
              <a:rPr lang="en" sz="1210"/>
              <a:t>Madison Wadsworth, University of Utah, (December 2020), </a:t>
            </a:r>
            <a:r>
              <a:rPr lang="en" sz="1210" u="sng">
                <a:solidFill>
                  <a:schemeClr val="hlink"/>
                </a:solidFill>
                <a:hlinkClick r:id="rId5"/>
              </a:rPr>
              <a:t>https://doi.org/10.26076/97d5-1a35</a:t>
            </a:r>
            <a:r>
              <a:rPr lang="en" sz="1210"/>
              <a:t>, April 28, 2024</a:t>
            </a:r>
            <a:endParaRPr sz="1210"/>
          </a:p>
          <a:p>
            <a:pPr marL="457200" lvl="0" indent="-305435" algn="l" rtl="0">
              <a:lnSpc>
                <a:spcPct val="105000"/>
              </a:lnSpc>
              <a:spcBef>
                <a:spcPts val="0"/>
              </a:spcBef>
              <a:spcAft>
                <a:spcPts val="0"/>
              </a:spcAft>
              <a:buSzPts val="1210"/>
              <a:buAutoNum type="arabicPeriod"/>
            </a:pPr>
            <a:r>
              <a:rPr lang="en" sz="1210"/>
              <a:t>Youssef Bassil, IOSR JHSS (December 2012), The 2003 Iraq War: Operations, Causes, and Consequences, </a:t>
            </a:r>
            <a:r>
              <a:rPr lang="en" sz="1210" u="sng">
                <a:solidFill>
                  <a:schemeClr val="hlink"/>
                </a:solidFill>
                <a:hlinkClick r:id="rId6"/>
              </a:rPr>
              <a:t>http://www.lacsc.org/papers/papera1.pdf</a:t>
            </a:r>
            <a:r>
              <a:rPr lang="en" sz="1210"/>
              <a:t>, April 28, 2024</a:t>
            </a:r>
            <a:endParaRPr sz="1210"/>
          </a:p>
          <a:p>
            <a:pPr marL="457200" lvl="0" indent="-305435" algn="l" rtl="0">
              <a:lnSpc>
                <a:spcPct val="105000"/>
              </a:lnSpc>
              <a:spcBef>
                <a:spcPts val="0"/>
              </a:spcBef>
              <a:spcAft>
                <a:spcPts val="0"/>
              </a:spcAft>
              <a:buSzPts val="1210"/>
              <a:buAutoNum type="arabicPeriod"/>
            </a:pPr>
            <a:r>
              <a:rPr lang="en" sz="1210"/>
              <a:t>Haner, M., Sloan, M. M., Pickett, J. T., &amp; Cullen, F. T. (2022). When Do Americans “See Something, Say Something”? Experimental Evidence on the Willingness to Report Terrorist Activity. Justice Quarterly, 39(5), 1079–1103. </a:t>
            </a:r>
            <a:r>
              <a:rPr lang="en" sz="1210" u="sng">
                <a:solidFill>
                  <a:schemeClr val="hlink"/>
                </a:solidFill>
                <a:hlinkClick r:id="rId7"/>
              </a:rPr>
              <a:t>https://doi.org/10.1080/07418825.2021.1942162</a:t>
            </a:r>
            <a:endParaRPr sz="1210"/>
          </a:p>
          <a:p>
            <a:pPr marL="457200" lvl="0" indent="-305435" algn="l" rtl="0">
              <a:lnSpc>
                <a:spcPct val="105000"/>
              </a:lnSpc>
              <a:spcBef>
                <a:spcPts val="0"/>
              </a:spcBef>
              <a:spcAft>
                <a:spcPts val="0"/>
              </a:spcAft>
              <a:buSzPts val="1210"/>
              <a:buAutoNum type="arabicPeriod"/>
            </a:pPr>
            <a:r>
              <a:rPr lang="en" sz="1210"/>
              <a:t>Department of Homeland Security, (November 9, 2023), “If You See Something, Say Something®” Recognize the Signs Infographic”, </a:t>
            </a:r>
            <a:r>
              <a:rPr lang="en" sz="1210" u="sng">
                <a:solidFill>
                  <a:schemeClr val="hlink"/>
                </a:solidFill>
                <a:hlinkClick r:id="rId8"/>
              </a:rPr>
              <a:t>https://www.dhs.gov/publication/if-you-see-something-say-something-recognize-signs-infographic</a:t>
            </a:r>
            <a:r>
              <a:rPr lang="en" sz="1210"/>
              <a:t>, April 28, 2024</a:t>
            </a:r>
            <a:endParaRPr sz="1210"/>
          </a:p>
          <a:p>
            <a:pPr marL="457200" lvl="0" indent="-305435" algn="l" rtl="0">
              <a:lnSpc>
                <a:spcPct val="105000"/>
              </a:lnSpc>
              <a:spcBef>
                <a:spcPts val="0"/>
              </a:spcBef>
              <a:spcAft>
                <a:spcPts val="0"/>
              </a:spcAft>
              <a:buSzPts val="1210"/>
              <a:buAutoNum type="arabicPeriod"/>
            </a:pPr>
            <a:r>
              <a:rPr lang="en" sz="1210"/>
              <a:t>Jenna Anderson, Nimona Directors Talk Designing the Film's Unique Medieval Future, Comicbook.com (June 30, 2023), </a:t>
            </a:r>
            <a:r>
              <a:rPr lang="en" sz="1210" u="sng">
                <a:solidFill>
                  <a:schemeClr val="hlink"/>
                </a:solidFill>
                <a:hlinkClick r:id="rId9"/>
              </a:rPr>
              <a:t>https://comicbook.com/movies/news/nimona-directors-movie-design-nd-stevenson-interview/</a:t>
            </a:r>
            <a:r>
              <a:rPr lang="en" sz="1210"/>
              <a:t>, April 29, 2024</a:t>
            </a:r>
            <a:endParaRPr sz="1210"/>
          </a:p>
          <a:p>
            <a:pPr marL="457200" lvl="0" indent="-305435" algn="l" rtl="0">
              <a:lnSpc>
                <a:spcPct val="105000"/>
              </a:lnSpc>
              <a:spcBef>
                <a:spcPts val="0"/>
              </a:spcBef>
              <a:spcAft>
                <a:spcPts val="0"/>
              </a:spcAft>
              <a:buSzPts val="1210"/>
              <a:buAutoNum type="arabicPeriod"/>
            </a:pPr>
            <a:r>
              <a:rPr lang="en" sz="1210"/>
              <a:t>Kim Zetter, How Cops Can Secretly Track Your Phone, The Intercept (July 31, 2020), </a:t>
            </a:r>
            <a:r>
              <a:rPr lang="en" sz="1210" u="sng">
                <a:solidFill>
                  <a:schemeClr val="hlink"/>
                </a:solidFill>
                <a:hlinkClick r:id="rId10"/>
              </a:rPr>
              <a:t>https://theintercept.com/2020/07/31/protests-surveillance-stingrays-dirtboxes-phone-tracking/</a:t>
            </a:r>
            <a:r>
              <a:rPr lang="en" sz="1210"/>
              <a:t>, April 29, 2024</a:t>
            </a:r>
            <a:endParaRPr sz="1210"/>
          </a:p>
          <a:p>
            <a:pPr marL="457200" lvl="0" indent="-305435" algn="l" rtl="0">
              <a:lnSpc>
                <a:spcPct val="105000"/>
              </a:lnSpc>
              <a:spcBef>
                <a:spcPts val="0"/>
              </a:spcBef>
              <a:spcAft>
                <a:spcPts val="0"/>
              </a:spcAft>
              <a:buSzPts val="1210"/>
              <a:buAutoNum type="arabicPeriod"/>
            </a:pPr>
            <a:r>
              <a:rPr lang="en" sz="1210"/>
              <a:t>Justin Brown and Kasham Leese, StingRay Devices Usher in a New Fourth Amendment Battleground, C.J.Brown Law (June 2015), </a:t>
            </a:r>
            <a:r>
              <a:rPr lang="en" sz="1210" u="sng">
                <a:solidFill>
                  <a:schemeClr val="hlink"/>
                </a:solidFill>
                <a:hlinkClick r:id="rId11"/>
              </a:rPr>
              <a:t>https://cjbrownlaw.com/wp-content/uploads/2015/07/Brown-Leese_p12-20_June_2015_Sting-Ray_devices_06222015_431_BCX.pdf</a:t>
            </a:r>
            <a:r>
              <a:rPr lang="en" sz="1210"/>
              <a:t>, April 29, 2024</a:t>
            </a:r>
            <a:endParaRPr sz="1210"/>
          </a:p>
        </p:txBody>
      </p:sp>
      <p:sp>
        <p:nvSpPr>
          <p:cNvPr id="240" name="Google Shape;240;p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t="209" b="219"/>
          <a:stretch/>
        </p:blipFill>
        <p:spPr>
          <a:xfrm>
            <a:off x="333525" y="369000"/>
            <a:ext cx="5119848" cy="2134779"/>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pic>
        <p:nvPicPr>
          <p:cNvPr id="77" name="Google Shape;77;p15"/>
          <p:cNvPicPr preferRelativeResize="0"/>
          <p:nvPr/>
        </p:nvPicPr>
        <p:blipFill rotWithShape="1">
          <a:blip r:embed="rId4">
            <a:alphaModFix/>
          </a:blip>
          <a:srcRect t="553" b="553"/>
          <a:stretch/>
        </p:blipFill>
        <p:spPr>
          <a:xfrm>
            <a:off x="3163600" y="2698750"/>
            <a:ext cx="5575424" cy="2279850"/>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78" name="Google Shape;78;p15"/>
          <p:cNvSpPr txBox="1"/>
          <p:nvPr/>
        </p:nvSpPr>
        <p:spPr>
          <a:xfrm>
            <a:off x="5554525" y="369031"/>
            <a:ext cx="3336900" cy="212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Source Sans Pro"/>
                <a:ea typeface="Source Sans Pro"/>
                <a:cs typeface="Source Sans Pro"/>
                <a:sym typeface="Source Sans Pro"/>
              </a:rPr>
              <a:t>Citizens are brought up to believe the world is infested with monsters</a:t>
            </a:r>
            <a:endParaRPr sz="1800">
              <a:solidFill>
                <a:schemeClr val="lt1"/>
              </a:solidFill>
              <a:latin typeface="Source Sans Pro"/>
              <a:ea typeface="Source Sans Pro"/>
              <a:cs typeface="Source Sans Pro"/>
              <a:sym typeface="Source Sans Pro"/>
            </a:endParaRPr>
          </a:p>
        </p:txBody>
      </p:sp>
      <p:sp>
        <p:nvSpPr>
          <p:cNvPr id="79" name="Google Shape;79;p15"/>
          <p:cNvSpPr txBox="1"/>
          <p:nvPr/>
        </p:nvSpPr>
        <p:spPr>
          <a:xfrm>
            <a:off x="234925" y="2636322"/>
            <a:ext cx="2867400" cy="2342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chemeClr val="lt1"/>
                </a:solidFill>
                <a:latin typeface="Source Sans Pro"/>
                <a:ea typeface="Source Sans Pro"/>
                <a:cs typeface="Source Sans Pro"/>
                <a:sym typeface="Source Sans Pro"/>
              </a:rPr>
              <a:t>As such, they are taught that slaying monsters is one of the highest callings.</a:t>
            </a:r>
            <a:endParaRPr sz="1800">
              <a:solidFill>
                <a:schemeClr val="lt1"/>
              </a:solidFill>
              <a:latin typeface="Source Sans Pro"/>
              <a:ea typeface="Source Sans Pro"/>
              <a:cs typeface="Source Sans Pro"/>
              <a:sym typeface="Source Sans Pro"/>
            </a:endParaRPr>
          </a:p>
        </p:txBody>
      </p:sp>
      <p:sp>
        <p:nvSpPr>
          <p:cNvPr id="80" name="Google Shape;80;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3</a:t>
            </a:fld>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childTnLst>
                                </p:cTn>
                              </p:par>
                              <p:par>
                                <p:cTn id="8" presetID="10" presetClass="entr" presetSubtype="0"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p:nvPr/>
        </p:nvSpPr>
        <p:spPr>
          <a:xfrm>
            <a:off x="0" y="0"/>
            <a:ext cx="2286000" cy="5143500"/>
          </a:xfrm>
          <a:prstGeom prst="rect">
            <a:avLst/>
          </a:prstGeom>
          <a:gradFill>
            <a:gsLst>
              <a:gs pos="0">
                <a:srgbClr val="9D877A"/>
              </a:gs>
              <a:gs pos="100000">
                <a:srgbClr val="676665"/>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86" name="Google Shape;86;p16"/>
          <p:cNvSpPr/>
          <p:nvPr/>
        </p:nvSpPr>
        <p:spPr>
          <a:xfrm>
            <a:off x="2286000" y="0"/>
            <a:ext cx="2286000" cy="5143500"/>
          </a:xfrm>
          <a:prstGeom prst="rect">
            <a:avLst/>
          </a:prstGeom>
          <a:gradFill>
            <a:gsLst>
              <a:gs pos="0">
                <a:srgbClr val="ED5757"/>
              </a:gs>
              <a:gs pos="100000">
                <a:srgbClr val="FFAABD"/>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87" name="Google Shape;87;p16"/>
          <p:cNvSpPr/>
          <p:nvPr/>
        </p:nvSpPr>
        <p:spPr>
          <a:xfrm>
            <a:off x="4572000" y="0"/>
            <a:ext cx="2286000" cy="5143500"/>
          </a:xfrm>
          <a:prstGeom prst="rect">
            <a:avLst/>
          </a:prstGeom>
          <a:gradFill>
            <a:gsLst>
              <a:gs pos="0">
                <a:srgbClr val="F8EDEC"/>
              </a:gs>
              <a:gs pos="100000">
                <a:srgbClr val="FEFFB8"/>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88" name="Google Shape;88;p16"/>
          <p:cNvSpPr/>
          <p:nvPr/>
        </p:nvSpPr>
        <p:spPr>
          <a:xfrm>
            <a:off x="6858000" y="0"/>
            <a:ext cx="2286000" cy="5143500"/>
          </a:xfrm>
          <a:prstGeom prst="rect">
            <a:avLst/>
          </a:prstGeom>
          <a:gradFill>
            <a:gsLst>
              <a:gs pos="0">
                <a:srgbClr val="E1A15E"/>
              </a:gs>
              <a:gs pos="100000">
                <a:srgbClr val="EADFCA"/>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89" name="Google Shape;89;p16"/>
          <p:cNvPicPr preferRelativeResize="0"/>
          <p:nvPr/>
        </p:nvPicPr>
        <p:blipFill>
          <a:blip r:embed="rId3">
            <a:alphaModFix/>
          </a:blip>
          <a:stretch>
            <a:fillRect/>
          </a:stretch>
        </p:blipFill>
        <p:spPr>
          <a:xfrm>
            <a:off x="0" y="0"/>
            <a:ext cx="2286000" cy="1954525"/>
          </a:xfrm>
          <a:prstGeom prst="rect">
            <a:avLst/>
          </a:prstGeom>
          <a:noFill/>
          <a:ln>
            <a:noFill/>
          </a:ln>
          <a:effectLst>
            <a:outerShdw blurRad="57150" dist="19050" dir="5400000" algn="bl" rotWithShape="0">
              <a:srgbClr val="000000">
                <a:alpha val="50000"/>
              </a:srgbClr>
            </a:outerShdw>
            <a:reflection stA="20000" endPos="10000" fadeDir="5400012" sy="-100000" algn="bl" rotWithShape="0"/>
          </a:effectLst>
        </p:spPr>
      </p:pic>
      <p:pic>
        <p:nvPicPr>
          <p:cNvPr id="90" name="Google Shape;90;p16"/>
          <p:cNvPicPr preferRelativeResize="0"/>
          <p:nvPr/>
        </p:nvPicPr>
        <p:blipFill>
          <a:blip r:embed="rId4">
            <a:alphaModFix/>
          </a:blip>
          <a:stretch>
            <a:fillRect/>
          </a:stretch>
        </p:blipFill>
        <p:spPr>
          <a:xfrm>
            <a:off x="2286000" y="0"/>
            <a:ext cx="2286000" cy="1954530"/>
          </a:xfrm>
          <a:prstGeom prst="rect">
            <a:avLst/>
          </a:prstGeom>
          <a:noFill/>
          <a:ln>
            <a:noFill/>
          </a:ln>
          <a:effectLst>
            <a:outerShdw blurRad="57150" dist="19050" dir="5400000" algn="bl" rotWithShape="0">
              <a:srgbClr val="000000">
                <a:alpha val="50000"/>
              </a:srgbClr>
            </a:outerShdw>
            <a:reflection stA="20000" endPos="10000" fadeDir="5400012" sy="-100000" algn="bl" rotWithShape="0"/>
          </a:effectLst>
        </p:spPr>
      </p:pic>
      <p:pic>
        <p:nvPicPr>
          <p:cNvPr id="91" name="Google Shape;91;p16"/>
          <p:cNvPicPr preferRelativeResize="0"/>
          <p:nvPr/>
        </p:nvPicPr>
        <p:blipFill rotWithShape="1">
          <a:blip r:embed="rId5">
            <a:alphaModFix/>
          </a:blip>
          <a:srcRect b="695"/>
          <a:stretch/>
        </p:blipFill>
        <p:spPr>
          <a:xfrm>
            <a:off x="4567450" y="0"/>
            <a:ext cx="2285999" cy="1954524"/>
          </a:xfrm>
          <a:prstGeom prst="rect">
            <a:avLst/>
          </a:prstGeom>
          <a:noFill/>
          <a:ln>
            <a:noFill/>
          </a:ln>
          <a:effectLst>
            <a:outerShdw blurRad="57150" dist="19050" dir="5400000" algn="bl" rotWithShape="0">
              <a:srgbClr val="000000">
                <a:alpha val="50000"/>
              </a:srgbClr>
            </a:outerShdw>
            <a:reflection stA="20000" endPos="10000" fadeDir="5400012" sy="-100000" algn="bl" rotWithShape="0"/>
          </a:effectLst>
        </p:spPr>
      </p:pic>
      <p:pic>
        <p:nvPicPr>
          <p:cNvPr id="92" name="Google Shape;92;p16"/>
          <p:cNvPicPr preferRelativeResize="0"/>
          <p:nvPr/>
        </p:nvPicPr>
        <p:blipFill rotWithShape="1">
          <a:blip r:embed="rId6">
            <a:alphaModFix/>
          </a:blip>
          <a:srcRect b="1719"/>
          <a:stretch/>
        </p:blipFill>
        <p:spPr>
          <a:xfrm>
            <a:off x="6858000" y="0"/>
            <a:ext cx="2286000" cy="1954525"/>
          </a:xfrm>
          <a:prstGeom prst="rect">
            <a:avLst/>
          </a:prstGeom>
          <a:noFill/>
          <a:ln>
            <a:noFill/>
          </a:ln>
          <a:effectLst>
            <a:outerShdw blurRad="57150" dist="19050" dir="5400000" algn="bl" rotWithShape="0">
              <a:srgbClr val="000000">
                <a:alpha val="50000"/>
              </a:srgbClr>
            </a:outerShdw>
            <a:reflection stA="20000" endPos="10000" fadeDir="5400012" sy="-100000" algn="bl" rotWithShape="0"/>
          </a:effectLst>
        </p:spPr>
      </p:pic>
      <p:sp>
        <p:nvSpPr>
          <p:cNvPr id="93" name="Google Shape;93;p16"/>
          <p:cNvSpPr txBox="1">
            <a:spLocks noGrp="1"/>
          </p:cNvSpPr>
          <p:nvPr>
            <p:ph type="body" idx="1"/>
          </p:nvPr>
        </p:nvSpPr>
        <p:spPr>
          <a:xfrm>
            <a:off x="2286000" y="2057400"/>
            <a:ext cx="2286000" cy="26403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200">
                <a:latin typeface="Source Sans Pro"/>
                <a:ea typeface="Source Sans Pro"/>
                <a:cs typeface="Source Sans Pro"/>
                <a:sym typeface="Source Sans Pro"/>
              </a:rPr>
              <a:t>Nimona</a:t>
            </a:r>
            <a:endParaRPr sz="2200">
              <a:latin typeface="Source Sans Pro"/>
              <a:ea typeface="Source Sans Pro"/>
              <a:cs typeface="Source Sans Pro"/>
              <a:sym typeface="Source Sans Pro"/>
            </a:endParaRPr>
          </a:p>
          <a:p>
            <a:pPr marL="0" lvl="0" indent="0" algn="ctr" rtl="0">
              <a:lnSpc>
                <a:spcPct val="100000"/>
              </a:lnSpc>
              <a:spcBef>
                <a:spcPts val="1200"/>
              </a:spcBef>
              <a:spcAft>
                <a:spcPts val="0"/>
              </a:spcAft>
              <a:buNone/>
            </a:pPr>
            <a:endParaRPr sz="2200">
              <a:latin typeface="Source Sans Pro"/>
              <a:ea typeface="Source Sans Pro"/>
              <a:cs typeface="Source Sans Pro"/>
              <a:sym typeface="Source Sans Pro"/>
            </a:endParaRPr>
          </a:p>
          <a:p>
            <a:pPr marL="0" lvl="0" indent="0" algn="l" rtl="0">
              <a:spcBef>
                <a:spcPts val="1200"/>
              </a:spcBef>
              <a:spcAft>
                <a:spcPts val="1200"/>
              </a:spcAft>
              <a:buNone/>
            </a:pPr>
            <a:r>
              <a:rPr lang="en">
                <a:latin typeface="Source Sans Pro"/>
                <a:ea typeface="Source Sans Pro"/>
                <a:cs typeface="Source Sans Pro"/>
                <a:sym typeface="Source Sans Pro"/>
              </a:rPr>
              <a:t>Shapeshifter, aids Ballister in clearing his name. Knew the original queen when they were children.</a:t>
            </a:r>
            <a:endParaRPr>
              <a:latin typeface="Source Sans Pro"/>
              <a:ea typeface="Source Sans Pro"/>
              <a:cs typeface="Source Sans Pro"/>
              <a:sym typeface="Source Sans Pro"/>
            </a:endParaRPr>
          </a:p>
        </p:txBody>
      </p:sp>
      <p:sp>
        <p:nvSpPr>
          <p:cNvPr id="94" name="Google Shape;94;p16"/>
          <p:cNvSpPr txBox="1">
            <a:spLocks noGrp="1"/>
          </p:cNvSpPr>
          <p:nvPr>
            <p:ph type="body" idx="1"/>
          </p:nvPr>
        </p:nvSpPr>
        <p:spPr>
          <a:xfrm>
            <a:off x="-12" y="2057400"/>
            <a:ext cx="2286000" cy="2720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200">
                <a:latin typeface="Source Sans Pro"/>
                <a:ea typeface="Source Sans Pro"/>
                <a:cs typeface="Source Sans Pro"/>
                <a:sym typeface="Source Sans Pro"/>
              </a:rPr>
              <a:t>Ballister Blackheart</a:t>
            </a:r>
            <a:endParaRPr sz="2200">
              <a:latin typeface="Source Sans Pro"/>
              <a:ea typeface="Source Sans Pro"/>
              <a:cs typeface="Source Sans Pro"/>
              <a:sym typeface="Source Sans Pro"/>
            </a:endParaRPr>
          </a:p>
          <a:p>
            <a:pPr marL="0" lvl="0" indent="0" algn="l" rtl="0">
              <a:spcBef>
                <a:spcPts val="1200"/>
              </a:spcBef>
              <a:spcAft>
                <a:spcPts val="1200"/>
              </a:spcAft>
              <a:buNone/>
            </a:pPr>
            <a:r>
              <a:rPr lang="en">
                <a:latin typeface="Source Sans Pro"/>
                <a:ea typeface="Source Sans Pro"/>
                <a:cs typeface="Source Sans Pro"/>
                <a:sym typeface="Source Sans Pro"/>
              </a:rPr>
              <a:t>First non-royal to become a knight, framed for murdering the queen at his knighting ceremony.</a:t>
            </a:r>
            <a:endParaRPr>
              <a:latin typeface="Source Sans Pro"/>
              <a:ea typeface="Source Sans Pro"/>
              <a:cs typeface="Source Sans Pro"/>
              <a:sym typeface="Source Sans Pro"/>
            </a:endParaRPr>
          </a:p>
        </p:txBody>
      </p:sp>
      <p:sp>
        <p:nvSpPr>
          <p:cNvPr id="95" name="Google Shape;95;p16"/>
          <p:cNvSpPr txBox="1">
            <a:spLocks noGrp="1"/>
          </p:cNvSpPr>
          <p:nvPr>
            <p:ph type="body" idx="1"/>
          </p:nvPr>
        </p:nvSpPr>
        <p:spPr>
          <a:xfrm>
            <a:off x="4567450" y="2076775"/>
            <a:ext cx="2286000" cy="24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Source Sans Pro"/>
                <a:ea typeface="Source Sans Pro"/>
                <a:cs typeface="Source Sans Pro"/>
                <a:sym typeface="Source Sans Pro"/>
              </a:rPr>
              <a:t>Ambrosius Goldenloin</a:t>
            </a:r>
            <a:endParaRPr sz="2200">
              <a:latin typeface="Source Sans Pro"/>
              <a:ea typeface="Source Sans Pro"/>
              <a:cs typeface="Source Sans Pro"/>
              <a:sym typeface="Source Sans Pro"/>
            </a:endParaRPr>
          </a:p>
          <a:p>
            <a:pPr marL="0" lvl="0" indent="0" algn="l" rtl="0">
              <a:spcBef>
                <a:spcPts val="1200"/>
              </a:spcBef>
              <a:spcAft>
                <a:spcPts val="0"/>
              </a:spcAft>
              <a:buNone/>
            </a:pPr>
            <a:r>
              <a:rPr lang="en">
                <a:latin typeface="Source Sans Pro"/>
                <a:ea typeface="Source Sans Pro"/>
                <a:cs typeface="Source Sans Pro"/>
                <a:sym typeface="Source Sans Pro"/>
              </a:rPr>
              <a:t>Popular knight and Ballister’s boyfriend, helps track him down after the queen is murdered.</a:t>
            </a:r>
            <a:endParaRPr>
              <a:latin typeface="Source Sans Pro"/>
              <a:ea typeface="Source Sans Pro"/>
              <a:cs typeface="Source Sans Pro"/>
              <a:sym typeface="Source Sans Pro"/>
            </a:endParaRPr>
          </a:p>
          <a:p>
            <a:pPr marL="0" lvl="0" indent="0" algn="l" rtl="0">
              <a:spcBef>
                <a:spcPts val="1200"/>
              </a:spcBef>
              <a:spcAft>
                <a:spcPts val="1200"/>
              </a:spcAft>
              <a:buNone/>
            </a:pPr>
            <a:endParaRPr/>
          </a:p>
        </p:txBody>
      </p:sp>
      <p:sp>
        <p:nvSpPr>
          <p:cNvPr id="96" name="Google Shape;96;p16"/>
          <p:cNvSpPr txBox="1">
            <a:spLocks noGrp="1"/>
          </p:cNvSpPr>
          <p:nvPr>
            <p:ph type="body" idx="1"/>
          </p:nvPr>
        </p:nvSpPr>
        <p:spPr>
          <a:xfrm>
            <a:off x="6858000" y="2042425"/>
            <a:ext cx="2286000" cy="2503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200">
                <a:latin typeface="Source Sans Pro"/>
                <a:ea typeface="Source Sans Pro"/>
                <a:cs typeface="Source Sans Pro"/>
                <a:sym typeface="Source Sans Pro"/>
              </a:rPr>
              <a:t>The</a:t>
            </a:r>
            <a:br>
              <a:rPr lang="en" sz="2200">
                <a:latin typeface="Source Sans Pro"/>
                <a:ea typeface="Source Sans Pro"/>
                <a:cs typeface="Source Sans Pro"/>
                <a:sym typeface="Source Sans Pro"/>
              </a:rPr>
            </a:br>
            <a:r>
              <a:rPr lang="en" sz="2200">
                <a:latin typeface="Source Sans Pro"/>
                <a:ea typeface="Source Sans Pro"/>
                <a:cs typeface="Source Sans Pro"/>
                <a:sym typeface="Source Sans Pro"/>
              </a:rPr>
              <a:t>Director</a:t>
            </a:r>
            <a:endParaRPr sz="2200">
              <a:latin typeface="Source Sans Pro"/>
              <a:ea typeface="Source Sans Pro"/>
              <a:cs typeface="Source Sans Pro"/>
              <a:sym typeface="Source Sans Pro"/>
            </a:endParaRPr>
          </a:p>
          <a:p>
            <a:pPr marL="0" lvl="0" indent="0" algn="l" rtl="0">
              <a:spcBef>
                <a:spcPts val="1200"/>
              </a:spcBef>
              <a:spcAft>
                <a:spcPts val="1200"/>
              </a:spcAft>
              <a:buNone/>
            </a:pPr>
            <a:r>
              <a:rPr lang="en">
                <a:latin typeface="Source Sans Pro"/>
                <a:ea typeface="Source Sans Pro"/>
                <a:cs typeface="Source Sans Pro"/>
                <a:sym typeface="Source Sans Pro"/>
              </a:rPr>
              <a:t>The Director is the Director of the Institute, the school that trains the Kingdom’s knights.</a:t>
            </a:r>
            <a:endParaRPr>
              <a:latin typeface="Source Sans Pro"/>
              <a:ea typeface="Source Sans Pro"/>
              <a:cs typeface="Source Sans Pro"/>
              <a:sym typeface="Source Sans Pro"/>
            </a:endParaRPr>
          </a:p>
        </p:txBody>
      </p:sp>
      <p:sp>
        <p:nvSpPr>
          <p:cNvPr id="97" name="Google Shape;97;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Tech in the world of Nimona</a:t>
            </a:r>
            <a:endParaRPr/>
          </a:p>
        </p:txBody>
      </p:sp>
      <p:sp>
        <p:nvSpPr>
          <p:cNvPr id="103" name="Google Shape;103;p17"/>
          <p:cNvSpPr txBox="1">
            <a:spLocks noGrp="1"/>
          </p:cNvSpPr>
          <p:nvPr>
            <p:ph type="body" idx="1"/>
          </p:nvPr>
        </p:nvSpPr>
        <p:spPr>
          <a:xfrm>
            <a:off x="311700" y="1000075"/>
            <a:ext cx="5565600" cy="3683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232" b="1">
                <a:solidFill>
                  <a:srgbClr val="980000"/>
                </a:solidFill>
              </a:rPr>
              <a:t>Mass Media:</a:t>
            </a:r>
            <a:endParaRPr sz="2232" b="1">
              <a:solidFill>
                <a:srgbClr val="980000"/>
              </a:solidFill>
            </a:endParaRPr>
          </a:p>
          <a:p>
            <a:pPr marL="457200" lvl="0" indent="-342900" algn="l" rtl="0">
              <a:lnSpc>
                <a:spcPct val="150000"/>
              </a:lnSpc>
              <a:spcBef>
                <a:spcPts val="1200"/>
              </a:spcBef>
              <a:spcAft>
                <a:spcPts val="0"/>
              </a:spcAft>
              <a:buSzPts val="1800"/>
              <a:buChar char="●"/>
            </a:pPr>
            <a:r>
              <a:rPr lang="en" sz="1800"/>
              <a:t>Live-Streaming  24/7 News</a:t>
            </a:r>
            <a:endParaRPr sz="1800"/>
          </a:p>
          <a:p>
            <a:pPr marL="914400" lvl="1" indent="-330200" algn="l" rtl="0">
              <a:lnSpc>
                <a:spcPct val="150000"/>
              </a:lnSpc>
              <a:spcBef>
                <a:spcPts val="0"/>
              </a:spcBef>
              <a:spcAft>
                <a:spcPts val="0"/>
              </a:spcAft>
              <a:buSzPts val="1600"/>
              <a:buChar char="○"/>
            </a:pPr>
            <a:r>
              <a:rPr lang="en" sz="1600"/>
              <a:t>Social Effects</a:t>
            </a:r>
            <a:endParaRPr sz="1600"/>
          </a:p>
          <a:p>
            <a:pPr marL="457200" lvl="0" indent="-342900" algn="l" rtl="0">
              <a:lnSpc>
                <a:spcPct val="150000"/>
              </a:lnSpc>
              <a:spcBef>
                <a:spcPts val="0"/>
              </a:spcBef>
              <a:spcAft>
                <a:spcPts val="0"/>
              </a:spcAft>
              <a:buSzPts val="1800"/>
              <a:buChar char="●"/>
            </a:pPr>
            <a:r>
              <a:rPr lang="en" sz="1800"/>
              <a:t>Both traditional and social media</a:t>
            </a:r>
            <a:endParaRPr sz="1800"/>
          </a:p>
          <a:p>
            <a:pPr marL="914400" lvl="1" indent="-330200" algn="l" rtl="0">
              <a:lnSpc>
                <a:spcPct val="150000"/>
              </a:lnSpc>
              <a:spcBef>
                <a:spcPts val="0"/>
              </a:spcBef>
              <a:spcAft>
                <a:spcPts val="0"/>
              </a:spcAft>
              <a:buSzPts val="1600"/>
              <a:buChar char="○"/>
            </a:pPr>
            <a:r>
              <a:rPr lang="en" sz="1600"/>
              <a:t>Government and companies influence traditional media narrative, for better and for worse</a:t>
            </a:r>
            <a:endParaRPr sz="1600"/>
          </a:p>
          <a:p>
            <a:pPr marL="457200" lvl="0" indent="-342900" algn="l" rtl="0">
              <a:lnSpc>
                <a:spcPct val="150000"/>
              </a:lnSpc>
              <a:spcBef>
                <a:spcPts val="0"/>
              </a:spcBef>
              <a:spcAft>
                <a:spcPts val="0"/>
              </a:spcAft>
              <a:buSzPts val="1800"/>
              <a:buChar char="●"/>
            </a:pPr>
            <a:r>
              <a:rPr lang="en" sz="1800"/>
              <a:t>The Internet</a:t>
            </a:r>
            <a:endParaRPr sz="1800"/>
          </a:p>
          <a:p>
            <a:pPr marL="914400" lvl="1" indent="-330200" algn="l" rtl="0">
              <a:lnSpc>
                <a:spcPct val="150000"/>
              </a:lnSpc>
              <a:spcBef>
                <a:spcPts val="0"/>
              </a:spcBef>
              <a:spcAft>
                <a:spcPts val="0"/>
              </a:spcAft>
              <a:buSzPts val="1600"/>
              <a:buChar char="○"/>
            </a:pPr>
            <a:r>
              <a:rPr lang="en" sz="1600"/>
              <a:t>The most Networked of Communications</a:t>
            </a:r>
            <a:endParaRPr sz="1600"/>
          </a:p>
        </p:txBody>
      </p:sp>
      <p:sp>
        <p:nvSpPr>
          <p:cNvPr id="104" name="Google Shape;104;p17"/>
          <p:cNvSpPr/>
          <p:nvPr/>
        </p:nvSpPr>
        <p:spPr>
          <a:xfrm>
            <a:off x="0" y="4683475"/>
            <a:ext cx="9144000" cy="459900"/>
          </a:xfrm>
          <a:prstGeom prst="rect">
            <a:avLst/>
          </a:prstGeom>
          <a:solidFill>
            <a:srgbClr val="ED5757"/>
          </a:solidFill>
          <a:ln w="9525" cap="flat" cmpd="sng">
            <a:solidFill>
              <a:srgbClr val="ED5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05" name="Google Shape;105;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5</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Privacy &amp; Government in Nimona</a:t>
            </a:r>
            <a:endParaRPr/>
          </a:p>
        </p:txBody>
      </p:sp>
      <p:sp>
        <p:nvSpPr>
          <p:cNvPr id="111" name="Google Shape;111;p18"/>
          <p:cNvSpPr txBox="1">
            <a:spLocks noGrp="1"/>
          </p:cNvSpPr>
          <p:nvPr>
            <p:ph type="body" idx="1"/>
          </p:nvPr>
        </p:nvSpPr>
        <p:spPr>
          <a:xfrm>
            <a:off x="311700" y="1000075"/>
            <a:ext cx="6760200" cy="3683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232" b="1">
                <a:solidFill>
                  <a:srgbClr val="980000"/>
                </a:solidFill>
              </a:rPr>
              <a:t>Surveillance:</a:t>
            </a:r>
            <a:endParaRPr sz="2232" b="1">
              <a:solidFill>
                <a:srgbClr val="980000"/>
              </a:solidFill>
            </a:endParaRPr>
          </a:p>
          <a:p>
            <a:pPr marL="457200" lvl="0" indent="-342900" algn="l" rtl="0">
              <a:lnSpc>
                <a:spcPct val="150000"/>
              </a:lnSpc>
              <a:spcBef>
                <a:spcPts val="1200"/>
              </a:spcBef>
              <a:spcAft>
                <a:spcPts val="0"/>
              </a:spcAft>
              <a:buSzPts val="1800"/>
              <a:buChar char="●"/>
            </a:pPr>
            <a:r>
              <a:rPr lang="en" sz="1800"/>
              <a:t>City-wide, Government-accessed CCTV</a:t>
            </a:r>
            <a:endParaRPr sz="1800"/>
          </a:p>
          <a:p>
            <a:pPr marL="457200" lvl="0" indent="-342900" algn="l" rtl="0">
              <a:lnSpc>
                <a:spcPct val="150000"/>
              </a:lnSpc>
              <a:spcBef>
                <a:spcPts val="0"/>
              </a:spcBef>
              <a:spcAft>
                <a:spcPts val="0"/>
              </a:spcAft>
              <a:buSzPts val="1800"/>
              <a:buChar char="●"/>
            </a:pPr>
            <a:r>
              <a:rPr lang="en" sz="1800"/>
              <a:t>ID database of civilians</a:t>
            </a:r>
            <a:endParaRPr sz="1800"/>
          </a:p>
          <a:p>
            <a:pPr marL="914400" lvl="1" indent="-323335" algn="l" rtl="0">
              <a:lnSpc>
                <a:spcPct val="150000"/>
              </a:lnSpc>
              <a:spcBef>
                <a:spcPts val="0"/>
              </a:spcBef>
              <a:spcAft>
                <a:spcPts val="0"/>
              </a:spcAft>
              <a:buSzPts val="1492"/>
              <a:buChar char="○"/>
            </a:pPr>
            <a:r>
              <a:rPr lang="en" sz="1491"/>
              <a:t>Including facial recognition run on cameras</a:t>
            </a:r>
            <a:endParaRPr sz="1491"/>
          </a:p>
          <a:p>
            <a:pPr marL="0" lvl="0" indent="0" algn="l" rtl="0">
              <a:lnSpc>
                <a:spcPct val="100000"/>
              </a:lnSpc>
              <a:spcBef>
                <a:spcPts val="1200"/>
              </a:spcBef>
              <a:spcAft>
                <a:spcPts val="0"/>
              </a:spcAft>
              <a:buNone/>
            </a:pPr>
            <a:r>
              <a:rPr lang="en" sz="2232" b="1">
                <a:solidFill>
                  <a:srgbClr val="980000"/>
                </a:solidFill>
              </a:rPr>
              <a:t>Government Control</a:t>
            </a:r>
            <a:endParaRPr sz="1600"/>
          </a:p>
          <a:p>
            <a:pPr marL="457200" lvl="0" indent="-342900" algn="l" rtl="0">
              <a:lnSpc>
                <a:spcPct val="150000"/>
              </a:lnSpc>
              <a:spcBef>
                <a:spcPts val="1200"/>
              </a:spcBef>
              <a:spcAft>
                <a:spcPts val="0"/>
              </a:spcAft>
              <a:buSzPts val="1800"/>
              <a:buChar char="●"/>
            </a:pPr>
            <a:r>
              <a:rPr lang="en" sz="1800"/>
              <a:t>Unchecked usage of police tools and declaring of laws</a:t>
            </a:r>
            <a:endParaRPr sz="1800"/>
          </a:p>
          <a:p>
            <a:pPr marL="914400" lvl="1" indent="-330200" algn="l" rtl="0">
              <a:lnSpc>
                <a:spcPct val="150000"/>
              </a:lnSpc>
              <a:spcBef>
                <a:spcPts val="0"/>
              </a:spcBef>
              <a:spcAft>
                <a:spcPts val="0"/>
              </a:spcAft>
              <a:buSzPts val="1600"/>
              <a:buChar char="○"/>
            </a:pPr>
            <a:r>
              <a:rPr lang="en" sz="1600"/>
              <a:t>Even at the end, monarchy remains intact</a:t>
            </a:r>
            <a:endParaRPr sz="1600"/>
          </a:p>
          <a:p>
            <a:pPr marL="457200" lvl="0" indent="-342900" algn="l" rtl="0">
              <a:lnSpc>
                <a:spcPct val="150000"/>
              </a:lnSpc>
              <a:spcBef>
                <a:spcPts val="0"/>
              </a:spcBef>
              <a:spcAft>
                <a:spcPts val="0"/>
              </a:spcAft>
              <a:buSzPts val="1800"/>
              <a:buChar char="●"/>
            </a:pPr>
            <a:r>
              <a:rPr lang="en" sz="1800"/>
              <a:t>Utilizes computer networks to pursue state enemies</a:t>
            </a:r>
            <a:endParaRPr sz="1600"/>
          </a:p>
        </p:txBody>
      </p:sp>
      <p:sp>
        <p:nvSpPr>
          <p:cNvPr id="112" name="Google Shape;112;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6349"/>
          <a:stretch/>
        </p:blipFill>
        <p:spPr>
          <a:xfrm>
            <a:off x="335700" y="316425"/>
            <a:ext cx="5544123" cy="2206875"/>
          </a:xfrm>
          <a:prstGeom prst="rect">
            <a:avLst/>
          </a:prstGeom>
          <a:noFill/>
          <a:ln w="19050" cap="flat" cmpd="sng">
            <a:solidFill>
              <a:srgbClr val="ED5757"/>
            </a:solidFill>
            <a:prstDash val="solid"/>
            <a:round/>
            <a:headEnd type="none" w="sm" len="sm"/>
            <a:tailEnd type="none" w="sm" len="sm"/>
          </a:ln>
          <a:effectLst>
            <a:outerShdw blurRad="57150" dist="19050" dir="5400000" algn="bl" rotWithShape="0">
              <a:srgbClr val="000000">
                <a:alpha val="50000"/>
              </a:srgbClr>
            </a:outerShdw>
          </a:effectLst>
        </p:spPr>
      </p:pic>
      <p:pic>
        <p:nvPicPr>
          <p:cNvPr id="118" name="Google Shape;118;p19"/>
          <p:cNvPicPr preferRelativeResize="0"/>
          <p:nvPr/>
        </p:nvPicPr>
        <p:blipFill>
          <a:blip r:embed="rId4">
            <a:alphaModFix/>
          </a:blip>
          <a:stretch>
            <a:fillRect/>
          </a:stretch>
        </p:blipFill>
        <p:spPr>
          <a:xfrm>
            <a:off x="3189200" y="2731252"/>
            <a:ext cx="5544126" cy="2324423"/>
          </a:xfrm>
          <a:prstGeom prst="rect">
            <a:avLst/>
          </a:prstGeom>
          <a:noFill/>
          <a:ln w="19050" cap="flat" cmpd="sng">
            <a:solidFill>
              <a:srgbClr val="ED5757"/>
            </a:solidFill>
            <a:prstDash val="solid"/>
            <a:round/>
            <a:headEnd type="none" w="sm" len="sm"/>
            <a:tailEnd type="none" w="sm" len="sm"/>
          </a:ln>
          <a:effectLst>
            <a:outerShdw blurRad="57150" dist="19050" dir="5400000" algn="bl" rotWithShape="0">
              <a:srgbClr val="000000">
                <a:alpha val="50000"/>
              </a:srgbClr>
            </a:outerShdw>
          </a:effectLst>
        </p:spPr>
      </p:pic>
      <p:sp>
        <p:nvSpPr>
          <p:cNvPr id="119" name="Google Shape;119;p19"/>
          <p:cNvSpPr txBox="1"/>
          <p:nvPr/>
        </p:nvSpPr>
        <p:spPr>
          <a:xfrm>
            <a:off x="311125" y="2731250"/>
            <a:ext cx="2804400" cy="2324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rgbClr val="ED5757"/>
                </a:solidFill>
                <a:latin typeface="Source Sans Pro"/>
                <a:ea typeface="Source Sans Pro"/>
                <a:cs typeface="Source Sans Pro"/>
                <a:sym typeface="Source Sans Pro"/>
              </a:rPr>
              <a:t>Watched by the government at all times with facial recognition</a:t>
            </a:r>
            <a:endParaRPr sz="1800">
              <a:solidFill>
                <a:srgbClr val="ED5757"/>
              </a:solidFill>
              <a:latin typeface="Source Sans Pro"/>
              <a:ea typeface="Source Sans Pro"/>
              <a:cs typeface="Source Sans Pro"/>
              <a:sym typeface="Source Sans Pro"/>
            </a:endParaRPr>
          </a:p>
        </p:txBody>
      </p:sp>
      <p:sp>
        <p:nvSpPr>
          <p:cNvPr id="120" name="Google Shape;120;p19"/>
          <p:cNvSpPr txBox="1"/>
          <p:nvPr/>
        </p:nvSpPr>
        <p:spPr>
          <a:xfrm>
            <a:off x="6011050" y="332475"/>
            <a:ext cx="2804400" cy="232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ED5757"/>
                </a:solidFill>
                <a:latin typeface="Source Sans Pro"/>
                <a:ea typeface="Source Sans Pro"/>
                <a:cs typeface="Source Sans Pro"/>
                <a:sym typeface="Source Sans Pro"/>
              </a:rPr>
              <a:t>Kingdom-wide CCTV</a:t>
            </a:r>
            <a:endParaRPr sz="1800">
              <a:solidFill>
                <a:srgbClr val="ED5757"/>
              </a:solidFill>
              <a:latin typeface="Source Sans Pro"/>
              <a:ea typeface="Source Sans Pro"/>
              <a:cs typeface="Source Sans Pro"/>
              <a:sym typeface="Source Sans Pro"/>
            </a:endParaRPr>
          </a:p>
        </p:txBody>
      </p:sp>
      <p:sp>
        <p:nvSpPr>
          <p:cNvPr id="121" name="Google Shape;121;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p:nvPr/>
        </p:nvSpPr>
        <p:spPr>
          <a:xfrm>
            <a:off x="1500750" y="3741975"/>
            <a:ext cx="6142500" cy="92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ED5757"/>
                </a:solidFill>
                <a:latin typeface="Source Sans Pro"/>
                <a:ea typeface="Source Sans Pro"/>
                <a:cs typeface="Source Sans Pro"/>
                <a:sym typeface="Source Sans Pro"/>
              </a:rPr>
              <a:t>Public alerts can be sent to any surface, government owned or not</a:t>
            </a:r>
            <a:endParaRPr sz="1800" b="1" dirty="0">
              <a:solidFill>
                <a:srgbClr val="ED5757"/>
              </a:solidFill>
              <a:latin typeface="Source Sans Pro"/>
              <a:ea typeface="Source Sans Pro"/>
              <a:cs typeface="Source Sans Pro"/>
              <a:sym typeface="Source Sans Pro"/>
            </a:endParaRPr>
          </a:p>
        </p:txBody>
      </p:sp>
      <p:pic>
        <p:nvPicPr>
          <p:cNvPr id="127" name="Google Shape;127;p20"/>
          <p:cNvPicPr preferRelativeResize="0"/>
          <p:nvPr/>
        </p:nvPicPr>
        <p:blipFill>
          <a:blip r:embed="rId3">
            <a:alphaModFix/>
          </a:blip>
          <a:stretch>
            <a:fillRect/>
          </a:stretch>
        </p:blipFill>
        <p:spPr>
          <a:xfrm>
            <a:off x="504700" y="495150"/>
            <a:ext cx="8072427" cy="3138109"/>
          </a:xfrm>
          <a:prstGeom prst="rect">
            <a:avLst/>
          </a:prstGeom>
          <a:noFill/>
          <a:ln w="19050" cap="flat" cmpd="sng">
            <a:solidFill>
              <a:srgbClr val="ED5757"/>
            </a:solidFill>
            <a:prstDash val="solid"/>
            <a:round/>
            <a:headEnd type="none" w="sm" len="sm"/>
            <a:tailEnd type="none" w="sm" len="sm"/>
          </a:ln>
          <a:effectLst>
            <a:outerShdw blurRad="57150" dist="19050" dir="5400000" algn="bl" rotWithShape="0">
              <a:srgbClr val="000000">
                <a:alpha val="50000"/>
              </a:srgbClr>
            </a:outerShdw>
          </a:effectLst>
        </p:spPr>
      </p:pic>
      <p:sp>
        <p:nvSpPr>
          <p:cNvPr id="128" name="Google Shape;128;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5757"/>
        </a:solidFill>
        <a:effectLst/>
      </p:bgPr>
    </p:bg>
    <p:spTree>
      <p:nvGrpSpPr>
        <p:cNvPr id="1" name="Shape 132"/>
        <p:cNvGrpSpPr/>
        <p:nvPr/>
      </p:nvGrpSpPr>
      <p:grpSpPr>
        <a:xfrm>
          <a:off x="0" y="0"/>
          <a:ext cx="0" cy="0"/>
          <a:chOff x="0" y="0"/>
          <a:chExt cx="0" cy="0"/>
        </a:xfrm>
      </p:grpSpPr>
      <p:sp>
        <p:nvSpPr>
          <p:cNvPr id="133" name="Google Shape;133;p21"/>
          <p:cNvSpPr txBox="1"/>
          <p:nvPr/>
        </p:nvSpPr>
        <p:spPr>
          <a:xfrm>
            <a:off x="1257925" y="766450"/>
            <a:ext cx="6628200" cy="361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Source Sans Pro"/>
                <a:ea typeface="Source Sans Pro"/>
                <a:cs typeface="Source Sans Pro"/>
                <a:sym typeface="Source Sans Pro"/>
              </a:rPr>
              <a:t>Conclusion: Media is often used by governments to spread propaganda and surveillance</a:t>
            </a:r>
            <a:endParaRPr sz="2000">
              <a:solidFill>
                <a:schemeClr val="lt1"/>
              </a:solidFill>
              <a:latin typeface="Source Sans Pro"/>
              <a:ea typeface="Source Sans Pro"/>
              <a:cs typeface="Source Sans Pro"/>
              <a:sym typeface="Source Sans Pro"/>
            </a:endParaRPr>
          </a:p>
        </p:txBody>
      </p:sp>
      <p:sp>
        <p:nvSpPr>
          <p:cNvPr id="134" name="Google Shape;134;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9</a:t>
            </a:fld>
            <a:endParaRPr>
              <a:solidFill>
                <a:schemeClr val="lt1"/>
              </a:solidFill>
            </a:endParaRPr>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2434</Words>
  <Application>Microsoft Office PowerPoint</Application>
  <PresentationFormat>On-screen Show (16:9)</PresentationFormat>
  <Paragraphs>141</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Raleway</vt:lpstr>
      <vt:lpstr>Arial</vt:lpstr>
      <vt:lpstr>Source Sans Pro</vt:lpstr>
      <vt:lpstr>Plum</vt:lpstr>
      <vt:lpstr>NIMONA</vt:lpstr>
      <vt:lpstr>The World of Nimona</vt:lpstr>
      <vt:lpstr>PowerPoint Presentation</vt:lpstr>
      <vt:lpstr>PowerPoint Presentation</vt:lpstr>
      <vt:lpstr>Tech in the world of Nimona</vt:lpstr>
      <vt:lpstr>Privacy &amp; Government in Nimona</vt:lpstr>
      <vt:lpstr>PowerPoint Presentation</vt:lpstr>
      <vt:lpstr>PowerPoint Presentation</vt:lpstr>
      <vt:lpstr>PowerPoint Presentation</vt:lpstr>
      <vt:lpstr>The Director’s betrayal &amp; framing of Ballister</vt:lpstr>
      <vt:lpstr>PowerPoint Presentation</vt:lpstr>
      <vt:lpstr>PowerPoint Presentation</vt:lpstr>
      <vt:lpstr>Propaganda</vt:lpstr>
      <vt:lpstr>“If you see something, slay something”</vt:lpstr>
      <vt:lpstr>PowerPoint Presentation</vt:lpstr>
      <vt:lpstr>PowerPoint Presentation</vt:lpstr>
      <vt:lpstr>PowerPoint Presentation</vt:lpstr>
      <vt:lpstr>The Patriot Act and Surveillance</vt:lpstr>
      <vt:lpstr>Real World Surveillance: The Stingray</vt:lpstr>
      <vt:lpstr>Real World Surveillance: The Stingray</vt:lpstr>
      <vt:lpstr>Real World Surveillance: The Stingray</vt:lpstr>
      <vt:lpstr>PowerPoint Presentation</vt:lpstr>
      <vt:lpstr>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NIMONA</dc:title>
  <cp:lastModifiedBy>Joy, Silas</cp:lastModifiedBy>
  <cp:revision>1</cp:revision>
  <dcterms:modified xsi:type="dcterms:W3CDTF">2024-04-30T19:12:22Z</dcterms:modified>
</cp:coreProperties>
</file>