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EB Garamond"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X95FrFsmTYwPsJ9CTgp+cq/Vw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86139"/>
  </p:normalViewPr>
  <p:slideViewPr>
    <p:cSldViewPr snapToGrid="0">
      <p:cViewPr varScale="1">
        <p:scale>
          <a:sx n="204" d="100"/>
          <a:sy n="204" d="100"/>
        </p:scale>
        <p:origin x="824"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Chandler</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e1edc0b8c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e1edc0b8c1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Najum</a:t>
            </a:r>
            <a:endParaRPr/>
          </a:p>
          <a:p>
            <a:pPr marL="457200" lvl="0" indent="-317500" algn="l" rtl="0">
              <a:spcBef>
                <a:spcPts val="0"/>
              </a:spcBef>
              <a:spcAft>
                <a:spcPts val="0"/>
              </a:spcAft>
              <a:buSzPts val="1400"/>
              <a:buChar char="●"/>
            </a:pPr>
            <a:r>
              <a:rPr lang="en-US"/>
              <a:t>Collective consciousness we have in our society from uses of technology </a:t>
            </a:r>
            <a:endParaRPr/>
          </a:p>
          <a:p>
            <a:pPr marL="457200" lvl="0" indent="-317500" algn="l" rtl="0">
              <a:spcBef>
                <a:spcPts val="0"/>
              </a:spcBef>
              <a:spcAft>
                <a:spcPts val="0"/>
              </a:spcAft>
              <a:buSzPts val="1400"/>
              <a:buChar char="●"/>
            </a:pPr>
            <a:r>
              <a:rPr lang="en-US"/>
              <a:t>individuality is what makes us human and stops the tech from going beserk </a:t>
            </a:r>
            <a:endParaRPr/>
          </a:p>
          <a:p>
            <a:pPr marL="457200" lvl="0" indent="-317500" algn="l" rtl="0">
              <a:spcBef>
                <a:spcPts val="0"/>
              </a:spcBef>
              <a:spcAft>
                <a:spcPts val="0"/>
              </a:spcAft>
              <a:buSzPts val="1400"/>
              <a:buChar char="●"/>
            </a:pPr>
            <a:r>
              <a:rPr lang="en-US"/>
              <a:t>Units have to be connected to human </a:t>
            </a:r>
            <a:endParaRPr/>
          </a:p>
          <a:p>
            <a:pPr marL="457200" lvl="0" indent="-317500" algn="l" rtl="0">
              <a:spcBef>
                <a:spcPts val="0"/>
              </a:spcBef>
              <a:spcAft>
                <a:spcPts val="0"/>
              </a:spcAft>
              <a:buSzPts val="1400"/>
              <a:buChar char="●"/>
            </a:pPr>
            <a:r>
              <a:rPr lang="en-US"/>
              <a:t>Within the soup of life we are no longer lonely as we are one within each other </a:t>
            </a:r>
            <a:endParaRPr/>
          </a:p>
        </p:txBody>
      </p:sp>
      <p:sp>
        <p:nvSpPr>
          <p:cNvPr id="191" name="Google Shape;191;g1e1edc0b8c1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e1edc0b8c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e1edc0b8c1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Najum</a:t>
            </a:r>
            <a:endParaRPr/>
          </a:p>
          <a:p>
            <a:pPr marL="457200" lvl="0" indent="-317500" algn="l" rtl="0">
              <a:spcBef>
                <a:spcPts val="0"/>
              </a:spcBef>
              <a:spcAft>
                <a:spcPts val="0"/>
              </a:spcAft>
              <a:buSzPts val="1400"/>
              <a:buChar char="●"/>
            </a:pPr>
            <a:r>
              <a:rPr lang="en-US"/>
              <a:t>Shinji struggles finding meaning in life; peers only wanna be friends w him cuz pilot, coping through piloting the EVA</a:t>
            </a:r>
            <a:endParaRPr/>
          </a:p>
          <a:p>
            <a:pPr marL="457200" lvl="0" indent="-317500" algn="l" rtl="0">
              <a:spcBef>
                <a:spcPts val="0"/>
              </a:spcBef>
              <a:spcAft>
                <a:spcPts val="0"/>
              </a:spcAft>
              <a:buSzPts val="1400"/>
              <a:buChar char="●"/>
            </a:pPr>
            <a:r>
              <a:rPr lang="en-US"/>
              <a:t>Shinji acts selflessly to save those he loves, Ikari acts in his own interest to see </a:t>
            </a:r>
            <a:endParaRPr/>
          </a:p>
          <a:p>
            <a:pPr marL="457200" lvl="0" indent="-317500" algn="l" rtl="0">
              <a:spcBef>
                <a:spcPts val="0"/>
              </a:spcBef>
              <a:spcAft>
                <a:spcPts val="0"/>
              </a:spcAft>
              <a:buSzPts val="1400"/>
              <a:buChar char="●"/>
            </a:pPr>
            <a:r>
              <a:rPr lang="en-US"/>
              <a:t>Ikari takes advantage of his subordinates to gain technology access (Seele)</a:t>
            </a:r>
            <a:endParaRPr/>
          </a:p>
          <a:p>
            <a:pPr marL="457200" lvl="0" indent="-317500" algn="l" rtl="0">
              <a:spcBef>
                <a:spcPts val="0"/>
              </a:spcBef>
              <a:spcAft>
                <a:spcPts val="0"/>
              </a:spcAft>
              <a:buSzPts val="1400"/>
              <a:buChar char="●"/>
            </a:pPr>
            <a:r>
              <a:rPr lang="en-US"/>
              <a:t>Akagi tried to defy NERV &amp; self destruct but the system betrayed her </a:t>
            </a:r>
            <a:endParaRPr/>
          </a:p>
          <a:p>
            <a:pPr marL="457200" lvl="0" indent="-317500" algn="l" rtl="0">
              <a:spcBef>
                <a:spcPts val="0"/>
              </a:spcBef>
              <a:spcAft>
                <a:spcPts val="0"/>
              </a:spcAft>
              <a:buSzPts val="1400"/>
              <a:buChar char="●"/>
            </a:pPr>
            <a:r>
              <a:rPr lang="en-US"/>
              <a:t>Shinji holds both the fruit of life and knowledge from Adam/Lilith, he has the power to destroy or save the human race</a:t>
            </a:r>
            <a:endParaRPr/>
          </a:p>
          <a:p>
            <a:pPr marL="0" lvl="0" indent="0" algn="l" rtl="0">
              <a:spcBef>
                <a:spcPts val="0"/>
              </a:spcBef>
              <a:spcAft>
                <a:spcPts val="0"/>
              </a:spcAft>
              <a:buNone/>
            </a:pPr>
            <a:endParaRPr/>
          </a:p>
        </p:txBody>
      </p:sp>
      <p:sp>
        <p:nvSpPr>
          <p:cNvPr id="203" name="Google Shape;203;g1e1edc0b8c1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3b5bf5e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3b5bf5e1d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individuality makes us human, that's all we know</a:t>
            </a:r>
            <a:endParaRPr/>
          </a:p>
          <a:p>
            <a:pPr marL="457200" lvl="0" indent="-317500" algn="l" rtl="0">
              <a:spcBef>
                <a:spcPts val="0"/>
              </a:spcBef>
              <a:spcAft>
                <a:spcPts val="0"/>
              </a:spcAft>
              <a:buSzPts val="1400"/>
              <a:buChar char="●"/>
            </a:pPr>
            <a:r>
              <a:rPr lang="en-US"/>
              <a:t>wanted to destory EVA b/c fear of misuse </a:t>
            </a:r>
            <a:endParaRPr/>
          </a:p>
          <a:p>
            <a:pPr marL="457200" lvl="0" indent="-317500" algn="l" rtl="0">
              <a:spcBef>
                <a:spcPts val="0"/>
              </a:spcBef>
              <a:spcAft>
                <a:spcPts val="0"/>
              </a:spcAft>
              <a:buSzPts val="1400"/>
              <a:buChar char="●"/>
            </a:pPr>
            <a:r>
              <a:rPr lang="en-US"/>
              <a:t>magi systems brains representing woman, mother, and scientist </a:t>
            </a:r>
            <a:endParaRPr/>
          </a:p>
          <a:p>
            <a:pPr marL="457200" lvl="0" indent="-317500" algn="l" rtl="0">
              <a:spcBef>
                <a:spcPts val="0"/>
              </a:spcBef>
              <a:spcAft>
                <a:spcPts val="0"/>
              </a:spcAft>
              <a:buSzPts val="1400"/>
              <a:buChar char="●"/>
            </a:pPr>
            <a:r>
              <a:rPr lang="en-US"/>
              <a:t>Rei rejects ikari</a:t>
            </a:r>
            <a:endParaRPr/>
          </a:p>
          <a:p>
            <a:pPr marL="457200" lvl="0" indent="-317500" algn="l" rtl="0">
              <a:spcBef>
                <a:spcPts val="0"/>
              </a:spcBef>
              <a:spcAft>
                <a:spcPts val="0"/>
              </a:spcAft>
              <a:buSzPts val="1400"/>
              <a:buChar char="●"/>
            </a:pPr>
            <a:r>
              <a:rPr lang="en-US"/>
              <a:t>magi betrays akagi</a:t>
            </a:r>
            <a:endParaRPr/>
          </a:p>
          <a:p>
            <a:pPr marL="457200" lvl="0" indent="-317500" algn="l" rtl="0">
              <a:spcBef>
                <a:spcPts val="0"/>
              </a:spcBef>
              <a:spcAft>
                <a:spcPts val="0"/>
              </a:spcAft>
              <a:buSzPts val="1400"/>
              <a:buChar char="●"/>
            </a:pPr>
            <a:r>
              <a:rPr lang="en-US"/>
              <a:t>Loneliness solved through technological fulfillment </a:t>
            </a:r>
            <a:endParaRPr/>
          </a:p>
          <a:p>
            <a:pPr marL="0" lvl="0" indent="0" algn="l" rtl="0">
              <a:spcBef>
                <a:spcPts val="0"/>
              </a:spcBef>
              <a:spcAft>
                <a:spcPts val="0"/>
              </a:spcAft>
              <a:buNone/>
            </a:pPr>
            <a:endParaRPr/>
          </a:p>
        </p:txBody>
      </p:sp>
      <p:sp>
        <p:nvSpPr>
          <p:cNvPr id="214" name="Google Shape;214;g23b5bf5e1d1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e1edc0b8c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e1edc0b8c1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&lt;speaker notes&gt;</a:t>
            </a:r>
            <a:endParaRPr/>
          </a:p>
        </p:txBody>
      </p:sp>
      <p:sp>
        <p:nvSpPr>
          <p:cNvPr id="225" name="Google Shape;225;g1e1edc0b8c1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Chandler</a:t>
            </a:r>
            <a:endParaRPr dirty="0"/>
          </a:p>
          <a:p>
            <a:pPr marL="0" lvl="0" indent="0" algn="l" rtl="0">
              <a:spcBef>
                <a:spcPts val="0"/>
              </a:spcBef>
              <a:spcAft>
                <a:spcPts val="0"/>
              </a:spcAft>
              <a:buNone/>
            </a:pPr>
            <a:r>
              <a:rPr lang="en-US" dirty="0"/>
              <a:t>Anime series was released in 1995, movie released in 97 based on the last two episodes of the series</a:t>
            </a:r>
            <a:endParaRPr dirty="0"/>
          </a:p>
          <a:p>
            <a:pPr marL="0" lvl="0" indent="0" algn="l" rtl="0">
              <a:spcBef>
                <a:spcPts val="0"/>
              </a:spcBef>
              <a:spcAft>
                <a:spcPts val="0"/>
              </a:spcAft>
              <a:buNone/>
            </a:pPr>
            <a:r>
              <a:rPr lang="en-US" dirty="0"/>
              <a:t>The movie itself strayed from the anime and manga finale’s brought by both director and creator decisions,</a:t>
            </a:r>
            <a:endParaRPr dirty="0"/>
          </a:p>
          <a:p>
            <a:pPr marL="0" lvl="0" indent="0" algn="l" rtl="0">
              <a:spcBef>
                <a:spcPts val="0"/>
              </a:spcBef>
              <a:spcAft>
                <a:spcPts val="0"/>
              </a:spcAft>
              <a:buNone/>
            </a:pPr>
            <a:r>
              <a:rPr lang="en-US" dirty="0"/>
              <a:t>causing backlash and being seen as incomplete by mainstream fans</a:t>
            </a:r>
            <a:endParaRPr dirty="0"/>
          </a:p>
          <a:p>
            <a:pPr marL="0" lvl="0" indent="0" algn="l" rtl="0">
              <a:spcBef>
                <a:spcPts val="0"/>
              </a:spcBef>
              <a:spcAft>
                <a:spcPts val="0"/>
              </a:spcAft>
              <a:buNone/>
            </a:pPr>
            <a:r>
              <a:rPr lang="en-US" dirty="0"/>
              <a:t>The directors defended and supported the artistic choices made, and the movie is seen as its own alternate ending to the series</a:t>
            </a:r>
            <a:endParaRPr dirty="0"/>
          </a:p>
          <a:p>
            <a:pPr marL="0" lvl="0" indent="0" algn="l" rtl="0">
              <a:spcBef>
                <a:spcPts val="0"/>
              </a:spcBef>
              <a:spcAft>
                <a:spcPts val="0"/>
              </a:spcAft>
              <a:buNone/>
            </a:pPr>
            <a:endParaRPr dirty="0"/>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3b4929ed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23b4929ed0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first hop into the actual world of Neon Genesis Evangelion</a:t>
            </a:r>
            <a:endParaRPr/>
          </a:p>
          <a:p>
            <a:pPr marL="0" lvl="0" indent="0" algn="l" rtl="0">
              <a:spcBef>
                <a:spcPts val="0"/>
              </a:spcBef>
              <a:spcAft>
                <a:spcPts val="0"/>
              </a:spcAft>
              <a:buNone/>
            </a:pPr>
            <a:r>
              <a:rPr lang="en-US"/>
              <a:t>The movie and series takes place in a post apocalyptic world after an event called the Second Impact</a:t>
            </a:r>
            <a:endParaRPr/>
          </a:p>
          <a:p>
            <a:pPr marL="0" lvl="0" indent="0" algn="l" rtl="0">
              <a:spcBef>
                <a:spcPts val="0"/>
              </a:spcBef>
              <a:spcAft>
                <a:spcPts val="0"/>
              </a:spcAft>
              <a:buNone/>
            </a:pPr>
            <a:r>
              <a:rPr lang="en-US"/>
              <a:t>The Second Impact brought about these godly geometric beings called angels that tried to eradicate all life on earth</a:t>
            </a:r>
            <a:endParaRPr/>
          </a:p>
        </p:txBody>
      </p:sp>
      <p:sp>
        <p:nvSpPr>
          <p:cNvPr id="109" name="Google Shape;109;g23b4929ed0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3b4929ed0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3b4929ed00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prevent the angels from destroying the world, a government organization called NERV was created and developed the Evangelions, half mech half biological giant humanoid godling, interfaced through a supercomputer system called the Magi. The evangelions, also known as EVA’s are un-usable without their pilots, and can comparable to mindless beasts</a:t>
            </a:r>
            <a:endParaRPr dirty="0"/>
          </a:p>
          <a:p>
            <a:pPr marL="0" lvl="0" indent="0" algn="l" rtl="0">
              <a:spcBef>
                <a:spcPts val="0"/>
              </a:spcBef>
              <a:spcAft>
                <a:spcPts val="0"/>
              </a:spcAft>
              <a:buNone/>
            </a:pPr>
            <a:r>
              <a:rPr lang="en-US" dirty="0"/>
              <a:t>The Magi allowed 14 year old child soldiers Shinji and </a:t>
            </a:r>
            <a:r>
              <a:rPr lang="en-US" dirty="0" err="1"/>
              <a:t>Asuka</a:t>
            </a:r>
            <a:r>
              <a:rPr lang="en-US" dirty="0"/>
              <a:t> full control over the Evangelions</a:t>
            </a:r>
            <a:endParaRPr dirty="0"/>
          </a:p>
        </p:txBody>
      </p:sp>
      <p:sp>
        <p:nvSpPr>
          <p:cNvPr id="123" name="Google Shape;123;g23b4929ed00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3b4929ed0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3b4929ed00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series, there are three major organizations, the UN government, NERV, the developers of the EVA and protectors of the world, and SEELE, a mysterious global shadow organization whose goals are unknown</a:t>
            </a:r>
            <a:endParaRPr/>
          </a:p>
        </p:txBody>
      </p:sp>
      <p:sp>
        <p:nvSpPr>
          <p:cNvPr id="135" name="Google Shape;135;g23b4929ed00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e1edc0b8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1e1edc0b8c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movie is set in the post apocalyptic earth caused by the second impact</a:t>
            </a:r>
            <a:endParaRPr/>
          </a:p>
          <a:p>
            <a:pPr marL="0" lvl="0" indent="0" algn="l" rtl="0">
              <a:spcBef>
                <a:spcPts val="0"/>
              </a:spcBef>
              <a:spcAft>
                <a:spcPts val="0"/>
              </a:spcAft>
              <a:buNone/>
            </a:pPr>
            <a:r>
              <a:rPr lang="en-US"/>
              <a:t>In the movie, SEELE’s intentions are uncovered; to enact the human instrumentality project or the forced evolution of humanity trying to achieve human transcendence. This ascendance will both cause the end and beginning of the world, and will create the third impact</a:t>
            </a:r>
            <a:endParaRPr/>
          </a:p>
          <a:p>
            <a:pPr marL="0" lvl="0" indent="0" algn="l" rtl="0">
              <a:spcBef>
                <a:spcPts val="0"/>
              </a:spcBef>
              <a:spcAft>
                <a:spcPts val="0"/>
              </a:spcAft>
              <a:buNone/>
            </a:pPr>
            <a:r>
              <a:rPr lang="en-US"/>
              <a:t>NERV is trying to prevent the third impact, and attempt to defend against SEELE with everything in their arsenal, including the evangelions, the Magi supercomputers, and their two child soldiers who use the EVA’s Shinji and Asuka</a:t>
            </a:r>
            <a:endParaRPr/>
          </a:p>
          <a:p>
            <a:pPr marL="0" lvl="0" indent="0" algn="l" rtl="0">
              <a:spcBef>
                <a:spcPts val="0"/>
              </a:spcBef>
              <a:spcAft>
                <a:spcPts val="0"/>
              </a:spcAft>
              <a:buNone/>
            </a:pPr>
            <a:r>
              <a:rPr lang="en-US"/>
              <a:t>They are trying to fight as much as they can as NERV fears SEELE’s improper use of the EVA’s, since SEELE needs the EVA’s to be used to cause the third impact</a:t>
            </a:r>
            <a:endParaRPr/>
          </a:p>
          <a:p>
            <a:pPr marL="0" lvl="0" indent="0" algn="l" rtl="0">
              <a:spcBef>
                <a:spcPts val="0"/>
              </a:spcBef>
              <a:spcAft>
                <a:spcPts val="0"/>
              </a:spcAft>
              <a:buNone/>
            </a:pPr>
            <a:r>
              <a:rPr lang="en-US"/>
              <a:t>Whilst all of this is happening, the global population has no idea what’s happening</a:t>
            </a:r>
            <a:endParaRPr/>
          </a:p>
          <a:p>
            <a:pPr marL="0" lvl="0" indent="0" algn="l" rtl="0">
              <a:spcBef>
                <a:spcPts val="0"/>
              </a:spcBef>
              <a:spcAft>
                <a:spcPts val="0"/>
              </a:spcAft>
              <a:buNone/>
            </a:pPr>
            <a:endParaRPr/>
          </a:p>
        </p:txBody>
      </p:sp>
      <p:sp>
        <p:nvSpPr>
          <p:cNvPr id="147" name="Google Shape;147;g1e1edc0b8c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e1edc0b8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1e1edc0b8c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Ashton</a:t>
            </a:r>
            <a:endParaRPr dirty="0"/>
          </a:p>
          <a:p>
            <a:pPr marL="457200" lvl="0" indent="-317500" algn="l" rtl="0">
              <a:spcBef>
                <a:spcPts val="0"/>
              </a:spcBef>
              <a:spcAft>
                <a:spcPts val="0"/>
              </a:spcAft>
              <a:buSzPts val="1400"/>
              <a:buChar char="●"/>
            </a:pPr>
            <a:r>
              <a:rPr lang="en-US" dirty="0"/>
              <a:t>Primordial Soup is a solution of a set of compounds from which all life on Earth originated.</a:t>
            </a:r>
            <a:endParaRPr dirty="0"/>
          </a:p>
          <a:p>
            <a:pPr marL="914400" lvl="1" indent="-317500" algn="l" rtl="0">
              <a:spcBef>
                <a:spcPts val="0"/>
              </a:spcBef>
              <a:spcAft>
                <a:spcPts val="0"/>
              </a:spcAft>
              <a:buSzPts val="1400"/>
              <a:buChar char="○"/>
            </a:pPr>
            <a:r>
              <a:rPr lang="en-US" dirty="0"/>
              <a:t>Human Instrumentality Project</a:t>
            </a:r>
            <a:endParaRPr dirty="0"/>
          </a:p>
          <a:p>
            <a:pPr marL="914400" lvl="1" indent="-317500" algn="l" rtl="0">
              <a:spcBef>
                <a:spcPts val="0"/>
              </a:spcBef>
              <a:spcAft>
                <a:spcPts val="0"/>
              </a:spcAft>
              <a:buSzPts val="1400"/>
              <a:buChar char="○"/>
            </a:pPr>
            <a:r>
              <a:rPr lang="en-US" dirty="0"/>
              <a:t>Our very consciousness is from the result of a bunch of chaotic chemical reactions.</a:t>
            </a:r>
            <a:endParaRPr dirty="0"/>
          </a:p>
          <a:p>
            <a:pPr marL="457200" lvl="0" indent="-317500" algn="l" rtl="0">
              <a:spcBef>
                <a:spcPts val="0"/>
              </a:spcBef>
              <a:spcAft>
                <a:spcPts val="0"/>
              </a:spcAft>
              <a:buSzPts val="1400"/>
              <a:buChar char="●"/>
            </a:pPr>
            <a:r>
              <a:rPr lang="en-US" dirty="0"/>
              <a:t>There is an argument to be made that the advancement of technology caused the events of the movie to happen, resulting in a regression of life on Earth to its primal form.</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Shinji &amp; </a:t>
            </a:r>
            <a:r>
              <a:rPr lang="en-US" dirty="0" err="1"/>
              <a:t>Asuka</a:t>
            </a:r>
            <a:r>
              <a:rPr lang="en-US" dirty="0"/>
              <a:t> are CHILD SOLDIERS</a:t>
            </a:r>
            <a:endParaRPr dirty="0"/>
          </a:p>
          <a:p>
            <a:pPr marL="457200" lvl="0" indent="-317500" algn="l" rtl="0">
              <a:spcBef>
                <a:spcPts val="0"/>
              </a:spcBef>
              <a:spcAft>
                <a:spcPts val="0"/>
              </a:spcAft>
              <a:buSzPts val="1400"/>
              <a:buChar char="●"/>
            </a:pPr>
            <a:r>
              <a:rPr lang="en-US" dirty="0"/>
              <a:t>Separation between Shinji &amp; his father</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NERV recognizes the EVA’s can be used against humanity</a:t>
            </a:r>
            <a:endParaRPr dirty="0"/>
          </a:p>
          <a:p>
            <a:pPr marL="914400" lvl="1" indent="-317500" algn="l" rtl="0">
              <a:spcBef>
                <a:spcPts val="0"/>
              </a:spcBef>
              <a:spcAft>
                <a:spcPts val="0"/>
              </a:spcAft>
              <a:buSzPts val="1400"/>
              <a:buChar char="○"/>
            </a:pPr>
            <a:r>
              <a:rPr lang="en-US" dirty="0"/>
              <a:t>Giving the wrong person control over tech is bad</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The responsibilities, relationships, and world has caused all these characters to remove themselves from each other, becoming detached and lonely</a:t>
            </a:r>
            <a:endParaRPr dirty="0"/>
          </a:p>
        </p:txBody>
      </p:sp>
      <p:sp>
        <p:nvSpPr>
          <p:cNvPr id="158" name="Google Shape;158;g1e1edc0b8c1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e1edc0b8c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e1edc0b8c1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Ashton</a:t>
            </a:r>
            <a:endParaRPr/>
          </a:p>
          <a:p>
            <a:pPr marL="457200" lvl="0" indent="-317500" algn="l" rtl="0">
              <a:spcBef>
                <a:spcPts val="0"/>
              </a:spcBef>
              <a:spcAft>
                <a:spcPts val="0"/>
              </a:spcAft>
              <a:buSzPts val="1400"/>
              <a:buChar char="●"/>
            </a:pPr>
            <a:r>
              <a:rPr lang="en-US"/>
              <a:t>Social Media, which connects most individuals together, can be used as a metaphor to primordial soup.</a:t>
            </a:r>
            <a:endParaRPr/>
          </a:p>
          <a:p>
            <a:pPr marL="457200" lvl="0" indent="-317500" algn="l" rtl="0">
              <a:spcBef>
                <a:spcPts val="0"/>
              </a:spcBef>
              <a:spcAft>
                <a:spcPts val="0"/>
              </a:spcAft>
              <a:buSzPts val="1400"/>
              <a:buChar char="●"/>
            </a:pPr>
            <a:r>
              <a:rPr lang="en-US"/>
              <a:t>SM is potentially very beneficial and potentially harmful.</a:t>
            </a:r>
            <a:endParaRPr/>
          </a:p>
          <a:p>
            <a:pPr marL="457200" lvl="0" indent="-317500" algn="l" rtl="0">
              <a:spcBef>
                <a:spcPts val="0"/>
              </a:spcBef>
              <a:spcAft>
                <a:spcPts val="0"/>
              </a:spcAft>
              <a:buSzPts val="1400"/>
              <a:buChar char="●"/>
            </a:pPr>
            <a:r>
              <a:rPr lang="en-US"/>
              <a:t>Like in Evangelion, the government operates in secret in the name of national security.</a:t>
            </a:r>
            <a:endParaRPr/>
          </a:p>
          <a:p>
            <a:pPr marL="457200" lvl="0" indent="-317500" algn="l" rtl="0">
              <a:spcBef>
                <a:spcPts val="0"/>
              </a:spcBef>
              <a:spcAft>
                <a:spcPts val="0"/>
              </a:spcAft>
              <a:buSzPts val="1400"/>
              <a:buChar char="●"/>
            </a:pPr>
            <a:r>
              <a:rPr lang="en-US"/>
              <a:t>NGE represents is creator’s self identity because the creator put himself into the movie and anime, depression, stress, lack of sense of self</a:t>
            </a:r>
            <a:endParaRPr/>
          </a:p>
          <a:p>
            <a:pPr marL="457200" lvl="0" indent="-317500" algn="l" rtl="0">
              <a:spcBef>
                <a:spcPts val="0"/>
              </a:spcBef>
              <a:spcAft>
                <a:spcPts val="0"/>
              </a:spcAft>
              <a:buSzPts val="1400"/>
              <a:buChar char="●"/>
            </a:pPr>
            <a:r>
              <a:rPr lang="en-US"/>
              <a:t>There is a perpetual power struggle in politics concerning a legal distinction of the separation of church and state.</a:t>
            </a:r>
            <a:endParaRPr/>
          </a:p>
        </p:txBody>
      </p:sp>
      <p:sp>
        <p:nvSpPr>
          <p:cNvPr id="169" name="Google Shape;169;g1e1edc0b8c1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e1edc0b8c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e1edc0b8c1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Najum</a:t>
            </a:r>
            <a:endParaRPr/>
          </a:p>
          <a:p>
            <a:pPr marL="457200" lvl="0" indent="-317500" algn="l" rtl="0">
              <a:spcBef>
                <a:spcPts val="0"/>
              </a:spcBef>
              <a:spcAft>
                <a:spcPts val="0"/>
              </a:spcAft>
              <a:buSzPts val="1400"/>
              <a:buChar char="●"/>
            </a:pPr>
            <a:r>
              <a:rPr lang="en-US"/>
              <a:t>All the characters are combating loneliness , coping through technology</a:t>
            </a:r>
            <a:endParaRPr/>
          </a:p>
          <a:p>
            <a:pPr marL="457200" lvl="0" indent="-317500" algn="l" rtl="0">
              <a:spcBef>
                <a:spcPts val="0"/>
              </a:spcBef>
              <a:spcAft>
                <a:spcPts val="0"/>
              </a:spcAft>
              <a:buSzPts val="1400"/>
              <a:buChar char="●"/>
            </a:pPr>
            <a:r>
              <a:rPr lang="en-US"/>
              <a:t>We connect through social media, music, newspapers, books, art</a:t>
            </a:r>
            <a:endParaRPr/>
          </a:p>
          <a:p>
            <a:pPr marL="457200" lvl="0" indent="-317500" algn="l" rtl="0">
              <a:spcBef>
                <a:spcPts val="0"/>
              </a:spcBef>
              <a:spcAft>
                <a:spcPts val="0"/>
              </a:spcAft>
              <a:buSzPts val="1400"/>
              <a:buChar char="●"/>
            </a:pPr>
            <a:r>
              <a:rPr lang="en-US"/>
              <a:t>Connects the EVA but also connects all the souls together</a:t>
            </a:r>
            <a:endParaRPr/>
          </a:p>
          <a:p>
            <a:pPr marL="457200" lvl="0" indent="-317500" algn="l" rtl="0">
              <a:spcBef>
                <a:spcPts val="0"/>
              </a:spcBef>
              <a:spcAft>
                <a:spcPts val="0"/>
              </a:spcAft>
              <a:buSzPts val="1400"/>
              <a:buChar char="●"/>
            </a:pPr>
            <a:r>
              <a:rPr lang="en-US"/>
              <a:t>We can choose whether or not to get lost in the sauce of media </a:t>
            </a:r>
            <a:endParaRPr/>
          </a:p>
          <a:p>
            <a:pPr marL="457200" lvl="0" indent="-317500" algn="l" rtl="0">
              <a:spcBef>
                <a:spcPts val="0"/>
              </a:spcBef>
              <a:spcAft>
                <a:spcPts val="0"/>
              </a:spcAft>
              <a:buSzPts val="1400"/>
              <a:buChar char="●"/>
            </a:pPr>
            <a:r>
              <a:rPr lang="en-US"/>
              <a:t>Our own self identity (AT field) is what keeps humans from turning into soup </a:t>
            </a:r>
            <a:endParaRPr/>
          </a:p>
        </p:txBody>
      </p:sp>
      <p:sp>
        <p:nvSpPr>
          <p:cNvPr id="180" name="Google Shape;180;g1e1edc0b8c1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5"/>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0" name="Google Shape;20;p5"/>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lvl1pPr lvl="0" algn="ctr">
              <a:lnSpc>
                <a:spcPct val="80000"/>
              </a:lnSpc>
              <a:spcBef>
                <a:spcPts val="0"/>
              </a:spcBef>
              <a:spcAft>
                <a:spcPts val="0"/>
              </a:spcAft>
              <a:buClr>
                <a:schemeClr val="lt1"/>
              </a:buClr>
              <a:buSzPts val="3300"/>
              <a:buFont typeface="Cambria"/>
              <a:buNone/>
              <a:defRPr sz="33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SzPts val="1890"/>
              <a:buNone/>
              <a:defRPr sz="2100">
                <a:solidFill>
                  <a:schemeClr val="lt1"/>
                </a:solidFill>
              </a:defRPr>
            </a:lvl1pPr>
            <a:lvl2pPr marL="914400" lvl="1" indent="-228600" algn="l">
              <a:lnSpc>
                <a:spcPct val="90000"/>
              </a:lnSpc>
              <a:spcBef>
                <a:spcPts val="600"/>
              </a:spcBef>
              <a:spcAft>
                <a:spcPts val="0"/>
              </a:spcAft>
              <a:buSzPts val="1620"/>
              <a:buNone/>
              <a:defRPr sz="1800">
                <a:solidFill>
                  <a:schemeClr val="lt1"/>
                </a:solidFill>
              </a:defRPr>
            </a:lvl2pPr>
            <a:lvl3pPr marL="1371600" lvl="2" indent="-228600" algn="l">
              <a:lnSpc>
                <a:spcPct val="90000"/>
              </a:lnSpc>
              <a:spcBef>
                <a:spcPts val="600"/>
              </a:spcBef>
              <a:spcAft>
                <a:spcPts val="0"/>
              </a:spcAft>
              <a:buSzPts val="1600"/>
              <a:buNone/>
              <a:defRPr sz="1600">
                <a:solidFill>
                  <a:schemeClr val="lt1"/>
                </a:solidFill>
              </a:defRPr>
            </a:lvl3pPr>
            <a:lvl4pPr marL="1828800" lvl="3" indent="-228600" algn="l">
              <a:lnSpc>
                <a:spcPct val="90000"/>
              </a:lnSpc>
              <a:spcBef>
                <a:spcPts val="600"/>
              </a:spcBef>
              <a:spcAft>
                <a:spcPts val="0"/>
              </a:spcAft>
              <a:buSzPts val="1400"/>
              <a:buNone/>
              <a:defRPr sz="1400">
                <a:solidFill>
                  <a:schemeClr val="lt1"/>
                </a:solidFill>
              </a:defRPr>
            </a:lvl4pPr>
            <a:lvl5pPr marL="2286000" lvl="4" indent="-228600" algn="l">
              <a:lnSpc>
                <a:spcPct val="90000"/>
              </a:lnSpc>
              <a:spcBef>
                <a:spcPts val="600"/>
              </a:spcBef>
              <a:spcAft>
                <a:spcPts val="0"/>
              </a:spcAft>
              <a:buSzPts val="1400"/>
              <a:buNone/>
              <a:defRPr sz="1400">
                <a:solidFill>
                  <a:schemeClr val="lt1"/>
                </a:solidFill>
              </a:defRPr>
            </a:lvl5pPr>
            <a:lvl6pPr marL="2743200" lvl="5" indent="-228600" algn="l">
              <a:lnSpc>
                <a:spcPct val="90000"/>
              </a:lnSpc>
              <a:spcBef>
                <a:spcPts val="600"/>
              </a:spcBef>
              <a:spcAft>
                <a:spcPts val="0"/>
              </a:spcAft>
              <a:buSzPts val="1400"/>
              <a:buNone/>
              <a:defRPr sz="1400">
                <a:solidFill>
                  <a:schemeClr val="lt1"/>
                </a:solidFill>
              </a:defRPr>
            </a:lvl6pPr>
            <a:lvl7pPr marL="3200400" lvl="6" indent="-228600" algn="l">
              <a:lnSpc>
                <a:spcPct val="90000"/>
              </a:lnSpc>
              <a:spcBef>
                <a:spcPts val="600"/>
              </a:spcBef>
              <a:spcAft>
                <a:spcPts val="0"/>
              </a:spcAft>
              <a:buSzPts val="1400"/>
              <a:buNone/>
              <a:defRPr sz="1400">
                <a:solidFill>
                  <a:schemeClr val="lt1"/>
                </a:solidFill>
              </a:defRPr>
            </a:lvl7pPr>
            <a:lvl8pPr marL="3657600" lvl="7" indent="-228600" algn="l">
              <a:lnSpc>
                <a:spcPct val="90000"/>
              </a:lnSpc>
              <a:spcBef>
                <a:spcPts val="600"/>
              </a:spcBef>
              <a:spcAft>
                <a:spcPts val="0"/>
              </a:spcAft>
              <a:buSzPts val="1400"/>
              <a:buNone/>
              <a:defRPr sz="1400">
                <a:solidFill>
                  <a:schemeClr val="lt1"/>
                </a:solidFill>
              </a:defRPr>
            </a:lvl8pPr>
            <a:lvl9pPr marL="4114800" lvl="8" indent="-228600" algn="l">
              <a:lnSpc>
                <a:spcPct val="90000"/>
              </a:lnSpc>
              <a:spcBef>
                <a:spcPts val="600"/>
              </a:spcBef>
              <a:spcAft>
                <a:spcPts val="0"/>
              </a:spcAft>
              <a:buSzPts val="1400"/>
              <a:buNone/>
              <a:defRPr sz="1400">
                <a:solidFill>
                  <a:schemeClr val="lt1"/>
                </a:solidFill>
              </a:defRPr>
            </a:lvl9pPr>
          </a:lstStyle>
          <a:p>
            <a:endParaRPr/>
          </a:p>
        </p:txBody>
      </p:sp>
      <p:sp>
        <p:nvSpPr>
          <p:cNvPr id="22" name="Google Shape;22;p5"/>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ernate Picture with Caption">
  <p:cSld name="Alternate Picture with Caption">
    <p:spTree>
      <p:nvGrpSpPr>
        <p:cNvPr id="1" name="Shape 70"/>
        <p:cNvGrpSpPr/>
        <p:nvPr/>
      </p:nvGrpSpPr>
      <p:grpSpPr>
        <a:xfrm>
          <a:off x="0" y="0"/>
          <a:ext cx="0" cy="0"/>
          <a:chOff x="0" y="0"/>
          <a:chExt cx="0" cy="0"/>
        </a:xfrm>
      </p:grpSpPr>
      <p:sp>
        <p:nvSpPr>
          <p:cNvPr id="71" name="Google Shape;71;p14"/>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72" name="Google Shape;72;p14"/>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
          <p:cNvSpPr>
            <a:spLocks noGrp="1"/>
          </p:cNvSpPr>
          <p:nvPr>
            <p:ph type="pic" idx="2"/>
          </p:nvPr>
        </p:nvSpPr>
        <p:spPr>
          <a:xfrm>
            <a:off x="381000" y="361950"/>
            <a:ext cx="4953001" cy="4381501"/>
          </a:xfrm>
          <a:prstGeom prst="rect">
            <a:avLst/>
          </a:prstGeom>
          <a:noFill/>
          <a:ln>
            <a:noFill/>
          </a:ln>
        </p:spPr>
      </p:sp>
      <p:sp>
        <p:nvSpPr>
          <p:cNvPr id="74" name="Google Shape;74;p14"/>
          <p:cNvSpPr txBox="1">
            <a:spLocks noGrp="1"/>
          </p:cNvSpPr>
          <p:nvPr>
            <p:ph type="body" idx="1"/>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rot="5400000">
            <a:off x="2895600" y="-857249"/>
            <a:ext cx="3352800" cy="77724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78" name="Google Shape;78;p15"/>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rot="5400000">
            <a:off x="6051967" y="1841977"/>
            <a:ext cx="4343401" cy="1383347"/>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6"/>
          <p:cNvSpPr txBox="1">
            <a:spLocks noGrp="1"/>
          </p:cNvSpPr>
          <p:nvPr>
            <p:ph type="body" idx="1"/>
          </p:nvPr>
        </p:nvSpPr>
        <p:spPr>
          <a:xfrm rot="5400000">
            <a:off x="1905000" y="-857249"/>
            <a:ext cx="4343401" cy="6781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84" name="Google Shape;84;p16"/>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28" name="Google Shape;28;p6"/>
          <p:cNvSpPr txBox="1">
            <a:spLocks noGrp="1"/>
          </p:cNvSpPr>
          <p:nvPr>
            <p:ph type="body" idx="2"/>
          </p:nvPr>
        </p:nvSpPr>
        <p:spPr>
          <a:xfrm>
            <a:off x="4724400" y="1352551"/>
            <a:ext cx="37338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29" name="Google Shape;29;p6"/>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a:lvl1pPr>
            <a:lvl2pPr marL="914400" lvl="1" indent="-331469" algn="l">
              <a:lnSpc>
                <a:spcPct val="90000"/>
              </a:lnSpc>
              <a:spcBef>
                <a:spcPts val="600"/>
              </a:spcBef>
              <a:spcAft>
                <a:spcPts val="0"/>
              </a:spcAft>
              <a:buSzPts val="162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04800" algn="l">
              <a:lnSpc>
                <a:spcPct val="90000"/>
              </a:lnSpc>
              <a:spcBef>
                <a:spcPts val="600"/>
              </a:spcBef>
              <a:spcAft>
                <a:spcPts val="0"/>
              </a:spcAft>
              <a:buSzPts val="1200"/>
              <a:buChar char="•"/>
              <a:defRPr/>
            </a:lvl5pPr>
            <a:lvl6pPr marL="2743200" lvl="5" indent="-304800" algn="l">
              <a:lnSpc>
                <a:spcPct val="90000"/>
              </a:lnSpc>
              <a:spcBef>
                <a:spcPts val="600"/>
              </a:spcBef>
              <a:spcAft>
                <a:spcPts val="0"/>
              </a:spcAft>
              <a:buSzPts val="1200"/>
              <a:buChar char="–"/>
              <a:defRPr/>
            </a:lvl6pPr>
            <a:lvl7pPr marL="3200400" lvl="6" indent="-304800" algn="l">
              <a:lnSpc>
                <a:spcPct val="90000"/>
              </a:lnSpc>
              <a:spcBef>
                <a:spcPts val="600"/>
              </a:spcBef>
              <a:spcAft>
                <a:spcPts val="0"/>
              </a:spcAft>
              <a:buSzPts val="1200"/>
              <a:buChar char="•"/>
              <a:defRPr/>
            </a:lvl7pPr>
            <a:lvl8pPr marL="3657600" lvl="7" indent="-304800" algn="l">
              <a:lnSpc>
                <a:spcPct val="90000"/>
              </a:lnSpc>
              <a:spcBef>
                <a:spcPts val="600"/>
              </a:spcBef>
              <a:spcAft>
                <a:spcPts val="0"/>
              </a:spcAft>
              <a:buSzPts val="1200"/>
              <a:buChar char="–"/>
              <a:defRPr/>
            </a:lvl8pPr>
            <a:lvl9pPr marL="4114800" lvl="8" indent="-304800" algn="l">
              <a:lnSpc>
                <a:spcPct val="90000"/>
              </a:lnSpc>
              <a:spcBef>
                <a:spcPts val="600"/>
              </a:spcBef>
              <a:spcAft>
                <a:spcPts val="0"/>
              </a:spcAft>
              <a:buSzPts val="1200"/>
              <a:buChar char="•"/>
              <a:defRPr/>
            </a:lvl9pPr>
          </a:lstStyle>
          <a:p>
            <a:endParaRPr/>
          </a:p>
        </p:txBody>
      </p:sp>
      <p:sp>
        <p:nvSpPr>
          <p:cNvPr id="35" name="Google Shape;35;p7"/>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8"/>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0" name="Google Shape;40;p8"/>
          <p:cNvSpPr txBox="1">
            <a:spLocks noGrp="1"/>
          </p:cNvSpPr>
          <p:nvPr>
            <p:ph type="subTitle" idx="1"/>
          </p:nvPr>
        </p:nvSpPr>
        <p:spPr>
          <a:xfrm>
            <a:off x="914400" y="3105150"/>
            <a:ext cx="7315200" cy="762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890"/>
              <a:buNone/>
              <a:defRPr sz="2100">
                <a:solidFill>
                  <a:schemeClr val="lt1"/>
                </a:solidFill>
              </a:defRPr>
            </a:lvl1pPr>
            <a:lvl2pPr lvl="1" algn="ctr">
              <a:lnSpc>
                <a:spcPct val="90000"/>
              </a:lnSpc>
              <a:spcBef>
                <a:spcPts val="600"/>
              </a:spcBef>
              <a:spcAft>
                <a:spcPts val="0"/>
              </a:spcAft>
              <a:buSzPts val="1620"/>
              <a:buNone/>
              <a:defRPr>
                <a:solidFill>
                  <a:schemeClr val="lt1"/>
                </a:solidFill>
              </a:defRPr>
            </a:lvl2pPr>
            <a:lvl3pPr lvl="2" algn="ctr">
              <a:lnSpc>
                <a:spcPct val="90000"/>
              </a:lnSpc>
              <a:spcBef>
                <a:spcPts val="600"/>
              </a:spcBef>
              <a:spcAft>
                <a:spcPts val="0"/>
              </a:spcAft>
              <a:buSzPts val="1500"/>
              <a:buNone/>
              <a:defRPr>
                <a:solidFill>
                  <a:schemeClr val="lt1"/>
                </a:solidFill>
              </a:defRPr>
            </a:lvl3pPr>
            <a:lvl4pPr lvl="3" algn="ctr">
              <a:lnSpc>
                <a:spcPct val="90000"/>
              </a:lnSpc>
              <a:spcBef>
                <a:spcPts val="600"/>
              </a:spcBef>
              <a:spcAft>
                <a:spcPts val="0"/>
              </a:spcAft>
              <a:buSzPts val="1400"/>
              <a:buNone/>
              <a:defRPr>
                <a:solidFill>
                  <a:schemeClr val="lt1"/>
                </a:solidFill>
              </a:defRPr>
            </a:lvl4pPr>
            <a:lvl5pPr lvl="4" algn="ctr">
              <a:lnSpc>
                <a:spcPct val="90000"/>
              </a:lnSpc>
              <a:spcBef>
                <a:spcPts val="600"/>
              </a:spcBef>
              <a:spcAft>
                <a:spcPts val="0"/>
              </a:spcAft>
              <a:buSzPts val="1200"/>
              <a:buNone/>
              <a:defRPr>
                <a:solidFill>
                  <a:schemeClr val="lt1"/>
                </a:solidFill>
              </a:defRPr>
            </a:lvl5pPr>
            <a:lvl6pPr lvl="5" algn="ctr">
              <a:lnSpc>
                <a:spcPct val="90000"/>
              </a:lnSpc>
              <a:spcBef>
                <a:spcPts val="600"/>
              </a:spcBef>
              <a:spcAft>
                <a:spcPts val="0"/>
              </a:spcAft>
              <a:buSzPts val="1200"/>
              <a:buNone/>
              <a:defRPr>
                <a:solidFill>
                  <a:schemeClr val="lt1"/>
                </a:solidFill>
              </a:defRPr>
            </a:lvl6pPr>
            <a:lvl7pPr lvl="6" algn="ctr">
              <a:lnSpc>
                <a:spcPct val="90000"/>
              </a:lnSpc>
              <a:spcBef>
                <a:spcPts val="600"/>
              </a:spcBef>
              <a:spcAft>
                <a:spcPts val="0"/>
              </a:spcAft>
              <a:buSzPts val="1200"/>
              <a:buNone/>
              <a:defRPr>
                <a:solidFill>
                  <a:schemeClr val="lt1"/>
                </a:solidFill>
              </a:defRPr>
            </a:lvl7pPr>
            <a:lvl8pPr lvl="7" algn="ctr">
              <a:lnSpc>
                <a:spcPct val="90000"/>
              </a:lnSpc>
              <a:spcBef>
                <a:spcPts val="600"/>
              </a:spcBef>
              <a:spcAft>
                <a:spcPts val="0"/>
              </a:spcAft>
              <a:buSzPts val="1200"/>
              <a:buNone/>
              <a:defRPr>
                <a:solidFill>
                  <a:schemeClr val="lt1"/>
                </a:solidFill>
              </a:defRPr>
            </a:lvl8pPr>
            <a:lvl9pPr lvl="8" algn="ctr">
              <a:lnSpc>
                <a:spcPct val="90000"/>
              </a:lnSpc>
              <a:spcBef>
                <a:spcPts val="600"/>
              </a:spcBef>
              <a:spcAft>
                <a:spcPts val="0"/>
              </a:spcAft>
              <a:buSzPts val="1200"/>
              <a:buNone/>
              <a:defRPr>
                <a:solidFill>
                  <a:schemeClr val="lt1"/>
                </a:solidFill>
              </a:defRPr>
            </a:lvl9pPr>
          </a:lstStyle>
          <a:p>
            <a:endParaRPr/>
          </a:p>
        </p:txBody>
      </p:sp>
      <p:sp>
        <p:nvSpPr>
          <p:cNvPr id="41" name="Google Shape;41;p8"/>
          <p:cNvSpPr/>
          <p:nvPr/>
        </p:nvSpPr>
        <p:spPr>
          <a:xfrm>
            <a:off x="0" y="1428751"/>
            <a:ext cx="9144000" cy="16111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400" b="0" i="0" u="none" strike="noStrike" cap="none">
              <a:solidFill>
                <a:schemeClr val="lt2"/>
              </a:solidFill>
              <a:latin typeface="Cambria"/>
              <a:ea typeface="Cambria"/>
              <a:cs typeface="Cambria"/>
              <a:sym typeface="Cambria"/>
            </a:endParaRPr>
          </a:p>
        </p:txBody>
      </p:sp>
      <p:sp>
        <p:nvSpPr>
          <p:cNvPr id="42" name="Google Shape;42;p8"/>
          <p:cNvSpPr txBox="1">
            <a:spLocks noGrp="1"/>
          </p:cNvSpPr>
          <p:nvPr>
            <p:ph type="ctrTitle"/>
          </p:nvPr>
        </p:nvSpPr>
        <p:spPr>
          <a:xfrm>
            <a:off x="914400" y="1428751"/>
            <a:ext cx="7315200" cy="1610945"/>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3300"/>
              <a:buFont typeface="Cambria"/>
              <a:buNone/>
              <a:defRPr sz="33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800"/>
              <a:buFont typeface="Cambria"/>
              <a:buNone/>
              <a:defRPr sz="8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27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6858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47" name="Google Shape;47;p9"/>
          <p:cNvSpPr txBox="1">
            <a:spLocks noGrp="1"/>
          </p:cNvSpPr>
          <p:nvPr>
            <p:ph type="body" idx="2"/>
          </p:nvPr>
        </p:nvSpPr>
        <p:spPr>
          <a:xfrm>
            <a:off x="6858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48" name="Google Shape;48;p9"/>
          <p:cNvSpPr txBox="1">
            <a:spLocks noGrp="1"/>
          </p:cNvSpPr>
          <p:nvPr>
            <p:ph type="body" idx="3"/>
          </p:nvPr>
        </p:nvSpPr>
        <p:spPr>
          <a:xfrm>
            <a:off x="4724400" y="1352550"/>
            <a:ext cx="3733800" cy="685800"/>
          </a:xfrm>
          <a:prstGeom prst="rect">
            <a:avLst/>
          </a:prstGeom>
          <a:noFill/>
          <a:ln>
            <a:noFill/>
          </a:ln>
        </p:spPr>
        <p:txBody>
          <a:bodyPr spcFirstLastPara="1" wrap="square" lIns="91425" tIns="45700" rIns="91425" bIns="45700" anchor="ctr" anchorCtr="0">
            <a:noAutofit/>
          </a:bodyPr>
          <a:lstStyle>
            <a:lvl1pPr marL="457200" lvl="0" indent="-228600" algn="l">
              <a:lnSpc>
                <a:spcPct val="80000"/>
              </a:lnSpc>
              <a:spcBef>
                <a:spcPts val="0"/>
              </a:spcBef>
              <a:spcAft>
                <a:spcPts val="0"/>
              </a:spcAft>
              <a:buSzPts val="1890"/>
              <a:buNone/>
              <a:defRPr sz="2100" b="0">
                <a:solidFill>
                  <a:schemeClr val="lt1"/>
                </a:solidFill>
              </a:defRPr>
            </a:lvl1pPr>
            <a:lvl2pPr marL="914400" lvl="1" indent="-228600" algn="l">
              <a:lnSpc>
                <a:spcPct val="90000"/>
              </a:lnSpc>
              <a:spcBef>
                <a:spcPts val="600"/>
              </a:spcBef>
              <a:spcAft>
                <a:spcPts val="0"/>
              </a:spcAft>
              <a:buSzPts val="18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lnSpc>
                <a:spcPct val="90000"/>
              </a:lnSpc>
              <a:spcBef>
                <a:spcPts val="600"/>
              </a:spcBef>
              <a:spcAft>
                <a:spcPts val="0"/>
              </a:spcAft>
              <a:buSzPts val="160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600"/>
              </a:spcBef>
              <a:spcAft>
                <a:spcPts val="0"/>
              </a:spcAft>
              <a:buSzPts val="1600"/>
              <a:buNone/>
              <a:defRPr sz="1600" b="1"/>
            </a:lvl8pPr>
            <a:lvl9pPr marL="4114800" lvl="8" indent="-228600" algn="l">
              <a:lnSpc>
                <a:spcPct val="90000"/>
              </a:lnSpc>
              <a:spcBef>
                <a:spcPts val="600"/>
              </a:spcBef>
              <a:spcAft>
                <a:spcPts val="0"/>
              </a:spcAft>
              <a:buSzPts val="1600"/>
              <a:buNone/>
              <a:defRPr sz="1600" b="1"/>
            </a:lvl9pPr>
          </a:lstStyle>
          <a:p>
            <a:endParaRPr/>
          </a:p>
        </p:txBody>
      </p:sp>
      <p:sp>
        <p:nvSpPr>
          <p:cNvPr id="49" name="Google Shape;49;p9"/>
          <p:cNvSpPr txBox="1">
            <a:spLocks noGrp="1"/>
          </p:cNvSpPr>
          <p:nvPr>
            <p:ph type="body" idx="4"/>
          </p:nvPr>
        </p:nvSpPr>
        <p:spPr>
          <a:xfrm>
            <a:off x="4724400" y="2038350"/>
            <a:ext cx="3733800" cy="26670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200"/>
              </a:spcBef>
              <a:spcAft>
                <a:spcPts val="0"/>
              </a:spcAft>
              <a:buSzPts val="1620"/>
              <a:buChar char="•"/>
              <a:defRPr sz="1800"/>
            </a:lvl1pPr>
            <a:lvl2pPr marL="914400" lvl="1" indent="-314325" algn="l">
              <a:lnSpc>
                <a:spcPct val="90000"/>
              </a:lnSpc>
              <a:spcBef>
                <a:spcPts val="600"/>
              </a:spcBef>
              <a:spcAft>
                <a:spcPts val="0"/>
              </a:spcAft>
              <a:buSzPts val="1350"/>
              <a:buChar char="–"/>
              <a:defRPr sz="1500"/>
            </a:lvl2pPr>
            <a:lvl3pPr marL="1371600" lvl="2" indent="-317500" algn="l">
              <a:lnSpc>
                <a:spcPct val="90000"/>
              </a:lnSpc>
              <a:spcBef>
                <a:spcPts val="600"/>
              </a:spcBef>
              <a:spcAft>
                <a:spcPts val="0"/>
              </a:spcAft>
              <a:buSzPts val="1400"/>
              <a:buChar char="•"/>
              <a:defRPr sz="1400"/>
            </a:lvl3pPr>
            <a:lvl4pPr marL="1828800" lvl="3" indent="-304800" algn="l">
              <a:lnSpc>
                <a:spcPct val="90000"/>
              </a:lnSpc>
              <a:spcBef>
                <a:spcPts val="600"/>
              </a:spcBef>
              <a:spcAft>
                <a:spcPts val="0"/>
              </a:spcAft>
              <a:buSzPts val="1200"/>
              <a:buChar char="–"/>
              <a:defRPr sz="1200"/>
            </a:lvl4pPr>
            <a:lvl5pPr marL="2286000" lvl="4" indent="-298450" algn="l">
              <a:lnSpc>
                <a:spcPct val="90000"/>
              </a:lnSpc>
              <a:spcBef>
                <a:spcPts val="600"/>
              </a:spcBef>
              <a:spcAft>
                <a:spcPts val="0"/>
              </a:spcAft>
              <a:buSzPts val="1100"/>
              <a:buChar char="•"/>
              <a:defRPr sz="1100"/>
            </a:lvl5pPr>
            <a:lvl6pPr marL="2743200" lvl="5" indent="-298450" algn="l">
              <a:lnSpc>
                <a:spcPct val="90000"/>
              </a:lnSpc>
              <a:spcBef>
                <a:spcPts val="600"/>
              </a:spcBef>
              <a:spcAft>
                <a:spcPts val="0"/>
              </a:spcAft>
              <a:buSzPts val="1100"/>
              <a:buChar char="–"/>
              <a:defRPr sz="1100"/>
            </a:lvl6pPr>
            <a:lvl7pPr marL="3200400" lvl="6" indent="-298450" algn="l">
              <a:lnSpc>
                <a:spcPct val="90000"/>
              </a:lnSpc>
              <a:spcBef>
                <a:spcPts val="600"/>
              </a:spcBef>
              <a:spcAft>
                <a:spcPts val="0"/>
              </a:spcAft>
              <a:buSzPts val="1100"/>
              <a:buChar char="•"/>
              <a:defRPr sz="1100"/>
            </a:lvl7pPr>
            <a:lvl8pPr marL="3657600" lvl="7" indent="-298450" algn="l">
              <a:lnSpc>
                <a:spcPct val="90000"/>
              </a:lnSpc>
              <a:spcBef>
                <a:spcPts val="600"/>
              </a:spcBef>
              <a:spcAft>
                <a:spcPts val="0"/>
              </a:spcAft>
              <a:buSzPts val="1100"/>
              <a:buChar char="–"/>
              <a:defRPr sz="1100"/>
            </a:lvl8pPr>
            <a:lvl9pPr marL="4114800" lvl="8" indent="-298450" algn="l">
              <a:lnSpc>
                <a:spcPct val="90000"/>
              </a:lnSpc>
              <a:spcBef>
                <a:spcPts val="600"/>
              </a:spcBef>
              <a:spcAft>
                <a:spcPts val="0"/>
              </a:spcAft>
              <a:buSzPts val="1100"/>
              <a:buChar char="•"/>
              <a:defRPr sz="1100"/>
            </a:lvl9pPr>
          </a:lstStyle>
          <a:p>
            <a:endParaRPr/>
          </a:p>
        </p:txBody>
      </p:sp>
      <p:sp>
        <p:nvSpPr>
          <p:cNvPr id="50" name="Google Shape;50;p9"/>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2"/>
          <p:cNvSpPr/>
          <p:nvPr/>
        </p:nvSpPr>
        <p:spPr>
          <a:xfrm>
            <a:off x="0" y="-836"/>
            <a:ext cx="5715000"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1" name="Google Shape;61;p12"/>
          <p:cNvSpPr txBox="1">
            <a:spLocks noGrp="1"/>
          </p:cNvSpPr>
          <p:nvPr>
            <p:ph type="title"/>
          </p:nvPr>
        </p:nvSpPr>
        <p:spPr>
          <a:xfrm>
            <a:off x="5867400" y="361950"/>
            <a:ext cx="2971800" cy="1066800"/>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2"/>
          <p:cNvSpPr txBox="1">
            <a:spLocks noGrp="1"/>
          </p:cNvSpPr>
          <p:nvPr>
            <p:ph type="body" idx="1"/>
          </p:nvPr>
        </p:nvSpPr>
        <p:spPr>
          <a:xfrm>
            <a:off x="381000" y="361950"/>
            <a:ext cx="4953000" cy="4381501"/>
          </a:xfrm>
          <a:prstGeom prst="rect">
            <a:avLst/>
          </a:prstGeom>
          <a:noFill/>
          <a:ln>
            <a:noFill/>
          </a:ln>
        </p:spPr>
        <p:txBody>
          <a:bodyPr spcFirstLastPara="1" wrap="square" lIns="91425" tIns="45700" rIns="91425" bIns="45700" anchor="t" anchorCtr="0">
            <a:normAutofit/>
          </a:bodyPr>
          <a:lstStyle>
            <a:lvl1pPr marL="457200" lvl="0" indent="-348615" algn="l">
              <a:lnSpc>
                <a:spcPct val="90000"/>
              </a:lnSpc>
              <a:spcBef>
                <a:spcPts val="1200"/>
              </a:spcBef>
              <a:spcAft>
                <a:spcPts val="0"/>
              </a:spcAft>
              <a:buSzPts val="1890"/>
              <a:buChar char="•"/>
              <a:defRPr sz="2100"/>
            </a:lvl1pPr>
            <a:lvl2pPr marL="914400" lvl="1" indent="-331469" algn="l">
              <a:lnSpc>
                <a:spcPct val="90000"/>
              </a:lnSpc>
              <a:spcBef>
                <a:spcPts val="600"/>
              </a:spcBef>
              <a:spcAft>
                <a:spcPts val="0"/>
              </a:spcAft>
              <a:buSzPts val="1620"/>
              <a:buChar char="–"/>
              <a:defRPr sz="1800"/>
            </a:lvl2pPr>
            <a:lvl3pPr marL="1371600" lvl="2" indent="-323850" algn="l">
              <a:lnSpc>
                <a:spcPct val="90000"/>
              </a:lnSpc>
              <a:spcBef>
                <a:spcPts val="600"/>
              </a:spcBef>
              <a:spcAft>
                <a:spcPts val="0"/>
              </a:spcAft>
              <a:buSzPts val="1500"/>
              <a:buChar char="•"/>
              <a:defRPr sz="1500"/>
            </a:lvl3pPr>
            <a:lvl4pPr marL="1828800" lvl="3" indent="-317500" algn="l">
              <a:lnSpc>
                <a:spcPct val="90000"/>
              </a:lnSpc>
              <a:spcBef>
                <a:spcPts val="600"/>
              </a:spcBef>
              <a:spcAft>
                <a:spcPts val="0"/>
              </a:spcAft>
              <a:buSzPts val="1400"/>
              <a:buChar char="–"/>
              <a:defRPr sz="1400"/>
            </a:lvl4pPr>
            <a:lvl5pPr marL="2286000" lvl="4" indent="-304800" algn="l">
              <a:lnSpc>
                <a:spcPct val="90000"/>
              </a:lnSpc>
              <a:spcBef>
                <a:spcPts val="600"/>
              </a:spcBef>
              <a:spcAft>
                <a:spcPts val="0"/>
              </a:spcAft>
              <a:buSzPts val="1200"/>
              <a:buChar char="•"/>
              <a:defRPr sz="1200"/>
            </a:lvl5pPr>
            <a:lvl6pPr marL="2743200" lvl="5" indent="-304800" algn="l">
              <a:lnSpc>
                <a:spcPct val="90000"/>
              </a:lnSpc>
              <a:spcBef>
                <a:spcPts val="600"/>
              </a:spcBef>
              <a:spcAft>
                <a:spcPts val="0"/>
              </a:spcAft>
              <a:buSzPts val="1200"/>
              <a:buChar char="–"/>
              <a:defRPr sz="1200"/>
            </a:lvl6pPr>
            <a:lvl7pPr marL="3200400" lvl="6" indent="-304800" algn="l">
              <a:lnSpc>
                <a:spcPct val="90000"/>
              </a:lnSpc>
              <a:spcBef>
                <a:spcPts val="600"/>
              </a:spcBef>
              <a:spcAft>
                <a:spcPts val="0"/>
              </a:spcAft>
              <a:buSzPts val="1200"/>
              <a:buChar char="•"/>
              <a:defRPr sz="1200"/>
            </a:lvl7pPr>
            <a:lvl8pPr marL="3657600" lvl="7" indent="-304800" algn="l">
              <a:lnSpc>
                <a:spcPct val="90000"/>
              </a:lnSpc>
              <a:spcBef>
                <a:spcPts val="600"/>
              </a:spcBef>
              <a:spcAft>
                <a:spcPts val="0"/>
              </a:spcAft>
              <a:buSzPts val="1200"/>
              <a:buChar char="–"/>
              <a:defRPr sz="1200"/>
            </a:lvl8pPr>
            <a:lvl9pPr marL="4114800" lvl="8" indent="-304800" algn="l">
              <a:lnSpc>
                <a:spcPct val="90000"/>
              </a:lnSpc>
              <a:spcBef>
                <a:spcPts val="600"/>
              </a:spcBef>
              <a:spcAft>
                <a:spcPts val="0"/>
              </a:spcAft>
              <a:buSzPts val="1200"/>
              <a:buChar char="•"/>
              <a:defRPr sz="1200"/>
            </a:lvl9pPr>
          </a:lstStyle>
          <a:p>
            <a:endParaRPr/>
          </a:p>
        </p:txBody>
      </p:sp>
      <p:sp>
        <p:nvSpPr>
          <p:cNvPr id="63" name="Google Shape;63;p12"/>
          <p:cNvSpPr txBox="1">
            <a:spLocks noGrp="1"/>
          </p:cNvSpPr>
          <p:nvPr>
            <p:ph type="body" idx="2"/>
          </p:nvPr>
        </p:nvSpPr>
        <p:spPr>
          <a:xfrm>
            <a:off x="5867400" y="1581150"/>
            <a:ext cx="2971800" cy="3200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3"/>
          <p:cNvSpPr/>
          <p:nvPr/>
        </p:nvSpPr>
        <p:spPr>
          <a:xfrm>
            <a:off x="-1205" y="-836"/>
            <a:ext cx="9145184" cy="5147769"/>
          </a:xfrm>
          <a:custGeom>
            <a:avLst/>
            <a:gdLst/>
            <a:ahLst/>
            <a:cxnLst/>
            <a:rect l="l" t="t" r="r" b="b"/>
            <a:pathLst>
              <a:path w="9145184" h="5147769" extrusionOk="0">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rgbClr val="000000">
                  <a:alpha val="784"/>
                </a:srgbClr>
              </a:gs>
              <a:gs pos="100000">
                <a:srgbClr val="000000">
                  <a:alpha val="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6" name="Google Shape;66;p13"/>
          <p:cNvSpPr/>
          <p:nvPr/>
        </p:nvSpPr>
        <p:spPr>
          <a:xfrm>
            <a:off x="0" y="-836"/>
            <a:ext cx="4571386" cy="51443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67" name="Google Shape;67;p13"/>
          <p:cNvSpPr txBox="1">
            <a:spLocks noGrp="1"/>
          </p:cNvSpPr>
          <p:nvPr>
            <p:ph type="title"/>
          </p:nvPr>
        </p:nvSpPr>
        <p:spPr>
          <a:xfrm>
            <a:off x="4800600" y="1428750"/>
            <a:ext cx="3886200" cy="12954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2400"/>
              <a:buFont typeface="Cambria"/>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3"/>
          <p:cNvSpPr>
            <a:spLocks noGrp="1"/>
          </p:cNvSpPr>
          <p:nvPr>
            <p:ph type="pic" idx="2"/>
          </p:nvPr>
        </p:nvSpPr>
        <p:spPr>
          <a:xfrm>
            <a:off x="381001" y="361951"/>
            <a:ext cx="3809386" cy="4397030"/>
          </a:xfrm>
          <a:prstGeom prst="rect">
            <a:avLst/>
          </a:prstGeom>
          <a:noFill/>
          <a:ln>
            <a:noFill/>
          </a:ln>
        </p:spPr>
      </p:sp>
      <p:sp>
        <p:nvSpPr>
          <p:cNvPr id="69" name="Google Shape;69;p13"/>
          <p:cNvSpPr txBox="1">
            <a:spLocks noGrp="1"/>
          </p:cNvSpPr>
          <p:nvPr>
            <p:ph type="body" idx="1"/>
          </p:nvPr>
        </p:nvSpPr>
        <p:spPr>
          <a:xfrm>
            <a:off x="4800600" y="2800350"/>
            <a:ext cx="388620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350"/>
              <a:buNone/>
              <a:defRPr sz="1500">
                <a:solidFill>
                  <a:schemeClr val="lt1"/>
                </a:solidFill>
              </a:defRPr>
            </a:lvl1pPr>
            <a:lvl2pPr marL="914400" lvl="1" indent="-228600" algn="l">
              <a:lnSpc>
                <a:spcPct val="90000"/>
              </a:lnSpc>
              <a:spcBef>
                <a:spcPts val="600"/>
              </a:spcBef>
              <a:spcAft>
                <a:spcPts val="0"/>
              </a:spcAft>
              <a:buSzPts val="108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7000">
              <a:schemeClr val="dk2"/>
            </a:gs>
            <a:gs pos="71000">
              <a:srgbClr val="620000"/>
            </a:gs>
            <a:gs pos="100000">
              <a:srgbClr val="26000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chemeClr val="lt1"/>
              </a:buClr>
              <a:buSzPts val="2700"/>
              <a:buFont typeface="Cambria"/>
              <a:buNone/>
              <a:defRPr sz="2700" b="0"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a:bodyPr>
          <a:lstStyle>
            <a:lvl1pPr marL="457200" marR="0" lvl="0" indent="-348615" algn="l" rtl="0">
              <a:lnSpc>
                <a:spcPct val="90000"/>
              </a:lnSpc>
              <a:spcBef>
                <a:spcPts val="1200"/>
              </a:spcBef>
              <a:spcAft>
                <a:spcPts val="0"/>
              </a:spcAft>
              <a:buClr>
                <a:schemeClr val="lt2"/>
              </a:buClr>
              <a:buSzPts val="1890"/>
              <a:buFont typeface="Arial"/>
              <a:buChar char="•"/>
              <a:defRPr sz="2100" b="0" i="0" u="none" strike="noStrike" cap="none">
                <a:solidFill>
                  <a:schemeClr val="lt1"/>
                </a:solidFill>
                <a:latin typeface="Cambria"/>
                <a:ea typeface="Cambria"/>
                <a:cs typeface="Cambria"/>
                <a:sym typeface="Cambria"/>
              </a:defRPr>
            </a:lvl1pPr>
            <a:lvl2pPr marL="914400" marR="0" lvl="1" indent="-331469" algn="l" rtl="0">
              <a:lnSpc>
                <a:spcPct val="90000"/>
              </a:lnSpc>
              <a:spcBef>
                <a:spcPts val="600"/>
              </a:spcBef>
              <a:spcAft>
                <a:spcPts val="0"/>
              </a:spcAft>
              <a:buClr>
                <a:schemeClr val="lt2"/>
              </a:buClr>
              <a:buSzPts val="1620"/>
              <a:buFont typeface="Cambria"/>
              <a:buChar char="–"/>
              <a:defRPr sz="1800" b="0" i="0" u="none" strike="noStrike" cap="none">
                <a:solidFill>
                  <a:schemeClr val="lt1"/>
                </a:solidFill>
                <a:latin typeface="Cambria"/>
                <a:ea typeface="Cambria"/>
                <a:cs typeface="Cambria"/>
                <a:sym typeface="Cambria"/>
              </a:defRPr>
            </a:lvl2pPr>
            <a:lvl3pPr marL="1371600" marR="0" lvl="2" indent="-323850" algn="l" rtl="0">
              <a:lnSpc>
                <a:spcPct val="90000"/>
              </a:lnSpc>
              <a:spcBef>
                <a:spcPts val="600"/>
              </a:spcBef>
              <a:spcAft>
                <a:spcPts val="0"/>
              </a:spcAft>
              <a:buClr>
                <a:schemeClr val="lt2"/>
              </a:buClr>
              <a:buSzPts val="1500"/>
              <a:buFont typeface="Arial"/>
              <a:buChar char="•"/>
              <a:defRPr sz="1500" b="0" i="0" u="none" strike="noStrike" cap="none">
                <a:solidFill>
                  <a:schemeClr val="lt1"/>
                </a:solidFill>
                <a:latin typeface="Cambria"/>
                <a:ea typeface="Cambria"/>
                <a:cs typeface="Cambria"/>
                <a:sym typeface="Cambria"/>
              </a:defRPr>
            </a:lvl3pPr>
            <a:lvl4pPr marL="1828800" marR="0" lvl="3" indent="-317500" algn="l" rtl="0">
              <a:lnSpc>
                <a:spcPct val="90000"/>
              </a:lnSpc>
              <a:spcBef>
                <a:spcPts val="600"/>
              </a:spcBef>
              <a:spcAft>
                <a:spcPts val="0"/>
              </a:spcAft>
              <a:buClr>
                <a:schemeClr val="lt2"/>
              </a:buClr>
              <a:buSzPts val="1400"/>
              <a:buFont typeface="Cambria"/>
              <a:buChar char="–"/>
              <a:defRPr sz="1400" b="0" i="0" u="none" strike="noStrike" cap="none">
                <a:solidFill>
                  <a:schemeClr val="lt1"/>
                </a:solidFill>
                <a:latin typeface="Cambria"/>
                <a:ea typeface="Cambria"/>
                <a:cs typeface="Cambria"/>
                <a:sym typeface="Cambria"/>
              </a:defRPr>
            </a:lvl4pPr>
            <a:lvl5pPr marL="2286000" marR="0" lvl="4"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5pPr>
            <a:lvl6pPr marL="2743200" marR="0" lvl="5"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6pPr>
            <a:lvl7pPr marL="3200400" marR="0" lvl="6"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7pPr>
            <a:lvl8pPr marL="3657600" marR="0" lvl="7" indent="-304800" algn="l" rtl="0">
              <a:lnSpc>
                <a:spcPct val="90000"/>
              </a:lnSpc>
              <a:spcBef>
                <a:spcPts val="600"/>
              </a:spcBef>
              <a:spcAft>
                <a:spcPts val="0"/>
              </a:spcAft>
              <a:buClr>
                <a:schemeClr val="lt2"/>
              </a:buClr>
              <a:buSzPts val="1200"/>
              <a:buFont typeface="Cambria"/>
              <a:buChar char="–"/>
              <a:defRPr sz="1200" b="0" i="0" u="none" strike="noStrike" cap="none">
                <a:solidFill>
                  <a:schemeClr val="lt1"/>
                </a:solidFill>
                <a:latin typeface="Cambria"/>
                <a:ea typeface="Cambria"/>
                <a:cs typeface="Cambria"/>
                <a:sym typeface="Cambria"/>
              </a:defRPr>
            </a:lvl8pPr>
            <a:lvl9pPr marL="4114800" marR="0" lvl="8" indent="-304800" algn="l" rtl="0">
              <a:lnSpc>
                <a:spcPct val="90000"/>
              </a:lnSpc>
              <a:spcBef>
                <a:spcPts val="600"/>
              </a:spcBef>
              <a:spcAft>
                <a:spcPts val="0"/>
              </a:spcAft>
              <a:buClr>
                <a:schemeClr val="lt2"/>
              </a:buClr>
              <a:buSzPts val="1200"/>
              <a:buFont typeface="Arial"/>
              <a:buChar char="•"/>
              <a:defRPr sz="1200" b="0" i="0" u="none" strike="noStrike" cap="none">
                <a:solidFill>
                  <a:schemeClr val="lt1"/>
                </a:solidFill>
                <a:latin typeface="Cambria"/>
                <a:ea typeface="Cambria"/>
                <a:cs typeface="Cambria"/>
                <a:sym typeface="Cambria"/>
              </a:defRPr>
            </a:lvl9pPr>
          </a:lstStyle>
          <a:p>
            <a:endParaRPr/>
          </a:p>
        </p:txBody>
      </p:sp>
      <p:sp>
        <p:nvSpPr>
          <p:cNvPr id="12" name="Google Shape;12;p4"/>
          <p:cNvSpPr txBox="1">
            <a:spLocks noGrp="1"/>
          </p:cNvSpPr>
          <p:nvPr>
            <p:ph type="dt" idx="10"/>
          </p:nvPr>
        </p:nvSpPr>
        <p:spPr>
          <a:xfrm>
            <a:off x="6553200" y="4997196"/>
            <a:ext cx="1066800" cy="14630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13" name="Google Shape;13;p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900"/>
              <a:buFont typeface="Cambria"/>
              <a:buNone/>
              <a:defRPr sz="90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lt1"/>
                </a:solidFill>
                <a:latin typeface="Cambria"/>
                <a:ea typeface="Cambria"/>
                <a:cs typeface="Cambria"/>
                <a:sym typeface="Cambria"/>
              </a:defRPr>
            </a:lvl9pPr>
          </a:lstStyle>
          <a:p>
            <a:endParaRPr/>
          </a:p>
        </p:txBody>
      </p:sp>
      <p:sp>
        <p:nvSpPr>
          <p:cNvPr id="14" name="Google Shape;14;p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Cambria"/>
                <a:ea typeface="Cambria"/>
                <a:cs typeface="Cambria"/>
                <a:sym typeface="Cambria"/>
              </a:defRPr>
            </a:lvl1pPr>
            <a:lvl2pPr marL="0" marR="0" lvl="1" indent="0" algn="r" rtl="0">
              <a:spcBef>
                <a:spcPts val="0"/>
              </a:spcBef>
              <a:buNone/>
              <a:defRPr sz="900" b="0" i="0" u="none" strike="noStrike" cap="none">
                <a:solidFill>
                  <a:schemeClr val="lt1"/>
                </a:solidFill>
                <a:latin typeface="Cambria"/>
                <a:ea typeface="Cambria"/>
                <a:cs typeface="Cambria"/>
                <a:sym typeface="Cambria"/>
              </a:defRPr>
            </a:lvl2pPr>
            <a:lvl3pPr marL="0" marR="0" lvl="2" indent="0" algn="r" rtl="0">
              <a:spcBef>
                <a:spcPts val="0"/>
              </a:spcBef>
              <a:buNone/>
              <a:defRPr sz="900" b="0" i="0" u="none" strike="noStrike" cap="none">
                <a:solidFill>
                  <a:schemeClr val="lt1"/>
                </a:solidFill>
                <a:latin typeface="Cambria"/>
                <a:ea typeface="Cambria"/>
                <a:cs typeface="Cambria"/>
                <a:sym typeface="Cambria"/>
              </a:defRPr>
            </a:lvl3pPr>
            <a:lvl4pPr marL="0" marR="0" lvl="3" indent="0" algn="r" rtl="0">
              <a:spcBef>
                <a:spcPts val="0"/>
              </a:spcBef>
              <a:buNone/>
              <a:defRPr sz="900" b="0" i="0" u="none" strike="noStrike" cap="none">
                <a:solidFill>
                  <a:schemeClr val="lt1"/>
                </a:solidFill>
                <a:latin typeface="Cambria"/>
                <a:ea typeface="Cambria"/>
                <a:cs typeface="Cambria"/>
                <a:sym typeface="Cambria"/>
              </a:defRPr>
            </a:lvl4pPr>
            <a:lvl5pPr marL="0" marR="0" lvl="4" indent="0" algn="r" rtl="0">
              <a:spcBef>
                <a:spcPts val="0"/>
              </a:spcBef>
              <a:buNone/>
              <a:defRPr sz="900" b="0" i="0" u="none" strike="noStrike" cap="none">
                <a:solidFill>
                  <a:schemeClr val="lt1"/>
                </a:solidFill>
                <a:latin typeface="Cambria"/>
                <a:ea typeface="Cambria"/>
                <a:cs typeface="Cambria"/>
                <a:sym typeface="Cambria"/>
              </a:defRPr>
            </a:lvl5pPr>
            <a:lvl6pPr marL="0" marR="0" lvl="5" indent="0" algn="r" rtl="0">
              <a:spcBef>
                <a:spcPts val="0"/>
              </a:spcBef>
              <a:buNone/>
              <a:defRPr sz="900" b="0" i="0" u="none" strike="noStrike" cap="none">
                <a:solidFill>
                  <a:schemeClr val="lt1"/>
                </a:solidFill>
                <a:latin typeface="Cambria"/>
                <a:ea typeface="Cambria"/>
                <a:cs typeface="Cambria"/>
                <a:sym typeface="Cambria"/>
              </a:defRPr>
            </a:lvl6pPr>
            <a:lvl7pPr marL="0" marR="0" lvl="6" indent="0" algn="r" rtl="0">
              <a:spcBef>
                <a:spcPts val="0"/>
              </a:spcBef>
              <a:buNone/>
              <a:defRPr sz="900" b="0" i="0" u="none" strike="noStrike" cap="none">
                <a:solidFill>
                  <a:schemeClr val="lt1"/>
                </a:solidFill>
                <a:latin typeface="Cambria"/>
                <a:ea typeface="Cambria"/>
                <a:cs typeface="Cambria"/>
                <a:sym typeface="Cambria"/>
              </a:defRPr>
            </a:lvl7pPr>
            <a:lvl8pPr marL="0" marR="0" lvl="7" indent="0" algn="r" rtl="0">
              <a:spcBef>
                <a:spcPts val="0"/>
              </a:spcBef>
              <a:buNone/>
              <a:defRPr sz="900" b="0" i="0" u="none" strike="noStrike" cap="none">
                <a:solidFill>
                  <a:schemeClr val="lt1"/>
                </a:solidFill>
                <a:latin typeface="Cambria"/>
                <a:ea typeface="Cambria"/>
                <a:cs typeface="Cambria"/>
                <a:sym typeface="Cambria"/>
              </a:defRPr>
            </a:lvl8pPr>
            <a:lvl9pPr marL="0" marR="0" lvl="8" indent="0" algn="r" rtl="0">
              <a:spcBef>
                <a:spcPts val="0"/>
              </a:spcBef>
              <a:buNone/>
              <a:defRPr sz="900" b="0" i="0" u="none" strike="noStrike" cap="none">
                <a:solidFill>
                  <a:schemeClr val="lt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4"/>
          <p:cNvGrpSpPr/>
          <p:nvPr/>
        </p:nvGrpSpPr>
        <p:grpSpPr>
          <a:xfrm>
            <a:off x="23" y="21342"/>
            <a:ext cx="9143977" cy="295715"/>
            <a:chOff x="23" y="21342"/>
            <a:chExt cx="9143977" cy="295715"/>
          </a:xfrm>
        </p:grpSpPr>
        <p:sp>
          <p:nvSpPr>
            <p:cNvPr id="16" name="Google Shape;16;p4"/>
            <p:cNvSpPr/>
            <p:nvPr/>
          </p:nvSpPr>
          <p:spPr>
            <a:xfrm>
              <a:off x="23" y="36417"/>
              <a:ext cx="9143977" cy="274320"/>
            </a:xfrm>
            <a:prstGeom prst="rect">
              <a:avLst/>
            </a:prstGeom>
            <a:gradFill>
              <a:gsLst>
                <a:gs pos="0">
                  <a:schemeClr val="dk2"/>
                </a:gs>
                <a:gs pos="100000">
                  <a:schemeClr val="dk1"/>
                </a:gs>
              </a:gsLst>
              <a:path path="circle">
                <a:fillToRect l="50000" t="50000" r="50000" b="50000"/>
              </a:path>
              <a:tileRect/>
            </a:gradFill>
            <a:ln>
              <a:noFill/>
            </a:ln>
          </p:spPr>
          <p:txBody>
            <a:bodyPr spcFirstLastPara="1" wrap="square" lIns="91425" tIns="0" rIns="91425" bIns="45700" anchor="ctr" anchorCtr="0">
              <a:noAutofit/>
            </a:bodyPr>
            <a:lstStyle/>
            <a:p>
              <a:pPr marL="0" marR="0" lvl="0" indent="0" algn="l" rtl="0">
                <a:spcBef>
                  <a:spcPts val="0"/>
                </a:spcBef>
                <a:spcAft>
                  <a:spcPts val="0"/>
                </a:spcAft>
                <a:buNone/>
              </a:pPr>
              <a:r>
                <a:rPr lang="en-US" sz="1800" b="0" i="0" u="none" strike="noStrike" cap="none">
                  <a:solidFill>
                    <a:schemeClr val="lt1"/>
                  </a:solidFill>
                  <a:latin typeface="Cambria"/>
                  <a:ea typeface="Cambria"/>
                  <a:cs typeface="Cambria"/>
                  <a:sym typeface="Cambria"/>
                </a:rPr>
                <a:t>CS 3043 Social Implications Of Computing</a:t>
              </a:r>
              <a:endParaRPr/>
            </a:p>
          </p:txBody>
        </p:sp>
        <p:pic>
          <p:nvPicPr>
            <p:cNvPr id="17" name="Google Shape;17;p4" descr="WPI_Inst_Prim_FulClr_Rev.png"/>
            <p:cNvPicPr preferRelativeResize="0"/>
            <p:nvPr/>
          </p:nvPicPr>
          <p:blipFill rotWithShape="1">
            <a:blip r:embed="rId14">
              <a:alphaModFix/>
            </a:blip>
            <a:srcRect/>
            <a:stretch/>
          </p:blipFill>
          <p:spPr>
            <a:xfrm>
              <a:off x="8123338" y="21342"/>
              <a:ext cx="914400" cy="29571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diginole.lib.fsu.edu/islandora/object/fsu%3A253836/datastream/PDF/view" TargetMode="External"/><Relationship Id="rId3" Type="http://schemas.openxmlformats.org/officeDocument/2006/relationships/hyperlink" Target="https://web.archive.org/web/20010212010121/http:/ent.nikkeibp.co.jp/ent/bn/9704/report/evan.html" TargetMode="External"/><Relationship Id="rId7" Type="http://schemas.openxmlformats.org/officeDocument/2006/relationships/hyperlink" Target="https://gmwgroup.harvard.edu/chemical-origins-life#:~:text=Several%20theories%20of%20the%20origins,in%20complex%20mixtures%20of%20molecul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cjas.org/~echen/articles/spring97/05_03b.html" TargetMode="External"/><Relationship Id="rId11" Type="http://schemas.openxmlformats.org/officeDocument/2006/relationships/hyperlink" Target="http://japanesestudies.org.uk/ejcjs/vol14/iss3/savoy.html#Author" TargetMode="External"/><Relationship Id="rId5" Type="http://schemas.openxmlformats.org/officeDocument/2006/relationships/hyperlink" Target="http://www.evaotaku.com/html/rcb-commentary.html" TargetMode="External"/><Relationship Id="rId10" Type="http://schemas.openxmlformats.org/officeDocument/2006/relationships/hyperlink" Target="https://cyberleninka.ru/article/n/the-depressed-messiah-religion-science-fiction-and-postmodernism-in-neon-genesis-euangelion" TargetMode="External"/><Relationship Id="rId4" Type="http://schemas.openxmlformats.org/officeDocument/2006/relationships/hyperlink" Target="https://evangelion.fandom.com/wiki/The_End_of_Evangelion" TargetMode="External"/><Relationship Id="rId9" Type="http://schemas.openxmlformats.org/officeDocument/2006/relationships/hyperlink" Target="http://doksa.onu.edu.ua/article/view/14656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Social Relations in Neon Genesis Evangelion</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Chandler Garcia, Ash Kittur, Najum Soofi</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e1edc0b8c1_0_4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latin typeface="EB Garamond"/>
                <a:ea typeface="EB Garamond"/>
                <a:cs typeface="EB Garamond"/>
                <a:sym typeface="EB Garamond"/>
              </a:rPr>
              <a:t>Individuality </a:t>
            </a:r>
            <a:endParaRPr>
              <a:latin typeface="EB Garamond"/>
              <a:ea typeface="EB Garamond"/>
              <a:cs typeface="EB Garamond"/>
              <a:sym typeface="EB Garamond"/>
            </a:endParaRPr>
          </a:p>
        </p:txBody>
      </p:sp>
      <p:sp>
        <p:nvSpPr>
          <p:cNvPr id="194" name="Google Shape;194;g1e1edc0b8c1_0_40"/>
          <p:cNvSpPr txBox="1">
            <a:spLocks noGrp="1"/>
          </p:cNvSpPr>
          <p:nvPr>
            <p:ph type="body" idx="1"/>
          </p:nvPr>
        </p:nvSpPr>
        <p:spPr>
          <a:xfrm>
            <a:off x="685800" y="1352550"/>
            <a:ext cx="4038600" cy="3352800"/>
          </a:xfrm>
          <a:prstGeom prst="rect">
            <a:avLst/>
          </a:prstGeom>
          <a:noFill/>
          <a:ln>
            <a:noFill/>
          </a:ln>
        </p:spPr>
        <p:txBody>
          <a:bodyPr spcFirstLastPara="1" wrap="square" lIns="91425" tIns="45700" rIns="91425" bIns="45700" anchor="t" anchorCtr="0">
            <a:normAutofit/>
          </a:bodyPr>
          <a:lstStyle/>
          <a:p>
            <a:pPr marL="205766" lvl="0" indent="-250216" algn="l" rtl="0">
              <a:lnSpc>
                <a:spcPct val="90000"/>
              </a:lnSpc>
              <a:spcBef>
                <a:spcPts val="0"/>
              </a:spcBef>
              <a:spcAft>
                <a:spcPts val="0"/>
              </a:spcAft>
              <a:buSzPts val="2320"/>
              <a:buFont typeface="EB Garamond"/>
              <a:buChar char="•"/>
            </a:pPr>
            <a:r>
              <a:rPr lang="en-US" sz="2500">
                <a:latin typeface="EB Garamond"/>
                <a:ea typeface="EB Garamond"/>
                <a:cs typeface="EB Garamond"/>
                <a:sym typeface="EB Garamond"/>
              </a:rPr>
              <a:t>Collective consciousness </a:t>
            </a:r>
            <a:endParaRPr sz="2500">
              <a:latin typeface="EB Garamond"/>
              <a:ea typeface="EB Garamond"/>
              <a:cs typeface="EB Garamond"/>
              <a:sym typeface="EB Garamond"/>
            </a:endParaRPr>
          </a:p>
          <a:p>
            <a:pPr marL="205766" lvl="0" indent="-250216" algn="l" rtl="0">
              <a:lnSpc>
                <a:spcPct val="90000"/>
              </a:lnSpc>
              <a:spcBef>
                <a:spcPts val="1200"/>
              </a:spcBef>
              <a:spcAft>
                <a:spcPts val="0"/>
              </a:spcAft>
              <a:buSzPts val="2320"/>
              <a:buFont typeface="EB Garamond"/>
              <a:buChar char="•"/>
            </a:pPr>
            <a:r>
              <a:rPr lang="en-US" sz="2500">
                <a:latin typeface="EB Garamond"/>
                <a:ea typeface="EB Garamond"/>
                <a:cs typeface="EB Garamond"/>
                <a:sym typeface="EB Garamond"/>
              </a:rPr>
              <a:t>Human individuality [7]</a:t>
            </a:r>
            <a:endParaRPr sz="2500">
              <a:latin typeface="EB Garamond"/>
              <a:ea typeface="EB Garamond"/>
              <a:cs typeface="EB Garamond"/>
              <a:sym typeface="EB Garamond"/>
            </a:endParaRPr>
          </a:p>
          <a:p>
            <a:pPr marL="205766" lvl="0" indent="-250216" algn="l" rtl="0">
              <a:lnSpc>
                <a:spcPct val="90000"/>
              </a:lnSpc>
              <a:spcBef>
                <a:spcPts val="1200"/>
              </a:spcBef>
              <a:spcAft>
                <a:spcPts val="0"/>
              </a:spcAft>
              <a:buSzPts val="2320"/>
              <a:buFont typeface="EB Garamond"/>
              <a:buChar char="•"/>
            </a:pPr>
            <a:r>
              <a:rPr lang="en-US" sz="2500">
                <a:latin typeface="EB Garamond"/>
                <a:ea typeface="EB Garamond"/>
                <a:cs typeface="EB Garamond"/>
                <a:sym typeface="EB Garamond"/>
              </a:rPr>
              <a:t>EVA units have no soul [6]</a:t>
            </a:r>
            <a:endParaRPr sz="2500">
              <a:latin typeface="EB Garamond"/>
              <a:ea typeface="EB Garamond"/>
              <a:cs typeface="EB Garamond"/>
              <a:sym typeface="EB Garamond"/>
            </a:endParaRPr>
          </a:p>
          <a:p>
            <a:pPr marL="205766" lvl="0" indent="-261646" algn="l" rtl="0">
              <a:lnSpc>
                <a:spcPct val="90000"/>
              </a:lnSpc>
              <a:spcBef>
                <a:spcPts val="1200"/>
              </a:spcBef>
              <a:spcAft>
                <a:spcPts val="0"/>
              </a:spcAft>
              <a:buSzPts val="2500"/>
              <a:buFont typeface="EB Garamond"/>
              <a:buChar char="•"/>
            </a:pPr>
            <a:r>
              <a:rPr lang="en-US" sz="2500">
                <a:latin typeface="EB Garamond"/>
                <a:ea typeface="EB Garamond"/>
                <a:cs typeface="EB Garamond"/>
                <a:sym typeface="EB Garamond"/>
              </a:rPr>
              <a:t>Removal of individuality ?</a:t>
            </a:r>
            <a:endParaRPr sz="2500">
              <a:latin typeface="EB Garamond"/>
              <a:ea typeface="EB Garamond"/>
              <a:cs typeface="EB Garamond"/>
              <a:sym typeface="EB Garamond"/>
            </a:endParaRPr>
          </a:p>
          <a:p>
            <a:pPr marL="0" lvl="0" indent="0" algn="l" rtl="0">
              <a:lnSpc>
                <a:spcPct val="90000"/>
              </a:lnSpc>
              <a:spcBef>
                <a:spcPts val="1200"/>
              </a:spcBef>
              <a:spcAft>
                <a:spcPts val="0"/>
              </a:spcAft>
              <a:buNone/>
            </a:pPr>
            <a:endParaRPr sz="2500">
              <a:latin typeface="EB Garamond"/>
              <a:ea typeface="EB Garamond"/>
              <a:cs typeface="EB Garamond"/>
              <a:sym typeface="EB Garamond"/>
            </a:endParaRPr>
          </a:p>
          <a:p>
            <a:pPr marL="0" lvl="0" indent="0" algn="l" rtl="0">
              <a:lnSpc>
                <a:spcPct val="90000"/>
              </a:lnSpc>
              <a:spcBef>
                <a:spcPts val="1200"/>
              </a:spcBef>
              <a:spcAft>
                <a:spcPts val="0"/>
              </a:spcAft>
              <a:buNone/>
            </a:pPr>
            <a:endParaRPr/>
          </a:p>
        </p:txBody>
      </p:sp>
      <p:sp>
        <p:nvSpPr>
          <p:cNvPr id="195" name="Google Shape;195;g1e1edc0b8c1_0_40"/>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96" name="Google Shape;196;g1e1edc0b8c1_0_4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97" name="Google Shape;197;g1e1edc0b8c1_0_4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98" name="Google Shape;198;g1e1edc0b8c1_0_40"/>
          <p:cNvSpPr txBox="1"/>
          <p:nvPr/>
        </p:nvSpPr>
        <p:spPr>
          <a:xfrm>
            <a:off x="5731949" y="372325"/>
            <a:ext cx="32949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99" name="Google Shape;199;g1e1edc0b8c1_0_40"/>
          <p:cNvPicPr preferRelativeResize="0"/>
          <p:nvPr/>
        </p:nvPicPr>
        <p:blipFill>
          <a:blip r:embed="rId3">
            <a:alphaModFix/>
          </a:blip>
          <a:stretch>
            <a:fillRect/>
          </a:stretch>
        </p:blipFill>
        <p:spPr>
          <a:xfrm>
            <a:off x="4812200" y="1181100"/>
            <a:ext cx="3810000" cy="3524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e1edc0b8c1_0_9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latin typeface="EB Garamond"/>
                <a:ea typeface="EB Garamond"/>
                <a:cs typeface="EB Garamond"/>
                <a:sym typeface="EB Garamond"/>
              </a:rPr>
              <a:t>Power Struggles</a:t>
            </a:r>
            <a:endParaRPr>
              <a:latin typeface="EB Garamond"/>
              <a:ea typeface="EB Garamond"/>
              <a:cs typeface="EB Garamond"/>
              <a:sym typeface="EB Garamond"/>
            </a:endParaRPr>
          </a:p>
        </p:txBody>
      </p:sp>
      <p:sp>
        <p:nvSpPr>
          <p:cNvPr id="206" name="Google Shape;206;g1e1edc0b8c1_0_90"/>
          <p:cNvSpPr txBox="1">
            <a:spLocks noGrp="1"/>
          </p:cNvSpPr>
          <p:nvPr>
            <p:ph type="body" idx="1"/>
          </p:nvPr>
        </p:nvSpPr>
        <p:spPr>
          <a:xfrm>
            <a:off x="434400" y="1104900"/>
            <a:ext cx="4672200" cy="36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sz="2300">
              <a:latin typeface="EB Garamond"/>
              <a:ea typeface="EB Garamond"/>
              <a:cs typeface="EB Garamond"/>
              <a:sym typeface="EB Garamond"/>
            </a:endParaRPr>
          </a:p>
          <a:p>
            <a:pPr marL="205766" lvl="0" indent="-243866" algn="l" rtl="0">
              <a:lnSpc>
                <a:spcPct val="150000"/>
              </a:lnSpc>
              <a:spcBef>
                <a:spcPts val="0"/>
              </a:spcBef>
              <a:spcAft>
                <a:spcPts val="0"/>
              </a:spcAft>
              <a:buSzPts val="2220"/>
              <a:buFont typeface="EB Garamond"/>
              <a:buChar char="•"/>
            </a:pPr>
            <a:r>
              <a:rPr lang="en-US" sz="2400">
                <a:latin typeface="EB Garamond"/>
                <a:ea typeface="EB Garamond"/>
                <a:cs typeface="EB Garamond"/>
                <a:sym typeface="EB Garamond"/>
              </a:rPr>
              <a:t>Shinji’s low self </a:t>
            </a:r>
            <a:endParaRPr sz="2400">
              <a:latin typeface="EB Garamond"/>
              <a:ea typeface="EB Garamond"/>
              <a:cs typeface="EB Garamond"/>
              <a:sym typeface="EB Garamond"/>
            </a:endParaRPr>
          </a:p>
          <a:p>
            <a:pPr marL="205766" lvl="0" indent="-255296" algn="l" rtl="0">
              <a:lnSpc>
                <a:spcPct val="150000"/>
              </a:lnSpc>
              <a:spcBef>
                <a:spcPts val="0"/>
              </a:spcBef>
              <a:spcAft>
                <a:spcPts val="0"/>
              </a:spcAft>
              <a:buSzPts val="2400"/>
              <a:buFont typeface="EB Garamond"/>
              <a:buChar char="•"/>
            </a:pPr>
            <a:r>
              <a:rPr lang="en-US" sz="2400">
                <a:latin typeface="EB Garamond"/>
                <a:ea typeface="EB Garamond"/>
                <a:cs typeface="EB Garamond"/>
                <a:sym typeface="EB Garamond"/>
              </a:rPr>
              <a:t>Selfishness and altruism [7]</a:t>
            </a:r>
            <a:endParaRPr sz="2400">
              <a:latin typeface="EB Garamond"/>
              <a:ea typeface="EB Garamond"/>
              <a:cs typeface="EB Garamond"/>
              <a:sym typeface="EB Garamond"/>
            </a:endParaRPr>
          </a:p>
          <a:p>
            <a:pPr marL="205766" lvl="0" indent="-243866" algn="l" rtl="0">
              <a:lnSpc>
                <a:spcPct val="150000"/>
              </a:lnSpc>
              <a:spcBef>
                <a:spcPts val="0"/>
              </a:spcBef>
              <a:spcAft>
                <a:spcPts val="0"/>
              </a:spcAft>
              <a:buSzPts val="2220"/>
              <a:buFont typeface="EB Garamond"/>
              <a:buChar char="•"/>
            </a:pPr>
            <a:r>
              <a:rPr lang="en-US" sz="2400">
                <a:latin typeface="EB Garamond"/>
                <a:ea typeface="EB Garamond"/>
                <a:cs typeface="EB Garamond"/>
                <a:sym typeface="EB Garamond"/>
              </a:rPr>
              <a:t>Underlying patriarchy [9]</a:t>
            </a:r>
            <a:endParaRPr sz="2400">
              <a:latin typeface="EB Garamond"/>
              <a:ea typeface="EB Garamond"/>
              <a:cs typeface="EB Garamond"/>
              <a:sym typeface="EB Garamond"/>
            </a:endParaRPr>
          </a:p>
          <a:p>
            <a:pPr marL="205766" lvl="0" indent="-255296" algn="l" rtl="0">
              <a:lnSpc>
                <a:spcPct val="150000"/>
              </a:lnSpc>
              <a:spcBef>
                <a:spcPts val="0"/>
              </a:spcBef>
              <a:spcAft>
                <a:spcPts val="0"/>
              </a:spcAft>
              <a:buSzPts val="2400"/>
              <a:buFont typeface="EB Garamond"/>
              <a:buChar char="•"/>
            </a:pPr>
            <a:r>
              <a:rPr lang="en-US" sz="2400">
                <a:latin typeface="EB Garamond"/>
                <a:ea typeface="EB Garamond"/>
                <a:cs typeface="EB Garamond"/>
                <a:sym typeface="EB Garamond"/>
              </a:rPr>
              <a:t>Responsibility to use the tech ethically </a:t>
            </a:r>
            <a:endParaRPr sz="2400">
              <a:latin typeface="EB Garamond"/>
              <a:ea typeface="EB Garamond"/>
              <a:cs typeface="EB Garamond"/>
              <a:sym typeface="EB Garamond"/>
            </a:endParaRPr>
          </a:p>
        </p:txBody>
      </p:sp>
      <p:sp>
        <p:nvSpPr>
          <p:cNvPr id="207" name="Google Shape;207;g1e1edc0b8c1_0_9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08" name="Google Shape;208;g1e1edc0b8c1_0_9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09" name="Google Shape;209;g1e1edc0b8c1_0_90"/>
          <p:cNvSpPr txBox="1"/>
          <p:nvPr/>
        </p:nvSpPr>
        <p:spPr>
          <a:xfrm>
            <a:off x="5665599" y="372325"/>
            <a:ext cx="3361200" cy="535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1890"/>
              <a:buFont typeface="Arial"/>
              <a:buNone/>
            </a:pPr>
            <a:r>
              <a:rPr lang="en-US" sz="1600">
                <a:solidFill>
                  <a:schemeClr val="lt1"/>
                </a:solidFill>
                <a:latin typeface="Cambria"/>
                <a:ea typeface="Cambria"/>
                <a:cs typeface="Cambria"/>
                <a:sym typeface="Cambria"/>
              </a:rPr>
              <a:t>Chandler Garcia, Ash Kittur, Najum Soofi</a:t>
            </a:r>
            <a:endParaRPr/>
          </a:p>
        </p:txBody>
      </p:sp>
      <p:pic>
        <p:nvPicPr>
          <p:cNvPr id="210" name="Google Shape;210;g1e1edc0b8c1_0_90"/>
          <p:cNvPicPr preferRelativeResize="0"/>
          <p:nvPr/>
        </p:nvPicPr>
        <p:blipFill rotWithShape="1">
          <a:blip r:embed="rId3">
            <a:alphaModFix/>
          </a:blip>
          <a:srcRect l="13742" r="13083"/>
          <a:stretch/>
        </p:blipFill>
        <p:spPr>
          <a:xfrm>
            <a:off x="5217500" y="1276349"/>
            <a:ext cx="3733824" cy="287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3b5bf5e1d1_0_2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latin typeface="EB Garamond"/>
                <a:ea typeface="EB Garamond"/>
                <a:cs typeface="EB Garamond"/>
                <a:sym typeface="EB Garamond"/>
              </a:rPr>
              <a:t>Conclusion</a:t>
            </a:r>
            <a:endParaRPr>
              <a:latin typeface="EB Garamond"/>
              <a:ea typeface="EB Garamond"/>
              <a:cs typeface="EB Garamond"/>
              <a:sym typeface="EB Garamond"/>
            </a:endParaRPr>
          </a:p>
        </p:txBody>
      </p:sp>
      <p:sp>
        <p:nvSpPr>
          <p:cNvPr id="217" name="Google Shape;217;g23b5bf5e1d1_0_27"/>
          <p:cNvSpPr txBox="1">
            <a:spLocks noGrp="1"/>
          </p:cNvSpPr>
          <p:nvPr>
            <p:ph type="body" idx="1"/>
          </p:nvPr>
        </p:nvSpPr>
        <p:spPr>
          <a:xfrm>
            <a:off x="434400" y="1104900"/>
            <a:ext cx="4950900" cy="36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sz="2000"/>
          </a:p>
          <a:p>
            <a:pPr marL="205766" lvl="0" indent="-218466" algn="l" rtl="0">
              <a:lnSpc>
                <a:spcPct val="150000"/>
              </a:lnSpc>
              <a:spcBef>
                <a:spcPts val="0"/>
              </a:spcBef>
              <a:spcAft>
                <a:spcPts val="0"/>
              </a:spcAft>
              <a:buSzPts val="1820"/>
              <a:buFont typeface="EB Garamond"/>
              <a:buChar char="•"/>
            </a:pPr>
            <a:r>
              <a:rPr lang="en-US" sz="2000">
                <a:latin typeface="EB Garamond"/>
                <a:ea typeface="EB Garamond"/>
                <a:cs typeface="EB Garamond"/>
                <a:sym typeface="EB Garamond"/>
              </a:rPr>
              <a:t>Our individuality is what makes us human [8]</a:t>
            </a:r>
            <a:endParaRPr sz="2000">
              <a:latin typeface="EB Garamond"/>
              <a:ea typeface="EB Garamond"/>
              <a:cs typeface="EB Garamond"/>
              <a:sym typeface="EB Garamond"/>
            </a:endParaRPr>
          </a:p>
          <a:p>
            <a:pPr marL="205766" lvl="0" indent="-218466" algn="l" rtl="0">
              <a:lnSpc>
                <a:spcPct val="150000"/>
              </a:lnSpc>
              <a:spcBef>
                <a:spcPts val="0"/>
              </a:spcBef>
              <a:spcAft>
                <a:spcPts val="0"/>
              </a:spcAft>
              <a:buSzPts val="1820"/>
              <a:buFont typeface="EB Garamond"/>
              <a:buChar char="•"/>
            </a:pPr>
            <a:r>
              <a:rPr lang="en-US" sz="2000">
                <a:latin typeface="EB Garamond"/>
                <a:ea typeface="EB Garamond"/>
                <a:cs typeface="EB Garamond"/>
                <a:sym typeface="EB Garamond"/>
              </a:rPr>
              <a:t>Must be responsible with the advancement of technology </a:t>
            </a:r>
            <a:endParaRPr sz="2000">
              <a:latin typeface="EB Garamond"/>
              <a:ea typeface="EB Garamond"/>
              <a:cs typeface="EB Garamond"/>
              <a:sym typeface="EB Garamond"/>
            </a:endParaRPr>
          </a:p>
          <a:p>
            <a:pPr marL="205766" lvl="0" indent="-218466" algn="l" rtl="0">
              <a:lnSpc>
                <a:spcPct val="150000"/>
              </a:lnSpc>
              <a:spcBef>
                <a:spcPts val="0"/>
              </a:spcBef>
              <a:spcAft>
                <a:spcPts val="0"/>
              </a:spcAft>
              <a:buSzPts val="1820"/>
              <a:buFont typeface="EB Garamond"/>
              <a:buChar char="•"/>
            </a:pPr>
            <a:r>
              <a:rPr lang="en-US" sz="2000">
                <a:latin typeface="EB Garamond"/>
                <a:ea typeface="EB Garamond"/>
                <a:cs typeface="EB Garamond"/>
                <a:sym typeface="EB Garamond"/>
              </a:rPr>
              <a:t>Technology has human characteristics </a:t>
            </a:r>
            <a:endParaRPr sz="2000">
              <a:latin typeface="EB Garamond"/>
              <a:ea typeface="EB Garamond"/>
              <a:cs typeface="EB Garamond"/>
              <a:sym typeface="EB Garamond"/>
            </a:endParaRPr>
          </a:p>
          <a:p>
            <a:pPr marL="205766" lvl="0" indent="-205766" algn="l" rtl="0">
              <a:lnSpc>
                <a:spcPct val="150000"/>
              </a:lnSpc>
              <a:spcBef>
                <a:spcPts val="0"/>
              </a:spcBef>
              <a:spcAft>
                <a:spcPts val="0"/>
              </a:spcAft>
              <a:buSzPts val="1620"/>
              <a:buFont typeface="EB Garamond"/>
              <a:buChar char="•"/>
            </a:pPr>
            <a:r>
              <a:rPr lang="en-US" sz="2000">
                <a:latin typeface="EB Garamond"/>
                <a:ea typeface="EB Garamond"/>
                <a:cs typeface="EB Garamond"/>
                <a:sym typeface="EB Garamond"/>
              </a:rPr>
              <a:t>Coping through technology</a:t>
            </a:r>
            <a:r>
              <a:rPr lang="en-US">
                <a:latin typeface="EB Garamond"/>
                <a:ea typeface="EB Garamond"/>
                <a:cs typeface="EB Garamond"/>
                <a:sym typeface="EB Garamond"/>
              </a:rPr>
              <a:t> [9]</a:t>
            </a:r>
            <a:endParaRPr>
              <a:latin typeface="EB Garamond"/>
              <a:ea typeface="EB Garamond"/>
              <a:cs typeface="EB Garamond"/>
              <a:sym typeface="EB Garamond"/>
            </a:endParaRPr>
          </a:p>
        </p:txBody>
      </p:sp>
      <p:sp>
        <p:nvSpPr>
          <p:cNvPr id="218" name="Google Shape;218;g23b5bf5e1d1_0_2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19" name="Google Shape;219;g23b5bf5e1d1_0_2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20" name="Google Shape;220;g23b5bf5e1d1_0_27"/>
          <p:cNvSpPr txBox="1"/>
          <p:nvPr/>
        </p:nvSpPr>
        <p:spPr>
          <a:xfrm>
            <a:off x="5665599" y="372325"/>
            <a:ext cx="3361200" cy="535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1890"/>
              <a:buFont typeface="Arial"/>
              <a:buNone/>
            </a:pPr>
            <a:r>
              <a:rPr lang="en-US" sz="1600">
                <a:solidFill>
                  <a:schemeClr val="lt1"/>
                </a:solidFill>
                <a:latin typeface="Cambria"/>
                <a:ea typeface="Cambria"/>
                <a:cs typeface="Cambria"/>
                <a:sym typeface="Cambria"/>
              </a:rPr>
              <a:t>Chandler Garcia, Ash Kittur, Najum Soofi</a:t>
            </a:r>
            <a:endParaRPr/>
          </a:p>
        </p:txBody>
      </p:sp>
      <p:pic>
        <p:nvPicPr>
          <p:cNvPr id="221" name="Google Shape;221;g23b5bf5e1d1_0_27"/>
          <p:cNvPicPr preferRelativeResize="0"/>
          <p:nvPr/>
        </p:nvPicPr>
        <p:blipFill>
          <a:blip r:embed="rId3">
            <a:alphaModFix/>
          </a:blip>
          <a:stretch>
            <a:fillRect/>
          </a:stretch>
        </p:blipFill>
        <p:spPr>
          <a:xfrm>
            <a:off x="5259000" y="1428750"/>
            <a:ext cx="3732601" cy="21053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e1edc0b8c1_0_10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Questions?</a:t>
            </a:r>
            <a:endParaRPr/>
          </a:p>
        </p:txBody>
      </p:sp>
      <p:sp>
        <p:nvSpPr>
          <p:cNvPr id="228" name="Google Shape;228;g1e1edc0b8c1_0_10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29" name="Google Shape;229;g1e1edc0b8c1_0_10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30" name="Google Shape;230;g1e1edc0b8c1_0_100"/>
          <p:cNvSpPr txBox="1"/>
          <p:nvPr/>
        </p:nvSpPr>
        <p:spPr>
          <a:xfrm>
            <a:off x="6847114" y="372337"/>
            <a:ext cx="2179800" cy="535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1890"/>
              <a:buFont typeface="Arial"/>
              <a:buNone/>
            </a:pPr>
            <a:r>
              <a:rPr lang="en-US" sz="1600">
                <a:solidFill>
                  <a:schemeClr val="lt1"/>
                </a:solidFill>
                <a:latin typeface="Cambria"/>
                <a:ea typeface="Cambria"/>
                <a:cs typeface="Cambria"/>
                <a:sym typeface="Cambria"/>
              </a:rPr>
              <a:t>Chandler Garcia, Ash Kittur, Najum Soofi</a:t>
            </a:r>
            <a:endParaRPr/>
          </a:p>
        </p:txBody>
      </p:sp>
      <p:pic>
        <p:nvPicPr>
          <p:cNvPr id="231" name="Google Shape;231;g1e1edc0b8c1_0_100"/>
          <p:cNvPicPr preferRelativeResize="0"/>
          <p:nvPr/>
        </p:nvPicPr>
        <p:blipFill>
          <a:blip r:embed="rId3">
            <a:alphaModFix/>
          </a:blip>
          <a:stretch>
            <a:fillRect/>
          </a:stretch>
        </p:blipFill>
        <p:spPr>
          <a:xfrm>
            <a:off x="5124450" y="1276350"/>
            <a:ext cx="3333750" cy="2447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37" name="Google Shape;237;p3"/>
          <p:cNvSpPr txBox="1">
            <a:spLocks noGrp="1"/>
          </p:cNvSpPr>
          <p:nvPr>
            <p:ph type="body" idx="1"/>
          </p:nvPr>
        </p:nvSpPr>
        <p:spPr>
          <a:xfrm>
            <a:off x="685800" y="1352551"/>
            <a:ext cx="7772400" cy="3352800"/>
          </a:xfrm>
          <a:prstGeom prst="rect">
            <a:avLst/>
          </a:prstGeom>
          <a:noFill/>
          <a:ln>
            <a:noFill/>
          </a:ln>
        </p:spPr>
        <p:txBody>
          <a:bodyPr spcFirstLastPara="1" wrap="square" lIns="91440" tIns="45700" rIns="91425" bIns="45700" anchor="t" anchorCtr="0">
            <a:normAutofit fontScale="40000" lnSpcReduction="20000"/>
          </a:bodyPr>
          <a:lstStyle/>
          <a:p>
            <a:pPr marL="0" lvl="0" indent="0" algn="l" rtl="0">
              <a:lnSpc>
                <a:spcPct val="120000"/>
              </a:lnSpc>
              <a:spcBef>
                <a:spcPts val="0"/>
              </a:spcBef>
              <a:spcAft>
                <a:spcPts val="0"/>
              </a:spcAft>
              <a:buSzPct val="90000"/>
              <a:buNone/>
            </a:pPr>
            <a:r>
              <a:rPr lang="en-US" dirty="0"/>
              <a:t>[1] Neon Genesis EVANGELION. (2001, February 12). </a:t>
            </a:r>
            <a:r>
              <a:rPr lang="en-US" dirty="0">
                <a:hlinkClick r:id="rId3"/>
              </a:rPr>
              <a:t>https://web.archive.org/web/20010212010121/http://ent.nikkeibp.co.jp/ent/bn/9704/report/evan.html</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[2] The End of Evangelion. (n.d.). Evangelion. Retrieved April 27, 2023, from </a:t>
            </a:r>
            <a:r>
              <a:rPr lang="en-US" dirty="0">
                <a:hlinkClick r:id="rId4"/>
              </a:rPr>
              <a:t>https://evangelion.fandom.com/wiki/The_End_of_Evangelion</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[3] The Evangelion Otaku Page ::: (n.d.). Retrieved April 27, 2023, from </a:t>
            </a:r>
            <a:r>
              <a:rPr lang="en-US" dirty="0">
                <a:hlinkClick r:id="rId5"/>
              </a:rPr>
              <a:t>http://www.evaotaku.com/html/rcb-commentary.html</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[4] CJAS Newsletter Archives—In the Eyes of Hideaki Anno, Writer and Director of Evangelion. (n.d.). Retrieved April 27, 2023, from </a:t>
            </a:r>
            <a:r>
              <a:rPr lang="en-US" dirty="0">
                <a:hlinkClick r:id="rId6"/>
              </a:rPr>
              <a:t>https://www.cjas.org/~echen/articles/spring97/05_03b.html</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[5] </a:t>
            </a:r>
            <a:r>
              <a:rPr lang="en-US" dirty="0">
                <a:hlinkClick r:id="rId7"/>
              </a:rPr>
              <a:t>https://gmwgroup.harvard.edu/chemical-origins-life#:~:text=Several%20theories%20of%20the%20origins,in%20complex%20mixtures%20of%20molecules</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[6] Smith, Claude. "You Are Not Alone: Self-Identity and Modernity in Neon Genesis Evangelion and </a:t>
            </a:r>
            <a:r>
              <a:rPr lang="en-US" dirty="0" err="1"/>
              <a:t>Kokoro</a:t>
            </a:r>
            <a:r>
              <a:rPr lang="en-US" dirty="0"/>
              <a:t>." (2008). </a:t>
            </a:r>
            <a:r>
              <a:rPr lang="en-US" dirty="0">
                <a:hlinkClick r:id="rId8"/>
              </a:rPr>
              <a:t>https://diginole.lib.fsu.edu/islandora/object/fsu%3A253836/datastream/PDF/view</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[7] </a:t>
            </a:r>
            <a:r>
              <a:rPr lang="az-Cyrl-AZ" dirty="0"/>
              <a:t>Райхерт, Костянтин. "</a:t>
            </a:r>
            <a:r>
              <a:rPr lang="en-US" dirty="0"/>
              <a:t>The postmodern theology of “neon genesis evangelion” as a criticism." (2018). </a:t>
            </a:r>
            <a:r>
              <a:rPr lang="en-US" dirty="0">
                <a:hlinkClick r:id="rId9"/>
              </a:rPr>
              <a:t>http://doksa.onu.edu.ua/article/view/146569</a:t>
            </a:r>
            <a:r>
              <a:rPr lang="en-US" dirty="0"/>
              <a:t>  (pdf download)</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[8] </a:t>
            </a:r>
            <a:r>
              <a:rPr lang="en-US" dirty="0" err="1"/>
              <a:t>Afanasov</a:t>
            </a:r>
            <a:r>
              <a:rPr lang="en-US" dirty="0"/>
              <a:t> Nikolai. "THE DEPRESSED MESSIAH: RELIGION, SCIENCE FICTION, AND POSTMODERNISM IN NEON GENESIS EUANGELION" State, Religion and Church, vol. 7, no. 1, 2020 </a:t>
            </a:r>
            <a:r>
              <a:rPr lang="en-US" dirty="0">
                <a:hlinkClick r:id="rId10"/>
              </a:rPr>
              <a:t>https://cyberleninka.ru/article/n/the-depressed-messiah-religion-science-fiction-and-postmodernism-in-neon-genesis-euangelion</a:t>
            </a:r>
            <a:r>
              <a:rPr lang="en-US" dirty="0"/>
              <a:t> </a:t>
            </a:r>
          </a:p>
          <a:p>
            <a:pPr marL="0" lvl="0" indent="0" algn="l" rtl="0">
              <a:lnSpc>
                <a:spcPct val="120000"/>
              </a:lnSpc>
              <a:spcBef>
                <a:spcPts val="0"/>
              </a:spcBef>
              <a:spcAft>
                <a:spcPts val="0"/>
              </a:spcAft>
              <a:buSzPct val="90000"/>
              <a:buNone/>
            </a:pPr>
            <a:endParaRPr lang="en-US" dirty="0"/>
          </a:p>
          <a:p>
            <a:pPr marL="0" lvl="0" indent="0" algn="l" rtl="0">
              <a:lnSpc>
                <a:spcPct val="120000"/>
              </a:lnSpc>
              <a:spcBef>
                <a:spcPts val="0"/>
              </a:spcBef>
              <a:spcAft>
                <a:spcPts val="0"/>
              </a:spcAft>
              <a:buSzPct val="90000"/>
              <a:buNone/>
            </a:pPr>
            <a:r>
              <a:rPr lang="en-US" dirty="0"/>
              <a:t>[9] Savoy, Katherine. "The Artificial Restoration of Agency through Sex and Technology in Neon Genesis Evangelion." electronic journal of contemporary </a:t>
            </a:r>
            <a:r>
              <a:rPr lang="en-US" dirty="0" err="1"/>
              <a:t>japanese</a:t>
            </a:r>
            <a:r>
              <a:rPr lang="en-US" dirty="0"/>
              <a:t> studies (2014) </a:t>
            </a:r>
            <a:r>
              <a:rPr lang="en-US" dirty="0">
                <a:hlinkClick r:id="rId11"/>
              </a:rPr>
              <a:t>http://japanesestudies.org.uk/ejcjs/vol14/iss3/savoy.html#Author</a:t>
            </a:r>
            <a:r>
              <a:rPr lang="en-US" dirty="0"/>
              <a:t> </a:t>
            </a:r>
          </a:p>
        </p:txBody>
      </p:sp>
      <p:sp>
        <p:nvSpPr>
          <p:cNvPr id="238" name="Google Shape;238;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239" name="Google Shape;239;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40" name="Google Shape;240;p3"/>
          <p:cNvSpPr txBox="1"/>
          <p:nvPr/>
        </p:nvSpPr>
        <p:spPr>
          <a:xfrm>
            <a:off x="6847114" y="372337"/>
            <a:ext cx="2179800" cy="535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1890"/>
              <a:buFont typeface="Arial"/>
              <a:buNone/>
            </a:pPr>
            <a:r>
              <a:rPr lang="en-US" sz="1600">
                <a:solidFill>
                  <a:schemeClr val="lt1"/>
                </a:solidFill>
                <a:latin typeface="Cambria"/>
                <a:ea typeface="Cambria"/>
                <a:cs typeface="Cambria"/>
                <a:sym typeface="Cambria"/>
              </a:rPr>
              <a:t>Chandler Garcia, Ash Kittur, Najum Soofi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The End of Evangelion</a:t>
            </a:r>
            <a:endParaRPr/>
          </a:p>
        </p:txBody>
      </p:sp>
      <p:sp>
        <p:nvSpPr>
          <p:cNvPr id="101" name="Google Shape;10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Anime Series released in 1995</a:t>
            </a:r>
            <a:endParaRPr/>
          </a:p>
          <a:p>
            <a:pPr marL="205766" lvl="0" indent="-205766" algn="l" rtl="0">
              <a:lnSpc>
                <a:spcPct val="90000"/>
              </a:lnSpc>
              <a:spcBef>
                <a:spcPts val="1200"/>
              </a:spcBef>
              <a:spcAft>
                <a:spcPts val="0"/>
              </a:spcAft>
              <a:buSzPts val="1620"/>
              <a:buChar char="•"/>
            </a:pPr>
            <a:r>
              <a:rPr lang="en-US"/>
              <a:t>The End of Neon Genesis movie released in 1997 [1]</a:t>
            </a:r>
            <a:endParaRPr/>
          </a:p>
          <a:p>
            <a:pPr marL="411534" lvl="1" indent="-205766" algn="l" rtl="0">
              <a:lnSpc>
                <a:spcPct val="90000"/>
              </a:lnSpc>
              <a:spcBef>
                <a:spcPts val="1200"/>
              </a:spcBef>
              <a:spcAft>
                <a:spcPts val="0"/>
              </a:spcAft>
              <a:buSzPts val="1350"/>
              <a:buChar char="–"/>
            </a:pPr>
            <a:r>
              <a:rPr lang="en-US"/>
              <a:t>Based on the last 2 episodes of the series [2]</a:t>
            </a:r>
            <a:endParaRPr/>
          </a:p>
          <a:p>
            <a:pPr marL="205766" lvl="0" indent="-205766" algn="l" rtl="0">
              <a:lnSpc>
                <a:spcPct val="90000"/>
              </a:lnSpc>
              <a:spcBef>
                <a:spcPts val="1200"/>
              </a:spcBef>
              <a:spcAft>
                <a:spcPts val="0"/>
              </a:spcAft>
              <a:buSzPts val="1620"/>
              <a:buChar char="•"/>
            </a:pPr>
            <a:r>
              <a:rPr lang="en-US"/>
              <a:t>Met a lot of backlash and was seen as incomplete [3]</a:t>
            </a:r>
            <a:endParaRPr/>
          </a:p>
          <a:p>
            <a:pPr marL="411534" lvl="1" indent="-205766" algn="l" rtl="0">
              <a:lnSpc>
                <a:spcPct val="90000"/>
              </a:lnSpc>
              <a:spcBef>
                <a:spcPts val="1200"/>
              </a:spcBef>
              <a:spcAft>
                <a:spcPts val="0"/>
              </a:spcAft>
              <a:buSzPts val="1350"/>
              <a:buChar char="–"/>
            </a:pPr>
            <a:r>
              <a:rPr lang="en-US"/>
              <a:t>Directors defended artistic integrity of finale and movie [4]</a:t>
            </a:r>
            <a:endParaRPr/>
          </a:p>
        </p:txBody>
      </p:sp>
      <p:sp>
        <p:nvSpPr>
          <p:cNvPr id="102" name="Google Shape;102;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03" name="Google Shape;103;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4" name="Google Shape;104;p2"/>
          <p:cNvSpPr txBox="1"/>
          <p:nvPr/>
        </p:nvSpPr>
        <p:spPr>
          <a:xfrm>
            <a:off x="5245249" y="428325"/>
            <a:ext cx="4036200" cy="5295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1890"/>
              <a:buFont typeface="Arial"/>
              <a:buNone/>
            </a:pPr>
            <a:r>
              <a:rPr lang="en-US" sz="1600">
                <a:solidFill>
                  <a:schemeClr val="lt1"/>
                </a:solidFill>
                <a:latin typeface="Cambria"/>
                <a:ea typeface="Cambria"/>
                <a:cs typeface="Cambria"/>
                <a:sym typeface="Cambria"/>
              </a:rPr>
              <a:t>Chandler Garcia, Ash Kittur, Najum Soofi</a:t>
            </a:r>
            <a:endParaRPr sz="1600">
              <a:solidFill>
                <a:schemeClr val="lt1"/>
              </a:solidFill>
              <a:latin typeface="Cambria"/>
              <a:ea typeface="Cambria"/>
              <a:cs typeface="Cambria"/>
              <a:sym typeface="Cambria"/>
            </a:endParaRPr>
          </a:p>
          <a:p>
            <a:pPr marL="0" marR="0" lvl="0" indent="0" algn="r" rtl="0">
              <a:spcBef>
                <a:spcPts val="0"/>
              </a:spcBef>
              <a:spcAft>
                <a:spcPts val="0"/>
              </a:spcAft>
              <a:buNone/>
            </a:pPr>
            <a:endParaRPr/>
          </a:p>
        </p:txBody>
      </p:sp>
      <p:pic>
        <p:nvPicPr>
          <p:cNvPr id="105" name="Google Shape;105;p2"/>
          <p:cNvPicPr preferRelativeResize="0"/>
          <p:nvPr/>
        </p:nvPicPr>
        <p:blipFill>
          <a:blip r:embed="rId3">
            <a:alphaModFix/>
          </a:blip>
          <a:stretch>
            <a:fillRect/>
          </a:stretch>
        </p:blipFill>
        <p:spPr>
          <a:xfrm>
            <a:off x="5734502" y="957825"/>
            <a:ext cx="2672575" cy="3745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3b4929ed00_0_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Worldbuilding</a:t>
            </a:r>
            <a:endParaRPr/>
          </a:p>
        </p:txBody>
      </p:sp>
      <p:sp>
        <p:nvSpPr>
          <p:cNvPr id="112" name="Google Shape;112;g23b4929ed00_0_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13" name="Google Shape;113;g23b4929ed00_0_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14" name="Google Shape;114;g23b4929ed00_0_0"/>
          <p:cNvSpPr txBox="1"/>
          <p:nvPr/>
        </p:nvSpPr>
        <p:spPr>
          <a:xfrm>
            <a:off x="5223149" y="372325"/>
            <a:ext cx="38037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15" name="Google Shape;115;g23b4929ed00_0_0"/>
          <p:cNvPicPr preferRelativeResize="0"/>
          <p:nvPr/>
        </p:nvPicPr>
        <p:blipFill>
          <a:blip r:embed="rId3">
            <a:alphaModFix/>
          </a:blip>
          <a:stretch>
            <a:fillRect/>
          </a:stretch>
        </p:blipFill>
        <p:spPr>
          <a:xfrm>
            <a:off x="152400" y="1428750"/>
            <a:ext cx="4870375" cy="2662475"/>
          </a:xfrm>
          <a:prstGeom prst="rect">
            <a:avLst/>
          </a:prstGeom>
          <a:noFill/>
          <a:ln>
            <a:noFill/>
          </a:ln>
        </p:spPr>
      </p:pic>
      <p:pic>
        <p:nvPicPr>
          <p:cNvPr id="116" name="Google Shape;116;g23b4929ed00_0_0"/>
          <p:cNvPicPr preferRelativeResize="0"/>
          <p:nvPr/>
        </p:nvPicPr>
        <p:blipFill>
          <a:blip r:embed="rId4">
            <a:alphaModFix/>
          </a:blip>
          <a:stretch>
            <a:fillRect/>
          </a:stretch>
        </p:blipFill>
        <p:spPr>
          <a:xfrm>
            <a:off x="6107188" y="978813"/>
            <a:ext cx="2035629" cy="3562350"/>
          </a:xfrm>
          <a:prstGeom prst="rect">
            <a:avLst/>
          </a:prstGeom>
          <a:noFill/>
          <a:ln>
            <a:noFill/>
          </a:ln>
        </p:spPr>
      </p:pic>
      <p:sp>
        <p:nvSpPr>
          <p:cNvPr id="117" name="Google Shape;117;g23b4929ed00_0_0"/>
          <p:cNvSpPr/>
          <p:nvPr/>
        </p:nvSpPr>
        <p:spPr>
          <a:xfrm>
            <a:off x="5223150" y="2523888"/>
            <a:ext cx="716700" cy="472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23b4929ed00_0_0"/>
          <p:cNvSpPr txBox="1"/>
          <p:nvPr/>
        </p:nvSpPr>
        <p:spPr>
          <a:xfrm>
            <a:off x="152400" y="4140975"/>
            <a:ext cx="293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Second Impact</a:t>
            </a:r>
            <a:endParaRPr>
              <a:solidFill>
                <a:schemeClr val="lt1"/>
              </a:solidFill>
              <a:latin typeface="Cambria"/>
              <a:ea typeface="Cambria"/>
              <a:cs typeface="Cambria"/>
              <a:sym typeface="Cambria"/>
            </a:endParaRPr>
          </a:p>
        </p:txBody>
      </p:sp>
      <p:sp>
        <p:nvSpPr>
          <p:cNvPr id="119" name="Google Shape;119;g23b4929ed00_0_0"/>
          <p:cNvSpPr txBox="1"/>
          <p:nvPr/>
        </p:nvSpPr>
        <p:spPr>
          <a:xfrm>
            <a:off x="6094425" y="4569088"/>
            <a:ext cx="293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mbria"/>
                <a:ea typeface="Cambria"/>
                <a:cs typeface="Cambria"/>
                <a:sym typeface="Cambria"/>
              </a:rPr>
              <a:t>Angels</a:t>
            </a:r>
            <a:endParaRPr>
              <a:solidFill>
                <a:schemeClr val="lt1"/>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3b4929ed00_0_1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Worldbuilding</a:t>
            </a:r>
            <a:endParaRPr/>
          </a:p>
        </p:txBody>
      </p:sp>
      <p:sp>
        <p:nvSpPr>
          <p:cNvPr id="126" name="Google Shape;126;g23b4929ed00_0_1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27" name="Google Shape;127;g23b4929ed00_0_1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8" name="Google Shape;128;g23b4929ed00_0_13"/>
          <p:cNvSpPr txBox="1"/>
          <p:nvPr/>
        </p:nvSpPr>
        <p:spPr>
          <a:xfrm>
            <a:off x="5223149" y="372325"/>
            <a:ext cx="38037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29" name="Google Shape;129;g23b4929ed00_0_13"/>
          <p:cNvPicPr preferRelativeResize="0"/>
          <p:nvPr/>
        </p:nvPicPr>
        <p:blipFill rotWithShape="1">
          <a:blip r:embed="rId3">
            <a:alphaModFix/>
          </a:blip>
          <a:srcRect l="13553" r="13930"/>
          <a:stretch/>
        </p:blipFill>
        <p:spPr>
          <a:xfrm>
            <a:off x="548950" y="1466850"/>
            <a:ext cx="3204775" cy="2209800"/>
          </a:xfrm>
          <a:prstGeom prst="rect">
            <a:avLst/>
          </a:prstGeom>
          <a:noFill/>
          <a:ln>
            <a:noFill/>
          </a:ln>
        </p:spPr>
      </p:pic>
      <p:pic>
        <p:nvPicPr>
          <p:cNvPr id="130" name="Google Shape;130;g23b4929ed00_0_13"/>
          <p:cNvPicPr preferRelativeResize="0"/>
          <p:nvPr/>
        </p:nvPicPr>
        <p:blipFill>
          <a:blip r:embed="rId4">
            <a:alphaModFix/>
          </a:blip>
          <a:stretch>
            <a:fillRect/>
          </a:stretch>
        </p:blipFill>
        <p:spPr>
          <a:xfrm>
            <a:off x="5223150" y="3107612"/>
            <a:ext cx="3253526" cy="1830125"/>
          </a:xfrm>
          <a:prstGeom prst="rect">
            <a:avLst/>
          </a:prstGeom>
          <a:noFill/>
          <a:ln>
            <a:noFill/>
          </a:ln>
        </p:spPr>
      </p:pic>
      <p:pic>
        <p:nvPicPr>
          <p:cNvPr id="131" name="Google Shape;131;g23b4929ed00_0_13"/>
          <p:cNvPicPr preferRelativeResize="0"/>
          <p:nvPr/>
        </p:nvPicPr>
        <p:blipFill>
          <a:blip r:embed="rId5">
            <a:alphaModFix/>
          </a:blip>
          <a:stretch>
            <a:fillRect/>
          </a:stretch>
        </p:blipFill>
        <p:spPr>
          <a:xfrm>
            <a:off x="5546325" y="1036250"/>
            <a:ext cx="2607175" cy="1955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3b4929ed00_0_3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Worldbuilding</a:t>
            </a:r>
            <a:endParaRPr/>
          </a:p>
        </p:txBody>
      </p:sp>
      <p:sp>
        <p:nvSpPr>
          <p:cNvPr id="138" name="Google Shape;138;g23b4929ed00_0_3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39" name="Google Shape;139;g23b4929ed00_0_3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0" name="Google Shape;140;g23b4929ed00_0_30"/>
          <p:cNvSpPr txBox="1"/>
          <p:nvPr/>
        </p:nvSpPr>
        <p:spPr>
          <a:xfrm>
            <a:off x="5223149" y="372325"/>
            <a:ext cx="38037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41" name="Google Shape;141;g23b4929ed00_0_30"/>
          <p:cNvPicPr preferRelativeResize="0"/>
          <p:nvPr/>
        </p:nvPicPr>
        <p:blipFill>
          <a:blip r:embed="rId3">
            <a:alphaModFix/>
          </a:blip>
          <a:stretch>
            <a:fillRect/>
          </a:stretch>
        </p:blipFill>
        <p:spPr>
          <a:xfrm>
            <a:off x="237175" y="1581150"/>
            <a:ext cx="2314575" cy="1981200"/>
          </a:xfrm>
          <a:prstGeom prst="rect">
            <a:avLst/>
          </a:prstGeom>
          <a:noFill/>
          <a:ln>
            <a:noFill/>
          </a:ln>
        </p:spPr>
      </p:pic>
      <p:pic>
        <p:nvPicPr>
          <p:cNvPr id="142" name="Google Shape;142;g23b4929ed00_0_30"/>
          <p:cNvPicPr preferRelativeResize="0"/>
          <p:nvPr/>
        </p:nvPicPr>
        <p:blipFill rotWithShape="1">
          <a:blip r:embed="rId4">
            <a:alphaModFix/>
          </a:blip>
          <a:srcRect l="16820" r="17575"/>
          <a:stretch/>
        </p:blipFill>
        <p:spPr>
          <a:xfrm>
            <a:off x="6583550" y="1676400"/>
            <a:ext cx="1874650" cy="1790700"/>
          </a:xfrm>
          <a:prstGeom prst="rect">
            <a:avLst/>
          </a:prstGeom>
          <a:noFill/>
          <a:ln>
            <a:noFill/>
          </a:ln>
        </p:spPr>
      </p:pic>
      <p:pic>
        <p:nvPicPr>
          <p:cNvPr id="143" name="Google Shape;143;g23b4929ed00_0_30"/>
          <p:cNvPicPr preferRelativeResize="0"/>
          <p:nvPr/>
        </p:nvPicPr>
        <p:blipFill>
          <a:blip r:embed="rId5">
            <a:alphaModFix/>
          </a:blip>
          <a:stretch>
            <a:fillRect/>
          </a:stretch>
        </p:blipFill>
        <p:spPr>
          <a:xfrm>
            <a:off x="3183525" y="1238048"/>
            <a:ext cx="2776952" cy="2776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e1edc0b8c1_0_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The End of Evangelion Setting</a:t>
            </a:r>
            <a:endParaRPr/>
          </a:p>
        </p:txBody>
      </p:sp>
      <p:sp>
        <p:nvSpPr>
          <p:cNvPr id="150" name="Google Shape;150;g1e1edc0b8c1_0_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85000" lnSpcReduction="20000"/>
          </a:bodyPr>
          <a:lstStyle/>
          <a:p>
            <a:pPr marL="205766" lvl="0" indent="-190336" algn="l" rtl="0">
              <a:lnSpc>
                <a:spcPct val="90000"/>
              </a:lnSpc>
              <a:spcBef>
                <a:spcPts val="0"/>
              </a:spcBef>
              <a:spcAft>
                <a:spcPts val="0"/>
              </a:spcAft>
              <a:buSzPct val="90000"/>
              <a:buChar char="•"/>
            </a:pPr>
            <a:r>
              <a:rPr lang="en-US"/>
              <a:t>Post Apocalyptic Earth caused by the “Second Impact” [7]</a:t>
            </a:r>
            <a:endParaRPr/>
          </a:p>
          <a:p>
            <a:pPr marL="205766" lvl="0" indent="-190336" algn="l" rtl="0">
              <a:lnSpc>
                <a:spcPct val="90000"/>
              </a:lnSpc>
              <a:spcBef>
                <a:spcPts val="1200"/>
              </a:spcBef>
              <a:spcAft>
                <a:spcPts val="0"/>
              </a:spcAft>
              <a:buSzPct val="90000"/>
              <a:buChar char="•"/>
            </a:pPr>
            <a:r>
              <a:rPr lang="en-US"/>
              <a:t>Shadow organization SEELE is trying achieve the “Human Instrumentality Project”	[8]</a:t>
            </a:r>
            <a:endParaRPr/>
          </a:p>
          <a:p>
            <a:pPr marL="411534" lvl="1" indent="-192907" algn="l" rtl="0">
              <a:lnSpc>
                <a:spcPct val="90000"/>
              </a:lnSpc>
              <a:spcBef>
                <a:spcPts val="1200"/>
              </a:spcBef>
              <a:spcAft>
                <a:spcPts val="0"/>
              </a:spcAft>
              <a:buSzPct val="90000"/>
              <a:buChar char="–"/>
            </a:pPr>
            <a:r>
              <a:rPr lang="en-US"/>
              <a:t>Forced evolution of humanity for human transcendence</a:t>
            </a:r>
            <a:endParaRPr/>
          </a:p>
          <a:p>
            <a:pPr marL="205766" lvl="0" indent="-190336" algn="l" rtl="0">
              <a:lnSpc>
                <a:spcPct val="90000"/>
              </a:lnSpc>
              <a:spcBef>
                <a:spcPts val="1200"/>
              </a:spcBef>
              <a:spcAft>
                <a:spcPts val="0"/>
              </a:spcAft>
              <a:buSzPct val="90000"/>
              <a:buChar char="•"/>
            </a:pPr>
            <a:r>
              <a:rPr lang="en-US"/>
              <a:t>NERV is trying to prevent the “Third Impact” [8]</a:t>
            </a:r>
            <a:endParaRPr/>
          </a:p>
          <a:p>
            <a:pPr marL="411534" lvl="1" indent="-192907" algn="l" rtl="0">
              <a:lnSpc>
                <a:spcPct val="90000"/>
              </a:lnSpc>
              <a:spcBef>
                <a:spcPts val="1200"/>
              </a:spcBef>
              <a:spcAft>
                <a:spcPts val="0"/>
              </a:spcAft>
              <a:buSzPct val="90000"/>
              <a:buChar char="–"/>
            </a:pPr>
            <a:r>
              <a:rPr lang="en-US"/>
              <a:t>EVA’s, Magi, Shinja &amp; Asuka</a:t>
            </a:r>
            <a:endParaRPr/>
          </a:p>
          <a:p>
            <a:pPr marL="411534" lvl="1" indent="-192907" algn="l" rtl="0">
              <a:spcBef>
                <a:spcPts val="1200"/>
              </a:spcBef>
              <a:spcAft>
                <a:spcPts val="0"/>
              </a:spcAft>
              <a:buSzPct val="75000"/>
              <a:buChar char="–"/>
            </a:pPr>
            <a:r>
              <a:rPr lang="en-US" sz="1800"/>
              <a:t>NERV fears irresponsible use of the EVA’s</a:t>
            </a:r>
            <a:endParaRPr/>
          </a:p>
          <a:p>
            <a:pPr marL="205766" lvl="0" indent="-190336" algn="l" rtl="0">
              <a:lnSpc>
                <a:spcPct val="90000"/>
              </a:lnSpc>
              <a:spcBef>
                <a:spcPts val="1200"/>
              </a:spcBef>
              <a:spcAft>
                <a:spcPts val="0"/>
              </a:spcAft>
              <a:buSzPct val="90000"/>
              <a:buChar char="•"/>
            </a:pPr>
            <a:r>
              <a:rPr lang="en-US"/>
              <a:t>Global population has no idea what’s going on</a:t>
            </a:r>
            <a:endParaRPr/>
          </a:p>
        </p:txBody>
      </p:sp>
      <p:sp>
        <p:nvSpPr>
          <p:cNvPr id="151" name="Google Shape;151;g1e1edc0b8c1_0_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52" name="Google Shape;152;g1e1edc0b8c1_0_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3" name="Google Shape;153;g1e1edc0b8c1_0_0"/>
          <p:cNvSpPr txBox="1"/>
          <p:nvPr/>
        </p:nvSpPr>
        <p:spPr>
          <a:xfrm>
            <a:off x="5223149" y="372325"/>
            <a:ext cx="38037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54" name="Google Shape;154;g1e1edc0b8c1_0_0"/>
          <p:cNvPicPr preferRelativeResize="0"/>
          <p:nvPr/>
        </p:nvPicPr>
        <p:blipFill>
          <a:blip r:embed="rId3">
            <a:alphaModFix/>
          </a:blip>
          <a:stretch>
            <a:fillRect/>
          </a:stretch>
        </p:blipFill>
        <p:spPr>
          <a:xfrm>
            <a:off x="4724775" y="1546175"/>
            <a:ext cx="3987825" cy="2761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1e1edc0b8c1_0_1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Themes in Movie</a:t>
            </a:r>
            <a:endParaRPr/>
          </a:p>
        </p:txBody>
      </p:sp>
      <p:sp>
        <p:nvSpPr>
          <p:cNvPr id="161" name="Google Shape;161;g1e1edc0b8c1_0_10"/>
          <p:cNvSpPr txBox="1">
            <a:spLocks noGrp="1"/>
          </p:cNvSpPr>
          <p:nvPr>
            <p:ph type="body" idx="1"/>
          </p:nvPr>
        </p:nvSpPr>
        <p:spPr>
          <a:xfrm>
            <a:off x="685800" y="1352550"/>
            <a:ext cx="40464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(Primordial) Soup</a:t>
            </a:r>
            <a:endParaRPr/>
          </a:p>
          <a:p>
            <a:pPr marL="411534" lvl="1" indent="-205766" algn="l" rtl="0">
              <a:lnSpc>
                <a:spcPct val="90000"/>
              </a:lnSpc>
              <a:spcBef>
                <a:spcPts val="1200"/>
              </a:spcBef>
              <a:spcAft>
                <a:spcPts val="0"/>
              </a:spcAft>
              <a:buSzPts val="1350"/>
              <a:buChar char="–"/>
            </a:pPr>
            <a:r>
              <a:rPr lang="en-US"/>
              <a:t>Human unity in the soup [1]</a:t>
            </a:r>
            <a:endParaRPr/>
          </a:p>
          <a:p>
            <a:pPr marL="205766" lvl="0" indent="-205766" algn="l" rtl="0">
              <a:lnSpc>
                <a:spcPct val="90000"/>
              </a:lnSpc>
              <a:spcBef>
                <a:spcPts val="1200"/>
              </a:spcBef>
              <a:spcAft>
                <a:spcPts val="0"/>
              </a:spcAft>
              <a:buSzPts val="1620"/>
              <a:buChar char="•"/>
            </a:pPr>
            <a:r>
              <a:rPr lang="en-US"/>
              <a:t>Technology has caused humanity’s mind to fracture [6]</a:t>
            </a:r>
            <a:endParaRPr/>
          </a:p>
          <a:p>
            <a:pPr marL="205766" lvl="0" indent="-205766" algn="l" rtl="0">
              <a:lnSpc>
                <a:spcPct val="90000"/>
              </a:lnSpc>
              <a:spcBef>
                <a:spcPts val="1200"/>
              </a:spcBef>
              <a:spcAft>
                <a:spcPts val="0"/>
              </a:spcAft>
              <a:buSzPts val="1620"/>
              <a:buChar char="•"/>
            </a:pPr>
            <a:r>
              <a:rPr lang="en-US"/>
              <a:t>Regret of technology creation [8]</a:t>
            </a:r>
            <a:endParaRPr/>
          </a:p>
          <a:p>
            <a:pPr marL="205766" lvl="0" indent="-205766" algn="l" rtl="0">
              <a:lnSpc>
                <a:spcPct val="90000"/>
              </a:lnSpc>
              <a:spcBef>
                <a:spcPts val="1200"/>
              </a:spcBef>
              <a:spcAft>
                <a:spcPts val="0"/>
              </a:spcAft>
              <a:buSzPts val="1620"/>
              <a:buChar char="•"/>
            </a:pPr>
            <a:r>
              <a:rPr lang="en-US"/>
              <a:t>Loneliness[7]</a:t>
            </a:r>
            <a:endParaRPr/>
          </a:p>
        </p:txBody>
      </p:sp>
      <p:sp>
        <p:nvSpPr>
          <p:cNvPr id="162" name="Google Shape;162;g1e1edc0b8c1_0_1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63" name="Google Shape;163;g1e1edc0b8c1_0_1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64" name="Google Shape;164;g1e1edc0b8c1_0_10"/>
          <p:cNvSpPr txBox="1"/>
          <p:nvPr/>
        </p:nvSpPr>
        <p:spPr>
          <a:xfrm>
            <a:off x="5293133" y="372325"/>
            <a:ext cx="3733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65" name="Google Shape;165;g1e1edc0b8c1_0_10"/>
          <p:cNvPicPr preferRelativeResize="0"/>
          <p:nvPr/>
        </p:nvPicPr>
        <p:blipFill>
          <a:blip r:embed="rId3">
            <a:alphaModFix/>
          </a:blip>
          <a:stretch>
            <a:fillRect/>
          </a:stretch>
        </p:blipFill>
        <p:spPr>
          <a:xfrm>
            <a:off x="4732200" y="1352550"/>
            <a:ext cx="4124700" cy="2075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e1edc0b8c1_0_5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Connections to Real Life</a:t>
            </a:r>
            <a:endParaRPr/>
          </a:p>
        </p:txBody>
      </p:sp>
      <p:sp>
        <p:nvSpPr>
          <p:cNvPr id="172" name="Google Shape;172;g1e1edc0b8c1_0_5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Social media is our soup</a:t>
            </a:r>
            <a:endParaRPr/>
          </a:p>
          <a:p>
            <a:pPr marL="205766" lvl="0" indent="-205766" algn="l" rtl="0">
              <a:lnSpc>
                <a:spcPct val="90000"/>
              </a:lnSpc>
              <a:spcBef>
                <a:spcPts val="1200"/>
              </a:spcBef>
              <a:spcAft>
                <a:spcPts val="0"/>
              </a:spcAft>
              <a:buSzPts val="1620"/>
              <a:buChar char="•"/>
            </a:pPr>
            <a:r>
              <a:rPr lang="en-US"/>
              <a:t>Technology protects us but can be misused and abused</a:t>
            </a:r>
            <a:endParaRPr/>
          </a:p>
          <a:p>
            <a:pPr marL="205766" lvl="0" indent="-205766" algn="l" rtl="0">
              <a:lnSpc>
                <a:spcPct val="90000"/>
              </a:lnSpc>
              <a:spcBef>
                <a:spcPts val="1200"/>
              </a:spcBef>
              <a:spcAft>
                <a:spcPts val="0"/>
              </a:spcAft>
              <a:buSzPts val="1620"/>
              <a:buChar char="•"/>
            </a:pPr>
            <a:r>
              <a:rPr lang="en-US"/>
              <a:t>Governments do things in secret to “protect” us </a:t>
            </a:r>
            <a:endParaRPr/>
          </a:p>
          <a:p>
            <a:pPr marL="205766" lvl="0" indent="-205766" algn="l" rtl="0">
              <a:lnSpc>
                <a:spcPct val="90000"/>
              </a:lnSpc>
              <a:spcBef>
                <a:spcPts val="1200"/>
              </a:spcBef>
              <a:spcAft>
                <a:spcPts val="0"/>
              </a:spcAft>
              <a:buSzPts val="1620"/>
              <a:buChar char="•"/>
            </a:pPr>
            <a:r>
              <a:rPr lang="en-US"/>
              <a:t>NGE represents it’s creator’s Self identity [6]</a:t>
            </a:r>
            <a:endParaRPr/>
          </a:p>
          <a:p>
            <a:pPr marL="205766" lvl="0" indent="-205766" algn="l" rtl="0">
              <a:lnSpc>
                <a:spcPct val="90000"/>
              </a:lnSpc>
              <a:spcBef>
                <a:spcPts val="1200"/>
              </a:spcBef>
              <a:spcAft>
                <a:spcPts val="0"/>
              </a:spcAft>
              <a:buSzPts val="1620"/>
              <a:buChar char="•"/>
            </a:pPr>
            <a:r>
              <a:rPr lang="en-US"/>
              <a:t>Separation of faith and science [7]</a:t>
            </a:r>
            <a:endParaRPr/>
          </a:p>
        </p:txBody>
      </p:sp>
      <p:sp>
        <p:nvSpPr>
          <p:cNvPr id="173" name="Google Shape;173;g1e1edc0b8c1_0_5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74" name="Google Shape;174;g1e1edc0b8c1_0_5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75" name="Google Shape;175;g1e1edc0b8c1_0_50"/>
          <p:cNvSpPr txBox="1"/>
          <p:nvPr/>
        </p:nvSpPr>
        <p:spPr>
          <a:xfrm>
            <a:off x="5488607" y="372325"/>
            <a:ext cx="35382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76" name="Google Shape;176;g1e1edc0b8c1_0_50"/>
          <p:cNvPicPr preferRelativeResize="0"/>
          <p:nvPr/>
        </p:nvPicPr>
        <p:blipFill>
          <a:blip r:embed="rId3">
            <a:alphaModFix/>
          </a:blip>
          <a:stretch>
            <a:fillRect/>
          </a:stretch>
        </p:blipFill>
        <p:spPr>
          <a:xfrm>
            <a:off x="4572000" y="1298750"/>
            <a:ext cx="3849774" cy="307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e1edc0b8c1_0_3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Social Media is our Primordial Soup</a:t>
            </a:r>
            <a:endParaRPr/>
          </a:p>
        </p:txBody>
      </p:sp>
      <p:sp>
        <p:nvSpPr>
          <p:cNvPr id="183" name="Google Shape;183;g1e1edc0b8c1_0_30"/>
          <p:cNvSpPr txBox="1">
            <a:spLocks noGrp="1"/>
          </p:cNvSpPr>
          <p:nvPr>
            <p:ph type="body" idx="1"/>
          </p:nvPr>
        </p:nvSpPr>
        <p:spPr>
          <a:xfrm>
            <a:off x="135600" y="1296275"/>
            <a:ext cx="5562600" cy="3681000"/>
          </a:xfrm>
          <a:prstGeom prst="rect">
            <a:avLst/>
          </a:prstGeom>
          <a:noFill/>
          <a:ln>
            <a:noFill/>
          </a:ln>
        </p:spPr>
        <p:txBody>
          <a:bodyPr spcFirstLastPara="1" wrap="square" lIns="91425" tIns="45700" rIns="91425" bIns="45700" anchor="t" anchorCtr="0">
            <a:normAutofit/>
          </a:bodyPr>
          <a:lstStyle/>
          <a:p>
            <a:pPr marL="205766" lvl="0" indent="-243866" algn="l" rtl="0">
              <a:lnSpc>
                <a:spcPct val="90000"/>
              </a:lnSpc>
              <a:spcBef>
                <a:spcPts val="1200"/>
              </a:spcBef>
              <a:spcAft>
                <a:spcPts val="0"/>
              </a:spcAft>
              <a:buSzPts val="2220"/>
              <a:buFont typeface="EB Garamond"/>
              <a:buChar char="•"/>
            </a:pPr>
            <a:r>
              <a:rPr lang="en-US" sz="2400">
                <a:latin typeface="EB Garamond"/>
                <a:ea typeface="EB Garamond"/>
                <a:cs typeface="EB Garamond"/>
                <a:sym typeface="EB Garamond"/>
              </a:rPr>
              <a:t>Loneliness [6]</a:t>
            </a:r>
            <a:endParaRPr sz="2400">
              <a:latin typeface="EB Garamond"/>
              <a:ea typeface="EB Garamond"/>
              <a:cs typeface="EB Garamond"/>
              <a:sym typeface="EB Garamond"/>
            </a:endParaRPr>
          </a:p>
          <a:p>
            <a:pPr marL="205766" lvl="0" indent="-243866" algn="l" rtl="0">
              <a:lnSpc>
                <a:spcPct val="90000"/>
              </a:lnSpc>
              <a:spcBef>
                <a:spcPts val="1200"/>
              </a:spcBef>
              <a:spcAft>
                <a:spcPts val="0"/>
              </a:spcAft>
              <a:buSzPts val="2220"/>
              <a:buFont typeface="EB Garamond"/>
              <a:buChar char="•"/>
            </a:pPr>
            <a:r>
              <a:rPr lang="en-US" sz="2400">
                <a:latin typeface="EB Garamond"/>
                <a:ea typeface="EB Garamond"/>
                <a:cs typeface="EB Garamond"/>
                <a:sym typeface="EB Garamond"/>
              </a:rPr>
              <a:t>Digital &amp; analog media connects us</a:t>
            </a:r>
            <a:endParaRPr sz="2400">
              <a:latin typeface="EB Garamond"/>
              <a:ea typeface="EB Garamond"/>
              <a:cs typeface="EB Garamond"/>
              <a:sym typeface="EB Garamond"/>
            </a:endParaRPr>
          </a:p>
          <a:p>
            <a:pPr marL="205766" lvl="0" indent="-243866" algn="l" rtl="0">
              <a:lnSpc>
                <a:spcPct val="90000"/>
              </a:lnSpc>
              <a:spcBef>
                <a:spcPts val="1200"/>
              </a:spcBef>
              <a:spcAft>
                <a:spcPts val="0"/>
              </a:spcAft>
              <a:buSzPts val="2220"/>
              <a:buFont typeface="EB Garamond"/>
              <a:buChar char="•"/>
            </a:pPr>
            <a:r>
              <a:rPr lang="en-US" sz="2400">
                <a:latin typeface="EB Garamond"/>
                <a:ea typeface="EB Garamond"/>
                <a:cs typeface="EB Garamond"/>
                <a:sym typeface="EB Garamond"/>
              </a:rPr>
              <a:t>Orange LCL (soup) represents our bond</a:t>
            </a:r>
            <a:endParaRPr sz="2400">
              <a:latin typeface="EB Garamond"/>
              <a:ea typeface="EB Garamond"/>
              <a:cs typeface="EB Garamond"/>
              <a:sym typeface="EB Garamond"/>
            </a:endParaRPr>
          </a:p>
          <a:p>
            <a:pPr marL="205766" lvl="0" indent="-255296" algn="l" rtl="0">
              <a:lnSpc>
                <a:spcPct val="90000"/>
              </a:lnSpc>
              <a:spcBef>
                <a:spcPts val="1200"/>
              </a:spcBef>
              <a:spcAft>
                <a:spcPts val="0"/>
              </a:spcAft>
              <a:buSzPts val="2400"/>
              <a:buFont typeface="EB Garamond"/>
              <a:buChar char="•"/>
            </a:pPr>
            <a:r>
              <a:rPr lang="en-US" sz="2400">
                <a:latin typeface="EB Garamond"/>
                <a:ea typeface="EB Garamond"/>
                <a:cs typeface="EB Garamond"/>
                <a:sym typeface="EB Garamond"/>
              </a:rPr>
              <a:t>We can make our soup how we want it [7]</a:t>
            </a:r>
            <a:endParaRPr sz="2400">
              <a:latin typeface="EB Garamond"/>
              <a:ea typeface="EB Garamond"/>
              <a:cs typeface="EB Garamond"/>
              <a:sym typeface="EB Garamond"/>
            </a:endParaRPr>
          </a:p>
          <a:p>
            <a:pPr marL="0" lvl="0" indent="0" algn="l" rtl="0">
              <a:lnSpc>
                <a:spcPct val="90000"/>
              </a:lnSpc>
              <a:spcBef>
                <a:spcPts val="1200"/>
              </a:spcBef>
              <a:spcAft>
                <a:spcPts val="0"/>
              </a:spcAft>
              <a:buNone/>
            </a:pPr>
            <a:endParaRPr sz="2400">
              <a:latin typeface="EB Garamond"/>
              <a:ea typeface="EB Garamond"/>
              <a:cs typeface="EB Garamond"/>
              <a:sym typeface="EB Garamond"/>
            </a:endParaRPr>
          </a:p>
        </p:txBody>
      </p:sp>
      <p:sp>
        <p:nvSpPr>
          <p:cNvPr id="184" name="Google Shape;184;g1e1edc0b8c1_0_3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85" name="Google Shape;185;g1e1edc0b8c1_0_3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86" name="Google Shape;186;g1e1edc0b8c1_0_30"/>
          <p:cNvSpPr txBox="1"/>
          <p:nvPr/>
        </p:nvSpPr>
        <p:spPr>
          <a:xfrm>
            <a:off x="5754081" y="372325"/>
            <a:ext cx="32730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Chandler Garcia, Ash Kittur, Najum Soofi</a:t>
            </a:r>
            <a:endParaRPr/>
          </a:p>
        </p:txBody>
      </p:sp>
      <p:pic>
        <p:nvPicPr>
          <p:cNvPr id="187" name="Google Shape;187;g1e1edc0b8c1_0_30"/>
          <p:cNvPicPr preferRelativeResize="0"/>
          <p:nvPr/>
        </p:nvPicPr>
        <p:blipFill rotWithShape="1">
          <a:blip r:embed="rId3">
            <a:alphaModFix/>
          </a:blip>
          <a:srcRect l="49849" t="3558"/>
          <a:stretch/>
        </p:blipFill>
        <p:spPr>
          <a:xfrm>
            <a:off x="5300625" y="1157500"/>
            <a:ext cx="3423525" cy="3819775"/>
          </a:xfrm>
          <a:prstGeom prst="rect">
            <a:avLst/>
          </a:prstGeom>
          <a:noFill/>
          <a:ln>
            <a:noFill/>
          </a:ln>
        </p:spPr>
      </p:pic>
    </p:spTree>
  </p:cSld>
  <p:clrMapOvr>
    <a:masterClrMapping/>
  </p:clrMapOvr>
</p:sld>
</file>

<file path=ppt/theme/theme1.xml><?xml version="1.0" encoding="utf-8"?>
<a:theme xmlns:a="http://schemas.openxmlformats.org/drawingml/2006/main" name="Red Radial 16x9">
  <a:themeElements>
    <a:clrScheme name="RedRadial_16x9">
      <a:dk1>
        <a:srgbClr val="000000"/>
      </a:dk1>
      <a:lt1>
        <a:srgbClr val="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1801</Words>
  <Application>Microsoft Macintosh PowerPoint</Application>
  <PresentationFormat>On-screen Show (16:9)</PresentationFormat>
  <Paragraphs>188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EB Garamond</vt:lpstr>
      <vt:lpstr>Cambria</vt:lpstr>
      <vt:lpstr>Arial</vt:lpstr>
      <vt:lpstr>Calibri</vt:lpstr>
      <vt:lpstr>Red Radial 16x9</vt:lpstr>
      <vt:lpstr>Social Relations in Neon Genesis Evangelion</vt:lpstr>
      <vt:lpstr>The End of Evangelion</vt:lpstr>
      <vt:lpstr>Worldbuilding</vt:lpstr>
      <vt:lpstr>Worldbuilding</vt:lpstr>
      <vt:lpstr>Worldbuilding</vt:lpstr>
      <vt:lpstr>The End of Evangelion Setting</vt:lpstr>
      <vt:lpstr>Themes in Movie</vt:lpstr>
      <vt:lpstr>Connections to Real Life</vt:lpstr>
      <vt:lpstr>Social Media is our Primordial Soup</vt:lpstr>
      <vt:lpstr>Individuality </vt:lpstr>
      <vt:lpstr>Power Struggles</vt:lpstr>
      <vt:lpstr>Conclusion</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Relations in Neon Genesis Evangelion</dc:title>
  <dc:creator>Keith A. Pray</dc:creator>
  <cp:lastModifiedBy>Keith A. Pray</cp:lastModifiedBy>
  <cp:revision>2</cp:revision>
  <dcterms:created xsi:type="dcterms:W3CDTF">2014-08-25T02:19:16Z</dcterms:created>
  <dcterms:modified xsi:type="dcterms:W3CDTF">2023-04-30T14:42:39Z</dcterms:modified>
</cp:coreProperties>
</file>