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" Type="http://schemas.openxmlformats.org/officeDocument/2006/relationships/theme" Target="theme/theme3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Hammond hires paleontologists Grant and Sattler to take a look at his new venture. Dinosaurs. Hammond’s park houseses Dinosaurs he cloned by using sequencing and some genetic material retrieved from a mosquito preserved in amber. The whole park operates on some buggy computer system maintained by Nedry, the </a:t>
            </a:r>
            <a:r>
              <a:rPr lang="en">
                <a:solidFill>
                  <a:schemeClr val="dk1"/>
                </a:solidFill>
              </a:rPr>
              <a:t>underappreciated programmer,</a:t>
            </a:r>
            <a:r>
              <a:rPr lang="en"/>
              <a:t> who plans to </a:t>
            </a:r>
            <a:r>
              <a:rPr lang="en">
                <a:solidFill>
                  <a:schemeClr val="dk1"/>
                </a:solidFill>
              </a:rPr>
              <a:t>sabotage the park</a:t>
            </a:r>
            <a:r>
              <a:rPr lang="en"/>
              <a:t> in order to steal the Dinosaur DNA and </a:t>
            </a:r>
            <a:r>
              <a:rPr lang="en">
                <a:solidFill>
                  <a:schemeClr val="dk1"/>
                </a:solidFill>
              </a:rPr>
              <a:t>and sell it </a:t>
            </a:r>
            <a:r>
              <a:rPr lang="en"/>
              <a:t>to Hammond’s competitors. To pull this off, Nedry put a virus into the park’s system to completely shut down the security. Unfortunately for Nedry he traded the locks and alarms for a showdown with a Dilophosaurus.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The experts and Hammond’s grandchildren get in the guided tour and can’t find any dinosaurs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They get to the T-Rex paddock and the cars shut down as a storm comes in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 cars are electric cars and they cannot be operated manually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Several velociraptor attacks later, Hammond is able to walk Ellie through turning the power back on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 kids are left alone in the main building, almost get eaten before the scientists come back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They all escape to the computer room where the two scientists struggle to hold the door back and Lex gets the door closed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 velociraptors find their way in and the group escapes through the ceiling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The T-Rex comes in, the dinosaurs all fight while everyone high-tails it out of the building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Right in the opening scene the theme is set for the whole movie of technology failing and causing chaos for people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 whole security system is written and managed solely by Nedry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 system isn’t even complete yet, and Nedry just gets the phones working while the’re on the tour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2 Million lines of code that only one person has the knowledge of what it does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There are no manual overrides on most of the important features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Can’t drive the cars, the doors will not lock, painstaking to turn the fences back on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The way they manipulate the DNA they make it sound as if it’s not a big deal and this technology is easily accessible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Reality is that we aren’t even close to being there today 20 years later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They just take a “because supercomputer” approach and don’t attempt to explain it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While this portrayal was not completely accurate or possible, it could exist in the future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Just not there now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Compared to Star Trek and Avatar doesn’t seem all that futuristic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Necessary to keep dinosuars at bay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no internet, just phone lines that apparently don’t work off the island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would leak in todays world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everyone would know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risk lives hunting for people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computers are basis for all the dram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has absolute control since nobody else would know what he’s doing even if he showed it to them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someone else could have checked and fixed everything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forced to shut things down and make things worse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sickness, vacation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even off site, within company, it it’s worth that much hire more people, sign NDA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Shape 61"/>
          <p:cNvGrpSpPr/>
          <p:nvPr/>
        </p:nvGrpSpPr>
        <p:grpSpPr>
          <a:xfrm>
            <a:off x="-11" y="1000670"/>
            <a:ext cx="7314320" cy="3087224"/>
            <a:chOff x="-11" y="1378676"/>
            <a:chExt cx="7314320" cy="4116299"/>
          </a:xfrm>
        </p:grpSpPr>
        <p:sp>
          <p:nvSpPr>
            <p:cNvPr id="62" name="Shape 62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4" name="Shape 64"/>
          <p:cNvSpPr txBox="1"/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" type="subTitle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Shape 68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69" name="Shape 69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1" name="Shape 71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idx="1" type="body"/>
          </p:nvPr>
        </p:nvSpPr>
        <p:spPr>
          <a:xfrm>
            <a:off x="456245" y="1278513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2" type="body"/>
          </p:nvPr>
        </p:nvSpPr>
        <p:spPr>
          <a:xfrm>
            <a:off x="4648200" y="1278513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grpSp>
        <p:nvGrpSpPr>
          <p:cNvPr id="77" name="Shape 77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78" name="Shape 78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0" name="Shape 80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Shape 83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84" name="Shape 84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6" name="Shape 86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 flipH="1">
            <a:off x="8964665" y="4623760"/>
            <a:ext cx="187800" cy="5214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/>
        </p:nvSpPr>
        <p:spPr>
          <a:xfrm flipH="1">
            <a:off x="3866777" y="4623760"/>
            <a:ext cx="5097900" cy="5214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866812" y="4623760"/>
            <a:ext cx="5097900" cy="521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70"/>
            <a:ext cx="3409812" cy="2107677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1" name="Shape 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2pPr>
            <a:lvl3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/>
        </p:txBody>
      </p:sp>
      <p:grpSp>
        <p:nvGrpSpPr>
          <p:cNvPr id="33" name="Shape 33"/>
          <p:cNvGrpSpPr/>
          <p:nvPr/>
        </p:nvGrpSpPr>
        <p:grpSpPr>
          <a:xfrm rot="10800000">
            <a:off x="5734187" y="3035893"/>
            <a:ext cx="3409812" cy="2107677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9" name="Shape 59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2.jpg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bcnews.com/id/34515704/ns/technology_and_science-space/t/how-much-real-science-avatar/%23.VUhgqM7n35m" TargetMode="External"/><Relationship Id="rId3" Type="http://schemas.openxmlformats.org/officeDocument/2006/relationships/hyperlink" Target="https://www.youtube.com/watch?v=8c-EWSmOgDc" TargetMode="External"/><Relationship Id="rId6" Type="http://schemas.openxmlformats.org/officeDocument/2006/relationships/hyperlink" Target="http://en.memory-alpha.org/wiki/Clone" TargetMode="External"/><Relationship Id="rId5" Type="http://schemas.openxmlformats.org/officeDocument/2006/relationships/hyperlink" Target="http://modeling-languages.com/whats-bus-factor-software-project/" TargetMode="Externa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7.jpg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3.jp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jpg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0.jpg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5.jpg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8.jpg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6.jpg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Jurassic Park Group Presentation</a:t>
            </a:r>
          </a:p>
        </p:txBody>
      </p:sp>
      <p:sp>
        <p:nvSpPr>
          <p:cNvPr id="97" name="Shape 97"/>
          <p:cNvSpPr txBox="1"/>
          <p:nvPr>
            <p:ph idx="1" type="subTitle"/>
          </p:nvPr>
        </p:nvSpPr>
        <p:spPr>
          <a:xfrm>
            <a:off x="685800" y="2700355"/>
            <a:ext cx="6400799" cy="1000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By Thomas Meehan, Justin Charron, Jack Rivadeneira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Conclusions</a:t>
            </a: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0" y="1286750"/>
            <a:ext cx="56454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Always have manual overrides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Critical safety components should not be inoperable without computers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Automation adds convenience, but shouldn’t be necessary to keep people safe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Simple things like locks and vehicles need to work manually in an emergency situation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Human operable backup systems for minimal safety standards </a:t>
            </a:r>
          </a:p>
          <a:p>
            <a:pPr indent="-342900" lvl="1" marL="91440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Shouldn’t need a programmer to lock a door</a:t>
            </a:r>
          </a:p>
        </p:txBody>
      </p:sp>
      <p:pic>
        <p:nvPicPr>
          <p:cNvPr id="168" name="Shape 1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6475" y="2321512"/>
            <a:ext cx="2884925" cy="1560774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Shape 169"/>
          <p:cNvSpPr txBox="1"/>
          <p:nvPr/>
        </p:nvSpPr>
        <p:spPr>
          <a:xfrm>
            <a:off x="5838600" y="3043900"/>
            <a:ext cx="3305399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/>
              <a:t>http://www.imdb.com/title/tt0107290/mediaindex?ref_=tt_pv_mi_sm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Bibliography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1. Kaku, Michio, “‪Michio Kaku: Can We Resurrect the Dinosaurs? Neanderthal Man?”,</a:t>
            </a:r>
            <a:r>
              <a:rPr lang="en" sz="1100">
                <a:solidFill>
                  <a:schemeClr val="dk1"/>
                </a:solidFill>
                <a:hlinkClick r:id="rId3"/>
              </a:rPr>
              <a:t> https://www.youtube.com/watch?v=8c-EWSmOgDc</a:t>
            </a:r>
            <a:r>
              <a:rPr lang="en" sz="1100">
                <a:solidFill>
                  <a:schemeClr val="dk1"/>
                </a:solidFill>
              </a:rPr>
              <a:t>, (4/22/15)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2. Choi, Charles, “How Much Real Science is in ‘Avatar’?”,</a:t>
            </a:r>
            <a:r>
              <a:rPr lang="en" sz="1100">
                <a:solidFill>
                  <a:schemeClr val="dk1"/>
                </a:solidFill>
                <a:hlinkClick r:id="rId4"/>
              </a:rPr>
              <a:t> http://www.nbcnews.com/id/34515704/ns/technology_and_science-space/t/how-much-real-science-avatar/#.VUhgqM7n35m</a:t>
            </a:r>
            <a:r>
              <a:rPr lang="en" sz="1100">
                <a:solidFill>
                  <a:schemeClr val="dk1"/>
                </a:solidFill>
              </a:rPr>
              <a:t> (4/24/15)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3. Haber, Shimon, "Synopsis for Jurassic Park", http://www.imdb.com/title/tt0107290/synopsis?ref_=ttpl_ql_3, (4/25/15)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4. Cabot, Jordi, “What’s’ the bus factor of your software project?”</a:t>
            </a:r>
            <a:r>
              <a:rPr lang="en" sz="1100">
                <a:solidFill>
                  <a:schemeClr val="dk1"/>
                </a:solidFill>
                <a:hlinkClick r:id="rId5"/>
              </a:rPr>
              <a:t> http://modeling-languages.com/whats-bus-factor-software-project/</a:t>
            </a:r>
            <a:r>
              <a:rPr lang="en" sz="1100">
                <a:solidFill>
                  <a:schemeClr val="dk1"/>
                </a:solidFill>
              </a:rPr>
              <a:t>, (4/27/15)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5. Tucker, Charles, “Star Trek Wikia: Memory Alpha”,</a:t>
            </a:r>
            <a:r>
              <a:rPr lang="en" sz="1100">
                <a:solidFill>
                  <a:schemeClr val="dk1"/>
                </a:solidFill>
                <a:hlinkClick r:id="rId6"/>
              </a:rPr>
              <a:t> http://en.memory-alpha.org/wiki/Clone</a:t>
            </a:r>
            <a:r>
              <a:rPr lang="en" sz="1100">
                <a:solidFill>
                  <a:schemeClr val="dk1"/>
                </a:solidFill>
              </a:rPr>
              <a:t>, (4/23/15)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6.</a:t>
            </a:r>
            <a:r>
              <a:rPr lang="en" sz="1300">
                <a:solidFill>
                  <a:srgbClr val="1A1A1A"/>
                </a:solidFill>
              </a:rPr>
              <a:t> Park, Jurassic. "Steven Spielberg." </a:t>
            </a:r>
            <a:r>
              <a:rPr i="1" lang="en" sz="1300">
                <a:solidFill>
                  <a:srgbClr val="1A1A1A"/>
                </a:solidFill>
              </a:rPr>
              <a:t>Universal Pictures</a:t>
            </a:r>
            <a:r>
              <a:rPr lang="en" sz="1300">
                <a:solidFill>
                  <a:srgbClr val="1A1A1A"/>
                </a:solidFill>
              </a:rPr>
              <a:t> (1993).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Plot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181050" y="1278525"/>
            <a:ext cx="5285699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400"/>
              <a:t>Billionaire entrepreneur Hammond hires several experts to inspect his newest venture.	</a:t>
            </a:r>
          </a:p>
          <a:p>
            <a:pPr indent="-317500" lvl="0" marL="4572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400"/>
              <a:t>Including expert Paleontologists Grant and Sattler</a:t>
            </a:r>
          </a:p>
          <a:p>
            <a:pPr indent="-317500" lvl="0" marL="4572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400"/>
              <a:t>Turns out to be an Island filled with Dinosaurs</a:t>
            </a:r>
          </a:p>
          <a:p>
            <a:pPr indent="-317500" lvl="0" marL="4572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400"/>
              <a:t>Used preserved DNA and genetic sequencing</a:t>
            </a:r>
          </a:p>
          <a:p>
            <a:pPr indent="-317500" lvl="0" marL="4572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400"/>
              <a:t>Entire park runs on a state of the art computer automation system</a:t>
            </a:r>
          </a:p>
          <a:p>
            <a:pPr indent="-317500" lvl="0" marL="4572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400"/>
              <a:t>Disgruntled “underpaid” programmer Nedry decides to sell DNA to rivals</a:t>
            </a:r>
          </a:p>
          <a:p>
            <a:pPr indent="-317500" lvl="1" marL="9144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1400"/>
              <a:t>Has to shut down entire security system to escape</a:t>
            </a:r>
          </a:p>
          <a:p>
            <a:pPr indent="-317500" lvl="1" marL="9144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1400"/>
              <a:t>Dinosaurs are now free to roam and eat people</a:t>
            </a: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4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7950" y="1703525"/>
            <a:ext cx="3571848" cy="2435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/>
        </p:nvSpPr>
        <p:spPr>
          <a:xfrm>
            <a:off x="5459875" y="2855750"/>
            <a:ext cx="3408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/>
              <a:t>http://www.imdb.com/title/tt0107290/mediaindex?ref_=tt_pv_mi_sm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Plot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49375" y="1278525"/>
            <a:ext cx="5530200" cy="3799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400"/>
              <a:t>Experts and Hammond’s grandchildren tour the park</a:t>
            </a:r>
          </a:p>
          <a:p>
            <a:pPr indent="-317500" lvl="0" marL="4572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400"/>
              <a:t>System is shut down, and they are attacked by T-Rex</a:t>
            </a:r>
          </a:p>
          <a:p>
            <a:pPr indent="-317500" lvl="0" marL="4572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400"/>
              <a:t>Race against time to restore system and escape Island</a:t>
            </a:r>
          </a:p>
          <a:p>
            <a:pPr indent="-317500" lvl="0" marL="4572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400"/>
              <a:t>Lots of people get eaten (Including Nedry!)</a:t>
            </a:r>
          </a:p>
          <a:p>
            <a:pPr indent="-317500" lvl="0" marL="4572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400"/>
              <a:t>Velociraptors enter main office and almost eat the kids</a:t>
            </a:r>
          </a:p>
          <a:p>
            <a:pPr indent="-317500" lvl="0" marL="4572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400"/>
              <a:t>System is restored by a 12 year-old girl just in time</a:t>
            </a:r>
          </a:p>
          <a:p>
            <a:pPr indent="-317500" lvl="0" marL="4572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400"/>
              <a:t>T-Rex distracts velociraptors, everyone escapes via helicopter</a:t>
            </a:r>
          </a:p>
          <a:p>
            <a:pPr indent="-317500" lvl="0" marL="45720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400"/>
              <a:t>Hammond admits park isn’t safe, learn to respect the power of nature </a:t>
            </a:r>
          </a:p>
        </p:txBody>
      </p:sp>
      <p:pic>
        <p:nvPicPr>
          <p:cNvPr id="112" name="Shape 1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22100" y="1863900"/>
            <a:ext cx="3407075" cy="2088933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Shape 113"/>
          <p:cNvSpPr txBox="1"/>
          <p:nvPr/>
        </p:nvSpPr>
        <p:spPr>
          <a:xfrm>
            <a:off x="5624650" y="3997725"/>
            <a:ext cx="3621899" cy="964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/>
              <a:t>http://www.imdb.com/title/tt0107290/mediaindex?ref_=tt_pv_mi_sm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Technology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0" y="1278525"/>
            <a:ext cx="57741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Containment device failure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Whole Park is built around computer system</a:t>
            </a:r>
          </a:p>
          <a:p>
            <a:pPr indent="-342900" lvl="1" marL="9144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○"/>
            </a:pPr>
            <a:r>
              <a:rPr lang="en"/>
              <a:t>System is incomplete</a:t>
            </a:r>
          </a:p>
          <a:p>
            <a:pPr indent="-342900" lvl="1" marL="9144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○"/>
            </a:pPr>
            <a:r>
              <a:rPr lang="en"/>
              <a:t>Nedry has sole access to it all</a:t>
            </a:r>
          </a:p>
          <a:p>
            <a:pPr indent="-342900" lvl="1" marL="9144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○"/>
            </a:pPr>
            <a:r>
              <a:rPr lang="en"/>
              <a:t>More than 2 million lines of code</a:t>
            </a:r>
          </a:p>
          <a:p>
            <a:pPr indent="-342900" lvl="1" marL="9144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○"/>
            </a:pPr>
            <a:r>
              <a:rPr lang="en"/>
              <a:t>Not possible for anyone else to fix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Lack of manual overrides</a:t>
            </a:r>
          </a:p>
          <a:p>
            <a:pPr indent="-342900" lvl="1" marL="9144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○"/>
            </a:pPr>
            <a:r>
              <a:rPr lang="en"/>
              <a:t>Cars are stuck</a:t>
            </a:r>
          </a:p>
          <a:p>
            <a:pPr indent="-342900" lvl="1" marL="9144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○"/>
            </a:pPr>
            <a:r>
              <a:rPr lang="en"/>
              <a:t>Door locks can’t re-engage</a:t>
            </a:r>
          </a:p>
        </p:txBody>
      </p:sp>
      <p:pic>
        <p:nvPicPr>
          <p:cNvPr id="120" name="Shape 1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17675" y="759025"/>
            <a:ext cx="5134899" cy="3851174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 txBox="1"/>
          <p:nvPr/>
        </p:nvSpPr>
        <p:spPr>
          <a:xfrm>
            <a:off x="5203200" y="4610200"/>
            <a:ext cx="3940799" cy="34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800"/>
              <a:t>http://skins13.wincustomize.com/19/65/1965538/32/2763/preview-32-2763.jpg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DNA Manipulation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0" y="1278525"/>
            <a:ext cx="56598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Futuristic technology made to be available</a:t>
            </a:r>
          </a:p>
          <a:p>
            <a:pPr indent="-342900" lvl="1" marL="9144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Assumes that scientists have mastered DNA</a:t>
            </a:r>
          </a:p>
          <a:p>
            <a:pPr indent="-342900" lvl="1" marL="9144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Able to manipulate and fix DNA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They state that it would take 2 years to read each strand in a sequence of DNA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supercomputers read it for them</a:t>
            </a:r>
          </a:p>
          <a:p>
            <a:pPr indent="-342900" lvl="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Not the most accurate portrayal, but this technology could exist in the future [1]</a:t>
            </a:r>
          </a:p>
        </p:txBody>
      </p:sp>
      <p:pic>
        <p:nvPicPr>
          <p:cNvPr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2175" y="1115100"/>
            <a:ext cx="3033449" cy="3466799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Shape 129"/>
          <p:cNvSpPr txBox="1"/>
          <p:nvPr/>
        </p:nvSpPr>
        <p:spPr>
          <a:xfrm>
            <a:off x="5785750" y="4581900"/>
            <a:ext cx="3066299" cy="252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/>
              <a:t>http://statici.behindthevoiceactors.com/behindthevoiceactors/_img/chars/char_57945.jpg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Networked Communications </a:t>
            </a:r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0" y="1278525"/>
            <a:ext cx="5365799" cy="3766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Pre-internet, pre-cellphones 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Fairly robust CC camera system to see nearly everything on the island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No real way to communicate with outside world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Possibly to enhance security?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Attempt to prevent leaks?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Better communication system would have solved many problems 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Could know where people are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Not electrocute kids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Call for help/evac from outside world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Computer failure may negate benefits anyway</a:t>
            </a:r>
          </a:p>
        </p:txBody>
      </p:sp>
      <p:pic>
        <p:nvPicPr>
          <p:cNvPr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65700" y="1957025"/>
            <a:ext cx="3667324" cy="2750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 txBox="1"/>
          <p:nvPr/>
        </p:nvSpPr>
        <p:spPr>
          <a:xfrm>
            <a:off x="5428300" y="3423750"/>
            <a:ext cx="3542099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/>
              <a:t>http://www.imdb.com/title/tt0107290/mediaindex?ref_=tt_pv_mi_sm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Safety and Security</a:t>
            </a:r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0" y="1115100"/>
            <a:ext cx="5620800" cy="4028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Entire plot is a result of massive computer security failure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Basically only one competent programmer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Is able to write in “back door” enabling him to shut down entire park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Nobody else knows how to reboot system and fix everything.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Everything is dependent on the computer system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Even basic things like door locks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Dinosaurs are able to escape and wreck everything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Entire park ran on one 2 million line program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Wouldn’t have happened if more than programmer</a:t>
            </a:r>
          </a:p>
        </p:txBody>
      </p:sp>
      <p:pic>
        <p:nvPicPr>
          <p:cNvPr id="144" name="Shape 1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63200" y="1064400"/>
            <a:ext cx="3522275" cy="39238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Shape 145"/>
          <p:cNvSpPr txBox="1"/>
          <p:nvPr/>
        </p:nvSpPr>
        <p:spPr>
          <a:xfrm>
            <a:off x="5293375" y="4891050"/>
            <a:ext cx="3723599" cy="1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800"/>
              <a:t>http://www.imdb.com/title/tt0107290/mediaindex?ref_=tt_pv_mi_sm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Intellectual Property </a:t>
            </a: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82300" y="1278525"/>
            <a:ext cx="5711400" cy="3799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Hammond funds the development of some incredible technology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Likely has infinite uses, especially in health care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But he uses it solely for his own profit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Keeps it secret, possibly harming progress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Possibly patented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Would be hard to obscure implications 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Nedry tries to sell competitors trade secrets and company assets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Justifies by saying he isn’t compensated enough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Huge violation of IP laws</a:t>
            </a:r>
          </a:p>
        </p:txBody>
      </p:sp>
      <p:pic>
        <p:nvPicPr>
          <p:cNvPr id="152" name="Shape 1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24150" y="2261475"/>
            <a:ext cx="3548574" cy="1943849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Shape 153"/>
          <p:cNvSpPr txBox="1"/>
          <p:nvPr/>
        </p:nvSpPr>
        <p:spPr>
          <a:xfrm>
            <a:off x="5737150" y="2974100"/>
            <a:ext cx="3548699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/>
              <a:t>http://www.imdb.com/title/tt0107290/mediaindex?ref_=tt_pv_mi_sm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Conclusions</a:t>
            </a: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57600" y="1278525"/>
            <a:ext cx="5061300" cy="3790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“Dilophosaurus Factor”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Don’t let one guy have absolute control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Have cross training within staff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Always have someone else review code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Protects against mistakes and mal intent</a:t>
            </a:r>
          </a:p>
          <a:p>
            <a:pPr indent="-342900" lvl="1" marL="914400" rtl="0">
              <a:spcBef>
                <a:spcPts val="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Shouldn’t need a kid to magically fix things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0" name="Shape 1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80150" y="1958824"/>
            <a:ext cx="3806674" cy="2088624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Shape 161"/>
          <p:cNvSpPr txBox="1"/>
          <p:nvPr/>
        </p:nvSpPr>
        <p:spPr>
          <a:xfrm>
            <a:off x="5513875" y="3315500"/>
            <a:ext cx="3305399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800"/>
              <a:t>http://www.imdb.com/title/tt0107290/mediaindex?ref_=tt_pv_mi_sm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lesson-pla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