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4" r:id="rId1"/>
    <p:sldMasterId id="2147483706" r:id="rId2"/>
  </p:sldMasterIdLst>
  <p:notesMasterIdLst>
    <p:notesMasterId r:id="rId23"/>
  </p:notesMasterIdLst>
  <p:sldIdLst>
    <p:sldId id="256" r:id="rId3"/>
    <p:sldId id="347" r:id="rId4"/>
    <p:sldId id="355" r:id="rId5"/>
    <p:sldId id="367" r:id="rId6"/>
    <p:sldId id="350" r:id="rId7"/>
    <p:sldId id="369" r:id="rId8"/>
    <p:sldId id="368" r:id="rId9"/>
    <p:sldId id="366" r:id="rId10"/>
    <p:sldId id="353" r:id="rId11"/>
    <p:sldId id="358" r:id="rId12"/>
    <p:sldId id="359" r:id="rId13"/>
    <p:sldId id="360" r:id="rId14"/>
    <p:sldId id="351" r:id="rId15"/>
    <p:sldId id="352" r:id="rId16"/>
    <p:sldId id="362" r:id="rId17"/>
    <p:sldId id="363" r:id="rId18"/>
    <p:sldId id="364" r:id="rId19"/>
    <p:sldId id="370" r:id="rId20"/>
    <p:sldId id="354" r:id="rId21"/>
    <p:sldId id="346" r:id="rId22"/>
  </p:sldIdLst>
  <p:sldSz cx="9144000" cy="5143500" type="screen16x9"/>
  <p:notesSz cx="6858000" cy="9144000"/>
  <p:embeddedFontLst>
    <p:embeddedFont>
      <p:font typeface="Aptos Serif" panose="020B0502040204020203" pitchFamily="18" charset="0"/>
      <p:regular r:id="rId24"/>
      <p:bold r:id="rId25"/>
      <p:italic r:id="rId26"/>
      <p:boldItalic r:id="rId27"/>
    </p:embeddedFont>
    <p:embeddedFont>
      <p:font typeface="Montserrat" panose="00000500000000000000" pitchFamily="2" charset="0"/>
      <p:regular r:id="rId28"/>
    </p:embeddedFont>
    <p:embeddedFont>
      <p:font typeface="Vidaloka" panose="020B0604020202020204" charset="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B7C6"/>
    <a:srgbClr val="F5F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D0127-1F98-B98D-D17D-1CF93887CC2E}" v="574" dt="2025-05-07T15:35:27.872"/>
    <p1510:client id="{117F48B4-9043-74EF-1C25-53C5597C6892}" v="57" dt="2025-05-07T15:46:05.575"/>
    <p1510:client id="{29F4D299-7AFF-48BE-84F5-AF0862CB8D81}" v="66" dt="2025-05-07T15:16:59.041"/>
    <p1510:client id="{41BDEA40-20E4-ADAA-1F8F-5CEA0A6882B2}" v="97" dt="2025-05-06T21:20:16.638"/>
    <p1510:client id="{A9B08585-D93B-BF4B-B49C-5271C7F996BD}" v="13" dt="2025-05-06T21:55:47.378"/>
    <p1510:client id="{EA30059C-AFB0-3148-4519-373376880075}" v="798" dt="2025-05-06T20:36:38.187"/>
  </p1510:revLst>
</p1510:revInfo>
</file>

<file path=ppt/tableStyles.xml><?xml version="1.0" encoding="utf-8"?>
<a:tblStyleLst xmlns:a="http://schemas.openxmlformats.org/drawingml/2006/main" def="{C94F61F2-EBD3-409F-A27D-E1D335257751}">
  <a:tblStyle styleId="{C94F61F2-EBD3-409F-A27D-E1D33525775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45" autoAdjust="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3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2.fntdata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.fntdata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4.fntdata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>
                <a:latin typeface="Calibri"/>
                <a:ea typeface="Calibri"/>
                <a:cs typeface="Calibri"/>
              </a:rPr>
              <a:t>Miles Bron</a:t>
            </a:r>
          </a:p>
          <a:p>
            <a:pPr>
              <a:buFont typeface="Calibri"/>
              <a:buChar char="-"/>
            </a:pPr>
            <a:r>
              <a:rPr lang="en-US" u="sng">
                <a:latin typeface="Calibri"/>
                <a:ea typeface="Calibri"/>
                <a:cs typeface="Calibri"/>
              </a:rPr>
              <a:t>Paranoid</a:t>
            </a:r>
            <a:r>
              <a:rPr lang="en-US">
                <a:latin typeface="Calibri"/>
                <a:ea typeface="Calibri"/>
                <a:cs typeface="Calibri"/>
              </a:rPr>
              <a:t> about electronic security and being monitored</a:t>
            </a:r>
          </a:p>
          <a:p>
            <a:pPr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</a:rPr>
              <a:t>Asks "Is your phone turned off?" before continuing a conversation with Detective Blanc</a:t>
            </a:r>
          </a:p>
          <a:p>
            <a:pPr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</a:rPr>
              <a:t>Uses Fax Machines instead of email</a:t>
            </a:r>
          </a:p>
          <a:p>
            <a:pPr marL="158750" indent="0">
              <a:buNone/>
            </a:pPr>
            <a:endParaRPr lang="en-US">
              <a:latin typeface="Calibri"/>
              <a:ea typeface="Calibri"/>
              <a:cs typeface="Calibri"/>
            </a:endParaRPr>
          </a:p>
          <a:p>
            <a:pPr marL="158750" indent="0"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</a:rPr>
              <a:t>Cyberattacks</a:t>
            </a:r>
          </a:p>
          <a:p>
            <a:pPr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</a:rPr>
              <a:t>Spyware contained in third-party apps (</a:t>
            </a:r>
            <a:r>
              <a:rPr lang="en-US" u="sng">
                <a:latin typeface="Calibri"/>
                <a:ea typeface="Calibri"/>
                <a:cs typeface="Calibri"/>
              </a:rPr>
              <a:t>request microphone access</a:t>
            </a:r>
            <a:r>
              <a:rPr lang="en-US">
                <a:latin typeface="Calibri"/>
                <a:ea typeface="Calibri"/>
                <a:cs typeface="Calibri"/>
              </a:rPr>
              <a:t>)</a:t>
            </a:r>
          </a:p>
          <a:p>
            <a:pPr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</a:rPr>
              <a:t>Evil Twin Attack: fake Wi-Fi access point (</a:t>
            </a:r>
            <a:r>
              <a:rPr lang="en-US" u="sng">
                <a:latin typeface="Calibri"/>
                <a:ea typeface="Calibri"/>
                <a:cs typeface="Calibri"/>
              </a:rPr>
              <a:t>intercept email</a:t>
            </a:r>
            <a:r>
              <a:rPr lang="en-US">
                <a:latin typeface="Calibri"/>
                <a:ea typeface="Calibri"/>
                <a:cs typeface="Calibri"/>
              </a:rPr>
              <a:t>)</a:t>
            </a:r>
          </a:p>
          <a:p>
            <a:pPr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</a:rPr>
              <a:t>Trojan Horses: malware disguised as legitimate software</a:t>
            </a:r>
          </a:p>
        </p:txBody>
      </p:sp>
    </p:spTree>
    <p:extLst>
      <p:ext uri="{BB962C8B-B14F-4D97-AF65-F5344CB8AC3E}">
        <p14:creationId xmlns:p14="http://schemas.microsoft.com/office/powerpoint/2010/main" val="961231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>
                <a:latin typeface="Calibri"/>
                <a:ea typeface="Calibri"/>
                <a:cs typeface="Calibri"/>
              </a:rPr>
              <a:t>The reliability of Computing Devices and Technologies is shown in the Robotic Dog and Bio-Rhythm Monitor</a:t>
            </a:r>
          </a:p>
          <a:p>
            <a:pPr>
              <a:buNone/>
            </a:pPr>
            <a:r>
              <a:rPr lang="en-US">
                <a:latin typeface="Calibri"/>
                <a:ea typeface="Calibri"/>
                <a:cs typeface="Calibri"/>
              </a:rPr>
              <a:t>While the inevitable reliability on Computing Devices and Technologies is shown through the "Parcels Sent by Miles"</a:t>
            </a:r>
          </a:p>
        </p:txBody>
      </p:sp>
    </p:spTree>
    <p:extLst>
      <p:ext uri="{BB962C8B-B14F-4D97-AF65-F5344CB8AC3E}">
        <p14:creationId xmlns:p14="http://schemas.microsoft.com/office/powerpoint/2010/main" val="723453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>
                <a:latin typeface="Calibri"/>
                <a:ea typeface="Calibri"/>
                <a:cs typeface="Calibri"/>
              </a:rPr>
              <a:t>Robotic Dog:</a:t>
            </a:r>
          </a:p>
          <a:p>
            <a:pPr>
              <a:buNone/>
            </a:pPr>
            <a:r>
              <a:rPr lang="en-US">
                <a:latin typeface="Calibri"/>
                <a:ea typeface="Calibri"/>
                <a:cs typeface="Calibri"/>
              </a:rPr>
              <a:t>Replaces luggage staff</a:t>
            </a:r>
          </a:p>
          <a:p>
            <a:pPr>
              <a:buNone/>
            </a:pPr>
            <a:r>
              <a:rPr lang="en-US">
                <a:latin typeface="Calibri"/>
                <a:ea typeface="Calibri"/>
                <a:cs typeface="Calibri"/>
              </a:rPr>
              <a:t>Replaces labor heavy jobs, parallel to self cleaning robots</a:t>
            </a:r>
          </a:p>
        </p:txBody>
      </p:sp>
    </p:spTree>
    <p:extLst>
      <p:ext uri="{BB962C8B-B14F-4D97-AF65-F5344CB8AC3E}">
        <p14:creationId xmlns:p14="http://schemas.microsoft.com/office/powerpoint/2010/main" val="552969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>
                <a:latin typeface="Calibri"/>
                <a:ea typeface="Calibri"/>
                <a:cs typeface="Calibri"/>
              </a:rPr>
              <a:t>Bio-Rhythm Monitor:</a:t>
            </a:r>
          </a:p>
          <a:p>
            <a:pPr>
              <a:buNone/>
            </a:pPr>
            <a:r>
              <a:rPr lang="en-US">
                <a:latin typeface="Calibri"/>
                <a:ea typeface="Calibri"/>
                <a:cs typeface="Calibri"/>
              </a:rPr>
              <a:t>New technology which combines multiple functions</a:t>
            </a:r>
          </a:p>
        </p:txBody>
      </p:sp>
    </p:spTree>
    <p:extLst>
      <p:ext uri="{BB962C8B-B14F-4D97-AF65-F5344CB8AC3E}">
        <p14:creationId xmlns:p14="http://schemas.microsoft.com/office/powerpoint/2010/main" val="197728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7876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7" name="Google Shape;9577;gcc7554a049_0_16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78" name="Google Shape;9578;gcc7554a049_0_16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Benoit Blanc (Detective) mysteriously invited to island retreat of tech billionaire Miles Bron.</a:t>
            </a:r>
          </a:p>
          <a:p>
            <a:pPr marL="742950" lvl="1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Nobody at the island knows who invited him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Other guests include old friends of Miles, can attribute their success to him.</a:t>
            </a:r>
          </a:p>
          <a:p>
            <a:pPr marL="742950" lvl="1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They still rely on Miles for financial support for their projects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Blanc sees guests each have personal and professional reasons to want to kill Miles. 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A real murder suddenly occurs – an investigation for Blanc. </a:t>
            </a:r>
          </a:p>
          <a:p>
            <a:pPr marL="742950" lvl="1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More murders happen throughout the night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Blanc discovers and reveals motives, tensions, lies, and betrayals, revealing the truth.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dirty="0">
              <a:latin typeface="Aptos Serif"/>
              <a:cs typeface="Aptos Serif"/>
            </a:endParaRP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[</a:t>
            </a:r>
            <a:r>
              <a:rPr lang="en-US">
                <a:latin typeface="Aptos Serif"/>
                <a:cs typeface="Aptos Serif"/>
              </a:rPr>
              <a:t>7</a:t>
            </a:r>
            <a:r>
              <a:rPr lang="en-US" dirty="0">
                <a:latin typeface="Aptos Serif"/>
                <a:cs typeface="Aptos Serif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778217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77A588-12C6-DFAD-3CC4-579FA863E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573098-3A01-6CCA-D8F0-7681BE1F57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5701CB-F370-E174-4206-4B8581F3BE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35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had three main conclusions from the movie.</a:t>
            </a:r>
          </a:p>
          <a:p>
            <a:pPr marL="800100" lvl="1" indent="-342900" algn="just">
              <a:buAutoNum type="arabicPeriod"/>
            </a:pPr>
            <a:r>
              <a:rPr lang="en-US" sz="1100" dirty="0">
                <a:latin typeface="Aptos Serif"/>
              </a:rPr>
              <a:t>Financial Capital allows businesses to take control of intellectual property, shunning the original creators.</a:t>
            </a:r>
          </a:p>
          <a:p>
            <a:pPr marL="800100" lvl="1" indent="-342900">
              <a:buAutoNum type="arabicPeriod"/>
            </a:pPr>
            <a:r>
              <a:rPr lang="en-US" sz="1100" dirty="0">
                <a:latin typeface="Aptos Serif"/>
              </a:rPr>
              <a:t>Everyone experiences invasions of their privacy, despite efforts to mitigate them.</a:t>
            </a:r>
          </a:p>
          <a:p>
            <a:pPr marL="800100" lvl="1" indent="-342900" algn="just">
              <a:buAutoNum type="arabicPeriod"/>
            </a:pPr>
            <a:r>
              <a:rPr lang="en-US" sz="1100" dirty="0">
                <a:latin typeface="Aptos Serif"/>
              </a:rPr>
              <a:t>There is a growing distrust of electronic security, but people still must rely on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9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191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 sz="1100" dirty="0">
                <a:latin typeface="Vidaloka"/>
              </a:rPr>
              <a:t>Everyone experiences invasions of their privacy, despite efforts to mitigate them.</a:t>
            </a:r>
            <a:endParaRPr lang="en-US" sz="1100" dirty="0">
              <a:latin typeface="Vidaloka" panose="020B0604020202020204" charset="0"/>
            </a:endParaRPr>
          </a:p>
          <a:p>
            <a:r>
              <a:rPr lang="en-US" dirty="0"/>
              <a:t>Three key examples from the movie are</a:t>
            </a:r>
          </a:p>
          <a:p>
            <a:pPr lvl="1"/>
            <a:r>
              <a:rPr lang="en-US" dirty="0"/>
              <a:t>Miles who uses privacy to commit crimes and invade the privacy of others</a:t>
            </a:r>
          </a:p>
          <a:p>
            <a:pPr lvl="1"/>
            <a:r>
              <a:rPr lang="en-US" dirty="0"/>
              <a:t>Claire whose lack of privacy prevents her from being herself and staying out of the public spotlight</a:t>
            </a:r>
          </a:p>
          <a:p>
            <a:pPr lvl="1"/>
            <a:r>
              <a:rPr lang="en-US" dirty="0"/>
              <a:t>Whiskey whose voluntary lack of privacy now might negatively impact her career options in the future</a:t>
            </a:r>
          </a:p>
          <a:p>
            <a:pPr lvl="1"/>
            <a:endParaRPr lang="en-US" dirty="0"/>
          </a:p>
          <a:p>
            <a:pPr marL="158750" lvl="0" indent="0">
              <a:buNone/>
            </a:pPr>
            <a:r>
              <a:rPr lang="en-US" dirty="0"/>
              <a:t>[</a:t>
            </a:r>
            <a:r>
              <a:rPr lang="en-US"/>
              <a:t>7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740072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98450"/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Controlled narrative of Andi’s severance with their company – made it look like he was the founder</a:t>
            </a:r>
          </a:p>
          <a:p>
            <a:pPr marL="457200" indent="-298450"/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He kept actual company history private and manipulated/stole Andi’s intellectual property.</a:t>
            </a:r>
          </a:p>
          <a:p>
            <a:pPr marL="457200" indent="-298450"/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Textbook section 5.2.2 states giving privacy can sometimes allow people to “carry out immoral or illegal activities” in secrecy. [</a:t>
            </a:r>
            <a:r>
              <a:rPr lang="en-US">
                <a:latin typeface="Aptos Serif" panose="02020604070405020304" pitchFamily="18" charset="0"/>
                <a:cs typeface="Aptos Serif" panose="02020604070405020304" pitchFamily="18" charset="0"/>
              </a:rPr>
              <a:t>1</a:t>
            </a: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] Miles used the privacy to commit crimes and steal Andi’s IP.</a:t>
            </a:r>
          </a:p>
          <a:p>
            <a:pPr marL="615950" lvl="1" indent="0">
              <a:buNone/>
            </a:pPr>
            <a:endParaRPr lang="en-US" dirty="0"/>
          </a:p>
          <a:p>
            <a:pPr marL="158750" lvl="0" indent="0">
              <a:buNone/>
            </a:pPr>
            <a:r>
              <a:rPr lang="en-US" dirty="0"/>
              <a:t>[</a:t>
            </a:r>
            <a:r>
              <a:rPr lang="en-US"/>
              <a:t>7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236332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Is a politician running for senate – currently governor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Film is set during COVID-19 Pandemic, she doesn’t want public to find out about not following safety measures on island trip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This is a case where lack of privacy because of high publicity doesn’t allow them to be themselves.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Section 5.2.2 in the book states that privacy can be beneficial by allowing people to be themselves instead of having to maintain their public persona all the time.</a:t>
            </a:r>
            <a:r>
              <a:rPr lang="en-US">
                <a:latin typeface="Aptos Serif" panose="02020604070405020304" pitchFamily="18" charset="0"/>
                <a:cs typeface="Aptos Serif" panose="02020604070405020304" pitchFamily="18" charset="0"/>
              </a:rPr>
              <a:t> [1]</a:t>
            </a:r>
            <a:endParaRPr lang="en-US" dirty="0"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Even though COVID measures can be taken, Claire would still likely face scrutiny for deciding to go.</a:t>
            </a:r>
            <a:endParaRPr lang="en-US" dirty="0"/>
          </a:p>
          <a:p>
            <a:endParaRPr lang="en-US" dirty="0"/>
          </a:p>
          <a:p>
            <a:pPr marL="158750" indent="0">
              <a:buNone/>
            </a:pPr>
            <a:r>
              <a:rPr lang="en-US"/>
              <a:t>[7]</a:t>
            </a:r>
          </a:p>
        </p:txBody>
      </p:sp>
    </p:spTree>
    <p:extLst>
      <p:ext uri="{BB962C8B-B14F-4D97-AF65-F5344CB8AC3E}">
        <p14:creationId xmlns:p14="http://schemas.microsoft.com/office/powerpoint/2010/main" val="727986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dirty="0"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Is in public relationship with controversial YouTube streamer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Says anti-feminist statements on his streams for publicity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According to textbook 5.4.4, opinion mining is when sentiment is analyzed from social media posts and used to appeal to specific audiences based on the opinion. [</a:t>
            </a:r>
            <a:r>
              <a:rPr lang="en-US">
                <a:latin typeface="Aptos Serif" panose="02020604070405020304" pitchFamily="18" charset="0"/>
                <a:cs typeface="Aptos Serif" panose="02020604070405020304" pitchFamily="18" charset="0"/>
              </a:rPr>
              <a:t>1</a:t>
            </a: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]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Whiskey wants to be a politician later in life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Her opinions shared could be used in opinion mining to bring her content to the wrong audiences.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Her statements will be under high levels of scrutiny when working towards government position.</a:t>
            </a:r>
            <a:endParaRPr lang="en-US" dirty="0"/>
          </a:p>
          <a:p>
            <a:endParaRPr lang="en-US" dirty="0"/>
          </a:p>
          <a:p>
            <a:r>
              <a:rPr lang="en-US"/>
              <a:t>[7]</a:t>
            </a:r>
          </a:p>
        </p:txBody>
      </p:sp>
    </p:spTree>
    <p:extLst>
      <p:ext uri="{BB962C8B-B14F-4D97-AF65-F5344CB8AC3E}">
        <p14:creationId xmlns:p14="http://schemas.microsoft.com/office/powerpoint/2010/main" val="4163973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039975" y="1324500"/>
            <a:ext cx="7064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040000" y="3377100"/>
            <a:ext cx="7064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 flipH="1">
            <a:off x="-257975" y="-72550"/>
            <a:ext cx="3047400" cy="134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2"/>
          <p:cNvCxnSpPr/>
          <p:nvPr/>
        </p:nvCxnSpPr>
        <p:spPr>
          <a:xfrm flipH="1">
            <a:off x="6467450" y="3935375"/>
            <a:ext cx="3047400" cy="134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6" name="Google Shape;456;p51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7" name="Google Shape;457;p51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"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9" name="Google Shape;459;p5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0" name="Google Shape;460;p5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1" name="Google Shape;461;p52"/>
          <p:cNvCxnSpPr/>
          <p:nvPr/>
        </p:nvCxnSpPr>
        <p:spPr>
          <a:xfrm>
            <a:off x="7434175" y="-125600"/>
            <a:ext cx="1993200" cy="133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2" name="Google Shape;462;p52"/>
          <p:cNvCxnSpPr/>
          <p:nvPr/>
        </p:nvCxnSpPr>
        <p:spPr>
          <a:xfrm>
            <a:off x="-147275" y="3943475"/>
            <a:ext cx="1993200" cy="133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"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4" name="Google Shape;464;p5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5" name="Google Shape;465;p5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6" name="Google Shape;466;p53"/>
          <p:cNvCxnSpPr/>
          <p:nvPr/>
        </p:nvCxnSpPr>
        <p:spPr>
          <a:xfrm flipH="1">
            <a:off x="6772150" y="3663450"/>
            <a:ext cx="2823300" cy="1633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idaloka"/>
              <a:buNone/>
              <a:defRPr sz="30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97" r:id="rId2"/>
    <p:sldLayoutId id="2147483698" r:id="rId3"/>
    <p:sldLayoutId id="2147483699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58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482" name="Google Shape;482;p58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0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fi.ai/company/blog/2021/are-faxes-more-secure-than-email" TargetMode="External"/><Relationship Id="rId2" Type="http://schemas.openxmlformats.org/officeDocument/2006/relationships/hyperlink" Target="https://us.norton.com/blog/how-to/is-my-phone-listening-to-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mdb.com/title/tt11564570/" TargetMode="External"/><Relationship Id="rId4" Type="http://schemas.openxmlformats.org/officeDocument/2006/relationships/hyperlink" Target="http://www.shazam.com/compan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PfT4lq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0"/>
          <p:cNvSpPr txBox="1">
            <a:spLocks noGrp="1"/>
          </p:cNvSpPr>
          <p:nvPr>
            <p:ph type="ctrTitle"/>
          </p:nvPr>
        </p:nvSpPr>
        <p:spPr>
          <a:xfrm>
            <a:off x="821253" y="1296278"/>
            <a:ext cx="7501544" cy="208082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6000"/>
              <a:t>Glass Onion:</a:t>
            </a:r>
            <a:br>
              <a:rPr lang="en" sz="6000"/>
            </a:br>
            <a:r>
              <a:rPr lang="en" sz="6000"/>
              <a:t>A Knives Out Mystery</a:t>
            </a:r>
            <a:endParaRPr lang="en-US" sz="6000"/>
          </a:p>
        </p:txBody>
      </p:sp>
      <p:sp>
        <p:nvSpPr>
          <p:cNvPr id="489" name="Google Shape;489;p60"/>
          <p:cNvSpPr txBox="1">
            <a:spLocks noGrp="1"/>
          </p:cNvSpPr>
          <p:nvPr>
            <p:ph type="subTitle" idx="1"/>
          </p:nvPr>
        </p:nvSpPr>
        <p:spPr>
          <a:xfrm>
            <a:off x="1040000" y="3377100"/>
            <a:ext cx="7064100" cy="44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-US" sz="1400" dirty="0">
                <a:latin typeface="Aptos Serif"/>
              </a:rPr>
              <a:t>Kristen Thebeau, Reid Dugas, Cheuk Ngai Alden Lo, </a:t>
            </a:r>
            <a:r>
              <a:rPr lang="en-US" sz="1400" dirty="0" err="1">
                <a:latin typeface="Aptos Serif"/>
              </a:rPr>
              <a:t>Yuankai</a:t>
            </a:r>
            <a:r>
              <a:rPr lang="en-US" sz="1400" dirty="0">
                <a:latin typeface="Aptos Serif"/>
              </a:rPr>
              <a:t> Shen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en-US" sz="1200" dirty="0">
                <a:latin typeface="Aptos Serif"/>
              </a:rPr>
              <a:t>CS 3043 Social Implications of Information Processing</a:t>
            </a:r>
          </a:p>
          <a:p>
            <a:pPr marL="0" indent="0">
              <a:buClr>
                <a:schemeClr val="dk1"/>
              </a:buClr>
              <a:buSzPts val="1100"/>
            </a:pPr>
            <a:endParaRPr lang="en-US" sz="1400" dirty="0">
              <a:latin typeface="Aptos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Aptos Serif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2468A7-E871-119C-D739-22CF6580CD0D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4586C-5AAF-409F-E162-4130C3B0A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5794;p141">
            <a:extLst>
              <a:ext uri="{FF2B5EF4-FFF2-40B4-BE49-F238E27FC236}">
                <a16:creationId xmlns:a16="http://schemas.microsoft.com/office/drawing/2014/main" id="{206E8F9C-085F-65F3-39A6-0296174487F6}"/>
              </a:ext>
            </a:extLst>
          </p:cNvPr>
          <p:cNvGrpSpPr/>
          <p:nvPr/>
        </p:nvGrpSpPr>
        <p:grpSpPr>
          <a:xfrm>
            <a:off x="6986509" y="2872507"/>
            <a:ext cx="1795335" cy="1794925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3" name="Google Shape;5795;p141">
              <a:extLst>
                <a:ext uri="{FF2B5EF4-FFF2-40B4-BE49-F238E27FC236}">
                  <a16:creationId xmlns:a16="http://schemas.microsoft.com/office/drawing/2014/main" id="{1C99CCFE-D233-82C5-48A5-A4E732DC1607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5796;p141">
              <a:extLst>
                <a:ext uri="{FF2B5EF4-FFF2-40B4-BE49-F238E27FC236}">
                  <a16:creationId xmlns:a16="http://schemas.microsoft.com/office/drawing/2014/main" id="{8AB5E372-2D2C-6EEA-4456-E6B08D8EAAA5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5797;p141">
              <a:extLst>
                <a:ext uri="{FF2B5EF4-FFF2-40B4-BE49-F238E27FC236}">
                  <a16:creationId xmlns:a16="http://schemas.microsoft.com/office/drawing/2014/main" id="{9CC0A821-AEAB-44CE-CBEE-15D27B16CC63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5798;p141">
              <a:extLst>
                <a:ext uri="{FF2B5EF4-FFF2-40B4-BE49-F238E27FC236}">
                  <a16:creationId xmlns:a16="http://schemas.microsoft.com/office/drawing/2014/main" id="{DE6EB127-E33D-5760-0C2E-47C6FA714F50}"/>
                </a:ext>
              </a:extLst>
            </p:cNvPr>
            <p:cNvSpPr/>
            <p:nvPr/>
          </p:nvSpPr>
          <p:spPr>
            <a:xfrm>
              <a:off x="4430250" y="2203449"/>
              <a:ext cx="3221101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>
                  <a:latin typeface="Aptos Serif"/>
                  <a:cs typeface="Aptos Serif"/>
                </a:rPr>
                <a:t>Miles Bron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11250C0-D17C-8638-4C37-FF158027E56F}"/>
              </a:ext>
            </a:extLst>
          </p:cNvPr>
          <p:cNvSpPr txBox="1"/>
          <p:nvPr/>
        </p:nvSpPr>
        <p:spPr>
          <a:xfrm>
            <a:off x="484909" y="609600"/>
            <a:ext cx="744234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Miles Uses Privacy to Commit Crimes Secretly</a:t>
            </a:r>
            <a:endParaRPr lang="en-US" sz="2400">
              <a:latin typeface="Vidaloka" panose="020B060402020202020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800A41-35FD-A578-9260-158ED1EF1ABB}"/>
              </a:ext>
            </a:extLst>
          </p:cNvPr>
          <p:cNvSpPr txBox="1"/>
          <p:nvPr/>
        </p:nvSpPr>
        <p:spPr>
          <a:xfrm>
            <a:off x="484909" y="1093700"/>
            <a:ext cx="6553091" cy="2960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Changes information about events and people to make him look better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Controlled narrative of Andi’s severance with their company – made it look like he was the founder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He kept actual company history private and manipulated/stole Andi’s intellectual property.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Textbook section 5.2.2 states giving privacy can sometimes allow people to “carry out immoral or illegal activities” in secrecy. [</a:t>
            </a:r>
            <a:r>
              <a:rPr lang="en-US">
                <a:latin typeface="Aptos Serif" panose="02020604070405020304" pitchFamily="18" charset="0"/>
                <a:cs typeface="Aptos Serif" panose="02020604070405020304" pitchFamily="18" charset="0"/>
              </a:rPr>
              <a:t>1</a:t>
            </a: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] Miles used the privacy to commit crimes and steal Andi’s IP.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BD4AB0-6F24-44DE-A300-4BB8CD842194}"/>
              </a:ext>
            </a:extLst>
          </p:cNvPr>
          <p:cNvSpPr txBox="1"/>
          <p:nvPr/>
        </p:nvSpPr>
        <p:spPr>
          <a:xfrm>
            <a:off x="8669004" y="4878307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[</a:t>
            </a:r>
            <a:r>
              <a:rPr lang="en-US" sz="1100">
                <a:latin typeface="Aptos Serif"/>
                <a:cs typeface="Aptos Serif"/>
              </a:rPr>
              <a:t>7</a:t>
            </a:r>
            <a:r>
              <a:rPr lang="en-US" sz="1100" dirty="0">
                <a:latin typeface="Aptos Serif"/>
                <a:cs typeface="Aptos Serif"/>
              </a:rPr>
              <a:t>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311457-8889-83D2-78A3-5EF343EA5EC3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210601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D1A5E-19FD-4703-8BC8-FD4C3FA24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5794;p141">
            <a:extLst>
              <a:ext uri="{FF2B5EF4-FFF2-40B4-BE49-F238E27FC236}">
                <a16:creationId xmlns:a16="http://schemas.microsoft.com/office/drawing/2014/main" id="{6AAD3D68-631D-5D0A-A232-A270F03101D8}"/>
              </a:ext>
            </a:extLst>
          </p:cNvPr>
          <p:cNvGrpSpPr/>
          <p:nvPr/>
        </p:nvGrpSpPr>
        <p:grpSpPr>
          <a:xfrm>
            <a:off x="6986509" y="2872507"/>
            <a:ext cx="1795335" cy="1794925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3" name="Google Shape;5795;p141">
              <a:extLst>
                <a:ext uri="{FF2B5EF4-FFF2-40B4-BE49-F238E27FC236}">
                  <a16:creationId xmlns:a16="http://schemas.microsoft.com/office/drawing/2014/main" id="{397D5B12-21A9-83FB-6713-6C84E92C39D3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5796;p141">
              <a:extLst>
                <a:ext uri="{FF2B5EF4-FFF2-40B4-BE49-F238E27FC236}">
                  <a16:creationId xmlns:a16="http://schemas.microsoft.com/office/drawing/2014/main" id="{33088F7C-8449-8E06-2080-419D6A279ED0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5797;p141">
              <a:extLst>
                <a:ext uri="{FF2B5EF4-FFF2-40B4-BE49-F238E27FC236}">
                  <a16:creationId xmlns:a16="http://schemas.microsoft.com/office/drawing/2014/main" id="{D12B7FDC-6931-8AD0-A4F4-E320CB0A9F9E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5798;p141">
              <a:extLst>
                <a:ext uri="{FF2B5EF4-FFF2-40B4-BE49-F238E27FC236}">
                  <a16:creationId xmlns:a16="http://schemas.microsoft.com/office/drawing/2014/main" id="{9D7634D4-F208-9AC9-05FF-2A291433D44A}"/>
                </a:ext>
              </a:extLst>
            </p:cNvPr>
            <p:cNvSpPr/>
            <p:nvPr/>
          </p:nvSpPr>
          <p:spPr>
            <a:xfrm>
              <a:off x="4430250" y="2203449"/>
              <a:ext cx="3221101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>
                  <a:latin typeface="Aptos Serif"/>
                  <a:cs typeface="Aptos Serif"/>
                </a:rPr>
                <a:t>Claire Debella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2577F15-0CB7-69EC-95D3-6D38BEBB0103}"/>
              </a:ext>
            </a:extLst>
          </p:cNvPr>
          <p:cNvSpPr txBox="1"/>
          <p:nvPr/>
        </p:nvSpPr>
        <p:spPr>
          <a:xfrm>
            <a:off x="484909" y="609600"/>
            <a:ext cx="756771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latin typeface="Vidaloka"/>
              </a:rPr>
              <a:t>Claire Faces Public Scrutiny of Personal Life</a:t>
            </a:r>
            <a:endParaRPr lang="en-US" sz="2400" dirty="0">
              <a:latin typeface="Vidaloka" panose="020B060402020202020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0D7904-3B5C-3FA4-F55B-55C9B084207A}"/>
              </a:ext>
            </a:extLst>
          </p:cNvPr>
          <p:cNvSpPr txBox="1"/>
          <p:nvPr/>
        </p:nvSpPr>
        <p:spPr>
          <a:xfrm>
            <a:off x="484909" y="1093700"/>
            <a:ext cx="6553091" cy="329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Is a politician running for senate – currently governor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Film is set during COVID-19 Pandemic, she doesn’t want public to find out about not following safety measures on island trip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This is a case where lack of privacy because of high publicity doesn’t allow them to be themselves.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Section 5.2.2 in the book states that privacy can be beneficial by allowing people to be themselves instead of having to maintain their public persona all the time.</a:t>
            </a:r>
            <a:r>
              <a:rPr lang="en-US">
                <a:latin typeface="Aptos Serif" panose="02020604070405020304" pitchFamily="18" charset="0"/>
                <a:cs typeface="Aptos Serif" panose="02020604070405020304" pitchFamily="18" charset="0"/>
              </a:rPr>
              <a:t> [1]</a:t>
            </a:r>
            <a:endParaRPr lang="en-US" dirty="0"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Even though COVID measures can be taken, Claire would still likely face scrutiny for deciding to go.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2F7430-07B0-FCE9-670A-A30B10888C55}"/>
              </a:ext>
            </a:extLst>
          </p:cNvPr>
          <p:cNvSpPr txBox="1"/>
          <p:nvPr/>
        </p:nvSpPr>
        <p:spPr>
          <a:xfrm>
            <a:off x="8669004" y="4878307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[</a:t>
            </a:r>
            <a:r>
              <a:rPr lang="en-US" sz="1100">
                <a:latin typeface="Aptos Serif"/>
                <a:cs typeface="Aptos Serif"/>
              </a:rPr>
              <a:t>7</a:t>
            </a:r>
            <a:r>
              <a:rPr lang="en-US" sz="1100" dirty="0">
                <a:latin typeface="Aptos Serif"/>
                <a:cs typeface="Aptos Serif"/>
              </a:rPr>
              <a:t>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6642B0-CA8D-8B41-2E7C-760EA8D0CC02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93938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CD5407-309E-5293-1B69-0DED6C6CD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5794;p141">
            <a:extLst>
              <a:ext uri="{FF2B5EF4-FFF2-40B4-BE49-F238E27FC236}">
                <a16:creationId xmlns:a16="http://schemas.microsoft.com/office/drawing/2014/main" id="{22A35779-EF2C-FB3A-F361-E39BF8AA3B1B}"/>
              </a:ext>
            </a:extLst>
          </p:cNvPr>
          <p:cNvGrpSpPr/>
          <p:nvPr/>
        </p:nvGrpSpPr>
        <p:grpSpPr>
          <a:xfrm>
            <a:off x="6986509" y="2872507"/>
            <a:ext cx="1795335" cy="1794925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3" name="Google Shape;5795;p141">
              <a:extLst>
                <a:ext uri="{FF2B5EF4-FFF2-40B4-BE49-F238E27FC236}">
                  <a16:creationId xmlns:a16="http://schemas.microsoft.com/office/drawing/2014/main" id="{BDC6BAAE-075C-0533-0A88-2A686AEEFADC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5796;p141">
              <a:extLst>
                <a:ext uri="{FF2B5EF4-FFF2-40B4-BE49-F238E27FC236}">
                  <a16:creationId xmlns:a16="http://schemas.microsoft.com/office/drawing/2014/main" id="{036CD2AE-0B57-7EA0-2967-9DA4582CD277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5797;p141">
              <a:extLst>
                <a:ext uri="{FF2B5EF4-FFF2-40B4-BE49-F238E27FC236}">
                  <a16:creationId xmlns:a16="http://schemas.microsoft.com/office/drawing/2014/main" id="{966C3434-A486-572D-D956-FAD7B9C5DA34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5798;p141">
              <a:extLst>
                <a:ext uri="{FF2B5EF4-FFF2-40B4-BE49-F238E27FC236}">
                  <a16:creationId xmlns:a16="http://schemas.microsoft.com/office/drawing/2014/main" id="{353B24DE-00C8-5A4D-148F-A51A8211A65C}"/>
                </a:ext>
              </a:extLst>
            </p:cNvPr>
            <p:cNvSpPr/>
            <p:nvPr/>
          </p:nvSpPr>
          <p:spPr>
            <a:xfrm>
              <a:off x="4102835" y="2203449"/>
              <a:ext cx="3821365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>
                  <a:latin typeface="Aptos Serif"/>
                  <a:cs typeface="Aptos Serif"/>
                </a:rPr>
                <a:t>Whiskey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A0119DE-5983-1AE7-E9C4-63025AFE5E34}"/>
              </a:ext>
            </a:extLst>
          </p:cNvPr>
          <p:cNvSpPr txBox="1"/>
          <p:nvPr/>
        </p:nvSpPr>
        <p:spPr>
          <a:xfrm>
            <a:off x="484909" y="609600"/>
            <a:ext cx="757508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latin typeface="Vidaloka"/>
              </a:rPr>
              <a:t>Whiskey Shares Controversial Opinions</a:t>
            </a:r>
            <a:endParaRPr lang="en-US" sz="2400" dirty="0">
              <a:latin typeface="Vidaloka" panose="020B060402020202020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7710F2-64EC-CE16-2442-89C0A69FE0A0}"/>
              </a:ext>
            </a:extLst>
          </p:cNvPr>
          <p:cNvSpPr txBox="1"/>
          <p:nvPr/>
        </p:nvSpPr>
        <p:spPr>
          <a:xfrm>
            <a:off x="484909" y="1093700"/>
            <a:ext cx="6553091" cy="329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Is in public relationship with controversial YouTube streamer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Says anti-feminist statements on his streams for publicity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According to textbook 5.4.4, opinion mining is when sentiment is analyzed from social media posts and used to appeal to specific audiences based on the opinion. [</a:t>
            </a:r>
            <a:r>
              <a:rPr lang="en-US">
                <a:latin typeface="Aptos Serif" panose="02020604070405020304" pitchFamily="18" charset="0"/>
                <a:cs typeface="Aptos Serif" panose="02020604070405020304" pitchFamily="18" charset="0"/>
              </a:rPr>
              <a:t>1</a:t>
            </a: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]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Whiskey wants to be a politician later in life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Her opinions shared could be used in opinion mining to bring her content to the wrong audiences.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 panose="02020604070405020304" pitchFamily="18" charset="0"/>
                <a:cs typeface="Aptos Serif" panose="02020604070405020304" pitchFamily="18" charset="0"/>
              </a:rPr>
              <a:t>Her statements will be under high levels of scrutiny when working towards government position.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75BBB5-3A53-FD62-C9D1-B5B44BAB3E2A}"/>
              </a:ext>
            </a:extLst>
          </p:cNvPr>
          <p:cNvSpPr txBox="1"/>
          <p:nvPr/>
        </p:nvSpPr>
        <p:spPr>
          <a:xfrm>
            <a:off x="8669004" y="4878307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[</a:t>
            </a:r>
            <a:r>
              <a:rPr lang="en-US" sz="1100">
                <a:latin typeface="Aptos Serif"/>
                <a:cs typeface="Aptos Serif"/>
              </a:rPr>
              <a:t>7</a:t>
            </a:r>
            <a:r>
              <a:rPr lang="en-US" sz="1100" dirty="0">
                <a:latin typeface="Aptos Serif"/>
                <a:cs typeface="Aptos Serif"/>
              </a:rPr>
              <a:t>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5A715B-9E4F-D821-FF00-81547F94B1C6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122418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84A6D-A37A-9239-6F0D-D67A80FC4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223AE0-4539-7BC9-7C12-8A441B57B5E7}"/>
              </a:ext>
            </a:extLst>
          </p:cNvPr>
          <p:cNvSpPr txBox="1"/>
          <p:nvPr/>
        </p:nvSpPr>
        <p:spPr>
          <a:xfrm>
            <a:off x="484909" y="609600"/>
            <a:ext cx="737477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There is a growing distrust of electronic security...</a:t>
            </a:r>
            <a:endParaRPr lang="en-US" sz="2400">
              <a:latin typeface="Vidaloka" panose="020B060402020202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56A02A-2CBE-AADB-A380-A70FB62F5B5E}"/>
              </a:ext>
            </a:extLst>
          </p:cNvPr>
          <p:cNvSpPr txBox="1"/>
          <p:nvPr/>
        </p:nvSpPr>
        <p:spPr>
          <a:xfrm>
            <a:off x="484909" y="1212273"/>
            <a:ext cx="7848600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Miles Bron</a:t>
            </a:r>
          </a:p>
          <a:p>
            <a:endParaRPr lang="en-US">
              <a:latin typeface="Aptos Serif"/>
              <a:cs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Over 60% of Americans today use voice assistants [2]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dirty="0">
                <a:latin typeface="Aptos Serif"/>
                <a:cs typeface="Aptos Serif"/>
              </a:rPr>
              <a:t>Always passively listening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dirty="0">
                <a:latin typeface="Aptos Serif"/>
                <a:cs typeface="Aptos Serif"/>
              </a:rPr>
              <a:t>Collect personal data for personalization</a:t>
            </a:r>
          </a:p>
          <a:p>
            <a:endParaRPr lang="en-US">
              <a:latin typeface="Aptos Serif"/>
              <a:cs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Fax machines are more secure than email [3]</a:t>
            </a:r>
          </a:p>
          <a:p>
            <a:endParaRPr lang="en-US">
              <a:latin typeface="Aptos Serif"/>
              <a:cs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Cyberattacks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dirty="0">
                <a:latin typeface="Aptos Serif"/>
                <a:cs typeface="Aptos Serif"/>
              </a:rPr>
              <a:t>Spyware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dirty="0">
                <a:latin typeface="Aptos Serif"/>
                <a:cs typeface="Aptos Serif"/>
              </a:rPr>
              <a:t>Evil Twin Attack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dirty="0">
                <a:latin typeface="Aptos Serif"/>
                <a:cs typeface="Aptos Serif"/>
              </a:rPr>
              <a:t>Trojan Horses</a:t>
            </a:r>
          </a:p>
        </p:txBody>
      </p:sp>
      <p:grpSp>
        <p:nvGrpSpPr>
          <p:cNvPr id="23" name="Google Shape;5794;p141">
            <a:extLst>
              <a:ext uri="{FF2B5EF4-FFF2-40B4-BE49-F238E27FC236}">
                <a16:creationId xmlns:a16="http://schemas.microsoft.com/office/drawing/2014/main" id="{5F4DEBED-1AF1-D86A-CAA1-15F10A13A752}"/>
              </a:ext>
            </a:extLst>
          </p:cNvPr>
          <p:cNvGrpSpPr/>
          <p:nvPr/>
        </p:nvGrpSpPr>
        <p:grpSpPr>
          <a:xfrm>
            <a:off x="6619117" y="2535731"/>
            <a:ext cx="2162727" cy="2131701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19" name="Google Shape;5795;p141">
              <a:extLst>
                <a:ext uri="{FF2B5EF4-FFF2-40B4-BE49-F238E27FC236}">
                  <a16:creationId xmlns:a16="http://schemas.microsoft.com/office/drawing/2014/main" id="{AA2681BA-4EE2-EF7D-D46A-F1F4D7C853F9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796;p141">
              <a:extLst>
                <a:ext uri="{FF2B5EF4-FFF2-40B4-BE49-F238E27FC236}">
                  <a16:creationId xmlns:a16="http://schemas.microsoft.com/office/drawing/2014/main" id="{AA505B3E-E104-15C6-7312-DB02531F0CBD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797;p141">
              <a:extLst>
                <a:ext uri="{FF2B5EF4-FFF2-40B4-BE49-F238E27FC236}">
                  <a16:creationId xmlns:a16="http://schemas.microsoft.com/office/drawing/2014/main" id="{62ECDAEC-317C-2ADF-B56D-D845645A0802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798;p141">
              <a:extLst>
                <a:ext uri="{FF2B5EF4-FFF2-40B4-BE49-F238E27FC236}">
                  <a16:creationId xmlns:a16="http://schemas.microsoft.com/office/drawing/2014/main" id="{9EAE4259-1403-7723-72D8-598867B64309}"/>
                </a:ext>
              </a:extLst>
            </p:cNvPr>
            <p:cNvSpPr/>
            <p:nvPr/>
          </p:nvSpPr>
          <p:spPr>
            <a:xfrm>
              <a:off x="4102835" y="2203449"/>
              <a:ext cx="3821365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-US" b="1">
                  <a:latin typeface="Aptos Serif"/>
                  <a:cs typeface="Aptos Serif"/>
                </a:rPr>
                <a:t>"Is your phone turned off?"</a:t>
              </a:r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BD679A5-B065-E4A7-82E9-16C7F59F8504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442106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79B70-099C-8E33-1187-39CBAEBCD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83E33C-7FF1-C1CE-6A1F-F3E02A3CF091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..but people still must rely on it.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2718A-89D0-1DEF-DDC5-54543D698C6E}"/>
              </a:ext>
            </a:extLst>
          </p:cNvPr>
          <p:cNvSpPr txBox="1"/>
          <p:nvPr/>
        </p:nvSpPr>
        <p:spPr>
          <a:xfrm>
            <a:off x="732485" y="1344232"/>
            <a:ext cx="76146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ptos Serif"/>
              </a:rPr>
              <a:t>Still, the reliability of computing devices is inevitable, especially with the younger generation</a:t>
            </a:r>
          </a:p>
        </p:txBody>
      </p:sp>
      <p:grpSp>
        <p:nvGrpSpPr>
          <p:cNvPr id="12" name="Google Shape;5794;p141">
            <a:extLst>
              <a:ext uri="{FF2B5EF4-FFF2-40B4-BE49-F238E27FC236}">
                <a16:creationId xmlns:a16="http://schemas.microsoft.com/office/drawing/2014/main" id="{5149029C-79C0-112F-8A3A-B5777B6C715A}"/>
              </a:ext>
            </a:extLst>
          </p:cNvPr>
          <p:cNvGrpSpPr/>
          <p:nvPr/>
        </p:nvGrpSpPr>
        <p:grpSpPr>
          <a:xfrm>
            <a:off x="1536987" y="2293718"/>
            <a:ext cx="1795335" cy="1794925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5" name="Google Shape;5795;p141">
              <a:extLst>
                <a:ext uri="{FF2B5EF4-FFF2-40B4-BE49-F238E27FC236}">
                  <a16:creationId xmlns:a16="http://schemas.microsoft.com/office/drawing/2014/main" id="{C3A6A774-44A4-064E-A3FE-6867456471AE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5796;p141">
              <a:extLst>
                <a:ext uri="{FF2B5EF4-FFF2-40B4-BE49-F238E27FC236}">
                  <a16:creationId xmlns:a16="http://schemas.microsoft.com/office/drawing/2014/main" id="{3016A776-5B4B-81E5-1FEF-5206B73A4A12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5797;p141">
              <a:extLst>
                <a:ext uri="{FF2B5EF4-FFF2-40B4-BE49-F238E27FC236}">
                  <a16:creationId xmlns:a16="http://schemas.microsoft.com/office/drawing/2014/main" id="{A52BE676-8A66-A9F9-78B5-08C405ECAAD5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798;p141">
              <a:extLst>
                <a:ext uri="{FF2B5EF4-FFF2-40B4-BE49-F238E27FC236}">
                  <a16:creationId xmlns:a16="http://schemas.microsoft.com/office/drawing/2014/main" id="{F110E95A-9280-EB73-13B6-A3E5D0F6C861}"/>
                </a:ext>
              </a:extLst>
            </p:cNvPr>
            <p:cNvSpPr/>
            <p:nvPr/>
          </p:nvSpPr>
          <p:spPr>
            <a:xfrm>
              <a:off x="4430250" y="2203449"/>
              <a:ext cx="3221101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-US" b="1">
                  <a:latin typeface="Aptos Serif"/>
                  <a:cs typeface="Aptos Serif"/>
                </a:rPr>
                <a:t>Robotic Dog</a:t>
              </a:r>
              <a:endParaRPr lang="en-US"/>
            </a:p>
          </p:txBody>
        </p:sp>
      </p:grpSp>
      <p:grpSp>
        <p:nvGrpSpPr>
          <p:cNvPr id="18" name="Google Shape;5794;p141">
            <a:extLst>
              <a:ext uri="{FF2B5EF4-FFF2-40B4-BE49-F238E27FC236}">
                <a16:creationId xmlns:a16="http://schemas.microsoft.com/office/drawing/2014/main" id="{488B05B6-9EAF-6DAE-0EA4-AC6E7DC47125}"/>
              </a:ext>
            </a:extLst>
          </p:cNvPr>
          <p:cNvGrpSpPr/>
          <p:nvPr/>
        </p:nvGrpSpPr>
        <p:grpSpPr>
          <a:xfrm>
            <a:off x="3674332" y="2293719"/>
            <a:ext cx="1795335" cy="1794925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14" name="Google Shape;5795;p141">
              <a:extLst>
                <a:ext uri="{FF2B5EF4-FFF2-40B4-BE49-F238E27FC236}">
                  <a16:creationId xmlns:a16="http://schemas.microsoft.com/office/drawing/2014/main" id="{D1207045-53E6-42A6-7915-CE29FE6E9173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" name="Google Shape;5796;p141">
              <a:extLst>
                <a:ext uri="{FF2B5EF4-FFF2-40B4-BE49-F238E27FC236}">
                  <a16:creationId xmlns:a16="http://schemas.microsoft.com/office/drawing/2014/main" id="{62E77CE3-6AA7-5F56-CC19-0FC34EE9C514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" name="Google Shape;5797;p141">
              <a:extLst>
                <a:ext uri="{FF2B5EF4-FFF2-40B4-BE49-F238E27FC236}">
                  <a16:creationId xmlns:a16="http://schemas.microsoft.com/office/drawing/2014/main" id="{F843C311-43DF-592B-0A37-50BD0A4BDF45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" name="Google Shape;5798;p141">
              <a:extLst>
                <a:ext uri="{FF2B5EF4-FFF2-40B4-BE49-F238E27FC236}">
                  <a16:creationId xmlns:a16="http://schemas.microsoft.com/office/drawing/2014/main" id="{1C691270-5516-A36A-9F33-F5643EFA0D95}"/>
                </a:ext>
              </a:extLst>
            </p:cNvPr>
            <p:cNvSpPr/>
            <p:nvPr/>
          </p:nvSpPr>
          <p:spPr>
            <a:xfrm>
              <a:off x="4073703" y="2203449"/>
              <a:ext cx="3766797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-US" b="1">
                  <a:latin typeface="Aptos Serif"/>
                  <a:cs typeface="Aptos Serif"/>
                </a:rPr>
                <a:t>Bio-Rhythm Monitor</a:t>
              </a:r>
              <a:endParaRPr lang="en-US"/>
            </a:p>
          </p:txBody>
        </p:sp>
      </p:grpSp>
      <p:grpSp>
        <p:nvGrpSpPr>
          <p:cNvPr id="24" name="Google Shape;5794;p141">
            <a:extLst>
              <a:ext uri="{FF2B5EF4-FFF2-40B4-BE49-F238E27FC236}">
                <a16:creationId xmlns:a16="http://schemas.microsoft.com/office/drawing/2014/main" id="{9FF406DC-796A-2CD4-F333-C5B3B92C2E03}"/>
              </a:ext>
            </a:extLst>
          </p:cNvPr>
          <p:cNvGrpSpPr/>
          <p:nvPr/>
        </p:nvGrpSpPr>
        <p:grpSpPr>
          <a:xfrm>
            <a:off x="5795083" y="2293720"/>
            <a:ext cx="1795335" cy="1794925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20" name="Google Shape;5795;p141">
              <a:extLst>
                <a:ext uri="{FF2B5EF4-FFF2-40B4-BE49-F238E27FC236}">
                  <a16:creationId xmlns:a16="http://schemas.microsoft.com/office/drawing/2014/main" id="{2A1995AF-5078-04BA-EBC8-1DA216CC076D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" name="Google Shape;5796;p141">
              <a:extLst>
                <a:ext uri="{FF2B5EF4-FFF2-40B4-BE49-F238E27FC236}">
                  <a16:creationId xmlns:a16="http://schemas.microsoft.com/office/drawing/2014/main" id="{38E92573-A1A4-A9C8-195C-33A29C0F6DCC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" name="Google Shape;5797;p141">
              <a:extLst>
                <a:ext uri="{FF2B5EF4-FFF2-40B4-BE49-F238E27FC236}">
                  <a16:creationId xmlns:a16="http://schemas.microsoft.com/office/drawing/2014/main" id="{BBB7F48E-4456-8DE0-DEBA-FBEBA226FFDE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" name="Google Shape;5798;p141">
              <a:extLst>
                <a:ext uri="{FF2B5EF4-FFF2-40B4-BE49-F238E27FC236}">
                  <a16:creationId xmlns:a16="http://schemas.microsoft.com/office/drawing/2014/main" id="{D52AD504-FCA2-0ED0-B827-0CE269E9DFD9}"/>
                </a:ext>
              </a:extLst>
            </p:cNvPr>
            <p:cNvSpPr/>
            <p:nvPr/>
          </p:nvSpPr>
          <p:spPr>
            <a:xfrm>
              <a:off x="4219778" y="2203449"/>
              <a:ext cx="3620721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-US" b="1">
                  <a:latin typeface="Aptos Serif"/>
                  <a:cs typeface="Aptos Serif"/>
                </a:rPr>
                <a:t>Parcels Sent by Miles</a:t>
              </a:r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955E727-EE80-C456-F3BF-6923B3788510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306877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9E4AD-5E6A-4539-E11F-052EDEAE2A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935D1A-5BC9-5A2F-5012-2A678F427905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Robotic Dog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236486-19D0-14DD-2BD9-459B693243FB}"/>
              </a:ext>
            </a:extLst>
          </p:cNvPr>
          <p:cNvSpPr txBox="1"/>
          <p:nvPr/>
        </p:nvSpPr>
        <p:spPr>
          <a:xfrm>
            <a:off x="547997" y="1286494"/>
            <a:ext cx="6657775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Whole island required 50 staff members to operate, however no staff was required over the weekend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The "boring" operations like taking luggage to designated rooms are done by the robot dog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Robot Dog is reliable and characters rely on the robot dog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Can assume no</a:t>
            </a:r>
            <a:r>
              <a:rPr lang="en-US" dirty="0">
                <a:latin typeface="Aptos Serif"/>
                <a:cs typeface="Aptos Serif"/>
              </a:rPr>
              <a:t> malfunction or losing luggage</a:t>
            </a:r>
            <a:r>
              <a:rPr lang="en-US">
                <a:latin typeface="Aptos Serif"/>
                <a:cs typeface="Aptos Serif"/>
              </a:rPr>
              <a:t>, Robot Dog delivered the luggage to each guest's room, each guest had their luggage</a:t>
            </a:r>
            <a:endParaRPr lang="en-US" dirty="0">
              <a:latin typeface="Aptos Serif"/>
              <a:cs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Parallel to how we rely on robots nowadays for day-to-day tasks: self-cleaning robots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"2.1 Million Domestic Floor Cleaning Robots Sold in 2023"[4]</a:t>
            </a:r>
          </a:p>
          <a:p>
            <a:endParaRPr lang="en-US">
              <a:latin typeface="Aptos Serif"/>
              <a:cs typeface="Aptos Serif"/>
            </a:endParaRPr>
          </a:p>
        </p:txBody>
      </p:sp>
      <p:sp>
        <p:nvSpPr>
          <p:cNvPr id="8" name="Google Shape;5795;p141">
            <a:extLst>
              <a:ext uri="{FF2B5EF4-FFF2-40B4-BE49-F238E27FC236}">
                <a16:creationId xmlns:a16="http://schemas.microsoft.com/office/drawing/2014/main" id="{EACDC857-7FDB-41AB-FBC6-6C5649BEB6B8}"/>
              </a:ext>
            </a:extLst>
          </p:cNvPr>
          <p:cNvSpPr/>
          <p:nvPr/>
        </p:nvSpPr>
        <p:spPr>
          <a:xfrm>
            <a:off x="7250545" y="2963580"/>
            <a:ext cx="1795335" cy="17949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b="1">
                <a:latin typeface="Aptos Serif"/>
              </a:rPr>
              <a:t>Robotic Dog</a:t>
            </a:r>
            <a:endParaRPr lang="en-US" altLang="zh-C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0B651D-E98C-CECB-FAE5-A7AC44F4AEEA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315879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766A5-BEB3-5F5A-2EB7-FC23B2DA0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BADCB0-5674-E5FB-93C6-BE1950E48CA5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Bio-Rhythm Monitor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47566A-E029-CCBA-6F4B-03CBC824863E}"/>
              </a:ext>
            </a:extLst>
          </p:cNvPr>
          <p:cNvSpPr txBox="1"/>
          <p:nvPr/>
        </p:nvSpPr>
        <p:spPr>
          <a:xfrm>
            <a:off x="547997" y="1286494"/>
            <a:ext cx="798590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Multiple functions built into a wristband: Door key, haptics, unique to each guest via their relationship with Miles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Straps onto hand, thus impossible to lose, get stolen, drop, no matter the action that happened in the movie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Information and data of room key stored in biorhythm monitor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Replaces traditional keys and card keys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Guests rely on biorhythm monitor to navigate the island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latin typeface="Aptos Serif"/>
              <a:cs typeface="Aptos Serif"/>
            </a:endParaRPr>
          </a:p>
        </p:txBody>
      </p:sp>
      <p:sp>
        <p:nvSpPr>
          <p:cNvPr id="5" name="Google Shape;5795;p141">
            <a:extLst>
              <a:ext uri="{FF2B5EF4-FFF2-40B4-BE49-F238E27FC236}">
                <a16:creationId xmlns:a16="http://schemas.microsoft.com/office/drawing/2014/main" id="{1D088AFF-02F1-94E0-52C1-B983FED6C763}"/>
              </a:ext>
            </a:extLst>
          </p:cNvPr>
          <p:cNvSpPr/>
          <p:nvPr/>
        </p:nvSpPr>
        <p:spPr>
          <a:xfrm>
            <a:off x="7250545" y="2963580"/>
            <a:ext cx="1795335" cy="17949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b="1">
                <a:latin typeface="Aptos Serif"/>
              </a:rPr>
              <a:t>Bio-Rhythm Monitor</a:t>
            </a:r>
            <a:endParaRPr lang="en-US" altLang="zh-C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720D19-E506-8D6E-D77E-0F362507FC51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867993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6FB09-D96D-2B83-FDE0-6E0A064CA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FBD24A-00A4-89EE-3756-CD275F3189A9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Parcel Sent by Miles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FC5B28-B4D3-9A38-7F5A-9306F91CDDE2}"/>
              </a:ext>
            </a:extLst>
          </p:cNvPr>
          <p:cNvSpPr txBox="1"/>
          <p:nvPr/>
        </p:nvSpPr>
        <p:spPr>
          <a:xfrm>
            <a:off x="547997" y="1286494"/>
            <a:ext cx="6601691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Younger generation has a heavy reliance on computing devices and technologies when solving anything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Parcel sent by Miles contains multiple basic puzzles, and the "Disruptors" could not solve a majority of the puzzles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Duke's mum easily solved a few of the puzzles without looking much at the puzzles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Signifies the difference of generations, learning with/without mobile phone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The newer generation relies on mobile phone when it comes to solving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Birdie has to "Shazam"[5] a 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Lionel, the lead scientist has to double check with the search result on Duke's phone for the atomic number of silver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latin typeface="Aptos Serif"/>
              <a:cs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latin typeface="Aptos Serif"/>
              <a:cs typeface="Aptos Serif"/>
            </a:endParaRPr>
          </a:p>
        </p:txBody>
      </p:sp>
      <p:sp>
        <p:nvSpPr>
          <p:cNvPr id="5" name="Google Shape;5795;p141">
            <a:extLst>
              <a:ext uri="{FF2B5EF4-FFF2-40B4-BE49-F238E27FC236}">
                <a16:creationId xmlns:a16="http://schemas.microsoft.com/office/drawing/2014/main" id="{6DA42901-3CEF-B846-1EAE-0DD6AEE4A8DC}"/>
              </a:ext>
            </a:extLst>
          </p:cNvPr>
          <p:cNvSpPr/>
          <p:nvPr/>
        </p:nvSpPr>
        <p:spPr>
          <a:xfrm>
            <a:off x="7250545" y="2963580"/>
            <a:ext cx="1795335" cy="17949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b="1">
                <a:latin typeface="Aptos Serif"/>
              </a:rPr>
              <a:t>Parcels Sent by Miles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330756-A9B0-DDA8-BCFA-7F718396AB34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7114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AA6BE-BA14-E3C9-0646-B56B5F76A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EE3674-27DB-C270-A66A-38320931EA61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latin typeface="Vidaloka"/>
              </a:rPr>
              <a:t>Real Life Parallel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6B3FBA-9190-4917-366A-A732846DEAEE}"/>
              </a:ext>
            </a:extLst>
          </p:cNvPr>
          <p:cNvSpPr txBox="1"/>
          <p:nvPr/>
        </p:nvSpPr>
        <p:spPr>
          <a:xfrm>
            <a:off x="547997" y="1286494"/>
            <a:ext cx="6601691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A study done by Clarissa Theodora Tanil and Min Hoo Yong[6]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On "the effect of a smartphone's presence on learning and memory among undergraduates"[6]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ea typeface="Calibri"/>
                <a:cs typeface="Calibri"/>
              </a:rPr>
              <a:t>Phone conscious thought, FOMO[6]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Ultimately, smartphones increase "cognitive load 'bandwidth effect' interrupting participants' memory processes."[6]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EA2190-B4F4-27AD-89AD-60945AF9E085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745426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0ED72E-FF73-27FC-859E-A4C155C6DE8F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References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0CA4F7-F873-121C-E281-386498E00816}"/>
              </a:ext>
            </a:extLst>
          </p:cNvPr>
          <p:cNvSpPr txBox="1"/>
          <p:nvPr/>
        </p:nvSpPr>
        <p:spPr>
          <a:xfrm>
            <a:off x="484909" y="1212273"/>
            <a:ext cx="7848600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50" dirty="0">
                <a:latin typeface="Aptos Serif"/>
                <a:cs typeface="Aptos Serif"/>
              </a:rPr>
              <a:t>[1] Title: Ethics for the Information Age / Michael J. Quinn, Seattle University. </a:t>
            </a:r>
          </a:p>
          <a:p>
            <a:r>
              <a:rPr lang="en-US" sz="1050" dirty="0">
                <a:latin typeface="Aptos Serif"/>
                <a:cs typeface="Aptos Serif"/>
              </a:rPr>
              <a:t>Description: Ninth edition. | Hoboken, NJ : Pearson, [2025] | Includes bibliographical references and index. </a:t>
            </a:r>
            <a:endParaRPr lang="en-US" sz="1050">
              <a:latin typeface="Aptos Serif"/>
            </a:endParaRPr>
          </a:p>
          <a:p>
            <a:r>
              <a:rPr lang="en-US" sz="1050" dirty="0">
                <a:latin typeface="Aptos Serif"/>
                <a:cs typeface="Aptos Serif"/>
              </a:rPr>
              <a:t>Identifiers: LCCN 2023057085 | ISBN 9780138238537 (hardcover) </a:t>
            </a:r>
            <a:endParaRPr lang="en-US" sz="1050">
              <a:latin typeface="Aptos Serif"/>
            </a:endParaRPr>
          </a:p>
          <a:p>
            <a:endParaRPr lang="en-US" sz="1050" dirty="0">
              <a:latin typeface="Aptos Serif"/>
              <a:cs typeface="Aptos Serif"/>
            </a:endParaRPr>
          </a:p>
          <a:p>
            <a:r>
              <a:rPr lang="en-US" sz="1050" dirty="0">
                <a:latin typeface="Aptos Serif"/>
                <a:cs typeface="Aptos Serif"/>
              </a:rPr>
              <a:t>[2] Oliver Buxton, "Is my phone listening to me? Yes, here's why and how to stop it" (Norton, 09/09/2024), </a:t>
            </a:r>
            <a:r>
              <a:rPr lang="en-US" sz="1050" dirty="0">
                <a:latin typeface="Aptos Serif"/>
                <a:cs typeface="Aptos Serif"/>
                <a:hlinkClick r:id="rId2"/>
              </a:rPr>
              <a:t>https://us.norton.com/blog/how-to/is-my-phone-listening-to-me</a:t>
            </a:r>
            <a:r>
              <a:rPr lang="en-US" sz="1050" dirty="0">
                <a:latin typeface="Aptos Serif"/>
                <a:cs typeface="Aptos Serif"/>
              </a:rPr>
              <a:t> (04/28/2025)</a:t>
            </a:r>
            <a:endParaRPr lang="en-US" sz="1050">
              <a:latin typeface="Aptos Serif"/>
            </a:endParaRPr>
          </a:p>
          <a:p>
            <a:endParaRPr lang="en-US" sz="1050" dirty="0">
              <a:latin typeface="Aptos Serif"/>
              <a:cs typeface="Aptos Serif"/>
            </a:endParaRPr>
          </a:p>
          <a:p>
            <a:r>
              <a:rPr lang="en-US" sz="1050" dirty="0">
                <a:latin typeface="Aptos Serif"/>
                <a:cs typeface="Aptos Serif"/>
              </a:rPr>
              <a:t>[3] GFI Software, "Are faxes more secure than email?" (GFI Software, 08/31/2021), </a:t>
            </a:r>
            <a:r>
              <a:rPr lang="en-US" sz="1050" dirty="0">
                <a:latin typeface="Aptos Serif"/>
                <a:cs typeface="Aptos Serif"/>
                <a:hlinkClick r:id="rId3"/>
              </a:rPr>
              <a:t>https://gfi.ai/company/blog/2021/are-faxes-more-secure-than-email</a:t>
            </a:r>
            <a:r>
              <a:rPr lang="en-US" sz="1050" dirty="0">
                <a:latin typeface="Aptos Serif"/>
                <a:cs typeface="Aptos Serif"/>
              </a:rPr>
              <a:t>, (04/24/2025)</a:t>
            </a:r>
          </a:p>
          <a:p>
            <a:endParaRPr lang="en-US" sz="1050" dirty="0">
              <a:latin typeface="Aptos Serif"/>
              <a:cs typeface="Aptos Serif"/>
            </a:endParaRPr>
          </a:p>
          <a:p>
            <a:r>
              <a:rPr lang="en-US" sz="1050" dirty="0">
                <a:latin typeface="Aptos Serif"/>
                <a:cs typeface="Aptos Serif"/>
              </a:rPr>
              <a:t>[4] IFR International Federation of Robotics. “2,1 Million Domestic Floor Cleaning Robots Sold in 2023.” IFR International Federation of Robotics, 2023, ifr.org/post/21-million-domestic-floor-cleaning-robots-sold-in-2023. (Accessed on 04 May 2025)</a:t>
            </a:r>
            <a:endParaRPr lang="en-US" sz="1050">
              <a:latin typeface="Aptos Serif"/>
            </a:endParaRPr>
          </a:p>
          <a:p>
            <a:endParaRPr lang="en-US" sz="1050" dirty="0">
              <a:latin typeface="Aptos Serif"/>
              <a:cs typeface="Aptos Serif"/>
            </a:endParaRPr>
          </a:p>
          <a:p>
            <a:r>
              <a:rPr lang="en-US" sz="1050" dirty="0">
                <a:latin typeface="Aptos Serif"/>
                <a:cs typeface="Aptos Serif"/>
              </a:rPr>
              <a:t>[5] “Shazam.” Shazam, 2019, </a:t>
            </a:r>
            <a:r>
              <a:rPr lang="en-US" sz="1050" dirty="0">
                <a:latin typeface="Aptos Serif"/>
                <a:cs typeface="Aptos Serif"/>
                <a:hlinkClick r:id="rId4"/>
              </a:rPr>
              <a:t>www.shazam.com/company</a:t>
            </a:r>
            <a:r>
              <a:rPr lang="en-US" sz="1050" dirty="0">
                <a:latin typeface="Aptos Serif"/>
                <a:cs typeface="Aptos Serif"/>
              </a:rPr>
              <a:t>. (Accessed on 04, May, 2025)</a:t>
            </a:r>
            <a:endParaRPr lang="en-US" sz="1050">
              <a:latin typeface="Aptos Serif"/>
            </a:endParaRPr>
          </a:p>
          <a:p>
            <a:endParaRPr lang="en-US" sz="1050" dirty="0">
              <a:latin typeface="Aptos Serif"/>
              <a:cs typeface="Aptos Serif"/>
            </a:endParaRPr>
          </a:p>
          <a:p>
            <a:r>
              <a:rPr lang="en-US" sz="1050" dirty="0">
                <a:solidFill>
                  <a:srgbClr val="1B1B1B"/>
                </a:solidFill>
                <a:latin typeface="Aptos Serif"/>
              </a:rPr>
              <a:t>[6] Tanil, Clarissa Theodora, and Min Hooi Yong. “Mobile phones: The effect of its presence on learning and memory.” </a:t>
            </a:r>
            <a:r>
              <a:rPr lang="en-US" sz="1050" err="1">
                <a:solidFill>
                  <a:srgbClr val="1B1B1B"/>
                </a:solidFill>
                <a:latin typeface="Aptos Serif"/>
              </a:rPr>
              <a:t>PloS</a:t>
            </a:r>
            <a:r>
              <a:rPr lang="en-US" sz="1050" dirty="0">
                <a:solidFill>
                  <a:srgbClr val="1B1B1B"/>
                </a:solidFill>
                <a:latin typeface="Aptos Serif"/>
              </a:rPr>
              <a:t> one vol. 15,8 e0219233. 13 Aug. 2020, doi:10.1371/journal.pone.0219233 (Accessed on 06 May 2025) </a:t>
            </a:r>
          </a:p>
          <a:p>
            <a:endParaRPr lang="en-US" sz="1050" dirty="0">
              <a:solidFill>
                <a:srgbClr val="1B1B1B"/>
              </a:solidFill>
              <a:latin typeface="Aptos Serif"/>
            </a:endParaRPr>
          </a:p>
          <a:p>
            <a:r>
              <a:rPr lang="en-US" sz="1050" dirty="0">
                <a:latin typeface="Aptos Serif"/>
                <a:cs typeface="Aptos Serif"/>
              </a:rPr>
              <a:t>[7] Johnson, Rian, et al. “Glass Onion: A Knives out Mystery.” IMDb, 23 Dec. 2022,</a:t>
            </a:r>
          </a:p>
          <a:p>
            <a:r>
              <a:rPr lang="en-US" sz="1050" dirty="0">
                <a:latin typeface="Aptos Serif"/>
                <a:cs typeface="Aptos Serif"/>
              </a:rPr>
              <a:t> </a:t>
            </a:r>
            <a:r>
              <a:rPr lang="en-US" sz="1050" dirty="0">
                <a:latin typeface="Aptos Serif"/>
                <a:cs typeface="Aptos Serif"/>
                <a:hlinkClick r:id="rId5"/>
              </a:rPr>
              <a:t>www.imdb.com/title/tt11564570/</a:t>
            </a:r>
            <a:r>
              <a:rPr lang="en-US" sz="1050" dirty="0">
                <a:latin typeface="Aptos Serif"/>
                <a:cs typeface="Aptos Serif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5CB43D-D6B5-8CB7-E831-556682028AA6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17959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EE2AFD-875B-685C-9C8D-086A1DAD1494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Vidaloka" panose="020B0604020202020204" charset="0"/>
              </a:rPr>
              <a:t>Movie Summary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DAB9A9-8D82-AA3B-911B-7FBFB9198510}"/>
              </a:ext>
            </a:extLst>
          </p:cNvPr>
          <p:cNvSpPr txBox="1"/>
          <p:nvPr/>
        </p:nvSpPr>
        <p:spPr>
          <a:xfrm>
            <a:off x="484909" y="934032"/>
            <a:ext cx="7848600" cy="270048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Benoit Blanc (Detective) mysteriously invited to island retreat of tech billionaire Miles Bron.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Other guests include old friends of Miles, can attribute their success to him.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Blanc sees guests each have personal and professional reasons to want to kill Miles. 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A real murder suddenly occurs – an investigation for Blanc. 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ptos Serif"/>
                <a:cs typeface="Aptos Serif"/>
              </a:rPr>
              <a:t>Blanc discovers and reveals motives, tensions, lies, and betrayals, revealing the truth.</a:t>
            </a:r>
          </a:p>
        </p:txBody>
      </p:sp>
      <p:grpSp>
        <p:nvGrpSpPr>
          <p:cNvPr id="5" name="Google Shape;5256;p139">
            <a:extLst>
              <a:ext uri="{FF2B5EF4-FFF2-40B4-BE49-F238E27FC236}">
                <a16:creationId xmlns:a16="http://schemas.microsoft.com/office/drawing/2014/main" id="{6FBF4242-0263-7559-3843-C761498B7F4F}"/>
              </a:ext>
            </a:extLst>
          </p:cNvPr>
          <p:cNvGrpSpPr/>
          <p:nvPr/>
        </p:nvGrpSpPr>
        <p:grpSpPr>
          <a:xfrm>
            <a:off x="613951" y="3931199"/>
            <a:ext cx="7916098" cy="686613"/>
            <a:chOff x="238125" y="2506075"/>
            <a:chExt cx="5747346" cy="673075"/>
          </a:xfrm>
        </p:grpSpPr>
        <p:sp>
          <p:nvSpPr>
            <p:cNvPr id="6" name="Google Shape;5257;p139">
              <a:extLst>
                <a:ext uri="{FF2B5EF4-FFF2-40B4-BE49-F238E27FC236}">
                  <a16:creationId xmlns:a16="http://schemas.microsoft.com/office/drawing/2014/main" id="{3202FD01-9D70-D979-4A8B-1D3C11D4F768}"/>
                </a:ext>
              </a:extLst>
            </p:cNvPr>
            <p:cNvSpPr/>
            <p:nvPr/>
          </p:nvSpPr>
          <p:spPr>
            <a:xfrm>
              <a:off x="238125" y="2506075"/>
              <a:ext cx="1643150" cy="673075"/>
            </a:xfrm>
            <a:custGeom>
              <a:avLst/>
              <a:gdLst/>
              <a:ahLst/>
              <a:cxnLst/>
              <a:rect l="l" t="t" r="r" b="b"/>
              <a:pathLst>
                <a:path w="65726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43" y="26923"/>
                  </a:lnTo>
                  <a:lnTo>
                    <a:pt x="65725" y="13477"/>
                  </a:lnTo>
                  <a:lnTo>
                    <a:pt x="54943" y="0"/>
                  </a:ln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>
                  <a:latin typeface="Aptos Serif" panose="02020604070405020304" pitchFamily="18" charset="0"/>
                  <a:cs typeface="Aptos Serif" panose="02020604070405020304" pitchFamily="18" charset="0"/>
                </a:rPr>
                <a:t>Blanc Invited 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>
                  <a:latin typeface="Aptos Serif" panose="02020604070405020304" pitchFamily="18" charset="0"/>
                  <a:cs typeface="Aptos Serif" panose="02020604070405020304" pitchFamily="18" charset="0"/>
                </a:rPr>
                <a:t>to Island Getaway</a:t>
              </a:r>
            </a:p>
          </p:txBody>
        </p:sp>
        <p:sp>
          <p:nvSpPr>
            <p:cNvPr id="7" name="Google Shape;5258;p139">
              <a:extLst>
                <a:ext uri="{FF2B5EF4-FFF2-40B4-BE49-F238E27FC236}">
                  <a16:creationId xmlns:a16="http://schemas.microsoft.com/office/drawing/2014/main" id="{9E2BBD0D-C607-0862-55B4-20CDBCF9BD08}"/>
                </a:ext>
              </a:extLst>
            </p:cNvPr>
            <p:cNvSpPr/>
            <p:nvPr/>
          </p:nvSpPr>
          <p:spPr>
            <a:xfrm>
              <a:off x="1606190" y="2506075"/>
              <a:ext cx="1643925" cy="673075"/>
            </a:xfrm>
            <a:custGeom>
              <a:avLst/>
              <a:gdLst/>
              <a:ahLst/>
              <a:cxnLst/>
              <a:rect l="l" t="t" r="r" b="b"/>
              <a:pathLst>
                <a:path w="65757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75" y="26923"/>
                  </a:lnTo>
                  <a:lnTo>
                    <a:pt x="65757" y="13477"/>
                  </a:lnTo>
                  <a:lnTo>
                    <a:pt x="54975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>
                  <a:solidFill>
                    <a:schemeClr val="bg1"/>
                  </a:solidFill>
                  <a:latin typeface="Aptos Serif" panose="02020604070405020304" pitchFamily="18" charset="0"/>
                  <a:cs typeface="Aptos Serif" panose="02020604070405020304" pitchFamily="18" charset="0"/>
                </a:rPr>
                <a:t>All guests have 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>
                  <a:solidFill>
                    <a:schemeClr val="bg1"/>
                  </a:solidFill>
                  <a:latin typeface="Aptos Serif" panose="02020604070405020304" pitchFamily="18" charset="0"/>
                  <a:cs typeface="Aptos Serif" panose="02020604070405020304" pitchFamily="18" charset="0"/>
                </a:rPr>
                <a:t>motive to kill Miles.</a:t>
              </a:r>
              <a:endParaRPr>
                <a:solidFill>
                  <a:schemeClr val="bg1"/>
                </a:solidFill>
                <a:latin typeface="Aptos Serif" panose="02020604070405020304" pitchFamily="18" charset="0"/>
                <a:cs typeface="Aptos Serif" panose="02020604070405020304" pitchFamily="18" charset="0"/>
              </a:endParaRPr>
            </a:p>
          </p:txBody>
        </p:sp>
        <p:sp>
          <p:nvSpPr>
            <p:cNvPr id="8" name="Google Shape;5259;p139">
              <a:extLst>
                <a:ext uri="{FF2B5EF4-FFF2-40B4-BE49-F238E27FC236}">
                  <a16:creationId xmlns:a16="http://schemas.microsoft.com/office/drawing/2014/main" id="{89F539BA-4275-283D-068A-7012CDBF07A9}"/>
                </a:ext>
              </a:extLst>
            </p:cNvPr>
            <p:cNvSpPr/>
            <p:nvPr/>
          </p:nvSpPr>
          <p:spPr>
            <a:xfrm>
              <a:off x="2973481" y="2506075"/>
              <a:ext cx="1643925" cy="673075"/>
            </a:xfrm>
            <a:custGeom>
              <a:avLst/>
              <a:gdLst/>
              <a:ahLst/>
              <a:cxnLst/>
              <a:rect l="l" t="t" r="r" b="b"/>
              <a:pathLst>
                <a:path w="65757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75" y="26923"/>
                  </a:lnTo>
                  <a:lnTo>
                    <a:pt x="65757" y="13477"/>
                  </a:lnTo>
                  <a:lnTo>
                    <a:pt x="54975" y="0"/>
                  </a:ln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>
                  <a:solidFill>
                    <a:schemeClr val="bg1"/>
                  </a:solidFill>
                  <a:latin typeface="Aptos Serif" panose="02020604070405020304" pitchFamily="18" charset="0"/>
                  <a:cs typeface="Aptos Serif" panose="02020604070405020304" pitchFamily="18" charset="0"/>
                </a:rPr>
                <a:t>Real Murder 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>
                  <a:solidFill>
                    <a:schemeClr val="bg1"/>
                  </a:solidFill>
                  <a:latin typeface="Aptos Serif" panose="02020604070405020304" pitchFamily="18" charset="0"/>
                  <a:cs typeface="Aptos Serif" panose="02020604070405020304" pitchFamily="18" charset="0"/>
                </a:rPr>
                <a:t>Happens</a:t>
              </a:r>
              <a:endParaRPr>
                <a:solidFill>
                  <a:schemeClr val="bg1"/>
                </a:solidFill>
                <a:latin typeface="Aptos Serif" panose="02020604070405020304" pitchFamily="18" charset="0"/>
                <a:cs typeface="Aptos Serif" panose="02020604070405020304" pitchFamily="18" charset="0"/>
              </a:endParaRPr>
            </a:p>
          </p:txBody>
        </p:sp>
        <p:sp>
          <p:nvSpPr>
            <p:cNvPr id="10" name="Google Shape;5261;p139">
              <a:extLst>
                <a:ext uri="{FF2B5EF4-FFF2-40B4-BE49-F238E27FC236}">
                  <a16:creationId xmlns:a16="http://schemas.microsoft.com/office/drawing/2014/main" id="{77E2354D-6D18-F6D8-3C6F-A6F967ED7557}"/>
                </a:ext>
              </a:extLst>
            </p:cNvPr>
            <p:cNvSpPr/>
            <p:nvPr/>
          </p:nvSpPr>
          <p:spPr>
            <a:xfrm>
              <a:off x="4342321" y="2506075"/>
              <a:ext cx="1643150" cy="673075"/>
            </a:xfrm>
            <a:custGeom>
              <a:avLst/>
              <a:gdLst/>
              <a:ahLst/>
              <a:cxnLst/>
              <a:rect l="l" t="t" r="r" b="b"/>
              <a:pathLst>
                <a:path w="65726" h="26923" extrusionOk="0">
                  <a:moveTo>
                    <a:pt x="1" y="0"/>
                  </a:moveTo>
                  <a:lnTo>
                    <a:pt x="10751" y="13477"/>
                  </a:lnTo>
                  <a:lnTo>
                    <a:pt x="1" y="26923"/>
                  </a:lnTo>
                  <a:lnTo>
                    <a:pt x="54944" y="26923"/>
                  </a:lnTo>
                  <a:lnTo>
                    <a:pt x="65726" y="13477"/>
                  </a:lnTo>
                  <a:lnTo>
                    <a:pt x="54944" y="0"/>
                  </a:ln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>
                  <a:latin typeface="Aptos Serif" panose="02020604070405020304" pitchFamily="18" charset="0"/>
                  <a:cs typeface="Aptos Serif" panose="02020604070405020304" pitchFamily="18" charset="0"/>
                </a:rPr>
                <a:t>Blanc Solves 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>
                  <a:latin typeface="Aptos Serif" panose="02020604070405020304" pitchFamily="18" charset="0"/>
                  <a:cs typeface="Aptos Serif" panose="02020604070405020304" pitchFamily="18" charset="0"/>
                </a:rPr>
                <a:t>Mystery</a:t>
              </a:r>
              <a:endParaRPr>
                <a:latin typeface="Aptos Serif" panose="02020604070405020304" pitchFamily="18" charset="0"/>
                <a:cs typeface="Aptos Serif" panose="02020604070405020304" pitchFamily="18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21EEB1A-3297-5DD0-FFC7-B579EA85A32E}"/>
              </a:ext>
            </a:extLst>
          </p:cNvPr>
          <p:cNvSpPr txBox="1"/>
          <p:nvPr/>
        </p:nvSpPr>
        <p:spPr>
          <a:xfrm>
            <a:off x="8669004" y="4878307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[</a:t>
            </a:r>
            <a:r>
              <a:rPr lang="en-US" sz="1100">
                <a:latin typeface="Aptos Serif"/>
                <a:cs typeface="Aptos Serif"/>
              </a:rPr>
              <a:t>7</a:t>
            </a:r>
            <a:r>
              <a:rPr lang="en-US" sz="1100" dirty="0">
                <a:latin typeface="Aptos Serif"/>
                <a:cs typeface="Aptos Serif"/>
              </a:rPr>
              <a:t>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8AED2A-F86C-FEA1-64F5-DA3A6A36C0CC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32310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9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80" name="Google Shape;9580;p150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51063" y="2123075"/>
            <a:ext cx="2241874" cy="897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D53755-F22D-D790-66A6-C97EB526F550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Aptos Serif"/>
                <a:cs typeface="Aptos Serif"/>
              </a:rPr>
              <a:t>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ACC52-822A-282F-026B-EE0A0E144B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E977B3-259C-71B9-2FE2-C4A23B1E1414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Vidaloka" panose="020B0604020202020204" charset="0"/>
              </a:rPr>
              <a:t>Computing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35F70F-AE3C-851B-B556-F034B57FF692}"/>
              </a:ext>
            </a:extLst>
          </p:cNvPr>
          <p:cNvSpPr txBox="1"/>
          <p:nvPr/>
        </p:nvSpPr>
        <p:spPr>
          <a:xfrm>
            <a:off x="484909" y="1071265"/>
            <a:ext cx="7387200" cy="29697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Cell Phones – music recognition &amp; Google alerts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Laptop</a:t>
            </a:r>
            <a:endParaRPr lang="en-US"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Fax Machine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Television</a:t>
            </a:r>
            <a:endParaRPr lang="en-US"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Bio-rhythm monitor (haptics)</a:t>
            </a:r>
            <a:endParaRPr lang="en-US"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Fire Detection / Prevention technology</a:t>
            </a:r>
            <a:endParaRPr lang="en-US"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Luggage Robot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What’s on the Napkin?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Development of Klear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7E9864-8ACB-3ED8-CF14-D9F3DDAF392C}"/>
              </a:ext>
            </a:extLst>
          </p:cNvPr>
          <p:cNvSpPr txBox="1"/>
          <p:nvPr/>
        </p:nvSpPr>
        <p:spPr>
          <a:xfrm>
            <a:off x="8669004" y="4878307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[7]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C2795C-812F-1D81-9BCE-20585413F8A3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152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09D222-51F0-B1D5-33BC-517B88B80630}"/>
              </a:ext>
            </a:extLst>
          </p:cNvPr>
          <p:cNvSpPr txBox="1"/>
          <p:nvPr/>
        </p:nvSpPr>
        <p:spPr>
          <a:xfrm>
            <a:off x="900000" y="1312247"/>
            <a:ext cx="734400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1800" dirty="0">
                <a:latin typeface="Aptos Serif"/>
              </a:rPr>
              <a:t>Financial Capital allows businesses to take control of intellectual property, shunning the original creators.</a:t>
            </a:r>
            <a:endParaRPr lang="en-US" dirty="0"/>
          </a:p>
          <a:p>
            <a:pPr marL="342900" indent="-342900" algn="just">
              <a:buAutoNum type="arabicPeriod"/>
            </a:pPr>
            <a:endParaRPr lang="en-US" sz="1800" dirty="0">
              <a:latin typeface="Aptos Serif"/>
            </a:endParaRPr>
          </a:p>
          <a:p>
            <a:pPr marL="342900" indent="-342900">
              <a:buAutoNum type="arabicPeriod"/>
            </a:pPr>
            <a:r>
              <a:rPr lang="en-US" sz="1800" dirty="0">
                <a:latin typeface="Aptos Serif"/>
              </a:rPr>
              <a:t>Everyone experiences invasions of their privacy, despite efforts to mitigate them.</a:t>
            </a:r>
            <a:endParaRPr lang="en-US" dirty="0"/>
          </a:p>
          <a:p>
            <a:pPr marL="342900" indent="-342900">
              <a:buAutoNum type="arabicPeriod"/>
            </a:pPr>
            <a:endParaRPr lang="en-US" sz="1800" dirty="0">
              <a:latin typeface="Aptos Serif"/>
            </a:endParaRPr>
          </a:p>
          <a:p>
            <a:pPr marL="342900" indent="-342900" algn="just">
              <a:buAutoNum type="arabicPeriod"/>
            </a:pPr>
            <a:r>
              <a:rPr lang="en-US" sz="1800" dirty="0">
                <a:latin typeface="Aptos Serif"/>
              </a:rPr>
              <a:t>There is a growing distrust of electronic security, but people still must rely on it.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541110-A4EF-A432-D726-550B75427AE8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Vidaloka" panose="020B0604020202020204" charset="0"/>
              </a:rPr>
              <a:t>Conclusions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23DC7D-3F73-66EF-3BC6-C921ABC1F5DC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89572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B585E-C9AF-1310-C6EC-57F85C0C85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B237368-0454-414F-CAD4-E1145F82189B}"/>
              </a:ext>
            </a:extLst>
          </p:cNvPr>
          <p:cNvSpPr txBox="1"/>
          <p:nvPr/>
        </p:nvSpPr>
        <p:spPr>
          <a:xfrm>
            <a:off x="484909" y="609600"/>
            <a:ext cx="801147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dirty="0">
                <a:latin typeface="Vidaloka"/>
              </a:rPr>
              <a:t>Financial Capital allows businesses to take control of intellectual property, shunning the original creators.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6F78D2-E207-6AF2-EA5B-353AD4C089A8}"/>
              </a:ext>
            </a:extLst>
          </p:cNvPr>
          <p:cNvSpPr txBox="1"/>
          <p:nvPr/>
        </p:nvSpPr>
        <p:spPr>
          <a:xfrm>
            <a:off x="484909" y="1660944"/>
            <a:ext cx="817418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latin typeface="Aptos Serif"/>
                <a:cs typeface="Aptos Serif"/>
              </a:rPr>
              <a:t>Financial capital – not intellectual labor – dictates ownership and control.</a:t>
            </a:r>
            <a:endParaRPr lang="en-US"/>
          </a:p>
        </p:txBody>
      </p:sp>
      <p:sp>
        <p:nvSpPr>
          <p:cNvPr id="30" name="Google Shape;5795;p141">
            <a:extLst>
              <a:ext uri="{FF2B5EF4-FFF2-40B4-BE49-F238E27FC236}">
                <a16:creationId xmlns:a16="http://schemas.microsoft.com/office/drawing/2014/main" id="{51B1F47E-8590-0E23-9964-FF0C341C094A}"/>
              </a:ext>
            </a:extLst>
          </p:cNvPr>
          <p:cNvSpPr/>
          <p:nvPr/>
        </p:nvSpPr>
        <p:spPr>
          <a:xfrm>
            <a:off x="1008000" y="2472447"/>
            <a:ext cx="2354400" cy="17949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b="1" dirty="0">
                <a:latin typeface="Aptos Serif"/>
              </a:rPr>
              <a:t>Miles</a:t>
            </a:r>
            <a:r>
              <a:rPr lang="zh-CN" altLang="en-US" b="1" dirty="0">
                <a:latin typeface="Aptos Serif"/>
              </a:rPr>
              <a:t> </a:t>
            </a:r>
            <a:r>
              <a:rPr lang="en-US" altLang="zh-CN" b="1" dirty="0">
                <a:latin typeface="Aptos Serif"/>
              </a:rPr>
              <a:t>Bron:</a:t>
            </a:r>
            <a:r>
              <a:rPr lang="zh-CN" altLang="en-US" b="1" dirty="0">
                <a:latin typeface="Aptos Serif"/>
              </a:rPr>
              <a:t> </a:t>
            </a:r>
            <a:r>
              <a:rPr lang="en-US" altLang="zh-CN" b="1" dirty="0">
                <a:latin typeface="Aptos Serif"/>
              </a:rPr>
              <a:t> </a:t>
            </a:r>
          </a:p>
          <a:p>
            <a:pPr algn="ctr"/>
            <a:r>
              <a:rPr lang="en-US" altLang="zh-CN" b="1" dirty="0">
                <a:latin typeface="Aptos Serif"/>
              </a:rPr>
              <a:t>Unethical</a:t>
            </a:r>
            <a:r>
              <a:rPr lang="zh-CN" altLang="en-US" b="1" dirty="0">
                <a:latin typeface="Aptos Serif"/>
              </a:rPr>
              <a:t> </a:t>
            </a:r>
            <a:r>
              <a:rPr lang="en-US" altLang="zh-CN" b="1" dirty="0">
                <a:latin typeface="Aptos Serif"/>
              </a:rPr>
              <a:t>Entrepreneur</a:t>
            </a:r>
            <a:endParaRPr lang="zh-CN" b="1" dirty="0">
              <a:latin typeface="Aptos Serif"/>
            </a:endParaRPr>
          </a:p>
        </p:txBody>
      </p:sp>
      <p:sp>
        <p:nvSpPr>
          <p:cNvPr id="31" name="Google Shape;5795;p141">
            <a:extLst>
              <a:ext uri="{FF2B5EF4-FFF2-40B4-BE49-F238E27FC236}">
                <a16:creationId xmlns:a16="http://schemas.microsoft.com/office/drawing/2014/main" id="{E20019EF-0D76-F6BB-C9C0-2F41B5218A62}"/>
              </a:ext>
            </a:extLst>
          </p:cNvPr>
          <p:cNvSpPr/>
          <p:nvPr/>
        </p:nvSpPr>
        <p:spPr>
          <a:xfrm>
            <a:off x="3542400" y="2472446"/>
            <a:ext cx="2073600" cy="17949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b="1" dirty="0">
                <a:latin typeface="Aptos Serif"/>
              </a:rPr>
              <a:t>Complicit Beneficiaries</a:t>
            </a:r>
            <a:endParaRPr lang="en-US" altLang="zh-CN" dirty="0"/>
          </a:p>
        </p:txBody>
      </p:sp>
      <p:sp>
        <p:nvSpPr>
          <p:cNvPr id="32" name="Google Shape;5795;p141">
            <a:extLst>
              <a:ext uri="{FF2B5EF4-FFF2-40B4-BE49-F238E27FC236}">
                <a16:creationId xmlns:a16="http://schemas.microsoft.com/office/drawing/2014/main" id="{83B2C14E-75BE-F7A2-0C55-DD12135C7388}"/>
              </a:ext>
            </a:extLst>
          </p:cNvPr>
          <p:cNvSpPr/>
          <p:nvPr/>
        </p:nvSpPr>
        <p:spPr>
          <a:xfrm>
            <a:off x="5964670" y="2472445"/>
            <a:ext cx="1795335" cy="17949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b="1">
                <a:latin typeface="Aptos Serif"/>
              </a:rPr>
              <a:t>Dangerous Innovation</a:t>
            </a: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C505FB-9D99-4899-0457-FF804D0D081C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0009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7A549D-7F70-DD0D-A379-A5C351CD7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4E7F29-00EA-C497-E69E-BE7AD1C0CE50}"/>
              </a:ext>
            </a:extLst>
          </p:cNvPr>
          <p:cNvSpPr txBox="1"/>
          <p:nvPr/>
        </p:nvSpPr>
        <p:spPr>
          <a:xfrm>
            <a:off x="484909" y="609600"/>
            <a:ext cx="554192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Miles Bron: Unethical Entrepreneur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C1325E-A686-D79D-85FC-2E786B8374A0}"/>
              </a:ext>
            </a:extLst>
          </p:cNvPr>
          <p:cNvSpPr txBox="1"/>
          <p:nvPr/>
        </p:nvSpPr>
        <p:spPr>
          <a:xfrm>
            <a:off x="484909" y="1212273"/>
            <a:ext cx="7848600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IP issue: Capital above creator </a:t>
            </a:r>
          </a:p>
          <a:p>
            <a:endParaRPr lang="en-US">
              <a:latin typeface="Aptos Serif"/>
              <a:cs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 financial capital—not intellectual labor—dictates ownership and control. Mirroring real-world dynamics, where developers are marginalized while investors gain both credit and profit</a:t>
            </a:r>
          </a:p>
          <a:p>
            <a:endParaRPr lang="en-US">
              <a:latin typeface="Aptos Serif"/>
              <a:cs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Miles Bron, epitomizes the modern investor class that leverages wealth and power to usurp ideas from actual creators. Miles’ empire is built on Alpha, a company established by his former partner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Aptos Serif"/>
              <a:cs typeface="Aptos Serif"/>
            </a:endParaRPr>
          </a:p>
        </p:txBody>
      </p:sp>
      <p:sp>
        <p:nvSpPr>
          <p:cNvPr id="5" name="Google Shape;5795;p141">
            <a:extLst>
              <a:ext uri="{FF2B5EF4-FFF2-40B4-BE49-F238E27FC236}">
                <a16:creationId xmlns:a16="http://schemas.microsoft.com/office/drawing/2014/main" id="{68E071FE-73BB-A6CD-ADD1-3AA9CBAE4DFF}"/>
              </a:ext>
            </a:extLst>
          </p:cNvPr>
          <p:cNvSpPr/>
          <p:nvPr/>
        </p:nvSpPr>
        <p:spPr>
          <a:xfrm>
            <a:off x="7208074" y="2942014"/>
            <a:ext cx="1929239" cy="1816491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b="1" dirty="0">
                <a:latin typeface="Aptos Serif"/>
              </a:rPr>
              <a:t>Miles Bron: Unethical Entrepreneur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BC2EDC-F5AE-506E-6A6A-0E0487B5F8CE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252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3BD6E-52BE-3584-9A6A-B122391375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D466E4-2BEE-688A-40D1-932CBDE949E8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Complicit Beneficiaries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FFF85B-6420-EC76-DEDE-7735F1872ECA}"/>
              </a:ext>
            </a:extLst>
          </p:cNvPr>
          <p:cNvSpPr txBox="1"/>
          <p:nvPr/>
        </p:nvSpPr>
        <p:spPr>
          <a:xfrm>
            <a:off x="484909" y="1212273"/>
            <a:ext cx="784860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IP Issue: Systemic enabling of IP theft.</a:t>
            </a:r>
          </a:p>
          <a:p>
            <a:endParaRPr lang="en-US" sz="1200">
              <a:latin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  <a:cs typeface="Aptos Serif"/>
              </a:rPr>
              <a:t>These characters profit from Miles’s success, representing investors, board members, or employees who ignore unethical practices for personal gain. Their complacency reflects corporate cultures that prioritize profit over ethics</a:t>
            </a:r>
            <a:endParaRPr lang="en-US" altLang="zh-CN">
              <a:latin typeface="Aptos Serif"/>
              <a:cs typeface="Aptos Serif"/>
            </a:endParaRPr>
          </a:p>
        </p:txBody>
      </p:sp>
      <p:sp>
        <p:nvSpPr>
          <p:cNvPr id="12" name="Google Shape;5795;p141">
            <a:extLst>
              <a:ext uri="{FF2B5EF4-FFF2-40B4-BE49-F238E27FC236}">
                <a16:creationId xmlns:a16="http://schemas.microsoft.com/office/drawing/2014/main" id="{077E2741-C6C9-9DA7-3282-E799D66852F3}"/>
              </a:ext>
            </a:extLst>
          </p:cNvPr>
          <p:cNvSpPr/>
          <p:nvPr/>
        </p:nvSpPr>
        <p:spPr>
          <a:xfrm>
            <a:off x="7229640" y="2963580"/>
            <a:ext cx="1842975" cy="17949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b="1" dirty="0">
                <a:latin typeface="Aptos Serif"/>
              </a:rPr>
              <a:t>Complicit Beneficiaries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649BB8-76B4-07E6-D8E1-A8C07380718A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685302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6D8BC-8BCB-03C1-A44E-7EC54F327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6611DC-9147-32E0-9241-D0A8C2461EBE}"/>
              </a:ext>
            </a:extLst>
          </p:cNvPr>
          <p:cNvSpPr txBox="1"/>
          <p:nvPr/>
        </p:nvSpPr>
        <p:spPr>
          <a:xfrm>
            <a:off x="484909" y="609600"/>
            <a:ext cx="47382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latin typeface="Vidaloka"/>
              </a:rPr>
              <a:t>Dangerous Innovation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612F6D-E419-AF8B-994A-7E5DC22F4B3E}"/>
              </a:ext>
            </a:extLst>
          </p:cNvPr>
          <p:cNvSpPr txBox="1"/>
          <p:nvPr/>
        </p:nvSpPr>
        <p:spPr>
          <a:xfrm>
            <a:off x="484909" y="1212273"/>
            <a:ext cx="7848600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Aptos Serif"/>
              </a:rPr>
              <a:t>IP Issue</a:t>
            </a:r>
            <a:r>
              <a:rPr lang="en-US">
                <a:latin typeface="Aptos Serif"/>
              </a:rPr>
              <a:t>: Ethical negligence in patent-driven innovation.</a:t>
            </a:r>
            <a:endParaRPr lang="en-US" b="1">
              <a:latin typeface="Aptos Serif"/>
              <a:cs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latin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</a:rPr>
              <a:t>The consequences ripple beyond individual injustice; when profit-driven investors prioritize hype over substance (as with Klear’s dangerously flawed design), society bears the risks of half-baked innovations</a:t>
            </a:r>
          </a:p>
          <a:p>
            <a:endParaRPr lang="en-US">
              <a:latin typeface="Aptos 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Aptos Serif"/>
              </a:rPr>
              <a:t>Klear’s instability critiques how IP systems incentivize rushed, unsafe products (e.g., pharmaceutical patent monopolies). Miles’s dismissal of risks mirrors corporate disregard for public safety.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Aptos Serif"/>
              <a:cs typeface="Aptos Serif"/>
            </a:endParaRPr>
          </a:p>
        </p:txBody>
      </p:sp>
      <p:sp>
        <p:nvSpPr>
          <p:cNvPr id="10" name="Google Shape;5795;p141">
            <a:extLst>
              <a:ext uri="{FF2B5EF4-FFF2-40B4-BE49-F238E27FC236}">
                <a16:creationId xmlns:a16="http://schemas.microsoft.com/office/drawing/2014/main" id="{7A6EFF08-735F-D9C3-B555-754227BD3969}"/>
              </a:ext>
            </a:extLst>
          </p:cNvPr>
          <p:cNvSpPr/>
          <p:nvPr/>
        </p:nvSpPr>
        <p:spPr>
          <a:xfrm>
            <a:off x="7250545" y="2963580"/>
            <a:ext cx="1795335" cy="17949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b="1">
                <a:latin typeface="Aptos Serif"/>
              </a:rPr>
              <a:t>Dangerous Innovation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7E6360-7412-C612-DB7E-5F279279C1DA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013169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878D5-5F4F-520B-2D6E-3E4BB253FA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B68407-639D-B14E-16E9-746AFBA7361F}"/>
              </a:ext>
            </a:extLst>
          </p:cNvPr>
          <p:cNvSpPr txBox="1"/>
          <p:nvPr/>
        </p:nvSpPr>
        <p:spPr>
          <a:xfrm>
            <a:off x="484909" y="609600"/>
            <a:ext cx="801147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dirty="0">
                <a:latin typeface="Vidaloka"/>
              </a:rPr>
              <a:t>Everyone experiences invasions of their privacy, despite efforts to mitigate them.</a:t>
            </a:r>
            <a:endParaRPr lang="en-US" sz="2400" dirty="0">
              <a:latin typeface="Vidaloka" panose="020B0604020202020204" charset="0"/>
            </a:endParaRPr>
          </a:p>
        </p:txBody>
      </p:sp>
      <p:grpSp>
        <p:nvGrpSpPr>
          <p:cNvPr id="9" name="Google Shape;5794;p141">
            <a:extLst>
              <a:ext uri="{FF2B5EF4-FFF2-40B4-BE49-F238E27FC236}">
                <a16:creationId xmlns:a16="http://schemas.microsoft.com/office/drawing/2014/main" id="{B6C386BF-05FC-316D-FA19-A68CD2EF3979}"/>
              </a:ext>
            </a:extLst>
          </p:cNvPr>
          <p:cNvGrpSpPr/>
          <p:nvPr/>
        </p:nvGrpSpPr>
        <p:grpSpPr>
          <a:xfrm>
            <a:off x="5795083" y="2293720"/>
            <a:ext cx="1795335" cy="1794925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10" name="Google Shape;5795;p141">
              <a:extLst>
                <a:ext uri="{FF2B5EF4-FFF2-40B4-BE49-F238E27FC236}">
                  <a16:creationId xmlns:a16="http://schemas.microsoft.com/office/drawing/2014/main" id="{AB0608ED-63D2-83DC-8BE3-6E56C8089A44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796;p141">
              <a:extLst>
                <a:ext uri="{FF2B5EF4-FFF2-40B4-BE49-F238E27FC236}">
                  <a16:creationId xmlns:a16="http://schemas.microsoft.com/office/drawing/2014/main" id="{FAED1D2A-8857-A47B-E613-DEA13AB84DFD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797;p141">
              <a:extLst>
                <a:ext uri="{FF2B5EF4-FFF2-40B4-BE49-F238E27FC236}">
                  <a16:creationId xmlns:a16="http://schemas.microsoft.com/office/drawing/2014/main" id="{855E0383-05A5-1B51-9DD9-06AC0ACD6E70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798;p141">
              <a:extLst>
                <a:ext uri="{FF2B5EF4-FFF2-40B4-BE49-F238E27FC236}">
                  <a16:creationId xmlns:a16="http://schemas.microsoft.com/office/drawing/2014/main" id="{5E45FB6A-4AE6-E4D9-4DF6-A21B48F17C8B}"/>
                </a:ext>
              </a:extLst>
            </p:cNvPr>
            <p:cNvSpPr/>
            <p:nvPr/>
          </p:nvSpPr>
          <p:spPr>
            <a:xfrm>
              <a:off x="4219778" y="2203449"/>
              <a:ext cx="3620721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-US" sz="1800" b="1">
                  <a:latin typeface="Aptos Serif"/>
                  <a:cs typeface="Aptos Serif"/>
                </a:rPr>
                <a:t>Whiskey</a:t>
              </a:r>
            </a:p>
          </p:txBody>
        </p:sp>
      </p:grpSp>
      <p:grpSp>
        <p:nvGrpSpPr>
          <p:cNvPr id="14" name="Google Shape;5794;p141">
            <a:extLst>
              <a:ext uri="{FF2B5EF4-FFF2-40B4-BE49-F238E27FC236}">
                <a16:creationId xmlns:a16="http://schemas.microsoft.com/office/drawing/2014/main" id="{627CABA3-3A25-0092-97F9-2DD1E9073AD6}"/>
              </a:ext>
            </a:extLst>
          </p:cNvPr>
          <p:cNvGrpSpPr/>
          <p:nvPr/>
        </p:nvGrpSpPr>
        <p:grpSpPr>
          <a:xfrm>
            <a:off x="1536987" y="2293718"/>
            <a:ext cx="1795335" cy="1794925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15" name="Google Shape;5795;p141">
              <a:extLst>
                <a:ext uri="{FF2B5EF4-FFF2-40B4-BE49-F238E27FC236}">
                  <a16:creationId xmlns:a16="http://schemas.microsoft.com/office/drawing/2014/main" id="{DD46D1E7-9042-566E-A637-44FE124E6185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796;p141">
              <a:extLst>
                <a:ext uri="{FF2B5EF4-FFF2-40B4-BE49-F238E27FC236}">
                  <a16:creationId xmlns:a16="http://schemas.microsoft.com/office/drawing/2014/main" id="{9FA88BF7-9A2F-1743-CAB8-C31BF4B494E9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797;p141">
              <a:extLst>
                <a:ext uri="{FF2B5EF4-FFF2-40B4-BE49-F238E27FC236}">
                  <a16:creationId xmlns:a16="http://schemas.microsoft.com/office/drawing/2014/main" id="{20EFAF99-A19E-F951-F0CD-84F21677874D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798;p141">
              <a:extLst>
                <a:ext uri="{FF2B5EF4-FFF2-40B4-BE49-F238E27FC236}">
                  <a16:creationId xmlns:a16="http://schemas.microsoft.com/office/drawing/2014/main" id="{8EFAE126-4B9E-8F7B-2009-688991D1749E}"/>
                </a:ext>
              </a:extLst>
            </p:cNvPr>
            <p:cNvSpPr/>
            <p:nvPr/>
          </p:nvSpPr>
          <p:spPr>
            <a:xfrm>
              <a:off x="4430250" y="2203449"/>
              <a:ext cx="3221101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latin typeface="Aptos Serif"/>
                  <a:cs typeface="Aptos Serif"/>
                </a:rPr>
                <a:t>Miles Bron</a:t>
              </a:r>
            </a:p>
          </p:txBody>
        </p:sp>
      </p:grpSp>
      <p:grpSp>
        <p:nvGrpSpPr>
          <p:cNvPr id="19" name="Google Shape;5794;p141">
            <a:extLst>
              <a:ext uri="{FF2B5EF4-FFF2-40B4-BE49-F238E27FC236}">
                <a16:creationId xmlns:a16="http://schemas.microsoft.com/office/drawing/2014/main" id="{2D00BFE4-EAA9-51B9-AFFA-8B4C4DBD2E2B}"/>
              </a:ext>
            </a:extLst>
          </p:cNvPr>
          <p:cNvGrpSpPr/>
          <p:nvPr/>
        </p:nvGrpSpPr>
        <p:grpSpPr>
          <a:xfrm>
            <a:off x="3674332" y="2293719"/>
            <a:ext cx="1795335" cy="1794925"/>
            <a:chOff x="3990000" y="975400"/>
            <a:chExt cx="3934200" cy="3933300"/>
          </a:xfrm>
          <a:gradFill flip="none" rotWithShape="1">
            <a:gsLst>
              <a:gs pos="0">
                <a:schemeClr val="tx2">
                  <a:lumMod val="75000"/>
                </a:schemeClr>
              </a:gs>
              <a:gs pos="67000">
                <a:srgbClr val="F5F2EE"/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20" name="Google Shape;5795;p141">
              <a:extLst>
                <a:ext uri="{FF2B5EF4-FFF2-40B4-BE49-F238E27FC236}">
                  <a16:creationId xmlns:a16="http://schemas.microsoft.com/office/drawing/2014/main" id="{A6F18A76-A8B1-650E-6F11-70077EE445A0}"/>
                </a:ext>
              </a:extLst>
            </p:cNvPr>
            <p:cNvSpPr/>
            <p:nvPr/>
          </p:nvSpPr>
          <p:spPr>
            <a:xfrm>
              <a:off x="3990000" y="975400"/>
              <a:ext cx="3934200" cy="39333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796;p141">
              <a:extLst>
                <a:ext uri="{FF2B5EF4-FFF2-40B4-BE49-F238E27FC236}">
                  <a16:creationId xmlns:a16="http://schemas.microsoft.com/office/drawing/2014/main" id="{EED6F051-176C-053C-1F97-6A81691EC046}"/>
                </a:ext>
              </a:extLst>
            </p:cNvPr>
            <p:cNvSpPr/>
            <p:nvPr/>
          </p:nvSpPr>
          <p:spPr>
            <a:xfrm>
              <a:off x="4346550" y="1331800"/>
              <a:ext cx="3221100" cy="32205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797;p141">
              <a:extLst>
                <a:ext uri="{FF2B5EF4-FFF2-40B4-BE49-F238E27FC236}">
                  <a16:creationId xmlns:a16="http://schemas.microsoft.com/office/drawing/2014/main" id="{73755DE8-8FD6-F7F8-9BDF-85F3A62C303F}"/>
                </a:ext>
              </a:extLst>
            </p:cNvPr>
            <p:cNvSpPr/>
            <p:nvPr/>
          </p:nvSpPr>
          <p:spPr>
            <a:xfrm>
              <a:off x="4786800" y="1771750"/>
              <a:ext cx="2340600" cy="23406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798;p141">
              <a:extLst>
                <a:ext uri="{FF2B5EF4-FFF2-40B4-BE49-F238E27FC236}">
                  <a16:creationId xmlns:a16="http://schemas.microsoft.com/office/drawing/2014/main" id="{0FD632F9-C490-B683-4D24-84E0D9A743D0}"/>
                </a:ext>
              </a:extLst>
            </p:cNvPr>
            <p:cNvSpPr/>
            <p:nvPr/>
          </p:nvSpPr>
          <p:spPr>
            <a:xfrm>
              <a:off x="4073703" y="2203449"/>
              <a:ext cx="3766797" cy="1477201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latin typeface="Aptos Serif"/>
                  <a:cs typeface="Aptos Serif"/>
                </a:rPr>
                <a:t>Claire Debella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2E55E70-B1D1-F6E1-5B73-0DCFCBBBF1A8}"/>
              </a:ext>
            </a:extLst>
          </p:cNvPr>
          <p:cNvSpPr txBox="1"/>
          <p:nvPr/>
        </p:nvSpPr>
        <p:spPr>
          <a:xfrm>
            <a:off x="484909" y="1660944"/>
            <a:ext cx="8174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ptos Serif" panose="02020604070405020304" pitchFamily="18" charset="0"/>
                <a:cs typeface="Aptos Serif" panose="02020604070405020304" pitchFamily="18" charset="0"/>
              </a:rPr>
              <a:t>Guests are famous, experience scrutiny into their personal lives and a lack of privacy.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BF84A5-8E35-BD92-0FCB-17CA8D4A32C5}"/>
              </a:ext>
            </a:extLst>
          </p:cNvPr>
          <p:cNvSpPr txBox="1"/>
          <p:nvPr/>
        </p:nvSpPr>
        <p:spPr>
          <a:xfrm>
            <a:off x="489826" y="4357442"/>
            <a:ext cx="8174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ptos Serif" panose="02020604070405020304" pitchFamily="18" charset="0"/>
                <a:cs typeface="Aptos Serif" panose="02020604070405020304" pitchFamily="18" charset="0"/>
              </a:rPr>
              <a:t>(More characters and examples on website)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86B641-7142-9BE5-307E-EDC2F0AFD9E6}"/>
              </a:ext>
            </a:extLst>
          </p:cNvPr>
          <p:cNvSpPr txBox="1"/>
          <p:nvPr/>
        </p:nvSpPr>
        <p:spPr>
          <a:xfrm>
            <a:off x="8669004" y="4878307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[</a:t>
            </a:r>
            <a:r>
              <a:rPr lang="en-US" sz="1100">
                <a:latin typeface="Aptos Serif"/>
                <a:cs typeface="Aptos Serif"/>
              </a:rPr>
              <a:t>7</a:t>
            </a:r>
            <a:r>
              <a:rPr lang="en-US" sz="1100" dirty="0">
                <a:latin typeface="Aptos Serif"/>
                <a:cs typeface="Aptos Serif"/>
              </a:rPr>
              <a:t>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68161C-7EE5-1B64-40DC-BDE5427D9A44}"/>
              </a:ext>
            </a:extLst>
          </p:cNvPr>
          <p:cNvSpPr txBox="1"/>
          <p:nvPr/>
        </p:nvSpPr>
        <p:spPr>
          <a:xfrm>
            <a:off x="8664241" y="0"/>
            <a:ext cx="47975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100" dirty="0">
                <a:latin typeface="Aptos Serif"/>
                <a:cs typeface="Aptos Serif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607147591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Business Slides XL by Slidesgo">
  <a:themeElements>
    <a:clrScheme name="Simple Light">
      <a:dk1>
        <a:srgbClr val="000000"/>
      </a:dk1>
      <a:lt1>
        <a:srgbClr val="F5F2EE"/>
      </a:lt1>
      <a:dk2>
        <a:srgbClr val="000000"/>
      </a:dk2>
      <a:lt2>
        <a:srgbClr val="EEEEEE"/>
      </a:lt2>
      <a:accent1>
        <a:srgbClr val="3F3533"/>
      </a:accent1>
      <a:accent2>
        <a:srgbClr val="3F3533"/>
      </a:accent2>
      <a:accent3>
        <a:srgbClr val="3F3533"/>
      </a:accent3>
      <a:accent4>
        <a:srgbClr val="3F3533"/>
      </a:accent4>
      <a:accent5>
        <a:srgbClr val="3F3533"/>
      </a:accent5>
      <a:accent6>
        <a:srgbClr val="3F353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2156</Words>
  <Application>Microsoft Office PowerPoint</Application>
  <PresentationFormat>On-screen Show (16:9)</PresentationFormat>
  <Paragraphs>234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Aptos Serif</vt:lpstr>
      <vt:lpstr>Montserrat</vt:lpstr>
      <vt:lpstr>Proxima Nova Semibold</vt:lpstr>
      <vt:lpstr>Arial</vt:lpstr>
      <vt:lpstr>Vidaloka</vt:lpstr>
      <vt:lpstr>Proxima Nova</vt:lpstr>
      <vt:lpstr>Calibri</vt:lpstr>
      <vt:lpstr>Courier New</vt:lpstr>
      <vt:lpstr>Minimalist Business Slides XL by Slidesgo</vt:lpstr>
      <vt:lpstr>Slidesgo Final Pages</vt:lpstr>
      <vt:lpstr>Glass Onion: A Knives Out Mystery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Thebeau, Kristen</cp:lastModifiedBy>
  <cp:revision>130</cp:revision>
  <dcterms:modified xsi:type="dcterms:W3CDTF">2025-05-07T19:45:36Z</dcterms:modified>
</cp:coreProperties>
</file>