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handoutMasterIdLst>
    <p:handoutMasterId r:id="rId16"/>
  </p:handoutMasterIdLst>
  <p:sldIdLst>
    <p:sldId id="269" r:id="rId5"/>
    <p:sldId id="280" r:id="rId6"/>
    <p:sldId id="270" r:id="rId7"/>
    <p:sldId id="271" r:id="rId8"/>
    <p:sldId id="278" r:id="rId9"/>
    <p:sldId id="272" r:id="rId10"/>
    <p:sldId id="273" r:id="rId11"/>
    <p:sldId id="279" r:id="rId12"/>
    <p:sldId id="276" r:id="rId13"/>
    <p:sldId id="267"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6DEEC-A8EB-3984-0A4E-1654E2CABA8C}" v="144" dt="2022-10-06T20:05:39.435"/>
    <p1510:client id="{07B3BD89-0C55-3008-E013-5F45F538F108}" v="595" dt="2022-10-03T01:50:14.372"/>
    <p1510:client id="{07BE390A-18BC-E14E-DB0E-0ED4088096D4}" v="282" dt="2022-10-05T20:44:50.436"/>
    <p1510:client id="{0AEB20B9-E4F3-21E2-CF1D-8F82D90C8C0D}" v="24" dt="2022-10-06T21:48:24.199"/>
    <p1510:client id="{118D992E-9CC8-F61B-2A55-7196FB4B3439}" v="15" dt="2022-10-05T15:49:20.587"/>
    <p1510:client id="{1AD09A2A-7645-6ACD-4174-558E97DD2CDF}" v="7" dt="2022-10-06T22:03:15.371"/>
    <p1510:client id="{1C487322-AB6D-581B-F424-2931C74F6852}" v="50" dt="2022-10-04T14:07:32.060"/>
    <p1510:client id="{240D22F6-A828-1FC3-39B2-D387424648C8}" v="15" dt="2022-10-06T22:00:29.006"/>
    <p1510:client id="{29965037-7DD3-B200-1504-A5ADB5386DFA}" v="717" dt="2022-10-04T01:50:45.524"/>
    <p1510:client id="{2A668FCC-C1D1-1C51-8972-1A9913D5AD7F}" v="37" dt="2022-10-03T14:35:03.534"/>
    <p1510:client id="{329F5562-3DF6-7403-B3DB-A9232F79DFD9}" v="8" dt="2022-10-06T23:38:14.278"/>
    <p1510:client id="{33B44831-EC51-73AB-A20C-22989704B35E}" v="4" dt="2022-10-06T17:24:39.491"/>
    <p1510:client id="{375D30CF-0681-D276-33C0-FF2781046BB3}" v="7" dt="2022-10-06T19:11:03.282"/>
    <p1510:client id="{52D436F0-6121-D75E-F49A-F57E472E3F2A}" v="6" dt="2022-10-03T20:06:53.902"/>
    <p1510:client id="{5895B13B-8ACE-3E61-3BCC-FCD92311B32C}" v="334" dt="2022-10-04T15:19:47.813"/>
    <p1510:client id="{5E94AFED-EB17-19BD-A8A9-FA87D80C5CF6}" v="26" dt="2022-10-04T13:10:00.464"/>
    <p1510:client id="{5F1865D1-7433-086D-B867-B7B6E6F74B4D}" v="3" dt="2022-10-05T23:08:37.452"/>
    <p1510:client id="{73DADBE8-108E-0B63-949E-30F4DD475053}" v="18" dt="2022-10-07T12:17:04.780"/>
    <p1510:client id="{78059192-4EA5-8BA2-E5FA-4A2566C029DE}" v="124" dt="2022-10-04T16:18:52.553"/>
    <p1510:client id="{922594EF-CC22-D5C9-DE2F-1EA98765D340}" v="177" dt="2022-10-03T21:27:19.718"/>
    <p1510:client id="{A4E6118C-CEBB-F452-AB5C-87E2A1F85309}" v="648" dt="2022-10-06T01:58:10.313"/>
    <p1510:client id="{BA1CEC78-AEAC-6B86-98F2-B89F27A55919}" v="53" dt="2022-10-06T16:38:33.195"/>
    <p1510:client id="{C29F4DF0-7DA4-E5E4-2850-344A6B65EEB7}" v="612" dt="2022-10-05T20:02:38.731"/>
    <p1510:client id="{D5A71BD2-0EEC-7C71-2996-18E65416FF74}" v="48" dt="2022-10-04T13:32:48.055"/>
    <p1510:client id="{D78C9448-6D18-588B-9948-3AA149B2B137}" v="18" dt="2022-10-06T22:01:44.489"/>
    <p1510:client id="{D8A9CE05-8D70-3AC1-7516-6274C0830AB0}" v="304" dt="2022-10-03T01:22:53.919"/>
    <p1510:client id="{D8EFEF4F-8933-3BBD-CA26-37F2EAA16FCE}" v="145" dt="2022-10-05T21:01:47.479"/>
    <p1510:client id="{E9BF3843-C174-5046-6141-4B54E4E248DC}" v="403" dt="2022-10-05T20:02:48.441"/>
    <p1510:client id="{F8184FD0-D19D-9C31-E385-D1F743201457}" v="725" dt="2022-10-04T19:27:46.816"/>
    <p1510:client id="{FB03D19A-2373-43A0-9052-3143AE8A3289}" v="852" vWet="854" dt="2022-10-03T01:47:28.7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Jacob</a:t>
            </a:r>
          </a:p>
        </p:txBody>
      </p:sp>
      <p:sp>
        <p:nvSpPr>
          <p:cNvPr id="4" name="Slide Number Placeholder 3"/>
          <p:cNvSpPr>
            <a:spLocks noGrp="1"/>
          </p:cNvSpPr>
          <p:nvPr>
            <p:ph type="sldNum" sz="quarter" idx="5"/>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609357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pPr>
            <a:r>
              <a:rPr lang="en-US">
                <a:cs typeface="Calibri"/>
              </a:rPr>
              <a:t>Jacob</a:t>
            </a:r>
          </a:p>
          <a:p>
            <a:pPr>
              <a:lnSpc>
                <a:spcPct val="90000"/>
              </a:lnSpc>
              <a:spcBef>
                <a:spcPts val="1200"/>
              </a:spcBef>
            </a:pPr>
            <a:r>
              <a:rPr lang="en-US">
                <a:cs typeface="Calibri"/>
              </a:rPr>
              <a:t>To start off with, we came to 3 notable conclusions regarding social technology and computing in Divergent. Our first conclusion was that technology in the wrong hands can lead to an abuse of power. We can see this both in the movie and in the real world, which will be covered later. Our second conclusion was that there is danger in relying too much on technology, as it can negatively influence our society and how we act within it. From these two points we conclude that there is a need for balance between humans and the technology we use.</a:t>
            </a:r>
            <a:endParaRPr lang="en-US"/>
          </a:p>
          <a:p>
            <a:pPr>
              <a:lnSpc>
                <a:spcPct val="90000"/>
              </a:lnSpc>
              <a:spcBef>
                <a:spcPts val="1200"/>
              </a:spcBef>
            </a:pPr>
            <a:endParaRPr lang="en-US"/>
          </a:p>
          <a:p>
            <a:pPr marL="205740" indent="-205740">
              <a:lnSpc>
                <a:spcPct val="90000"/>
              </a:lnSpc>
              <a:spcBef>
                <a:spcPts val="1200"/>
              </a:spcBef>
              <a:buFont typeface="Arial"/>
              <a:buChar char="•"/>
            </a:pPr>
            <a:r>
              <a:rPr lang="en-US"/>
              <a:t>Technology in the wrong hands can lead to abuse of power.</a:t>
            </a:r>
            <a:endParaRPr lang="en-US">
              <a:cs typeface="Calibri"/>
            </a:endParaRPr>
          </a:p>
          <a:p>
            <a:pPr marL="205740" indent="-205740">
              <a:lnSpc>
                <a:spcPct val="90000"/>
              </a:lnSpc>
              <a:spcBef>
                <a:spcPts val="1200"/>
              </a:spcBef>
              <a:buFont typeface="Arial"/>
              <a:buChar char="•"/>
            </a:pPr>
            <a:r>
              <a:rPr lang="en-US"/>
              <a:t>There is danger in relying too much on technology, as it can negatively influence our society.</a:t>
            </a:r>
            <a:endParaRPr lang="en-US">
              <a:cs typeface="Calibri"/>
            </a:endParaRPr>
          </a:p>
          <a:p>
            <a:pPr marL="205740" indent="-205740">
              <a:lnSpc>
                <a:spcPct val="90000"/>
              </a:lnSpc>
              <a:spcBef>
                <a:spcPts val="1200"/>
              </a:spcBef>
              <a:buFont typeface="Arial"/>
              <a:buChar char="•"/>
            </a:pPr>
            <a:r>
              <a:rPr lang="en-US">
                <a:cs typeface="Calibri"/>
              </a:rPr>
              <a:t>From these two points we conclude that there is a need for balance between humans and the technology we use.</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82962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Jai</a:t>
            </a:r>
          </a:p>
          <a:p>
            <a:endParaRPr lang="en-US">
              <a:cs typeface="Calibri"/>
            </a:endParaRPr>
          </a:p>
          <a:p>
            <a:r>
              <a:rPr lang="en-US">
                <a:cs typeface="Calibri"/>
              </a:rPr>
              <a:t>- In the film, there was little to no control over technology whatsoever.</a:t>
            </a:r>
          </a:p>
          <a:p>
            <a:endParaRPr lang="en-US">
              <a:cs typeface="Calibri"/>
            </a:endParaRPr>
          </a:p>
          <a:p>
            <a:r>
              <a:rPr lang="en-US">
                <a:cs typeface="Calibri"/>
              </a:rPr>
              <a:t>- Technology was used in a proper manner when in the right hands. Serums were used during aptitude tests to designate characters to a faction.</a:t>
            </a:r>
          </a:p>
          <a:p>
            <a:r>
              <a:rPr lang="en-US">
                <a:cs typeface="Calibri"/>
              </a:rPr>
              <a:t>- Doing this was not harmful to members of society.</a:t>
            </a:r>
          </a:p>
          <a:p>
            <a:endParaRPr lang="en-US">
              <a:cs typeface="Calibri"/>
            </a:endParaRPr>
          </a:p>
          <a:p>
            <a:r>
              <a:rPr lang="en-US">
                <a:cs typeface="Calibri"/>
              </a:rPr>
              <a:t>- Technology was used in an improper manner when in the wrong hands. Serums developed by Erudite were injected into Dauntless soldiers, causing them to mass genocide members of Abnegation.</a:t>
            </a:r>
          </a:p>
          <a:p>
            <a:r>
              <a:rPr lang="en-US">
                <a:cs typeface="Calibri"/>
              </a:rPr>
              <a:t>- This example of technology in the wrong hands brought danger to all members of society.</a:t>
            </a:r>
          </a:p>
          <a:p>
            <a:endParaRPr lang="en-US">
              <a:cs typeface="Calibri"/>
            </a:endParaRPr>
          </a:p>
          <a:p>
            <a:r>
              <a:rPr lang="en-US">
                <a:cs typeface="Calibri"/>
              </a:rPr>
              <a:t>- Overall, there was no technology regulation among the five factions. Erudite, the scientists, developed serums as a part of their every day lives. Who can obtain these serums and for what reason</a:t>
            </a:r>
          </a:p>
          <a:p>
            <a:r>
              <a:rPr lang="en-US">
                <a:cs typeface="Calibri"/>
              </a:rPr>
              <a:t>was not taken into consideration by members of society. Having a proper control over technology is imperative.</a:t>
            </a:r>
          </a:p>
          <a:p>
            <a:endParaRPr lang="en-US">
              <a:cs typeface="Calibri"/>
            </a:endParaRPr>
          </a:p>
          <a:p>
            <a:r>
              <a:rPr lang="en-US">
                <a:cs typeface="Calibri"/>
              </a:rPr>
              <a:t>As you can see figure 1 is an example of the aptitude test and serums being used properly, whereas figure 2 shows Four, the man on the right as a soldier after he was injected by the serum.</a:t>
            </a:r>
          </a:p>
          <a:p>
            <a:endParaRPr lang="en-US">
              <a:cs typeface="Calibri"/>
            </a:endParaRPr>
          </a:p>
          <a:p>
            <a:r>
              <a:rPr lang="en-US">
                <a:cs typeface="Calibri"/>
              </a:rPr>
              <a:t>Next slide</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53928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Jai</a:t>
            </a:r>
          </a:p>
          <a:p>
            <a:endParaRPr lang="en-US">
              <a:cs typeface="Calibri"/>
            </a:endParaRPr>
          </a:p>
          <a:p>
            <a:r>
              <a:rPr lang="en-US">
                <a:cs typeface="Calibri"/>
              </a:rPr>
              <a:t>- This idea of regulating technology and monitoring the control of it is extremely relevant to society today.</a:t>
            </a:r>
          </a:p>
          <a:p>
            <a:r>
              <a:rPr lang="en-US">
                <a:cs typeface="Calibri"/>
              </a:rPr>
              <a:t>- A growing debate that has come about as we become more technologically advanced is what if AI and or technology gets in the wrong hands.</a:t>
            </a:r>
          </a:p>
          <a:p>
            <a:r>
              <a:rPr lang="en-US">
                <a:cs typeface="Calibri"/>
              </a:rPr>
              <a:t>- AI and technology are capable of helping us all in ways we are all aware of. What if its used improperly. It can put everyone in society at a great danger.</a:t>
            </a:r>
          </a:p>
          <a:p>
            <a:r>
              <a:rPr lang="en-US">
                <a:cs typeface="Calibri"/>
              </a:rPr>
              <a:t>- This relates back to the idea of technological abuse and how prominent technological crime has become today.</a:t>
            </a:r>
          </a:p>
          <a:p>
            <a:r>
              <a:rPr lang="en-US">
                <a:cs typeface="Calibri"/>
              </a:rPr>
              <a:t>- As you can see in the image, technology crime follows a cycle or a wave that is portrayed in the movie as well.</a:t>
            </a:r>
          </a:p>
          <a:p>
            <a:r>
              <a:rPr lang="en-US">
                <a:cs typeface="Calibri"/>
              </a:rPr>
              <a:t>- It begins with a new crime phase or a new technology used improperly, where nobody is aware of the creation and whether it is for bad or good intention. In the film, this is the control serum developed by Erudite and Jeanine. In addition, the reasoning for developing the new technology is a means of social abuse, where one wants to negatively get back at someone or take something. This is Jeanine wanting to take control of the government by overthrowing abnegation.</a:t>
            </a:r>
          </a:p>
          <a:p>
            <a:r>
              <a:rPr lang="en-US">
                <a:cs typeface="Calibri"/>
              </a:rPr>
              <a:t>- Next, is the adaptive crime phase. This is where the new technology is really implemented in the world, and it becomes evident that it is used for bad intention. In the film, this is where Jeanine and Erudite inject the serum into Dauntless, creating their force of an army to kill members of Abnegation.</a:t>
            </a:r>
          </a:p>
          <a:p>
            <a:r>
              <a:rPr lang="en-US">
                <a:cs typeface="Calibri"/>
              </a:rPr>
              <a:t>- Throughout all this, there is a policy lag, where there is little to no control over the newly developing technology and no policies about its regulation. The crime legislation and appropriate control is implemented when the technology reaches the peak of its intensity, after damage has already been done. This is evident in the film, when Triss and Four are able to make Jeanine stop the mass genocide, after Triss already lost her parents and a majority of Abnegation was killed.</a:t>
            </a:r>
          </a:p>
          <a:p>
            <a:endParaRPr lang="en-US">
              <a:cs typeface="Calibri"/>
            </a:endParaRPr>
          </a:p>
          <a:p>
            <a:r>
              <a:rPr lang="en-US">
                <a:cs typeface="Calibri"/>
              </a:rPr>
              <a:t>Now what this figure shows is that there needs to be a better regulation of control. Overall, when new technology is implemented, means of control are necessary as soon as possible. Waiting will result in the cycle. </a:t>
            </a:r>
          </a:p>
          <a:p>
            <a:r>
              <a:rPr lang="en-US">
                <a:cs typeface="Calibri"/>
              </a:rPr>
              <a:t>The question of how to regulate this control then comes up. Should the government be in charge of all new technologies created to keep it in a safe place and to monitor its usage?</a:t>
            </a:r>
          </a:p>
          <a:p>
            <a:r>
              <a:rPr lang="en-US">
                <a:cs typeface="Calibri"/>
              </a:rPr>
              <a:t>Or should researchers that develop the new technology be in charge. They have the most knowledge of its ultimate capabilities, so it would make sense for them to regulate who can access the new technology.</a:t>
            </a:r>
          </a:p>
          <a:p>
            <a:r>
              <a:rPr lang="en-US">
                <a:cs typeface="Calibri"/>
              </a:rPr>
              <a:t>In a survey conducted amongst Americans, 56% of them support the idea of government regulation over new technology and big tech companies, as they believe they have too much power and control.</a:t>
            </a:r>
          </a:p>
          <a:p>
            <a:endParaRPr lang="en-US">
              <a:cs typeface="Calibri"/>
            </a:endParaRPr>
          </a:p>
          <a:p>
            <a:r>
              <a:rPr lang="en-US">
                <a:cs typeface="Calibri"/>
              </a:rPr>
              <a:t>In the film, Erudite developed the serum, but they were a part of the plot with Jeanine to take down Abnegation. As a result, keeping new advancements in the hands of researchers can raise concern.</a:t>
            </a:r>
          </a:p>
          <a:p>
            <a:r>
              <a:rPr lang="en-US">
                <a:cs typeface="Calibri"/>
              </a:rPr>
              <a:t>The other alternative would have been giving the control serum over to Abnegation, those in charge of the government, to keep it safe and monitor its usage. This would have resulted in peace among the factions for the time being.</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70907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Jacob</a:t>
            </a:r>
          </a:p>
          <a:p>
            <a:r>
              <a:rPr lang="en-US">
                <a:cs typeface="Calibri"/>
              </a:rPr>
              <a:t>We can see this abuse of technological power in the real world as well. One case of this is insurance discrimination. A study found that people in fair/poor health are 22.8% likely to be denied coverage by their insurance, compared to the 7.1% denial rate in healthy clients. This is a prime example of data being collected by a particular group (insurance companies) abusing the access they have to our information to benefit the company at the expense of the client.</a:t>
            </a:r>
          </a:p>
          <a:p>
            <a:endParaRPr lang="en-US">
              <a:cs typeface="Calibri"/>
            </a:endParaRPr>
          </a:p>
          <a:p>
            <a:r>
              <a:rPr lang="en-US">
                <a:cs typeface="Calibri"/>
              </a:rPr>
              <a:t>We can also see this abuse through third-party tracking. Now </a:t>
            </a:r>
            <a:r>
              <a:rPr lang="en-US"/>
              <a:t>we did cover this in class already but for those who don’t remember, third party tracking is when websites you haven't directly visited track your information through sites you have directly visited. This information collected about us is then sold to other parties without our consent. The graph in figure 5 shows the frequency of trackers from various applications like google and twitter appearing in third party sites. 5000 sites were checked for trackers, and the results are far from surprising. [Read some of the data]. Once again, the computational data collected by these trackers are in control by parties that do not care about you as anything more than merchandise.</a:t>
            </a:r>
            <a:endParaRPr lang="en-US">
              <a:cs typeface="Calibri"/>
            </a:endParaRPr>
          </a:p>
          <a:p>
            <a:endParaRPr lang="en-US">
              <a:cs typeface="Calibri"/>
            </a:endParaRPr>
          </a:p>
          <a:p>
            <a:pPr marL="171450" indent="-171450">
              <a:buFont typeface="Arial"/>
              <a:buChar char="•"/>
            </a:pPr>
            <a:r>
              <a:rPr lang="en-US">
                <a:cs typeface="Calibri"/>
              </a:rPr>
              <a:t>Insurance Discrimination</a:t>
            </a:r>
          </a:p>
          <a:p>
            <a:pPr marL="422910" lvl="1" indent="-171450">
              <a:buFont typeface="Arial"/>
              <a:buChar char="•"/>
            </a:pPr>
            <a:r>
              <a:rPr lang="en-US">
                <a:cs typeface="Calibri"/>
              </a:rPr>
              <a:t>Study shows that 22.8% of people in fair/poor health are denied coverage when compared to the 7.1%  rate of denial in healthy customers.</a:t>
            </a:r>
          </a:p>
          <a:p>
            <a:pPr marL="422910" lvl="1" indent="-171450">
              <a:buFont typeface="Arial"/>
              <a:buChar char="•"/>
            </a:pPr>
            <a:r>
              <a:rPr lang="en-US">
                <a:cs typeface="Calibri"/>
              </a:rPr>
              <a:t>The use of data on us can be used to discriminate against us in various ways, such as insurance policies</a:t>
            </a:r>
          </a:p>
          <a:p>
            <a:pPr marL="205740" indent="-171450">
              <a:buFont typeface="Arial"/>
              <a:buChar char="•"/>
            </a:pPr>
            <a:r>
              <a:rPr lang="en-US">
                <a:cs typeface="Calibri"/>
              </a:rPr>
              <a:t>Third-Party Tracking</a:t>
            </a:r>
          </a:p>
          <a:p>
            <a:pPr marL="422910" lvl="1" indent="-171450">
              <a:buFont typeface="Arial"/>
              <a:buChar char="•"/>
            </a:pPr>
            <a:r>
              <a:rPr lang="en-US">
                <a:cs typeface="Calibri"/>
              </a:rPr>
              <a:t>Covered in class already but for those who don’t remember, third party tracking is when websites you haven't directly visited track your information from a site you did directly visit</a:t>
            </a:r>
          </a:p>
          <a:p>
            <a:pPr marL="422910" lvl="1" indent="-171450">
              <a:buFont typeface="Arial"/>
              <a:buChar char="•"/>
            </a:pPr>
            <a:r>
              <a:rPr lang="en-US">
                <a:cs typeface="Calibri"/>
              </a:rPr>
              <a:t>Information about us is sold without our consent to the highest bidder.</a:t>
            </a:r>
          </a:p>
          <a:p>
            <a:pPr marL="422910" lvl="1" indent="-171450">
              <a:buFont typeface="Arial"/>
              <a:buChar char="•"/>
            </a:pPr>
            <a:r>
              <a:rPr lang="en-US">
                <a:cs typeface="Calibri"/>
              </a:rPr>
              <a:t>Graph shows frequency of trackers from these applications in third-party sites in 5k websites</a:t>
            </a:r>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084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Timory</a:t>
            </a:r>
            <a:endParaRPr lang="en-US" dirty="0">
              <a:cs typeface="Calibri"/>
            </a:endParaRPr>
          </a:p>
          <a:p>
            <a:pPr marL="205740" indent="-205740">
              <a:lnSpc>
                <a:spcPct val="90000"/>
              </a:lnSpc>
              <a:spcBef>
                <a:spcPts val="1200"/>
              </a:spcBef>
              <a:buFont typeface="Arial"/>
              <a:buChar char="•"/>
            </a:pPr>
            <a:r>
              <a:rPr lang="en-US" dirty="0">
                <a:cs typeface="Calibri"/>
              </a:rPr>
              <a:t>Next, looking into our second conclusion that reliance on technology that does not accurately complete its purpose can create misconceptions. </a:t>
            </a:r>
          </a:p>
          <a:p>
            <a:pPr marL="171450" indent="-171450">
              <a:buFontTx/>
              <a:buChar char="-"/>
            </a:pPr>
            <a:r>
              <a:rPr lang="en-US" dirty="0">
                <a:cs typeface="Calibri"/>
              </a:rPr>
              <a:t>The society in the movie relies heavily on a computerized system to determine what faction each individual should choose to be apart of. </a:t>
            </a:r>
          </a:p>
          <a:p>
            <a:pPr marL="171450" indent="-171450">
              <a:buFontTx/>
              <a:buChar char="-"/>
            </a:pPr>
            <a:r>
              <a:rPr lang="en-US" dirty="0">
                <a:cs typeface="Calibri"/>
              </a:rPr>
              <a:t>The system is an application of machine learning that it able to use collected data and previous decisions to make a choice to recommend. </a:t>
            </a:r>
          </a:p>
          <a:p>
            <a:pPr marL="171450" indent="-171450">
              <a:buFontTx/>
              <a:buChar char="-"/>
            </a:pPr>
            <a:r>
              <a:rPr lang="en-US" dirty="0">
                <a:cs typeface="Calibri"/>
              </a:rPr>
              <a:t>Despite what appears to be a plethora of collected data and past decisions, the computer can not always define an individual, especially when that individual does not fit into a pre described category. </a:t>
            </a:r>
          </a:p>
          <a:p>
            <a:pPr marL="171450" indent="-171450">
              <a:buFontTx/>
              <a:buChar char="-"/>
            </a:pPr>
            <a:r>
              <a:rPr lang="en-US" dirty="0">
                <a:cs typeface="Calibri"/>
              </a:rPr>
              <a:t>When this occurs, manual inputs are used as a check to the machine learning system. </a:t>
            </a:r>
          </a:p>
          <a:p>
            <a:pPr marL="171450" indent="-171450">
              <a:buFontTx/>
              <a:buChar char="-"/>
            </a:pPr>
            <a:endParaRPr lang="en-US" dirty="0">
              <a:cs typeface="Calibri"/>
            </a:endParaRPr>
          </a:p>
          <a:p>
            <a:pPr marL="171450" indent="-171450">
              <a:buFontTx/>
              <a:buChar char="-"/>
            </a:pPr>
            <a:r>
              <a:rPr lang="en-US" dirty="0">
                <a:cs typeface="Calibri"/>
              </a:rPr>
              <a:t>Specifically within the adaptation of the machine learning aptitude test, a theme of identity becomes prevalent. </a:t>
            </a:r>
          </a:p>
          <a:p>
            <a:pPr marL="171450" indent="-171450">
              <a:buFontTx/>
              <a:buChar char="-"/>
            </a:pPr>
            <a:r>
              <a:rPr lang="en-US" dirty="0">
                <a:cs typeface="Calibri"/>
              </a:rPr>
              <a:t>The system and factions themselves present a theme of sorting humans into stable and fixed identities that realistically do not exist. </a:t>
            </a:r>
            <a:endParaRPr lang="en-US" dirty="0"/>
          </a:p>
          <a:p>
            <a:pPr marL="171450" indent="-171450">
              <a:buFontTx/>
              <a:buChar char="-"/>
            </a:pPr>
            <a:r>
              <a:rPr lang="en-US" dirty="0">
                <a:cs typeface="Calibri"/>
              </a:rPr>
              <a:t>Divergence represents the lack of ability to confine a group of humans to a single identity. </a:t>
            </a:r>
          </a:p>
          <a:p>
            <a:pPr marL="171450" indent="-171450">
              <a:buFont typeface="Arial"/>
              <a:buChar char="•"/>
            </a:pPr>
            <a:r>
              <a:rPr lang="en-US" dirty="0">
                <a:cs typeface="Calibri"/>
              </a:rPr>
              <a:t>Choosing at 16 also reflects the common practice of making decisions about the future in reality. (</a:t>
            </a:r>
            <a:r>
              <a:rPr lang="en-US" dirty="0"/>
              <a:t>Explain Figure) </a:t>
            </a:r>
          </a:p>
          <a:p>
            <a:pPr marL="171450" indent="-171450">
              <a:buFontTx/>
              <a:buChar char="-"/>
            </a:pPr>
            <a:r>
              <a:rPr lang="en-US" dirty="0">
                <a:cs typeface="Calibri"/>
              </a:rPr>
              <a:t>When people chose a faction that does not align with their aptitude test results is can be seen by the government and is sometimes considered wrong. </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537092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Timory</a:t>
            </a:r>
            <a:r>
              <a:rPr lang="en-US" dirty="0">
                <a:cs typeface="Calibri"/>
              </a:rPr>
              <a:t> </a:t>
            </a:r>
            <a:endParaRPr lang="en-US" dirty="0"/>
          </a:p>
          <a:p>
            <a:r>
              <a:rPr lang="en-US" dirty="0">
                <a:cs typeface="Calibri"/>
              </a:rPr>
              <a:t>Machine Learning is not advanced enough to accurately analyze and group people in the ways that are displayed in the Divergent Movie. </a:t>
            </a:r>
            <a:endParaRPr lang="en-US" dirty="0"/>
          </a:p>
          <a:p>
            <a:r>
              <a:rPr lang="en-US" dirty="0">
                <a:cs typeface="Calibri"/>
              </a:rPr>
              <a:t>- A study conducted in 2012 found that although Machine learning technology was able to analyze and find common characteristics that identified success when working in Software engineering groups there were aspects that the program was unable to pick up on [5].</a:t>
            </a:r>
          </a:p>
          <a:p>
            <a:r>
              <a:rPr lang="en-US" dirty="0">
                <a:cs typeface="Calibri"/>
              </a:rPr>
              <a:t>- The inherent discrepancies between machine learning's analysis and the facts of the world make it important to not solely rely on it when making critical decisions. </a:t>
            </a:r>
          </a:p>
          <a:p>
            <a:r>
              <a:rPr lang="en-US" dirty="0">
                <a:cs typeface="Calibri"/>
              </a:rPr>
              <a:t>- The issues with automated justice, such as bias, that Cambria spoke about in her individual presentation exemplify why understanding the limits of machine learning is important. </a:t>
            </a:r>
          </a:p>
          <a:p>
            <a:endParaRPr lang="en-US" dirty="0">
              <a:cs typeface="Calibri"/>
            </a:endParaRPr>
          </a:p>
          <a:p>
            <a:r>
              <a:rPr lang="en-US" dirty="0">
                <a:cs typeface="Calibri"/>
              </a:rPr>
              <a:t>- The characters ability to make the final decision despite the machine learning shows some level of control. </a:t>
            </a:r>
            <a:endParaRPr lang="en-US" dirty="0"/>
          </a:p>
          <a:p>
            <a:r>
              <a:rPr lang="en-US" dirty="0">
                <a:cs typeface="Calibri"/>
              </a:rPr>
              <a:t>- There is a limitation created by choosing a singular group at 16 that reflects decisions that 18 year old must make in present day, except characters in the movie are stuck with their choice. </a:t>
            </a:r>
          </a:p>
          <a:p>
            <a:r>
              <a:rPr lang="en-US" dirty="0">
                <a:cs typeface="Calibri"/>
              </a:rPr>
              <a:t>- This causes some issues because brain development, especially parts of the brain associated with decisions, does not finish developing until about 27-30 years old. </a:t>
            </a:r>
          </a:p>
          <a:p>
            <a:r>
              <a:rPr lang="en-US" dirty="0">
                <a:cs typeface="Calibri"/>
              </a:rPr>
              <a:t>- As humans learn and grow, once again enforcing the idea that humans are not stagnant creatures that can be categorized, they should be able to readjust their life goals. </a:t>
            </a:r>
          </a:p>
          <a:p>
            <a:r>
              <a:rPr lang="en-US" dirty="0">
                <a:cs typeface="Calibri"/>
              </a:rPr>
              <a:t>- We see this in switching of majors in education where approximately, 30% of college students change their major at least once and jobs later in life. </a:t>
            </a:r>
          </a:p>
          <a:p>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1192134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Cole</a:t>
            </a:r>
          </a:p>
          <a:p>
            <a:r>
              <a:rPr lang="en-US">
                <a:cs typeface="Calibri"/>
              </a:rPr>
              <a:t>A lot of common/standardized  testing, each state tends to have its own standardized testing besides 5 states depicted in the figure</a:t>
            </a:r>
          </a:p>
          <a:p>
            <a:r>
              <a:rPr lang="en-US"/>
              <a:t>In a recent survey 70% of more than 1500 National Education Association, members said that the standardized testing was not an accurate assessment of the students they teach [9]</a:t>
            </a:r>
            <a:endParaRPr lang="en-US">
              <a:cs typeface="Calibri"/>
            </a:endParaRPr>
          </a:p>
          <a:p>
            <a:r>
              <a:rPr lang="en-US">
                <a:cs typeface="Calibri"/>
              </a:rPr>
              <a:t>Often teachers will teach the test instead of the subject students will need to know (just like tris is told to act like a dauntless by four), often leads to gap in necessary knowledge and gets in the way of teachers teaching curriculum</a:t>
            </a:r>
            <a:endParaRPr lang="en-US" err="1"/>
          </a:p>
          <a:p>
            <a:r>
              <a:rPr lang="en-US">
                <a:cs typeface="Calibri"/>
              </a:rPr>
              <a:t>Personal: Teacher taught state testing till test than completely switched to teach towards AP</a:t>
            </a:r>
          </a:p>
          <a:p>
            <a:r>
              <a:rPr lang="en-US">
                <a:cs typeface="Calibri"/>
              </a:rPr>
              <a:t>Aptitude test is like this doesn't help the people that are not in one of the categories (STEM), often suppresses artistic talents and can cause drop outs</a:t>
            </a:r>
          </a:p>
          <a:p>
            <a:r>
              <a:rPr lang="en-US">
                <a:cs typeface="Calibri"/>
              </a:rPr>
              <a:t>Often leads to harmful effects on students and stunts future growths, </a:t>
            </a:r>
            <a:r>
              <a:rPr lang="en-US"/>
              <a:t>often leads to </a:t>
            </a:r>
            <a:r>
              <a:rPr lang="en-US" b="1"/>
              <a:t>poor self-confidence in low- scoring students, taking away student creativity, lowers student motivation, and test anxiety</a:t>
            </a:r>
            <a:endParaRPr lang="en-US" b="1">
              <a:cs typeface="Calibri"/>
            </a:endParaRPr>
          </a:p>
          <a:p>
            <a:endParaRPr lang="en-US" b="1">
              <a:cs typeface="Calibri"/>
            </a:endParaRPr>
          </a:p>
          <a:p>
            <a:endParaRPr lang="en-US">
              <a:cs typeface="Calibri"/>
            </a:endParaRPr>
          </a:p>
          <a:p>
            <a:endParaRPr lang="en-US"/>
          </a:p>
          <a:p>
            <a:endParaRPr lang="en-US"/>
          </a:p>
          <a:p>
            <a:endParaRPr lang="en-US"/>
          </a:p>
          <a:p>
            <a:r>
              <a:rPr lang="en-US"/>
              <a:t>.  </a:t>
            </a:r>
            <a:endParaRPr lang="en-US">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56210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Cole</a:t>
            </a:r>
          </a:p>
          <a:p>
            <a:r>
              <a:rPr lang="en-US">
                <a:cs typeface="Calibri"/>
              </a:rPr>
              <a:t> Divergent depicted a scenario where an individual gain to much power from controlling technology in a way that was unintended in its original purpose (Jeanine). </a:t>
            </a:r>
            <a:endParaRPr lang="en-US"/>
          </a:p>
          <a:p>
            <a:r>
              <a:rPr lang="en-US">
                <a:cs typeface="Calibri"/>
              </a:rPr>
              <a:t>-Thought she </a:t>
            </a:r>
          </a:p>
          <a:p>
            <a:r>
              <a:rPr lang="en-US">
                <a:cs typeface="Calibri"/>
              </a:rPr>
              <a:t>- It also depicted a society who was reliant on a form of technology that was not entirely suited for the purpose it served, leading to a general misconception . </a:t>
            </a:r>
          </a:p>
          <a:p>
            <a:r>
              <a:rPr lang="en-US">
                <a:cs typeface="Calibri"/>
              </a:rPr>
              <a:t>- The movie presents the idea that in order to maintain a society there is a need for a power balance between humans and technology. </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672330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a:t>Click to edit Master title style</a:t>
            </a:r>
            <a:endParaRPr/>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2022 Keith A. Pray</a:t>
            </a:r>
            <a:endParaRPr lang="en-US"/>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hyperlink" Target="https://arxiv.org/pdf/1802.02507.pdf" TargetMode="External"/><Relationship Id="rId3" Type="http://schemas.openxmlformats.org/officeDocument/2006/relationships/hyperlink" Target="https://www.pinterest.com/pin/408490628674916552/%E2%80%8B" TargetMode="External"/><Relationship Id="rId7" Type="http://schemas.openxmlformats.org/officeDocument/2006/relationships/hyperlink" Target="https://www.ncbi.nlm.nih.gov/pmc/articles/PMC4455519/" TargetMode="External"/><Relationship Id="rId2" Type="http://schemas.openxmlformats.org/officeDocument/2006/relationships/hyperlink" Target="https://www.deviantart.com/echosong001/art/Divergent-FACTIONS-350728813" TargetMode="External"/><Relationship Id="rId1" Type="http://schemas.openxmlformats.org/officeDocument/2006/relationships/slideLayout" Target="../slideLayouts/slideLayout2.xml"/><Relationship Id="rId6" Type="http://schemas.openxmlformats.org/officeDocument/2006/relationships/hyperlink" Target="https://www.nea.org/advocating-for-change/new-from-nea/survey-70-percent-educators-say-state-assessments-not" TargetMode="External"/><Relationship Id="rId5" Type="http://schemas.openxmlformats.org/officeDocument/2006/relationships/hyperlink" Target="https://doi.org/10.1002/pbc.24908" TargetMode="External"/><Relationship Id="rId4" Type="http://schemas.openxmlformats.org/officeDocument/2006/relationships/hyperlink" Target="https://doi.org/10.1109/fie.2012.6462205" TargetMode="External"/><Relationship Id="rId9" Type="http://schemas.openxmlformats.org/officeDocument/2006/relationships/hyperlink" Target="https://www.pewresearch.org/fact-tank/2021/07/20/56-of-americans-support-more-regulation-of-major-technology-compani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Divergent (2014)</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err="1"/>
              <a:t>Timory</a:t>
            </a:r>
            <a:r>
              <a:rPr lang="en-US"/>
              <a:t> Goggin, Jai Patel, Jacob Reiss, Cole Welcher</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a:t>
            </a:fld>
            <a:endParaRPr lang="en-US"/>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685800" y="1046740"/>
            <a:ext cx="7772400" cy="4026562"/>
          </a:xfrm>
        </p:spPr>
        <p:txBody>
          <a:bodyPr vert="horz" lIns="91440" tIns="45718" rIns="91436" bIns="45718" rtlCol="0" anchor="t">
            <a:noAutofit/>
          </a:bodyPr>
          <a:lstStyle/>
          <a:p>
            <a:pPr marL="0" indent="0">
              <a:buNone/>
            </a:pPr>
            <a:r>
              <a:rPr lang="en-US" sz="800"/>
              <a:t>[1] </a:t>
            </a:r>
            <a:r>
              <a:rPr lang="en-US" sz="800" i="1">
                <a:ea typeface="+mn-lt"/>
                <a:cs typeface="+mn-lt"/>
              </a:rPr>
              <a:t>Divergent factions by ECHOSONG001 on DeviantArt</a:t>
            </a:r>
            <a:r>
              <a:rPr lang="en-US" sz="800">
                <a:ea typeface="+mn-lt"/>
                <a:cs typeface="+mn-lt"/>
              </a:rPr>
              <a:t>. by echosong001 on DeviantArt. (n.d.). Retrieved October 1, 2022, from </a:t>
            </a:r>
            <a:r>
              <a:rPr lang="en-US" sz="800">
                <a:ea typeface="+mn-lt"/>
                <a:cs typeface="+mn-lt"/>
                <a:hlinkClick r:id="rId2"/>
              </a:rPr>
              <a:t>https://www.deviantart.com/echosong001/art/Divergent-FACTIONS-350728813</a:t>
            </a:r>
            <a:r>
              <a:rPr lang="en-US" sz="800">
                <a:ea typeface="+mn-lt"/>
                <a:cs typeface="+mn-lt"/>
              </a:rPr>
              <a:t> </a:t>
            </a:r>
            <a:endParaRPr lang="en-US" sz="800">
              <a:ea typeface="Cambria"/>
            </a:endParaRPr>
          </a:p>
          <a:p>
            <a:pPr marL="0" indent="0">
              <a:buNone/>
            </a:pPr>
            <a:r>
              <a:rPr lang="en-US" sz="800"/>
              <a:t>[2] </a:t>
            </a:r>
            <a:r>
              <a:rPr lang="en-US" sz="800" i="1">
                <a:ea typeface="+mn-lt"/>
                <a:cs typeface="+mn-lt"/>
              </a:rPr>
              <a:t>Divergent actors... Duhn </a:t>
            </a:r>
            <a:r>
              <a:rPr lang="en-US" sz="800" i="1" err="1">
                <a:ea typeface="+mn-lt"/>
                <a:cs typeface="+mn-lt"/>
              </a:rPr>
              <a:t>Duhn</a:t>
            </a:r>
            <a:r>
              <a:rPr lang="en-US" sz="800" i="1">
                <a:ea typeface="+mn-lt"/>
                <a:cs typeface="+mn-lt"/>
              </a:rPr>
              <a:t> Duhn...and in the bottom right is </a:t>
            </a:r>
            <a:r>
              <a:rPr lang="en-US" sz="800" i="1" err="1">
                <a:ea typeface="+mn-lt"/>
                <a:cs typeface="+mn-lt"/>
              </a:rPr>
              <a:t>uria</a:t>
            </a:r>
            <a:r>
              <a:rPr lang="en-US" sz="800" i="1">
                <a:ea typeface="+mn-lt"/>
                <a:cs typeface="+mn-lt"/>
              </a:rPr>
              <a:t>- oh wait...: Divergent jokes, divergent trilogy, divergent</a:t>
            </a:r>
            <a:r>
              <a:rPr lang="en-US" sz="800">
                <a:ea typeface="+mn-lt"/>
                <a:cs typeface="+mn-lt"/>
              </a:rPr>
              <a:t>. Pinterest. (2014, July 28). Retrieved October 1, 2022, from </a:t>
            </a:r>
            <a:r>
              <a:rPr lang="en-US" sz="800">
                <a:ea typeface="+mn-lt"/>
                <a:cs typeface="+mn-lt"/>
                <a:hlinkClick r:id="rId3"/>
              </a:rPr>
              <a:t>https://www.pinterest.com/pin/408490628674916552/%E2%80%8B</a:t>
            </a:r>
            <a:r>
              <a:rPr lang="en-US" sz="800">
                <a:ea typeface="+mn-lt"/>
                <a:cs typeface="+mn-lt"/>
              </a:rPr>
              <a:t> </a:t>
            </a:r>
            <a:endParaRPr lang="en-US" sz="800">
              <a:ea typeface="Cambria"/>
            </a:endParaRPr>
          </a:p>
          <a:p>
            <a:pPr marL="0" indent="0">
              <a:buNone/>
            </a:pPr>
            <a:r>
              <a:rPr lang="en-US" sz="800">
                <a:ea typeface="Cambria"/>
              </a:rPr>
              <a:t>[3] </a:t>
            </a:r>
            <a:r>
              <a:rPr lang="en-US" sz="800">
                <a:ea typeface="+mn-lt"/>
                <a:cs typeface="+mn-lt"/>
              </a:rPr>
              <a:t>Wu, X. (2004). Data Mining: An AI Perspective . </a:t>
            </a:r>
            <a:r>
              <a:rPr lang="en-US" sz="800" i="1">
                <a:ea typeface="+mn-lt"/>
                <a:cs typeface="+mn-lt"/>
              </a:rPr>
              <a:t>Institute of Electrical and Electronic Engineers - Intelligence Informatics Bulletin </a:t>
            </a:r>
            <a:r>
              <a:rPr lang="en-US" sz="800">
                <a:ea typeface="+mn-lt"/>
                <a:cs typeface="+mn-lt"/>
              </a:rPr>
              <a:t>, </a:t>
            </a:r>
            <a:r>
              <a:rPr lang="en-US" sz="800" i="1">
                <a:ea typeface="+mn-lt"/>
                <a:cs typeface="+mn-lt"/>
              </a:rPr>
              <a:t>4</a:t>
            </a:r>
            <a:r>
              <a:rPr lang="en-US" sz="800">
                <a:ea typeface="+mn-lt"/>
                <a:cs typeface="+mn-lt"/>
              </a:rPr>
              <a:t>(2), 23–26. </a:t>
            </a:r>
          </a:p>
          <a:p>
            <a:pPr marL="0" indent="0">
              <a:buNone/>
            </a:pPr>
            <a:r>
              <a:rPr lang="en-US" sz="800"/>
              <a:t>[4] </a:t>
            </a:r>
            <a:r>
              <a:rPr lang="en-US" sz="800">
                <a:ea typeface="+mn-lt"/>
                <a:cs typeface="+mn-lt"/>
              </a:rPr>
              <a:t>Wick, D., Fisher, L., Shahbazian, P., Daugherty, E., &amp; Taylor, V. (2014). </a:t>
            </a:r>
            <a:r>
              <a:rPr lang="en-US" sz="800" i="1">
                <a:ea typeface="+mn-lt"/>
                <a:cs typeface="+mn-lt"/>
              </a:rPr>
              <a:t>Divergent</a:t>
            </a:r>
            <a:r>
              <a:rPr lang="en-US" sz="800">
                <a:ea typeface="+mn-lt"/>
                <a:cs typeface="+mn-lt"/>
              </a:rPr>
              <a:t>. United States; Lionsgate. </a:t>
            </a:r>
            <a:endParaRPr lang="en-US" sz="800">
              <a:ea typeface="Cambria"/>
            </a:endParaRPr>
          </a:p>
          <a:p>
            <a:pPr marL="0" indent="0">
              <a:buNone/>
            </a:pPr>
            <a:r>
              <a:rPr lang="en-US" sz="800"/>
              <a:t>[5] </a:t>
            </a:r>
            <a:r>
              <a:rPr lang="en-US" sz="800">
                <a:ea typeface="+mn-lt"/>
                <a:cs typeface="+mn-lt"/>
              </a:rPr>
              <a:t>Petkovic, D., Okada, K., Sosnick, M., Iyer, A., Zhu, S., </a:t>
            </a:r>
            <a:r>
              <a:rPr lang="en-US" sz="800" err="1">
                <a:ea typeface="+mn-lt"/>
                <a:cs typeface="+mn-lt"/>
              </a:rPr>
              <a:t>Todtenhoefer</a:t>
            </a:r>
            <a:r>
              <a:rPr lang="en-US" sz="800">
                <a:ea typeface="+mn-lt"/>
                <a:cs typeface="+mn-lt"/>
              </a:rPr>
              <a:t>, R., &amp; Huang, S. (2012). Work in progress: A machine learning approach for assessment and prediction of Teamwork Effectiveness in software engineering education. </a:t>
            </a:r>
            <a:r>
              <a:rPr lang="en-US" sz="800" i="1">
                <a:ea typeface="+mn-lt"/>
                <a:cs typeface="+mn-lt"/>
              </a:rPr>
              <a:t>2012 Frontiers in Education Conference Proceedings</a:t>
            </a:r>
            <a:r>
              <a:rPr lang="en-US" sz="800">
                <a:ea typeface="+mn-lt"/>
                <a:cs typeface="+mn-lt"/>
              </a:rPr>
              <a:t>. </a:t>
            </a:r>
            <a:r>
              <a:rPr lang="en-US" sz="800">
                <a:ea typeface="+mn-lt"/>
                <a:cs typeface="+mn-lt"/>
                <a:hlinkClick r:id="rId4"/>
              </a:rPr>
              <a:t>https://doi.org/10.1109/fie.2012.6462205</a:t>
            </a:r>
            <a:r>
              <a:rPr lang="en-US" sz="800">
                <a:ea typeface="+mn-lt"/>
                <a:cs typeface="+mn-lt"/>
              </a:rPr>
              <a:t> </a:t>
            </a:r>
          </a:p>
          <a:p>
            <a:pPr marL="0" indent="0">
              <a:buNone/>
            </a:pPr>
            <a:r>
              <a:rPr lang="en-US" sz="800">
                <a:ea typeface="Cambria"/>
              </a:rPr>
              <a:t>[6] </a:t>
            </a:r>
            <a:r>
              <a:rPr lang="en-US" sz="800">
                <a:ea typeface="+mn-lt"/>
                <a:cs typeface="+mn-lt"/>
              </a:rPr>
              <a:t>Kolb, B., </a:t>
            </a:r>
            <a:r>
              <a:rPr lang="en-US" sz="800" err="1">
                <a:ea typeface="+mn-lt"/>
                <a:cs typeface="+mn-lt"/>
              </a:rPr>
              <a:t>Mychasiuk</a:t>
            </a:r>
            <a:r>
              <a:rPr lang="en-US" sz="800">
                <a:ea typeface="+mn-lt"/>
                <a:cs typeface="+mn-lt"/>
              </a:rPr>
              <a:t>, R., &amp; Gibb, R. (2013). Brain Development, experience, and behavior. </a:t>
            </a:r>
            <a:r>
              <a:rPr lang="en-US" sz="800" i="1">
                <a:ea typeface="+mn-lt"/>
                <a:cs typeface="+mn-lt"/>
              </a:rPr>
              <a:t>Pediatric Blood &amp; Cancer</a:t>
            </a:r>
            <a:r>
              <a:rPr lang="en-US" sz="800">
                <a:ea typeface="+mn-lt"/>
                <a:cs typeface="+mn-lt"/>
              </a:rPr>
              <a:t>, </a:t>
            </a:r>
            <a:r>
              <a:rPr lang="en-US" sz="800" i="1">
                <a:ea typeface="+mn-lt"/>
                <a:cs typeface="+mn-lt"/>
              </a:rPr>
              <a:t>61</a:t>
            </a:r>
            <a:r>
              <a:rPr lang="en-US" sz="800">
                <a:ea typeface="+mn-lt"/>
                <a:cs typeface="+mn-lt"/>
              </a:rPr>
              <a:t>(10), 1720–1723. </a:t>
            </a:r>
            <a:r>
              <a:rPr lang="en-US" sz="800">
                <a:ea typeface="+mn-lt"/>
                <a:cs typeface="+mn-lt"/>
                <a:hlinkClick r:id="rId5"/>
              </a:rPr>
              <a:t>https://doi.org/10.1002/pbc.24908</a:t>
            </a:r>
            <a:r>
              <a:rPr lang="en-US" sz="800">
                <a:ea typeface="+mn-lt"/>
                <a:cs typeface="+mn-lt"/>
              </a:rPr>
              <a:t> </a:t>
            </a:r>
            <a:endParaRPr lang="en-US" sz="800">
              <a:ea typeface="Cambria"/>
            </a:endParaRPr>
          </a:p>
          <a:p>
            <a:pPr marL="0" indent="0">
              <a:buNone/>
            </a:pPr>
            <a:r>
              <a:rPr lang="en-US" sz="800">
                <a:ea typeface="+mn-lt"/>
                <a:cs typeface="+mn-lt"/>
              </a:rPr>
              <a:t>[7] Beginning College Students Who Change Their Majors Within 3 Years of Enrollment. (2017). National Center for Education Statistics - US Department of Education</a:t>
            </a:r>
          </a:p>
          <a:p>
            <a:pPr marL="0" indent="0">
              <a:buNone/>
            </a:pPr>
            <a:r>
              <a:rPr lang="en-US" sz="800">
                <a:ea typeface="Cambria"/>
              </a:rPr>
              <a:t>[8] </a:t>
            </a:r>
            <a:r>
              <a:rPr lang="en-US" sz="800">
                <a:ea typeface="+mn-lt"/>
                <a:cs typeface="+mn-lt"/>
              </a:rPr>
              <a:t>https://coalitiontoprotectourpublicschools.org/latest-news/states-leave-common-core-sbac-and-parcc-tests-like-rats-deserting-a-sinking-ship</a:t>
            </a:r>
          </a:p>
          <a:p>
            <a:pPr marL="0" indent="0">
              <a:buNone/>
            </a:pPr>
            <a:r>
              <a:rPr lang="en-US" sz="800">
                <a:ea typeface="+mn-lt"/>
                <a:cs typeface="+mn-lt"/>
              </a:rPr>
              <a:t>[9] Tim Walker, Survey: 70 Percent Educators Say State Assessments Not Developmentally Appropriate (NEA, 02/18/2016) </a:t>
            </a:r>
            <a:r>
              <a:rPr lang="en-US" sz="800">
                <a:ea typeface="+mn-lt"/>
                <a:cs typeface="+mn-lt"/>
                <a:hlinkClick r:id="rId6"/>
              </a:rPr>
              <a:t>https://www.nea.org/advocating-for-change/new-from-nea/survey-70-percent-educators-say-state-assessments-not</a:t>
            </a:r>
            <a:r>
              <a:rPr lang="en-US" sz="800">
                <a:ea typeface="+mn-lt"/>
                <a:cs typeface="+mn-lt"/>
              </a:rPr>
              <a:t> (10/5/2022)</a:t>
            </a:r>
          </a:p>
          <a:p>
            <a:pPr marL="0" indent="0">
              <a:buNone/>
            </a:pPr>
            <a:r>
              <a:rPr lang="en-US" sz="800">
                <a:ea typeface="Cambria"/>
              </a:rPr>
              <a:t>[10] Han, Xinxin., Call, Kathleen., Pintor, Jessie., Alarcon-Espinoza, Giovann., &amp; Simon, Alisha. </a:t>
            </a:r>
            <a:r>
              <a:rPr lang="en-US" sz="800" i="1">
                <a:ea typeface="+mn-lt"/>
                <a:cs typeface="+mn-lt"/>
              </a:rPr>
              <a:t>Reports of Insurance-Based Discrimination in Health Care and Its Association With Access to Care. </a:t>
            </a:r>
            <a:r>
              <a:rPr lang="en-US" sz="800">
                <a:ea typeface="+mn-lt"/>
                <a:cs typeface="+mn-lt"/>
                <a:hlinkClick r:id="rId7"/>
              </a:rPr>
              <a:t>https://www.ncbi.nlm.nih.gov/pmc/articles/PMC4455519/</a:t>
            </a:r>
            <a:r>
              <a:rPr lang="en-US" sz="800">
                <a:ea typeface="+mn-lt"/>
                <a:cs typeface="+mn-lt"/>
              </a:rPr>
              <a:t>.  Table 1. (10/03/22)</a:t>
            </a:r>
          </a:p>
          <a:p>
            <a:pPr marL="0" indent="0">
              <a:buNone/>
            </a:pPr>
            <a:r>
              <a:rPr lang="en-US" sz="800">
                <a:ea typeface="+mn-lt"/>
                <a:cs typeface="+mn-lt"/>
              </a:rPr>
              <a:t>[11] Binns, Reuben., Zhao, Jun., </a:t>
            </a:r>
            <a:r>
              <a:rPr lang="en-US" sz="800" err="1">
                <a:ea typeface="+mn-lt"/>
                <a:cs typeface="+mn-lt"/>
              </a:rPr>
              <a:t>Kleek</a:t>
            </a:r>
            <a:r>
              <a:rPr lang="en-US" sz="800">
                <a:ea typeface="+mn-lt"/>
                <a:cs typeface="+mn-lt"/>
              </a:rPr>
              <a:t>, Max., &amp; Shadbolt, Nigel. </a:t>
            </a:r>
            <a:r>
              <a:rPr lang="en-US" sz="800" i="1">
                <a:ea typeface="+mn-lt"/>
                <a:cs typeface="+mn-lt"/>
              </a:rPr>
              <a:t>Measuring third party tracker power across web and mobile. </a:t>
            </a:r>
            <a:r>
              <a:rPr lang="en-US" sz="800">
                <a:ea typeface="+mn-lt"/>
                <a:cs typeface="+mn-lt"/>
                <a:hlinkClick r:id="rId8"/>
              </a:rPr>
              <a:t>https://arxiv.org/pdf/1802.02507.pdf</a:t>
            </a:r>
            <a:r>
              <a:rPr lang="en-US" sz="800">
                <a:ea typeface="+mn-lt"/>
                <a:cs typeface="+mn-lt"/>
              </a:rPr>
              <a:t>. Figure 2. Accessed (10/04/22)</a:t>
            </a:r>
            <a:endParaRPr lang="en-US" sz="800" i="1">
              <a:ea typeface="+mn-lt"/>
              <a:cs typeface="+mn-lt"/>
            </a:endParaRPr>
          </a:p>
          <a:p>
            <a:pPr marL="0" indent="0">
              <a:lnSpc>
                <a:spcPct val="89999"/>
              </a:lnSpc>
              <a:spcAft>
                <a:spcPts val="100"/>
              </a:spcAft>
              <a:buNone/>
            </a:pPr>
            <a:r>
              <a:rPr lang="en-US" sz="800">
                <a:ea typeface="+mn-lt"/>
                <a:cs typeface="+mn-lt"/>
              </a:rPr>
              <a:t>[12] Vogels, E. (2021, July 20). 56% of Americans support more regulation of major technology companies. Pew Research Center. </a:t>
            </a:r>
            <a:r>
              <a:rPr lang="en-US" sz="800">
                <a:ea typeface="+mn-lt"/>
                <a:cs typeface="+mn-lt"/>
                <a:hlinkClick r:id="rId9"/>
              </a:rPr>
              <a:t>https://www.pewresearch.org/fact-tank/2021/07/20/56-of-americans-support-more-regulation-of-major-technology-companies/</a:t>
            </a:r>
            <a:endParaRPr lang="en-US" sz="800">
              <a:ea typeface="Cambria"/>
            </a:endParaRPr>
          </a:p>
          <a:p>
            <a:pPr marL="0" indent="0">
              <a:lnSpc>
                <a:spcPct val="89999"/>
              </a:lnSpc>
              <a:buNone/>
            </a:pPr>
            <a:r>
              <a:rPr lang="en-US" sz="800">
                <a:ea typeface="+mn-lt"/>
                <a:cs typeface="+mn-lt"/>
              </a:rPr>
              <a:t>‌</a:t>
            </a:r>
            <a:endParaRPr lang="en-US" sz="800">
              <a:ea typeface="Cambria"/>
            </a:endParaRPr>
          </a:p>
          <a:p>
            <a:pPr marL="0" indent="0">
              <a:buNone/>
            </a:pPr>
            <a:endParaRPr lang="en-US" sz="800">
              <a:ea typeface="+mn-lt"/>
              <a:cs typeface="+mn-lt"/>
            </a:endParaRP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10</a:t>
            </a:fld>
            <a:endParaRPr lang="en-US"/>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Divergent (2014)</a:t>
            </a:r>
          </a:p>
        </p:txBody>
      </p:sp>
    </p:spTree>
    <p:extLst>
      <p:ext uri="{BB962C8B-B14F-4D97-AF65-F5344CB8AC3E}">
        <p14:creationId xmlns:p14="http://schemas.microsoft.com/office/powerpoint/2010/main" val="663296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Overview</a:t>
            </a:r>
          </a:p>
        </p:txBody>
      </p:sp>
      <p:sp>
        <p:nvSpPr>
          <p:cNvPr id="3" name="Content Placeholder 2"/>
          <p:cNvSpPr>
            <a:spLocks noGrp="1"/>
          </p:cNvSpPr>
          <p:nvPr>
            <p:ph sz="half" idx="1"/>
          </p:nvPr>
        </p:nvSpPr>
        <p:spPr>
          <a:xfrm>
            <a:off x="689182" y="1210521"/>
            <a:ext cx="5603448" cy="3352800"/>
          </a:xfrm>
        </p:spPr>
        <p:txBody>
          <a:bodyPr vert="horz" lIns="91436" tIns="45718" rIns="91436" bIns="45718" rtlCol="0" anchor="t">
            <a:normAutofit/>
          </a:bodyPr>
          <a:lstStyle/>
          <a:p>
            <a:pPr marL="205740" indent="-205740"/>
            <a:r>
              <a:rPr lang="en-US" sz="2000" dirty="0">
                <a:ea typeface="Cambria"/>
              </a:rPr>
              <a:t>When humans have too much control over technology, there is an opportunity for abuse of power. </a:t>
            </a:r>
          </a:p>
          <a:p>
            <a:pPr marL="205740" indent="-205740"/>
            <a:r>
              <a:rPr lang="en-US" sz="2000" dirty="0">
                <a:ea typeface="Cambria"/>
              </a:rPr>
              <a:t>When humans rely too much on technology, technology can have too much of influence over society. </a:t>
            </a:r>
          </a:p>
          <a:p>
            <a:pPr marL="205740" indent="-205740"/>
            <a:r>
              <a:rPr lang="en-US" sz="2000" dirty="0">
                <a:ea typeface="Cambria"/>
              </a:rPr>
              <a:t>Overall: There is a need for a power balance between humans and technology to maintain society. </a:t>
            </a:r>
          </a:p>
          <a:p>
            <a:pPr marL="205740" indent="-205740">
              <a:buFont typeface="Arial" pitchFamily="34" charset="0"/>
              <a:buChar char="•"/>
            </a:pPr>
            <a:endParaRPr lang="en-US">
              <a:ea typeface="Cambria"/>
            </a:endParaRPr>
          </a:p>
          <a:p>
            <a:pPr marL="205740" indent="-205740">
              <a:buFont typeface="Arial" pitchFamily="18" charset="0"/>
              <a:buChar char="•"/>
            </a:pPr>
            <a:endParaRPr lang="en-US">
              <a:ea typeface="Cambria"/>
            </a:endParaRPr>
          </a:p>
          <a:p>
            <a:pPr marL="411480" lvl="1" indent="-205740"/>
            <a:endParaRPr lang="en-US">
              <a:ea typeface="Cambria"/>
            </a:endParaRP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Divergent (2014)</a:t>
            </a:r>
          </a:p>
        </p:txBody>
      </p:sp>
    </p:spTree>
    <p:extLst>
      <p:ext uri="{BB962C8B-B14F-4D97-AF65-F5344CB8AC3E}">
        <p14:creationId xmlns:p14="http://schemas.microsoft.com/office/powerpoint/2010/main" val="319494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CONTROL OVER TECHNOLOGY</a:t>
            </a:r>
            <a:endParaRPr lang="en-US"/>
          </a:p>
        </p:txBody>
      </p:sp>
      <p:sp>
        <p:nvSpPr>
          <p:cNvPr id="3" name="Content Placeholder 2"/>
          <p:cNvSpPr>
            <a:spLocks noGrp="1"/>
          </p:cNvSpPr>
          <p:nvPr>
            <p:ph sz="half" idx="1"/>
          </p:nvPr>
        </p:nvSpPr>
        <p:spPr>
          <a:xfrm>
            <a:off x="685800" y="1231527"/>
            <a:ext cx="3654921" cy="3406588"/>
          </a:xfrm>
        </p:spPr>
        <p:txBody>
          <a:bodyPr vert="horz" lIns="91436" tIns="45718" rIns="91436" bIns="45718" rtlCol="0" anchor="t">
            <a:normAutofit/>
          </a:bodyPr>
          <a:lstStyle/>
          <a:p>
            <a:pPr marL="205740" indent="-205740"/>
            <a:r>
              <a:rPr lang="en-US">
                <a:ea typeface="Cambria"/>
              </a:rPr>
              <a:t>Technology in the right hands</a:t>
            </a:r>
            <a:endParaRPr lang="en-US"/>
          </a:p>
          <a:p>
            <a:pPr marL="411480" lvl="1" indent="-205740"/>
            <a:r>
              <a:rPr lang="en-US">
                <a:ea typeface="Cambria"/>
              </a:rPr>
              <a:t>Serums used to designate characters to a faction</a:t>
            </a:r>
          </a:p>
          <a:p>
            <a:pPr marL="411480" lvl="1" indent="-205740"/>
            <a:r>
              <a:rPr lang="en-US">
                <a:ea typeface="Cambria"/>
              </a:rPr>
              <a:t>Not harmful to society</a:t>
            </a:r>
            <a:endParaRPr lang="en-US"/>
          </a:p>
          <a:p>
            <a:pPr marL="205740" indent="-205740"/>
            <a:r>
              <a:rPr lang="en-US"/>
              <a:t>Technology in the wrong hands </a:t>
            </a:r>
            <a:endParaRPr lang="en-US">
              <a:ea typeface="Cambria"/>
            </a:endParaRPr>
          </a:p>
          <a:p>
            <a:pPr marL="411480" lvl="1" indent="-205740"/>
            <a:r>
              <a:rPr lang="en-US">
                <a:ea typeface="Cambria"/>
              </a:rPr>
              <a:t>Control serum developed by Erudite</a:t>
            </a:r>
          </a:p>
          <a:p>
            <a:pPr marL="411480" lvl="1" indent="-205740"/>
            <a:r>
              <a:rPr lang="en-US">
                <a:ea typeface="Cambria"/>
              </a:rPr>
              <a:t>Injected into Dauntless and used to mass genocide Abnegation</a:t>
            </a:r>
          </a:p>
          <a:p>
            <a:pPr marL="411480" lvl="1" indent="-205740"/>
            <a:r>
              <a:rPr lang="en-US">
                <a:ea typeface="+mn-lt"/>
                <a:cs typeface="+mn-lt"/>
              </a:rPr>
              <a:t>Harmful to society</a:t>
            </a:r>
            <a:endParaRPr lang="en-US"/>
          </a:p>
          <a:p>
            <a:pPr marL="205740" indent="-205740">
              <a:buFont typeface="Arial" pitchFamily="18" charset="0"/>
              <a:buChar char="•"/>
            </a:pPr>
            <a:r>
              <a:rPr lang="en-US">
                <a:ea typeface="Cambria"/>
              </a:rPr>
              <a:t>No technology regulation</a:t>
            </a:r>
          </a:p>
          <a:p>
            <a:pPr marL="205740" lvl="1" indent="0">
              <a:buNone/>
            </a:pPr>
            <a:endParaRPr lang="en-US">
              <a:ea typeface="Cambria"/>
            </a:endParaRPr>
          </a:p>
          <a:p>
            <a:pPr marL="411480" lvl="1" indent="-205740"/>
            <a:endParaRPr lang="en-US">
              <a:ea typeface="Cambria"/>
            </a:endParaRPr>
          </a:p>
          <a:p>
            <a:pPr marL="205740" indent="-205740">
              <a:buFont typeface="Arial" pitchFamily="18" charset="0"/>
              <a:buChar char="•"/>
            </a:pPr>
            <a:endParaRPr lang="en-US">
              <a:ea typeface="Cambria"/>
            </a:endParaRPr>
          </a:p>
          <a:p>
            <a:pPr marL="205740" indent="-205740">
              <a:buFont typeface="Arial" pitchFamily="18" charset="0"/>
              <a:buChar char="•"/>
            </a:pPr>
            <a:endParaRPr lang="en-US">
              <a:ea typeface="Cambria"/>
            </a:endParaRPr>
          </a:p>
          <a:p>
            <a:pPr marL="205740" indent="-205740">
              <a:buFont typeface="Arial" pitchFamily="18" charset="0"/>
              <a:buChar char="•"/>
            </a:pPr>
            <a:endParaRPr lang="en-US">
              <a:ea typeface="Cambria"/>
            </a:endParaRP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Divergent (2014)</a:t>
            </a:r>
          </a:p>
        </p:txBody>
      </p:sp>
      <p:pic>
        <p:nvPicPr>
          <p:cNvPr id="10" name="Picture 10" descr="Two people looking at each other&#10;&#10;Description automatically generated">
            <a:extLst>
              <a:ext uri="{FF2B5EF4-FFF2-40B4-BE49-F238E27FC236}">
                <a16:creationId xmlns:a16="http://schemas.microsoft.com/office/drawing/2014/main" id="{37642B5B-3EDC-95C4-75C0-AC5BF6433325}"/>
              </a:ext>
            </a:extLst>
          </p:cNvPr>
          <p:cNvPicPr>
            <a:picLocks noGrp="1" noChangeAspect="1"/>
          </p:cNvPicPr>
          <p:nvPr>
            <p:ph sz="half" idx="2"/>
          </p:nvPr>
        </p:nvPicPr>
        <p:blipFill>
          <a:blip r:embed="rId3"/>
          <a:stretch>
            <a:fillRect/>
          </a:stretch>
        </p:blipFill>
        <p:spPr>
          <a:xfrm>
            <a:off x="5812185" y="2791762"/>
            <a:ext cx="2492933" cy="1659093"/>
          </a:xfrm>
        </p:spPr>
      </p:pic>
      <p:pic>
        <p:nvPicPr>
          <p:cNvPr id="11" name="Picture 11" descr="A picture containing text, person, person, wall&#10;&#10;Description automatically generated">
            <a:extLst>
              <a:ext uri="{FF2B5EF4-FFF2-40B4-BE49-F238E27FC236}">
                <a16:creationId xmlns:a16="http://schemas.microsoft.com/office/drawing/2014/main" id="{FDA13BA8-EAAD-51D8-2D49-E8C7E32A9452}"/>
              </a:ext>
            </a:extLst>
          </p:cNvPr>
          <p:cNvPicPr>
            <a:picLocks noChangeAspect="1"/>
          </p:cNvPicPr>
          <p:nvPr/>
        </p:nvPicPr>
        <p:blipFill>
          <a:blip r:embed="rId4"/>
          <a:stretch>
            <a:fillRect/>
          </a:stretch>
        </p:blipFill>
        <p:spPr>
          <a:xfrm>
            <a:off x="5813814" y="683600"/>
            <a:ext cx="2489576" cy="1655194"/>
          </a:xfrm>
          <a:prstGeom prst="rect">
            <a:avLst/>
          </a:prstGeom>
        </p:spPr>
      </p:pic>
      <p:sp>
        <p:nvSpPr>
          <p:cNvPr id="12" name="TextBox 11">
            <a:extLst>
              <a:ext uri="{FF2B5EF4-FFF2-40B4-BE49-F238E27FC236}">
                <a16:creationId xmlns:a16="http://schemas.microsoft.com/office/drawing/2014/main" id="{BB272E6A-5032-7D6E-7BDE-EDDF94CC1494}"/>
              </a:ext>
            </a:extLst>
          </p:cNvPr>
          <p:cNvSpPr txBox="1"/>
          <p:nvPr/>
        </p:nvSpPr>
        <p:spPr>
          <a:xfrm>
            <a:off x="5941359" y="4482933"/>
            <a:ext cx="2554339" cy="5909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200">
                <a:ea typeface="Cambria"/>
                <a:cs typeface="Arial"/>
              </a:rPr>
              <a:t>Figure 2: The serum injected into Dauntless is an improper use of control [4]. </a:t>
            </a:r>
            <a:endParaRPr lang="en-US" sz="1200">
              <a:ea typeface="Cambria"/>
            </a:endParaRPr>
          </a:p>
        </p:txBody>
      </p:sp>
      <p:sp>
        <p:nvSpPr>
          <p:cNvPr id="13" name="TextBox 12">
            <a:extLst>
              <a:ext uri="{FF2B5EF4-FFF2-40B4-BE49-F238E27FC236}">
                <a16:creationId xmlns:a16="http://schemas.microsoft.com/office/drawing/2014/main" id="{99E01014-31A8-2B4A-7F3C-3CF7CF78DEE7}"/>
              </a:ext>
            </a:extLst>
          </p:cNvPr>
          <p:cNvSpPr txBox="1"/>
          <p:nvPr/>
        </p:nvSpPr>
        <p:spPr>
          <a:xfrm>
            <a:off x="6080007" y="2341990"/>
            <a:ext cx="2752766" cy="4247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200"/>
              <a:t>Figure 1: The aptitude test is a </a:t>
            </a:r>
            <a:endParaRPr lang="en-US" sz="1400">
              <a:ea typeface="Cambria"/>
            </a:endParaRPr>
          </a:p>
          <a:p>
            <a:pPr>
              <a:lnSpc>
                <a:spcPct val="90000"/>
              </a:lnSpc>
            </a:pPr>
            <a:r>
              <a:rPr lang="en-US" sz="1200"/>
              <a:t>proper use of control [4]. </a:t>
            </a:r>
            <a:endParaRPr lang="en-US" sz="1200">
              <a:ea typeface="Cambria"/>
            </a:endParaRPr>
          </a:p>
        </p:txBody>
      </p:sp>
    </p:spTree>
    <p:extLst>
      <p:ext uri="{BB962C8B-B14F-4D97-AF65-F5344CB8AC3E}">
        <p14:creationId xmlns:p14="http://schemas.microsoft.com/office/powerpoint/2010/main" val="3567215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Relevance to society</a:t>
            </a:r>
          </a:p>
        </p:txBody>
      </p:sp>
      <p:sp>
        <p:nvSpPr>
          <p:cNvPr id="3" name="Content Placeholder 2"/>
          <p:cNvSpPr>
            <a:spLocks noGrp="1"/>
          </p:cNvSpPr>
          <p:nvPr>
            <p:ph sz="half" idx="1"/>
          </p:nvPr>
        </p:nvSpPr>
        <p:spPr>
          <a:xfrm>
            <a:off x="598945" y="1270679"/>
            <a:ext cx="3023915" cy="3297655"/>
          </a:xfrm>
        </p:spPr>
        <p:txBody>
          <a:bodyPr vert="horz" lIns="91436" tIns="45718" rIns="91436" bIns="45718" rtlCol="0" anchor="t">
            <a:normAutofit lnSpcReduction="10000"/>
          </a:bodyPr>
          <a:lstStyle/>
          <a:p>
            <a:pPr marL="205740" indent="-205740"/>
            <a:r>
              <a:rPr lang="en-US">
                <a:ea typeface="Cambria"/>
              </a:rPr>
              <a:t>What if AI/Technology gets in the wrong hands?</a:t>
            </a:r>
          </a:p>
          <a:p>
            <a:pPr marL="411480" lvl="1" indent="-205740"/>
            <a:r>
              <a:rPr lang="en-US">
                <a:ea typeface="Cambria"/>
              </a:rPr>
              <a:t>Growing debate</a:t>
            </a:r>
            <a:endParaRPr lang="en-US"/>
          </a:p>
          <a:p>
            <a:pPr marL="411480" lvl="1" indent="-205740"/>
            <a:r>
              <a:rPr lang="en-US">
                <a:ea typeface="Cambria"/>
              </a:rPr>
              <a:t>Can be used for good</a:t>
            </a:r>
            <a:endParaRPr lang="en-US"/>
          </a:p>
          <a:p>
            <a:pPr marL="411480" lvl="1" indent="-205740"/>
            <a:r>
              <a:rPr lang="en-US">
                <a:ea typeface="Cambria"/>
              </a:rPr>
              <a:t>Can also be used for bad [3]</a:t>
            </a:r>
            <a:endParaRPr lang="en-US"/>
          </a:p>
          <a:p>
            <a:pPr marL="205740" indent="-205740">
              <a:buFont typeface="Arial" pitchFamily="18" charset="0"/>
              <a:buChar char="•"/>
            </a:pPr>
            <a:r>
              <a:rPr lang="en-US">
                <a:ea typeface="Cambria"/>
              </a:rPr>
              <a:t>Technological Abuse</a:t>
            </a:r>
          </a:p>
          <a:p>
            <a:pPr marL="205740" indent="-205740">
              <a:buFont typeface="Arial" pitchFamily="18" charset="0"/>
              <a:buChar char="•"/>
            </a:pPr>
            <a:r>
              <a:rPr lang="en-US">
                <a:ea typeface="Cambria"/>
              </a:rPr>
              <a:t>How do we regulate control?</a:t>
            </a:r>
          </a:p>
          <a:p>
            <a:pPr marL="411480" lvl="1" indent="-205740"/>
            <a:r>
              <a:rPr lang="en-US">
                <a:ea typeface="Cambria"/>
              </a:rPr>
              <a:t>Government</a:t>
            </a:r>
          </a:p>
          <a:p>
            <a:pPr marL="411480" lvl="1" indent="-205740"/>
            <a:r>
              <a:rPr lang="en-US">
                <a:ea typeface="Cambria"/>
              </a:rPr>
              <a:t>Researchers</a:t>
            </a:r>
          </a:p>
          <a:p>
            <a:pPr marL="411480" lvl="1" indent="-205740"/>
            <a:r>
              <a:rPr lang="en-US">
                <a:ea typeface="Cambria"/>
              </a:rPr>
              <a:t>56% support for more government regulation [12]</a:t>
            </a:r>
          </a:p>
          <a:p>
            <a:pPr marL="205740" indent="-205740">
              <a:buFont typeface="Arial" pitchFamily="18" charset="0"/>
              <a:buChar char="•"/>
            </a:pPr>
            <a:endParaRPr lang="en-US">
              <a:ea typeface="Cambria"/>
            </a:endParaRPr>
          </a:p>
          <a:p>
            <a:pPr marL="411480" lvl="1" indent="-205740"/>
            <a:endParaRPr lang="en-US">
              <a:ea typeface="Cambria"/>
            </a:endParaRP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4</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Divergent (2014)</a:t>
            </a:r>
          </a:p>
        </p:txBody>
      </p:sp>
      <p:pic>
        <p:nvPicPr>
          <p:cNvPr id="8" name="Picture 8" descr="Diagram&#10;&#10;Description automatically generated">
            <a:extLst>
              <a:ext uri="{FF2B5EF4-FFF2-40B4-BE49-F238E27FC236}">
                <a16:creationId xmlns:a16="http://schemas.microsoft.com/office/drawing/2014/main" id="{B39C05DF-38F5-CBC7-1997-0536E163E534}"/>
              </a:ext>
            </a:extLst>
          </p:cNvPr>
          <p:cNvPicPr>
            <a:picLocks noChangeAspect="1"/>
          </p:cNvPicPr>
          <p:nvPr/>
        </p:nvPicPr>
        <p:blipFill>
          <a:blip r:embed="rId3"/>
          <a:stretch>
            <a:fillRect/>
          </a:stretch>
        </p:blipFill>
        <p:spPr>
          <a:xfrm>
            <a:off x="3665138" y="1114132"/>
            <a:ext cx="5161771" cy="3452384"/>
          </a:xfrm>
          <a:prstGeom prst="rect">
            <a:avLst/>
          </a:prstGeom>
        </p:spPr>
      </p:pic>
      <p:sp>
        <p:nvSpPr>
          <p:cNvPr id="9" name="TextBox 8">
            <a:extLst>
              <a:ext uri="{FF2B5EF4-FFF2-40B4-BE49-F238E27FC236}">
                <a16:creationId xmlns:a16="http://schemas.microsoft.com/office/drawing/2014/main" id="{CEA67A1F-D437-DC25-2C5F-BF156211D98D}"/>
              </a:ext>
            </a:extLst>
          </p:cNvPr>
          <p:cNvSpPr txBox="1"/>
          <p:nvPr/>
        </p:nvSpPr>
        <p:spPr>
          <a:xfrm>
            <a:off x="3889037" y="4606823"/>
            <a:ext cx="4943736"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500" dirty="0"/>
              <a:t>Figure 3: Technology Abuse Cycle and Lack of Regulation</a:t>
            </a:r>
            <a:endParaRPr lang="en-US" sz="1500" dirty="0">
              <a:ea typeface="Cambria"/>
            </a:endParaRPr>
          </a:p>
        </p:txBody>
      </p:sp>
    </p:spTree>
    <p:extLst>
      <p:ext uri="{BB962C8B-B14F-4D97-AF65-F5344CB8AC3E}">
        <p14:creationId xmlns:p14="http://schemas.microsoft.com/office/powerpoint/2010/main" val="4153740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8B01-A568-2010-417C-6883BF8CFE98}"/>
              </a:ext>
            </a:extLst>
          </p:cNvPr>
          <p:cNvSpPr>
            <a:spLocks noGrp="1"/>
          </p:cNvSpPr>
          <p:nvPr>
            <p:ph type="title"/>
          </p:nvPr>
        </p:nvSpPr>
        <p:spPr>
          <a:xfrm>
            <a:off x="140277" y="379268"/>
            <a:ext cx="7772400" cy="914400"/>
          </a:xfrm>
        </p:spPr>
        <p:txBody>
          <a:bodyPr/>
          <a:lstStyle/>
          <a:p>
            <a:r>
              <a:rPr lang="en-US">
                <a:ea typeface="Cambria"/>
              </a:rPr>
              <a:t>Real world Examples</a:t>
            </a:r>
          </a:p>
        </p:txBody>
      </p:sp>
      <p:sp>
        <p:nvSpPr>
          <p:cNvPr id="3" name="Content Placeholder 2">
            <a:extLst>
              <a:ext uri="{FF2B5EF4-FFF2-40B4-BE49-F238E27FC236}">
                <a16:creationId xmlns:a16="http://schemas.microsoft.com/office/drawing/2014/main" id="{DBF14A9F-7BC1-F829-F85B-D7BA2D83000A}"/>
              </a:ext>
            </a:extLst>
          </p:cNvPr>
          <p:cNvSpPr>
            <a:spLocks noGrp="1"/>
          </p:cNvSpPr>
          <p:nvPr>
            <p:ph sz="half" idx="1"/>
          </p:nvPr>
        </p:nvSpPr>
        <p:spPr>
          <a:xfrm>
            <a:off x="194793" y="1344502"/>
            <a:ext cx="3733800" cy="3393046"/>
          </a:xfrm>
        </p:spPr>
        <p:txBody>
          <a:bodyPr vert="horz" lIns="91436" tIns="45718" rIns="91436" bIns="45718" rtlCol="0" anchor="t">
            <a:normAutofit/>
          </a:bodyPr>
          <a:lstStyle/>
          <a:p>
            <a:pPr marL="205740" indent="-205740"/>
            <a:r>
              <a:rPr lang="en-US">
                <a:ea typeface="Cambria"/>
              </a:rPr>
              <a:t>Insurance Discrimination</a:t>
            </a:r>
            <a:endParaRPr lang="en-US"/>
          </a:p>
          <a:p>
            <a:pPr marL="411480" lvl="1" indent="-205740"/>
            <a:r>
              <a:rPr lang="en-US">
                <a:ea typeface="Cambria"/>
              </a:rPr>
              <a:t>Patients with pre-existing medical conditions are 22.8% more likely to face insurance discrimination</a:t>
            </a:r>
            <a:br>
              <a:rPr lang="en-US">
                <a:ea typeface="Cambria"/>
              </a:rPr>
            </a:br>
            <a:br>
              <a:rPr lang="en-US">
                <a:ea typeface="Cambria"/>
              </a:rPr>
            </a:br>
            <a:br>
              <a:rPr lang="en-US">
                <a:ea typeface="Cambria"/>
              </a:rPr>
            </a:br>
            <a:endParaRPr lang="en-US">
              <a:ea typeface="Cambria"/>
            </a:endParaRPr>
          </a:p>
          <a:p>
            <a:pPr marL="205740" indent="-205740">
              <a:buFont typeface="Arial" pitchFamily="18" charset="0"/>
              <a:buChar char="•"/>
            </a:pPr>
            <a:r>
              <a:rPr lang="en-US">
                <a:ea typeface="Cambria"/>
              </a:rPr>
              <a:t>Third-Party Tracking</a:t>
            </a:r>
          </a:p>
          <a:p>
            <a:pPr marL="411480" lvl="1" indent="-205740"/>
            <a:r>
              <a:rPr lang="en-US">
                <a:ea typeface="Cambria"/>
              </a:rPr>
              <a:t>Our information is bought and sold without our consent or knowledge</a:t>
            </a:r>
          </a:p>
          <a:p>
            <a:pPr marL="205740" indent="-205740">
              <a:buFont typeface="Arial" pitchFamily="18" charset="0"/>
              <a:buChar char="•"/>
            </a:pPr>
            <a:endParaRPr lang="en-US">
              <a:ea typeface="Cambria"/>
            </a:endParaRPr>
          </a:p>
          <a:p>
            <a:pPr marL="411480" lvl="1" indent="-205740"/>
            <a:endParaRPr lang="en-US">
              <a:ea typeface="Cambria"/>
            </a:endParaRPr>
          </a:p>
          <a:p>
            <a:pPr marL="205740" indent="-205740"/>
            <a:endParaRPr lang="en-US">
              <a:ea typeface="Cambria"/>
            </a:endParaRPr>
          </a:p>
        </p:txBody>
      </p:sp>
      <p:pic>
        <p:nvPicPr>
          <p:cNvPr id="7" name="Picture 7">
            <a:extLst>
              <a:ext uri="{FF2B5EF4-FFF2-40B4-BE49-F238E27FC236}">
                <a16:creationId xmlns:a16="http://schemas.microsoft.com/office/drawing/2014/main" id="{666F0A4E-E386-FD87-E987-1141DABCF019}"/>
              </a:ext>
            </a:extLst>
          </p:cNvPr>
          <p:cNvPicPr>
            <a:picLocks noGrp="1" noChangeAspect="1"/>
          </p:cNvPicPr>
          <p:nvPr>
            <p:ph sz="half" idx="2"/>
          </p:nvPr>
        </p:nvPicPr>
        <p:blipFill rotWithShape="1">
          <a:blip r:embed="rId3"/>
          <a:srcRect l="70" r="21579" b="-1786"/>
          <a:stretch/>
        </p:blipFill>
        <p:spPr>
          <a:xfrm>
            <a:off x="4026774" y="1106800"/>
            <a:ext cx="4792255" cy="462751"/>
          </a:xfrm>
        </p:spPr>
      </p:pic>
      <p:sp>
        <p:nvSpPr>
          <p:cNvPr id="5" name="Footer Placeholder 4">
            <a:extLst>
              <a:ext uri="{FF2B5EF4-FFF2-40B4-BE49-F238E27FC236}">
                <a16:creationId xmlns:a16="http://schemas.microsoft.com/office/drawing/2014/main" id="{A7CDA218-8B74-8AF1-9E35-4CCE4965B693}"/>
              </a:ext>
            </a:extLst>
          </p:cNvPr>
          <p:cNvSpPr>
            <a:spLocks noGrp="1"/>
          </p:cNvSpPr>
          <p:nvPr>
            <p:ph type="ftr" sz="quarter" idx="11"/>
          </p:nvPr>
        </p:nvSpPr>
        <p:spPr/>
        <p:txBody>
          <a:bodyPr/>
          <a:lstStyle/>
          <a:p>
            <a:r>
              <a:rPr lang="sk-SK"/>
              <a:t>© 2022 Keith A. Pray</a:t>
            </a:r>
            <a:endParaRPr lang="en-US"/>
          </a:p>
        </p:txBody>
      </p:sp>
      <p:sp>
        <p:nvSpPr>
          <p:cNvPr id="6" name="Slide Number Placeholder 5">
            <a:extLst>
              <a:ext uri="{FF2B5EF4-FFF2-40B4-BE49-F238E27FC236}">
                <a16:creationId xmlns:a16="http://schemas.microsoft.com/office/drawing/2014/main" id="{A45631FA-DF23-D0BF-FC5F-0A42B684C29D}"/>
              </a:ext>
            </a:extLst>
          </p:cNvPr>
          <p:cNvSpPr>
            <a:spLocks noGrp="1"/>
          </p:cNvSpPr>
          <p:nvPr>
            <p:ph type="sldNum" sz="quarter" idx="12"/>
          </p:nvPr>
        </p:nvSpPr>
        <p:spPr/>
        <p:txBody>
          <a:bodyPr/>
          <a:lstStyle/>
          <a:p>
            <a:fld id="{A2A17EAB-8B51-5C40-8776-6683E51FA7A0}" type="slidenum">
              <a:rPr lang="en-US" smtClean="0"/>
              <a:t>5</a:t>
            </a:fld>
            <a:endParaRPr lang="en-US"/>
          </a:p>
        </p:txBody>
      </p:sp>
      <p:pic>
        <p:nvPicPr>
          <p:cNvPr id="9" name="Picture 9" descr="Text, letter&#10;&#10;Description automatically generated">
            <a:extLst>
              <a:ext uri="{FF2B5EF4-FFF2-40B4-BE49-F238E27FC236}">
                <a16:creationId xmlns:a16="http://schemas.microsoft.com/office/drawing/2014/main" id="{8B6A5DD7-3317-00F5-EA1C-54FD6499027A}"/>
              </a:ext>
            </a:extLst>
          </p:cNvPr>
          <p:cNvPicPr>
            <a:picLocks noChangeAspect="1"/>
          </p:cNvPicPr>
          <p:nvPr/>
        </p:nvPicPr>
        <p:blipFill>
          <a:blip r:embed="rId4"/>
          <a:stretch>
            <a:fillRect/>
          </a:stretch>
        </p:blipFill>
        <p:spPr>
          <a:xfrm>
            <a:off x="4020613" y="1573390"/>
            <a:ext cx="4803818" cy="587175"/>
          </a:xfrm>
          <a:prstGeom prst="rect">
            <a:avLst/>
          </a:prstGeom>
        </p:spPr>
      </p:pic>
      <p:pic>
        <p:nvPicPr>
          <p:cNvPr id="8" name="Picture 9" descr="Chart, bar chart, histogram&#10;&#10;Description automatically generated">
            <a:extLst>
              <a:ext uri="{FF2B5EF4-FFF2-40B4-BE49-F238E27FC236}">
                <a16:creationId xmlns:a16="http://schemas.microsoft.com/office/drawing/2014/main" id="{04C4E98A-C4DF-7735-23D7-A45CAD6F1042}"/>
              </a:ext>
            </a:extLst>
          </p:cNvPr>
          <p:cNvPicPr>
            <a:picLocks noChangeAspect="1"/>
          </p:cNvPicPr>
          <p:nvPr/>
        </p:nvPicPr>
        <p:blipFill>
          <a:blip r:embed="rId5"/>
          <a:stretch>
            <a:fillRect/>
          </a:stretch>
        </p:blipFill>
        <p:spPr>
          <a:xfrm>
            <a:off x="4603830" y="2624704"/>
            <a:ext cx="3625770" cy="2114986"/>
          </a:xfrm>
          <a:prstGeom prst="rect">
            <a:avLst/>
          </a:prstGeom>
        </p:spPr>
      </p:pic>
      <p:sp>
        <p:nvSpPr>
          <p:cNvPr id="11" name="TextBox 10">
            <a:extLst>
              <a:ext uri="{FF2B5EF4-FFF2-40B4-BE49-F238E27FC236}">
                <a16:creationId xmlns:a16="http://schemas.microsoft.com/office/drawing/2014/main" id="{76A8A7DF-63C7-5DDB-21CC-79E86A9BD3E6}"/>
              </a:ext>
            </a:extLst>
          </p:cNvPr>
          <p:cNvSpPr txBox="1"/>
          <p:nvPr/>
        </p:nvSpPr>
        <p:spPr>
          <a:xfrm>
            <a:off x="4209516" y="2166636"/>
            <a:ext cx="4418197" cy="3693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lnSpc>
                <a:spcPct val="90000"/>
              </a:lnSpc>
            </a:pPr>
            <a:r>
              <a:rPr lang="en-US" sz="1000" dirty="0">
                <a:ea typeface="+mn-lt"/>
                <a:cs typeface="+mn-lt"/>
              </a:rPr>
              <a:t>Figure 4: Reports of Insurance-Based Discrimination by Insurance</a:t>
            </a:r>
          </a:p>
          <a:p>
            <a:pPr algn="ctr">
              <a:lnSpc>
                <a:spcPct val="90000"/>
              </a:lnSpc>
            </a:pPr>
            <a:r>
              <a:rPr lang="en-US" sz="1000" dirty="0">
                <a:ea typeface="+mn-lt"/>
                <a:cs typeface="+mn-lt"/>
              </a:rPr>
              <a:t> Type and Selected Characteristics: 2013 Minnesota Health Access Survey[10]</a:t>
            </a:r>
            <a:endParaRPr lang="en-US" sz="1000" dirty="0">
              <a:ea typeface="Cambria"/>
            </a:endParaRPr>
          </a:p>
        </p:txBody>
      </p:sp>
      <p:sp>
        <p:nvSpPr>
          <p:cNvPr id="12" name="TextBox 11">
            <a:extLst>
              <a:ext uri="{FF2B5EF4-FFF2-40B4-BE49-F238E27FC236}">
                <a16:creationId xmlns:a16="http://schemas.microsoft.com/office/drawing/2014/main" id="{165860C6-2D4D-FE7D-42E7-9905308F350B}"/>
              </a:ext>
            </a:extLst>
          </p:cNvPr>
          <p:cNvSpPr txBox="1"/>
          <p:nvPr/>
        </p:nvSpPr>
        <p:spPr>
          <a:xfrm>
            <a:off x="3764109" y="4799876"/>
            <a:ext cx="5238935" cy="2308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gn="ctr">
              <a:lnSpc>
                <a:spcPct val="90000"/>
              </a:lnSpc>
            </a:pPr>
            <a:r>
              <a:rPr lang="en-US" sz="1000">
                <a:ea typeface="+mn-lt"/>
                <a:cs typeface="+mn-lt"/>
              </a:rPr>
              <a:t>Figure 5: Top 20 trackers that are present in over 100 mobile applications (subsidiaries)[11]</a:t>
            </a:r>
            <a:endParaRPr lang="en-US" sz="1000">
              <a:ea typeface="Cambria"/>
            </a:endParaRPr>
          </a:p>
        </p:txBody>
      </p:sp>
    </p:spTree>
    <p:extLst>
      <p:ext uri="{BB962C8B-B14F-4D97-AF65-F5344CB8AC3E}">
        <p14:creationId xmlns:p14="http://schemas.microsoft.com/office/powerpoint/2010/main" val="272730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Computers categorizing Humans </a:t>
            </a:r>
          </a:p>
        </p:txBody>
      </p:sp>
      <p:sp>
        <p:nvSpPr>
          <p:cNvPr id="3" name="Content Placeholder 2"/>
          <p:cNvSpPr>
            <a:spLocks noGrp="1"/>
          </p:cNvSpPr>
          <p:nvPr>
            <p:ph sz="half" idx="1"/>
          </p:nvPr>
        </p:nvSpPr>
        <p:spPr/>
        <p:txBody>
          <a:bodyPr vert="horz" lIns="91436" tIns="45718" rIns="91436" bIns="45718" rtlCol="0" anchor="t">
            <a:normAutofit lnSpcReduction="10000"/>
          </a:bodyPr>
          <a:lstStyle/>
          <a:p>
            <a:pPr marL="205740" indent="-205740"/>
            <a:r>
              <a:rPr lang="en-US"/>
              <a:t>Trust in Computers </a:t>
            </a:r>
          </a:p>
          <a:p>
            <a:pPr marL="411480" lvl="1" indent="-205740"/>
            <a:r>
              <a:rPr lang="en-US"/>
              <a:t>Machine Learning</a:t>
            </a:r>
            <a:endParaRPr lang="en-US">
              <a:ea typeface="Cambria"/>
            </a:endParaRPr>
          </a:p>
          <a:p>
            <a:pPr marL="411480" lvl="1" indent="-205740"/>
            <a:r>
              <a:rPr lang="en-US">
                <a:ea typeface="+mn-lt"/>
                <a:cs typeface="+mn-lt"/>
              </a:rPr>
              <a:t>Collection of Data</a:t>
            </a:r>
            <a:endParaRPr lang="en-US"/>
          </a:p>
          <a:p>
            <a:pPr marL="411480" lvl="1" indent="-205740"/>
            <a:r>
              <a:rPr lang="en-US"/>
              <a:t>Manual Inputs </a:t>
            </a:r>
            <a:endParaRPr lang="en-US">
              <a:ea typeface="Cambria"/>
            </a:endParaRPr>
          </a:p>
          <a:p>
            <a:pPr marL="205740" indent="-205740"/>
            <a:r>
              <a:rPr lang="en-US"/>
              <a:t>Grouping Humans </a:t>
            </a:r>
            <a:endParaRPr lang="en-US">
              <a:ea typeface="Cambria"/>
            </a:endParaRPr>
          </a:p>
          <a:p>
            <a:pPr marL="411480" lvl="1" indent="-205740"/>
            <a:r>
              <a:rPr lang="en-US"/>
              <a:t>Stable and Fixed Identities </a:t>
            </a:r>
            <a:endParaRPr lang="en-US">
              <a:ea typeface="Cambria"/>
            </a:endParaRPr>
          </a:p>
          <a:p>
            <a:pPr marL="411480" lvl="1" indent="-205740"/>
            <a:r>
              <a:rPr lang="en-US"/>
              <a:t>Divergence </a:t>
            </a:r>
            <a:endParaRPr lang="en-US">
              <a:ea typeface="Cambria"/>
            </a:endParaRPr>
          </a:p>
          <a:p>
            <a:pPr marL="411480" lvl="1" indent="-205740"/>
            <a:r>
              <a:rPr lang="en-US"/>
              <a:t>Choosing at 16</a:t>
            </a:r>
            <a:endParaRPr lang="en-US">
              <a:ea typeface="Cambria"/>
            </a:endParaRP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Divergent (2014)</a:t>
            </a:r>
          </a:p>
        </p:txBody>
      </p:sp>
      <p:pic>
        <p:nvPicPr>
          <p:cNvPr id="8" name="Picture 8" descr="A picture containing person&#10;&#10;Description automatically generated">
            <a:extLst>
              <a:ext uri="{FF2B5EF4-FFF2-40B4-BE49-F238E27FC236}">
                <a16:creationId xmlns:a16="http://schemas.microsoft.com/office/drawing/2014/main" id="{01D16D3B-0E99-5885-419B-2CB7AD2172DC}"/>
              </a:ext>
            </a:extLst>
          </p:cNvPr>
          <p:cNvPicPr>
            <a:picLocks noChangeAspect="1"/>
          </p:cNvPicPr>
          <p:nvPr/>
        </p:nvPicPr>
        <p:blipFill>
          <a:blip r:embed="rId3"/>
          <a:stretch>
            <a:fillRect/>
          </a:stretch>
        </p:blipFill>
        <p:spPr>
          <a:xfrm>
            <a:off x="4720919" y="1410197"/>
            <a:ext cx="3796493" cy="2527821"/>
          </a:xfrm>
          <a:prstGeom prst="rect">
            <a:avLst/>
          </a:prstGeom>
        </p:spPr>
      </p:pic>
      <p:sp>
        <p:nvSpPr>
          <p:cNvPr id="10" name="Content Placeholder 9">
            <a:extLst>
              <a:ext uri="{FF2B5EF4-FFF2-40B4-BE49-F238E27FC236}">
                <a16:creationId xmlns:a16="http://schemas.microsoft.com/office/drawing/2014/main" id="{B88C27F2-C9D0-6537-BCBE-B8B7EA427A67}"/>
              </a:ext>
            </a:extLst>
          </p:cNvPr>
          <p:cNvSpPr>
            <a:spLocks noGrp="1"/>
          </p:cNvSpPr>
          <p:nvPr>
            <p:ph sz="half" idx="2"/>
          </p:nvPr>
        </p:nvSpPr>
        <p:spPr>
          <a:xfrm>
            <a:off x="4724400" y="4013864"/>
            <a:ext cx="3733800" cy="938852"/>
          </a:xfrm>
        </p:spPr>
        <p:txBody>
          <a:bodyPr vert="horz" lIns="91436" tIns="45718" rIns="91436" bIns="45718" rtlCol="0" anchor="t">
            <a:normAutofit lnSpcReduction="10000"/>
          </a:bodyPr>
          <a:lstStyle/>
          <a:p>
            <a:pPr marL="0" indent="0">
              <a:buNone/>
            </a:pPr>
            <a:r>
              <a:rPr lang="en-US" sz="1600">
                <a:ea typeface="Cambria"/>
              </a:rPr>
              <a:t>Figure 6: The choosing ceremony allows people to go against the aptitude test's recommendation, but even that decision is scrutinized by the government [4]. </a:t>
            </a:r>
          </a:p>
        </p:txBody>
      </p:sp>
    </p:spTree>
    <p:extLst>
      <p:ext uri="{BB962C8B-B14F-4D97-AF65-F5344CB8AC3E}">
        <p14:creationId xmlns:p14="http://schemas.microsoft.com/office/powerpoint/2010/main" val="4147868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Relevance to society</a:t>
            </a:r>
            <a:endParaRPr lang="en-US"/>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t>Machine Learning is Developing </a:t>
            </a:r>
          </a:p>
          <a:p>
            <a:pPr marL="411480" lvl="1" indent="-205740"/>
            <a:r>
              <a:rPr lang="en-US">
                <a:ea typeface="Cambria"/>
              </a:rPr>
              <a:t>Analyzing and Grouping People [5]</a:t>
            </a:r>
          </a:p>
          <a:p>
            <a:pPr marL="411480" lvl="1" indent="-205740"/>
            <a:r>
              <a:rPr lang="en-US">
                <a:ea typeface="Cambria"/>
              </a:rPr>
              <a:t>Inherent Discrepancies </a:t>
            </a:r>
          </a:p>
          <a:p>
            <a:pPr marL="411480" lvl="1" indent="-205740"/>
            <a:r>
              <a:rPr lang="en-US">
                <a:ea typeface="Cambria"/>
              </a:rPr>
              <a:t>Automated Justice </a:t>
            </a:r>
          </a:p>
          <a:p>
            <a:pPr marL="205740" indent="-205740"/>
            <a:r>
              <a:rPr lang="en-US"/>
              <a:t>Decide a Group </a:t>
            </a:r>
            <a:endParaRPr lang="en-US">
              <a:ea typeface="Cambria"/>
            </a:endParaRPr>
          </a:p>
          <a:p>
            <a:pPr marL="411480" lvl="1" indent="-205740"/>
            <a:r>
              <a:rPr lang="en-US">
                <a:ea typeface="Cambria"/>
              </a:rPr>
              <a:t>27-30 years of Brain Development [6]</a:t>
            </a:r>
          </a:p>
          <a:p>
            <a:pPr marL="411480" lvl="1" indent="-205740"/>
            <a:r>
              <a:rPr lang="en-US">
                <a:ea typeface="+mn-lt"/>
                <a:cs typeface="+mn-lt"/>
              </a:rPr>
              <a:t>College and Major</a:t>
            </a:r>
            <a:endParaRPr lang="en-US">
              <a:ea typeface="Cambria"/>
            </a:endParaRPr>
          </a:p>
          <a:p>
            <a:pPr marL="411480" lvl="1" indent="-205740"/>
            <a:r>
              <a:rPr lang="en-US">
                <a:ea typeface="Cambria"/>
              </a:rPr>
              <a:t>30% change at least once [7]</a:t>
            </a:r>
          </a:p>
          <a:p>
            <a:pPr marL="411480" lvl="1" indent="-205740"/>
            <a:endParaRPr lang="en-US">
              <a:ea typeface="Cambria"/>
            </a:endParaRP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Divergent (2014)</a:t>
            </a:r>
          </a:p>
        </p:txBody>
      </p:sp>
      <p:pic>
        <p:nvPicPr>
          <p:cNvPr id="8" name="Picture 8" descr="Graphical user interface, text, application&#10;&#10;Description automatically generated">
            <a:extLst>
              <a:ext uri="{FF2B5EF4-FFF2-40B4-BE49-F238E27FC236}">
                <a16:creationId xmlns:a16="http://schemas.microsoft.com/office/drawing/2014/main" id="{9EF675F7-4481-DE83-8F86-D299C902AF39}"/>
              </a:ext>
            </a:extLst>
          </p:cNvPr>
          <p:cNvPicPr>
            <a:picLocks noChangeAspect="1"/>
          </p:cNvPicPr>
          <p:nvPr/>
        </p:nvPicPr>
        <p:blipFill>
          <a:blip r:embed="rId3"/>
          <a:stretch>
            <a:fillRect/>
          </a:stretch>
        </p:blipFill>
        <p:spPr>
          <a:xfrm>
            <a:off x="4727243" y="1354901"/>
            <a:ext cx="3732662" cy="2493407"/>
          </a:xfrm>
          <a:prstGeom prst="rect">
            <a:avLst/>
          </a:prstGeom>
        </p:spPr>
      </p:pic>
      <p:sp>
        <p:nvSpPr>
          <p:cNvPr id="9" name="TextBox 8">
            <a:extLst>
              <a:ext uri="{FF2B5EF4-FFF2-40B4-BE49-F238E27FC236}">
                <a16:creationId xmlns:a16="http://schemas.microsoft.com/office/drawing/2014/main" id="{2F8B7544-87A1-D621-3550-1D9C3C7A7756}"/>
              </a:ext>
            </a:extLst>
          </p:cNvPr>
          <p:cNvSpPr txBox="1"/>
          <p:nvPr/>
        </p:nvSpPr>
        <p:spPr>
          <a:xfrm>
            <a:off x="4723405" y="3846963"/>
            <a:ext cx="3737921" cy="9787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600">
                <a:ea typeface="Cambria"/>
              </a:rPr>
              <a:t>Figure 7: Depicts that human brains are not fully developed when people start making major decisions about their future [7].  </a:t>
            </a:r>
          </a:p>
        </p:txBody>
      </p:sp>
    </p:spTree>
    <p:extLst>
      <p:ext uri="{BB962C8B-B14F-4D97-AF65-F5344CB8AC3E}">
        <p14:creationId xmlns:p14="http://schemas.microsoft.com/office/powerpoint/2010/main" val="2967448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a typeface="Cambria"/>
              </a:rPr>
              <a:t>RELEVANCE TO SOCIETY PT.2</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t>Standardized Tests</a:t>
            </a:r>
            <a:endParaRPr lang="en-US">
              <a:ea typeface="Cambria"/>
            </a:endParaRPr>
          </a:p>
          <a:p>
            <a:pPr marL="411480" lvl="1" indent="-205740"/>
            <a:r>
              <a:rPr lang="en-US">
                <a:ea typeface="Cambria"/>
              </a:rPr>
              <a:t>ACT</a:t>
            </a:r>
          </a:p>
          <a:p>
            <a:pPr marL="411480" lvl="1" indent="-205740"/>
            <a:r>
              <a:rPr lang="en-US">
                <a:ea typeface="Cambria"/>
              </a:rPr>
              <a:t>SAT</a:t>
            </a:r>
          </a:p>
          <a:p>
            <a:pPr marL="411480" lvl="1" indent="-205740"/>
            <a:r>
              <a:rPr lang="en-US">
                <a:ea typeface="Cambria"/>
              </a:rPr>
              <a:t>State Testing (Common Core)</a:t>
            </a:r>
          </a:p>
          <a:p>
            <a:pPr marL="411480" lvl="1" indent="-205740"/>
            <a:r>
              <a:rPr lang="en-US">
                <a:ea typeface="Cambria"/>
              </a:rPr>
              <a:t>70% NEA say not accurate</a:t>
            </a:r>
          </a:p>
          <a:p>
            <a:pPr marL="205740" indent="-205740">
              <a:buFont typeface="Arial" pitchFamily="18" charset="0"/>
              <a:buChar char="•"/>
            </a:pPr>
            <a:r>
              <a:rPr lang="en-US">
                <a:ea typeface="Cambria"/>
              </a:rPr>
              <a:t>Representation</a:t>
            </a:r>
          </a:p>
          <a:p>
            <a:pPr marL="411480" lvl="1" indent="-205740"/>
            <a:r>
              <a:rPr lang="en-US">
                <a:ea typeface="Cambria"/>
              </a:rPr>
              <a:t>Focused on STEM</a:t>
            </a:r>
          </a:p>
          <a:p>
            <a:pPr marL="411480" lvl="1" indent="-205740"/>
            <a:r>
              <a:rPr lang="en-US">
                <a:ea typeface="Cambria"/>
              </a:rPr>
              <a:t>Often disregards other categories</a:t>
            </a:r>
          </a:p>
          <a:p>
            <a:pPr marL="411480" lvl="1" indent="-205740"/>
            <a:endParaRPr lang="en-US">
              <a:ea typeface="Cambria"/>
            </a:endParaRP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ea typeface="Cambria"/>
              </a:rPr>
              <a:t>Divergent (2014)</a:t>
            </a:r>
          </a:p>
        </p:txBody>
      </p:sp>
      <p:sp>
        <p:nvSpPr>
          <p:cNvPr id="9" name="TextBox 8">
            <a:extLst>
              <a:ext uri="{FF2B5EF4-FFF2-40B4-BE49-F238E27FC236}">
                <a16:creationId xmlns:a16="http://schemas.microsoft.com/office/drawing/2014/main" id="{2F8B7544-87A1-D621-3550-1D9C3C7A7756}"/>
              </a:ext>
            </a:extLst>
          </p:cNvPr>
          <p:cNvSpPr txBox="1"/>
          <p:nvPr/>
        </p:nvSpPr>
        <p:spPr>
          <a:xfrm>
            <a:off x="4717325" y="4278628"/>
            <a:ext cx="3737921" cy="5355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pPr>
            <a:r>
              <a:rPr lang="en-US" sz="1600">
                <a:ea typeface="Cambria"/>
              </a:rPr>
              <a:t>Figure 8: Depicts states that have adopted standardized testing [8]</a:t>
            </a:r>
          </a:p>
        </p:txBody>
      </p:sp>
      <p:pic>
        <p:nvPicPr>
          <p:cNvPr id="4" name="Picture 9" descr="A picture containing map&#10;&#10;Description automatically generated">
            <a:extLst>
              <a:ext uri="{FF2B5EF4-FFF2-40B4-BE49-F238E27FC236}">
                <a16:creationId xmlns:a16="http://schemas.microsoft.com/office/drawing/2014/main" id="{9879E6BC-9DED-305B-619B-875883E19E58}"/>
              </a:ext>
            </a:extLst>
          </p:cNvPr>
          <p:cNvPicPr>
            <a:picLocks noChangeAspect="1"/>
          </p:cNvPicPr>
          <p:nvPr/>
        </p:nvPicPr>
        <p:blipFill>
          <a:blip r:embed="rId3"/>
          <a:stretch>
            <a:fillRect/>
          </a:stretch>
        </p:blipFill>
        <p:spPr>
          <a:xfrm>
            <a:off x="4416358" y="1271891"/>
            <a:ext cx="4214508" cy="2976663"/>
          </a:xfrm>
          <a:prstGeom prst="rect">
            <a:avLst/>
          </a:prstGeom>
        </p:spPr>
      </p:pic>
    </p:spTree>
    <p:extLst>
      <p:ext uri="{BB962C8B-B14F-4D97-AF65-F5344CB8AC3E}">
        <p14:creationId xmlns:p14="http://schemas.microsoft.com/office/powerpoint/2010/main" val="3596566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Overall Conclusion</a:t>
            </a:r>
          </a:p>
        </p:txBody>
      </p:sp>
      <p:sp>
        <p:nvSpPr>
          <p:cNvPr id="3" name="Content Placeholder 2"/>
          <p:cNvSpPr>
            <a:spLocks noGrp="1"/>
          </p:cNvSpPr>
          <p:nvPr>
            <p:ph sz="half" idx="1"/>
          </p:nvPr>
        </p:nvSpPr>
        <p:spPr>
          <a:xfrm>
            <a:off x="685800" y="1352551"/>
            <a:ext cx="5098574" cy="3352800"/>
          </a:xfrm>
        </p:spPr>
        <p:txBody>
          <a:bodyPr vert="horz" lIns="91436" tIns="45718" rIns="91436" bIns="45718" rtlCol="0" anchor="t">
            <a:normAutofit/>
          </a:bodyPr>
          <a:lstStyle/>
          <a:p>
            <a:pPr marL="205740" indent="-205740"/>
            <a:r>
              <a:rPr lang="en-US">
                <a:ea typeface="Cambria"/>
              </a:rPr>
              <a:t>Humans can have too much control over technology </a:t>
            </a:r>
          </a:p>
          <a:p>
            <a:pPr marL="411480" lvl="1" indent="-205740"/>
            <a:r>
              <a:rPr lang="en-US">
                <a:ea typeface="Cambria"/>
              </a:rPr>
              <a:t>Resulting abuse of power </a:t>
            </a:r>
          </a:p>
          <a:p>
            <a:pPr marL="411480" lvl="1" indent="-205740"/>
            <a:r>
              <a:rPr lang="en-US">
                <a:ea typeface="Cambria"/>
              </a:rPr>
              <a:t>Consequences </a:t>
            </a:r>
          </a:p>
          <a:p>
            <a:pPr marL="205740" indent="-205740"/>
            <a:r>
              <a:rPr lang="en-US">
                <a:ea typeface="Cambria"/>
              </a:rPr>
              <a:t>Technology can have too much of an influence </a:t>
            </a:r>
          </a:p>
          <a:p>
            <a:pPr marL="411480" lvl="1" indent="-205740"/>
            <a:r>
              <a:rPr lang="en-US">
                <a:ea typeface="Cambria"/>
              </a:rPr>
              <a:t>Misconception </a:t>
            </a:r>
          </a:p>
          <a:p>
            <a:pPr marL="411480" lvl="1" indent="-205740"/>
            <a:r>
              <a:rPr lang="en-US">
                <a:ea typeface="Cambria"/>
              </a:rPr>
              <a:t>False understanding of reality </a:t>
            </a:r>
            <a:endParaRPr lang="en-US"/>
          </a:p>
          <a:p>
            <a:pPr marL="205740" indent="-205740"/>
            <a:r>
              <a:rPr lang="en-US">
                <a:ea typeface="Cambria"/>
              </a:rPr>
              <a:t>Power balance between humans and technology to maintain a society</a:t>
            </a: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latin typeface="+mj-lt"/>
              </a:rPr>
              <a:t>Divergent (2014)</a:t>
            </a:r>
            <a:endParaRPr lang="en-US" sz="1400">
              <a:latin typeface="+mj-lt"/>
              <a:ea typeface="Cambria"/>
            </a:endParaRPr>
          </a:p>
        </p:txBody>
      </p:sp>
      <p:pic>
        <p:nvPicPr>
          <p:cNvPr id="4" name="Picture 7">
            <a:extLst>
              <a:ext uri="{FF2B5EF4-FFF2-40B4-BE49-F238E27FC236}">
                <a16:creationId xmlns:a16="http://schemas.microsoft.com/office/drawing/2014/main" id="{CD2447C9-170C-0593-8001-CCA380AAE1A1}"/>
              </a:ext>
            </a:extLst>
          </p:cNvPr>
          <p:cNvPicPr>
            <a:picLocks noChangeAspect="1"/>
          </p:cNvPicPr>
          <p:nvPr/>
        </p:nvPicPr>
        <p:blipFill>
          <a:blip r:embed="rId3"/>
          <a:stretch>
            <a:fillRect/>
          </a:stretch>
        </p:blipFill>
        <p:spPr>
          <a:xfrm>
            <a:off x="6112775" y="679319"/>
            <a:ext cx="2692368" cy="4114800"/>
          </a:xfrm>
          <a:prstGeom prst="rect">
            <a:avLst/>
          </a:prstGeom>
        </p:spPr>
      </p:pic>
    </p:spTree>
    <p:extLst>
      <p:ext uri="{BB962C8B-B14F-4D97-AF65-F5344CB8AC3E}">
        <p14:creationId xmlns:p14="http://schemas.microsoft.com/office/powerpoint/2010/main" val="224629548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F4AB715CD7D348B9EB6F7EE0CE87AF" ma:contentTypeVersion="4" ma:contentTypeDescription="Create a new document." ma:contentTypeScope="" ma:versionID="aa9a0e5351c7ed54e682e95053e5b7bc">
  <xsd:schema xmlns:xsd="http://www.w3.org/2001/XMLSchema" xmlns:xs="http://www.w3.org/2001/XMLSchema" xmlns:p="http://schemas.microsoft.com/office/2006/metadata/properties" xmlns:ns3="30ef2084-6849-4126-9791-ab34764d2fef" targetNamespace="http://schemas.microsoft.com/office/2006/metadata/properties" ma:root="true" ma:fieldsID="b00942ff724fc9d9d64ea4c7da1602ca" ns3:_="">
    <xsd:import namespace="30ef2084-6849-4126-9791-ab34764d2fe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f2084-6849-4126-9791-ab34764d2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589D60-35A2-457C-B072-335EE823E244}">
  <ds:schemaRefs>
    <ds:schemaRef ds:uri="30ef2084-6849-4126-9791-ab34764d2f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BCD042-C9D1-4A3A-8ABD-1D8BA089D80C}">
  <ds:schemaRefs>
    <ds:schemaRef ds:uri="30ef2084-6849-4126-9791-ab34764d2f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8398AAE-6CBC-4F20-B94B-BD8FEFA1C8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TS102804895.potx</Template>
  <Application>Microsoft Office PowerPoint</Application>
  <PresentationFormat>On-screen Show (16:9)</PresentationFormat>
  <Slides>10</Slides>
  <Notes>9</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Red Radial 16x9</vt:lpstr>
      <vt:lpstr>Divergent (2014)</vt:lpstr>
      <vt:lpstr>Overview</vt:lpstr>
      <vt:lpstr>CONTROL OVER TECHNOLOGY</vt:lpstr>
      <vt:lpstr>Relevance to society</vt:lpstr>
      <vt:lpstr>Real world Examples</vt:lpstr>
      <vt:lpstr>Computers categorizing Humans </vt:lpstr>
      <vt:lpstr>Relevance to society</vt:lpstr>
      <vt:lpstr>RELEVANCE TO SOCIETY PT.2</vt:lpstr>
      <vt:lpstr>Overall Conclusion</vt:lpstr>
      <vt:lpstr>References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revision>92</cp:revision>
  <dcterms:created xsi:type="dcterms:W3CDTF">2014-08-25T02:19:16Z</dcterms:created>
  <dcterms:modified xsi:type="dcterms:W3CDTF">2022-10-07T12:23:31Z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0x0101003BF4AB715CD7D348B9EB6F7EE0CE87AF</vt:lpwstr>
  </property>
</Properties>
</file>