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lay"/>
      <p:regular r:id="rId17"/>
      <p:bold r:id="rId18"/>
    </p:embeddedFont>
    <p:embeddedFont>
      <p:font typeface="Bebas Neue"/>
      <p:regular r:id="rId19"/>
    </p:embeddedFont>
    <p:embeddedFont>
      <p:font typeface="Fira Sans"/>
      <p:regular r:id="rId20"/>
      <p:bold r:id="rId21"/>
      <p:italic r:id="rId22"/>
      <p:boldItalic r:id="rId23"/>
    </p:embeddedFont>
    <p:embeddedFont>
      <p:font typeface="Helvetica Neue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ghaHNTM8UI/QSQPhPXLzoigEcfY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syx dail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regular.fntdata"/><Relationship Id="rId22" Type="http://schemas.openxmlformats.org/officeDocument/2006/relationships/font" Target="fonts/FiraSans-italic.fntdata"/><Relationship Id="rId21" Type="http://schemas.openxmlformats.org/officeDocument/2006/relationships/font" Target="fonts/FiraSans-bold.fntdata"/><Relationship Id="rId24" Type="http://schemas.openxmlformats.org/officeDocument/2006/relationships/font" Target="fonts/HelveticaNeueLight-regular.fntdata"/><Relationship Id="rId23" Type="http://schemas.openxmlformats.org/officeDocument/2006/relationships/font" Target="fonts/Fira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HelveticaNeueLight-italic.fntdata"/><Relationship Id="rId25" Type="http://schemas.openxmlformats.org/officeDocument/2006/relationships/font" Target="fonts/HelveticaNeueLight-bold.fntdata"/><Relationship Id="rId28" Type="http://customschemas.google.com/relationships/presentationmetadata" Target="metadata"/><Relationship Id="rId27" Type="http://schemas.openxmlformats.org/officeDocument/2006/relationships/font" Target="fonts/HelveticaNeue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regular.fntdata"/><Relationship Id="rId16" Type="http://schemas.openxmlformats.org/officeDocument/2006/relationships/slide" Target="slides/slide10.xml"/><Relationship Id="rId19" Type="http://schemas.openxmlformats.org/officeDocument/2006/relationships/font" Target="fonts/BebasNeue-regular.fntdata"/><Relationship Id="rId18" Type="http://schemas.openxmlformats.org/officeDocument/2006/relationships/font" Target="fonts/Play-bold.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0-05T16:39:10.578">
    <p:pos x="6000" y="0"/>
    <p:text>5min now
can have 2 examples?</p:text>
    <p:extLst>
      <p:ext uri="{C676402C-5697-4E1C-873F-D02D1690AC5C}">
        <p15:threadingInfo timeZoneBias="0"/>
      </p:ext>
      <p:ext uri="http://customooxmlschemas.google.com/">
        <go:slidesCustomData xmlns:go="http://customooxmlschemas.google.com/" commentPostId="AAAAQnM_vV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5dc85652c_1_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f5dc85652c_1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5dc85652c_5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[1] Winter, Alexander, director. Deep Web . Performance by Keanu Reeves, and Andy Greenberg, Epix, 2015.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[2] Maddox, Alexia et al. “Constructive Activism in the Dark Web: Cryptomarkets and Illicit Drugs in the Digital ‘Demimonde.’” Information, communication &amp; society 19.1 (2016): 111–126. Web.</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[3] Haberly, Daniel. “Mapping Politically Exposed Person (PEP)-Linked Shell Companies in the Panama and Paradise Papers.” Global Integrity Anti- Corruption Evidence, 23 June 2020, https://ace.globalintegrity.org/shellcompanies/</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[4] Garside, Juliette. “Malta Car Bomb Kills Panama Papers Journalist.” The Guardian, Guardian News and Media, 16 Oct. 2017, https://www.theguardian.com/world/2017/oct/16/malta-car-bomb-kills-panama-papers-journalist.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[5] Police: Vigilante Justice Led to Unintended Death.” NBCNews.com, NBCUniversal News Group, 15 Sept. 2007, https://www.nbcnews.com/id/wbna20780983.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[6] Everington, Keoni. “Anonymous Posts Taiwan Flag, National Anthem on China Government Site: Taiwan News: 2021-09-30 14:11:00.” Taiwan News, Taiwan News, 30 Sept. 2021, https://www.taiwannews.com.tw/en/news/4301718.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[7] . Newman, Lily Hay. “Belarus Has Shut down the Internet amid a Controversial Election.” Wired, Conde Nast, 10 Aug. 2020, https://www.wired.com/story/belarus-internet-outage-election/.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[8]  Amnesty International. “Iran: Internet Deliberately Shut down during November 2019 Killings – New Investigation.” Amnesty International, 17 Aug. 2021, https://www.amnesty.org/en/latest/press-release/2020/11/iran-internet-deliberately-shut-down-during-november-2019-killings-new-investigation/.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9. Netblocks. “Internet Being Restored in Iran after Week-Long Shutdown.” NetBlocks, 26 Mar. 2020, https://netblocks.org/reports/internet-restored-in-iran-after-protest-shutdown-dAmqddA9.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[8] Cadwalader, Wickersham &amp; Taft LLP. “Infrastructure Bill Includes Broker Crypto Reporting.” JD Supra, JD Supra, https://www.jdsupra.com/legalnews/infrastructure-bill-includes-broker-5577030/.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rPr lang="en-US" sz="100">
                <a:solidFill>
                  <a:srgbClr val="CCCCCC"/>
                </a:solidFill>
                <a:latin typeface="Arial"/>
                <a:ea typeface="Arial"/>
                <a:cs typeface="Arial"/>
                <a:sym typeface="Arial"/>
              </a:rPr>
              <a:t>[9] “Sen. Hutchison: Internet Regulation Will Hurt the Economy and Innovation.” Targeted News Service 2011: n. pag. Print</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t/>
            </a:r>
            <a:endParaRPr sz="100">
              <a:solidFill>
                <a:srgbClr val="CCCCCC"/>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t/>
            </a:r>
            <a:endParaRPr sz="100">
              <a:solidFill>
                <a:srgbClr val="CCCCCC"/>
              </a:solidFill>
              <a:latin typeface="Arial"/>
              <a:ea typeface="Arial"/>
              <a:cs typeface="Arial"/>
              <a:sym typeface="Arial"/>
            </a:endParaRPr>
          </a:p>
        </p:txBody>
      </p:sp>
      <p:sp>
        <p:nvSpPr>
          <p:cNvPr id="157" name="Google Shape;157;gf5dc85652c_5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5dc85652c_1_2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65600"/>
              </a:lnSpc>
              <a:spcBef>
                <a:spcPts val="0"/>
              </a:spcBef>
              <a:spcAft>
                <a:spcPts val="0"/>
              </a:spcAft>
              <a:buClr>
                <a:schemeClr val="dk1"/>
              </a:buClr>
              <a:buSzPts val="1100"/>
              <a:buFont typeface="Arial"/>
              <a:buNone/>
            </a:pPr>
            <a:r>
              <a:rPr lang="en-US" sz="1000">
                <a:latin typeface="Arial"/>
                <a:ea typeface="Arial"/>
                <a:cs typeface="Arial"/>
                <a:sym typeface="Arial"/>
              </a:rPr>
              <a:t>Deep Web is a documentary released in 2015 by filmmaker and privacy advocate Alexander Winter. Deep Web’s primary topic is the Silk Road, an online marketplace where drugs and other illicit products were for sale. The film narrator describes the politics and legality of the deep web and interviews with journalists and purveyors from the Silk Road detail how the Silk Road operated and what the reason for the website’s existence was. The viewer learns that the Silk Road is more than just an offensive effort against the War on Drugs-it is a message to the powers that be that individuals can stand up for their human rights and they refuse to admit any wrongdoing. The film also goes into depth on the personality and legal troubles of the alleged founder of the Silk Road, who operated under the nom de guerre “Dread Pirate Roberts” (DPR).</a:t>
            </a:r>
            <a:endParaRPr/>
          </a:p>
        </p:txBody>
      </p:sp>
      <p:sp>
        <p:nvSpPr>
          <p:cNvPr id="86" name="Google Shape;86;gf5dc85652c_1_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5dc85652c_6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first societal conclusion our group found from the movie is that encryption, and the security and privacy enabled by encryption, enable activism.</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 In this film, the narrator describes how reporters, journalists, and whistleblowers use the deep web to expose crime and corruption if it is too dangerous to do so in their home country through “normal” reporting. Journalists take life-threatening risks when reporting on corruption. For example, in 2017, the journalist who led the investigation into the Panama Papers was killed by a car bomb planted in her vehicle. She exposed compromising connections of her home country’s prime minister, and was using her blog to bring awareness to how money flowed him, his friends, and offshore accounts. This incident is one of the reasons why the organizations Reporters Without Borders supports using Tor, an encrypted browser, in its “Survival Kit” for bloggers and activists in countries where they are at risk of state censorship or repressive regimes.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 image on the right exposes relationships between shell companies, countries, and political figures. Without journalists, this information would not be available to the general public. However, they need encryption and security tools to safely expose corruption.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None/>
            </a:pPr>
            <a:r>
              <a:t/>
            </a:r>
            <a:endParaRPr/>
          </a:p>
        </p:txBody>
      </p:sp>
      <p:sp>
        <p:nvSpPr>
          <p:cNvPr id="94" name="Google Shape;94;gf5dc85652c_6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5dc85652c_6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 counter to this argument is that using encryption services to bring attention to corruption is a form of vigilante justice. Vigilante justice is when individuals or groups who do not have formal or recognized legal authority enforce laws. Recently, the hactivist group Anonymous used a little vigilante justice. Figure 2 shows a screenshot from the Chinese government’s tourism promotion website.They inserted the Taiwanese flag onto this government website.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Vigilante justice is not legal, and potentially not objective. It is not possible for someone to be the judge, jury, and executioner, and also claim moral or ethical superiority.  </a:t>
            </a:r>
            <a:endParaRPr/>
          </a:p>
          <a:p>
            <a:pPr indent="0" lvl="0" marL="0" rtl="0" algn="l">
              <a:spcBef>
                <a:spcPts val="0"/>
              </a:spcBef>
              <a:spcAft>
                <a:spcPts val="0"/>
              </a:spcAft>
              <a:buClr>
                <a:schemeClr val="dk1"/>
              </a:buClr>
              <a:buFont typeface="Arial"/>
              <a:buNone/>
            </a:pPr>
            <a:r>
              <a:rPr lang="en-US"/>
              <a:t>Vigilante justice could have unintended consequences.</a:t>
            </a:r>
            <a:endParaRPr/>
          </a:p>
          <a:p>
            <a:pPr indent="0" lvl="0" marL="0" rtl="0" algn="l">
              <a:spcBef>
                <a:spcPts val="0"/>
              </a:spcBef>
              <a:spcAft>
                <a:spcPts val="0"/>
              </a:spcAft>
              <a:buClr>
                <a:schemeClr val="dk1"/>
              </a:buClr>
              <a:buFont typeface="Arial"/>
              <a:buNone/>
            </a:pPr>
            <a:r>
              <a:rPr lang="en-US"/>
              <a:t>A few years ago, neighbors of an individual who downloaded inappropriate images of children decided to take matters into their own hand. They intended to start a house fire, but ended up killing the guy’s wife. The neighbors were arrested for first degree murder and arson. So, vigilante justice does not always work out.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But in countries that do not have a formal or actual method for citizens to report or dispute corruption officially rely on services like encryption to bring attention to their plight. </a:t>
            </a:r>
            <a:endParaRPr/>
          </a:p>
          <a:p>
            <a:pPr indent="0" lvl="0" marL="0" rtl="0" algn="l">
              <a:spcBef>
                <a:spcPts val="0"/>
              </a:spcBef>
              <a:spcAft>
                <a:spcPts val="0"/>
              </a:spcAft>
              <a:buNone/>
            </a:pPr>
            <a:r>
              <a:t/>
            </a:r>
            <a:endParaRPr/>
          </a:p>
        </p:txBody>
      </p:sp>
      <p:sp>
        <p:nvSpPr>
          <p:cNvPr id="103" name="Google Shape;103;gf5dc85652c_6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5dc85652c_6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Although vigilante justice is not ideal, a formal process to address or bring attention to corruption is not available in all countries. Some countries even prevent their citizens from expressing critical opinions of their government, which further emphasizes the need for encryption and security tools that facilitate activism.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In August 2020,  the Belarussian government initiated a communications blackout following a protested national election. VPNs were not even useable. The winner of the national election, now dictator-president Lukashenko, was accused of election fraud. By cutting off Belarussian’s from the internet, the Belarussian government was able to prevent protesters from organizing and communicating with each other.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In November 2019, Iran experienced massive protests after the price of fuel was raised substantially. The government completely blacked out internet access for a week. Individuals had to get creative and rely on other tools, such as a filecasting satellite technology, to share information with each other. The image on this slide comes from NetBlocks, a watchdog organization that monitors cyber security. The graph shows network connectivity in Iran the week of the blackout hovering around 0%.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Encryption tools allow individuals to hold their governments accountable and spread awareness about injustice. Without these tools, information would be kept from the public. The documentary Deep Web demonstrates that encryption enables users to spread their ideas and values, even when ideas and values are contrary to government opinion. </a:t>
            </a:r>
            <a:endParaRPr/>
          </a:p>
          <a:p>
            <a:pPr indent="0" lvl="0" marL="0" rtl="0" algn="l">
              <a:spcBef>
                <a:spcPts val="0"/>
              </a:spcBef>
              <a:spcAft>
                <a:spcPts val="0"/>
              </a:spcAft>
              <a:buNone/>
            </a:pPr>
            <a:r>
              <a:t/>
            </a:r>
            <a:endParaRPr/>
          </a:p>
        </p:txBody>
      </p:sp>
      <p:sp>
        <p:nvSpPr>
          <p:cNvPr id="112" name="Google Shape;112;gf5dc85652c_6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5dc85652c_6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The last conclusion our group came to is that government regulation has collateral damage. In the film, lawmakers were extremely concerned that crime went unchecked on the Deep Web and brought attention to it. But, that attention has unintended consequences. Recently, the Senate passed their version of the Infrastructure Bill. One part of this bill requires that those who provide a service to pay with cryptocurrency to register as a broker. The broker would have to collect identifying information about their customers in order to report transactions to the IRS. </a:t>
            </a:r>
            <a:endParaRPr/>
          </a:p>
          <a:p>
            <a:pPr indent="0" lvl="0" marL="0" rtl="0" algn="l">
              <a:spcBef>
                <a:spcPts val="0"/>
              </a:spcBef>
              <a:spcAft>
                <a:spcPts val="0"/>
              </a:spcAft>
              <a:buNone/>
            </a:pPr>
            <a:r>
              <a:rPr lang="en-US"/>
              <a:t>This type of regulation is antithetical to the point of cryptocurrency, and if this bill passed in the House, users of cryptocurrency would be dissuaded from uses it.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Another example is the EARN IT Act, which aims to prevent child exploitation online. However, even after multiple amendments, the EARN IT Act still jeopardizes end-to-end encryption.</a:t>
            </a:r>
            <a:endParaRPr/>
          </a:p>
          <a:p>
            <a:pPr indent="0" lvl="0" marL="0" rtl="0" algn="l">
              <a:spcBef>
                <a:spcPts val="0"/>
              </a:spcBef>
              <a:spcAft>
                <a:spcPts val="0"/>
              </a:spcAft>
              <a:buNone/>
            </a:pPr>
            <a:r>
              <a:t/>
            </a:r>
            <a:endParaRPr/>
          </a:p>
        </p:txBody>
      </p:sp>
      <p:sp>
        <p:nvSpPr>
          <p:cNvPr id="121" name="Google Shape;121;gf5dc85652c_6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5dc85652c_6_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Supporters of internet legislation would say that any attempt to regulate any part of the internet will be met with scrutiny, which is true.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Another counter argument is that almost everything comes at a cost.</a:t>
            </a:r>
            <a:endParaRPr/>
          </a:p>
          <a:p>
            <a:pPr indent="0" lvl="0" marL="0" rtl="0" algn="l">
              <a:spcBef>
                <a:spcPts val="0"/>
              </a:spcBef>
              <a:spcAft>
                <a:spcPts val="0"/>
              </a:spcAft>
              <a:buNone/>
            </a:pPr>
            <a:r>
              <a:rPr lang="en-US"/>
              <a:t>Even though the EARN IT Act may weaken/jeopardize or weaken, it’s worth it if child exploitation can be prevented and/or caught.</a:t>
            </a:r>
            <a:endParaRPr/>
          </a:p>
          <a:p>
            <a:pPr indent="0" lvl="0" marL="0" rtl="0" algn="l">
              <a:spcBef>
                <a:spcPts val="0"/>
              </a:spcBef>
              <a:spcAft>
                <a:spcPts val="0"/>
              </a:spcAft>
              <a:buNone/>
            </a:pPr>
            <a:r>
              <a:rPr lang="en-US"/>
              <a:t>There’s always a tradeoff between regulation, usually targeted at preventing criminal activity, protecting people, protecting companies, etc., and collateral damage.</a:t>
            </a:r>
            <a:endParaRPr/>
          </a:p>
        </p:txBody>
      </p:sp>
      <p:sp>
        <p:nvSpPr>
          <p:cNvPr id="130" name="Google Shape;130;gf5dc85652c_6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5dc85652c_6_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Unfortunately, collateral </a:t>
            </a:r>
            <a:r>
              <a:rPr lang="en-US"/>
              <a:t>damage</a:t>
            </a:r>
            <a:r>
              <a:rPr lang="en-US"/>
              <a:t> isn’t being effectively minimized as current legislators are technologically illiterate.</a:t>
            </a:r>
            <a:endParaRPr/>
          </a:p>
          <a:p>
            <a:pPr indent="0" lvl="0" marL="0" rtl="0" algn="l">
              <a:spcBef>
                <a:spcPts val="0"/>
              </a:spcBef>
              <a:spcAft>
                <a:spcPts val="0"/>
              </a:spcAft>
              <a:buNone/>
            </a:pPr>
            <a:r>
              <a:rPr lang="en-US"/>
              <a:t>If legislators don’t know what they’re regulating, how they can mitigate collateral </a:t>
            </a:r>
            <a:r>
              <a:rPr lang="en-US"/>
              <a:t>damage?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easily digestible examples of this are the Mark Zuckerberg and Sundar Pichai testimonies.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Zuckerberg testimony, Senator Orrin Hatch, the chair of The Senate High Tech Republican Task Force, asked how facebook sustains a business model in which they don’t charge for their service; a question most high schoolers could answer.</a:t>
            </a:r>
            <a:endParaRPr/>
          </a:p>
          <a:p>
            <a:pPr indent="0" lvl="0" marL="0" rtl="0" algn="l">
              <a:spcBef>
                <a:spcPts val="0"/>
              </a:spcBef>
              <a:spcAft>
                <a:spcPts val="0"/>
              </a:spcAft>
              <a:buNone/>
            </a:pPr>
            <a:r>
              <a:rPr lang="en-US"/>
              <a:t>Zuckerberg promptly responded. “We run 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Similarly, in the Pichai testimony, Representative Ted Poe asked if Google knew, through his iPhone, that he was moving.</a:t>
            </a:r>
            <a:endParaRPr/>
          </a:p>
          <a:p>
            <a:pPr indent="0" lvl="0" marL="0" rtl="0" algn="l">
              <a:spcBef>
                <a:spcPts val="0"/>
              </a:spcBef>
              <a:spcAft>
                <a:spcPts val="0"/>
              </a:spcAft>
              <a:buNone/>
            </a:pPr>
            <a:r>
              <a:rPr lang="en-US"/>
              <a:t>Pichai, responded that he’d need more information, such as the examples Mr. Poe had opted into. </a:t>
            </a:r>
            <a:endParaRPr/>
          </a:p>
          <a:p>
            <a:pPr indent="0" lvl="0" marL="0" rtl="0" algn="l">
              <a:spcBef>
                <a:spcPts val="0"/>
              </a:spcBef>
              <a:spcAft>
                <a:spcPts val="0"/>
              </a:spcAft>
              <a:buNone/>
            </a:pPr>
            <a:r>
              <a:rPr lang="en-US"/>
              <a:t>Mr. Poe, without providing more information, then went on to say that Pichai made $100 million per year, he should be able to answer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can’t trust legislators who don’t know the technology they’re regulating to mitigate collateral damage.</a:t>
            </a:r>
            <a:endParaRPr/>
          </a:p>
        </p:txBody>
      </p:sp>
      <p:sp>
        <p:nvSpPr>
          <p:cNvPr id="139" name="Google Shape;139;gf5dc85652c_6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5dc85652c_5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sz="1300">
                <a:solidFill>
                  <a:srgbClr val="212121"/>
                </a:solidFill>
                <a:latin typeface="Arial"/>
                <a:ea typeface="Arial"/>
                <a:cs typeface="Arial"/>
                <a:sym typeface="Arial"/>
              </a:rPr>
              <a:t>Deep Web is a cautionary tale to both privacy advocates and the casual internet user that Big Brother is watching. Not even the deep web, or the dark web, is protected from government interference.</a:t>
            </a:r>
            <a:endParaRPr sz="1300">
              <a:solidFill>
                <a:srgbClr val="212121"/>
              </a:solidFill>
              <a:latin typeface="Arial"/>
              <a:ea typeface="Arial"/>
              <a:cs typeface="Arial"/>
              <a:sym typeface="Arial"/>
            </a:endParaRPr>
          </a:p>
          <a:p>
            <a:pPr indent="-311150" lvl="0" marL="457200" rtl="0" algn="l">
              <a:spcBef>
                <a:spcPts val="0"/>
              </a:spcBef>
              <a:spcAft>
                <a:spcPts val="0"/>
              </a:spcAft>
              <a:buClr>
                <a:srgbClr val="212121"/>
              </a:buClr>
              <a:buSzPts val="1300"/>
              <a:buChar char="-"/>
            </a:pPr>
            <a:r>
              <a:rPr lang="en-US" sz="1300">
                <a:solidFill>
                  <a:srgbClr val="212121"/>
                </a:solidFill>
                <a:latin typeface="Arial"/>
                <a:ea typeface="Arial"/>
                <a:cs typeface="Arial"/>
                <a:sym typeface="Arial"/>
              </a:rPr>
              <a:t>When the Silk Road was first launched in 2011, the viewer learns that law enforcement quickly joined and posed as drug vendors. Through a series of messages, law enforcement learned of DPR’s criminal behavior and obtained enough evidence for an indictment on Dread Pirate Roberts, but there was no real name attached to the pseudonym. </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rPr lang="en-US" sz="1300">
                <a:solidFill>
                  <a:srgbClr val="212121"/>
                </a:solidFill>
                <a:latin typeface="Arial"/>
                <a:ea typeface="Arial"/>
                <a:cs typeface="Arial"/>
                <a:sym typeface="Arial"/>
              </a:rPr>
              <a:t>Though under Tor’s strong privacy protection</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rPr lang="en-US" sz="1300">
                <a:solidFill>
                  <a:srgbClr val="212121"/>
                </a:solidFill>
                <a:latin typeface="Arial"/>
                <a:ea typeface="Arial"/>
                <a:cs typeface="Arial"/>
                <a:sym typeface="Arial"/>
              </a:rPr>
              <a:t>Identity connection established through DPR itself via messaging</a:t>
            </a:r>
            <a:endParaRPr sz="1300">
              <a:solidFill>
                <a:srgbClr val="212121"/>
              </a:solidFill>
              <a:latin typeface="Arial"/>
              <a:ea typeface="Arial"/>
              <a:cs typeface="Arial"/>
              <a:sym typeface="Arial"/>
            </a:endParaRPr>
          </a:p>
          <a:p>
            <a:pPr indent="-311150" lvl="0" marL="457200" rtl="0" algn="l">
              <a:spcBef>
                <a:spcPts val="0"/>
              </a:spcBef>
              <a:spcAft>
                <a:spcPts val="0"/>
              </a:spcAft>
              <a:buClr>
                <a:srgbClr val="212121"/>
              </a:buClr>
              <a:buSzPts val="1300"/>
              <a:buChar char="-"/>
            </a:pPr>
            <a:r>
              <a:rPr lang="en-US" sz="1300">
                <a:solidFill>
                  <a:srgbClr val="212121"/>
                </a:solidFill>
                <a:latin typeface="Arial"/>
                <a:ea typeface="Arial"/>
                <a:cs typeface="Arial"/>
                <a:sym typeface="Arial"/>
              </a:rPr>
              <a:t>The government believed Ross Ulbricht moonlighted as DPR, but the way in which the Silk Road’s back-end servers were located to connect these two individuals was not provided to the Ulbricht family. </a:t>
            </a:r>
            <a:endParaRPr sz="1300">
              <a:solidFill>
                <a:srgbClr val="212121"/>
              </a:solidFill>
              <a:latin typeface="Arial"/>
              <a:ea typeface="Arial"/>
              <a:cs typeface="Arial"/>
              <a:sym typeface="Arial"/>
            </a:endParaRPr>
          </a:p>
          <a:p>
            <a:pPr indent="-311150" lvl="0" marL="457200" rtl="0" algn="l">
              <a:spcBef>
                <a:spcPts val="0"/>
              </a:spcBef>
              <a:spcAft>
                <a:spcPts val="0"/>
              </a:spcAft>
              <a:buClr>
                <a:srgbClr val="212121"/>
              </a:buClr>
              <a:buSzPts val="1300"/>
              <a:buChar char="-"/>
            </a:pPr>
            <a:r>
              <a:rPr lang="en-US" sz="1300">
                <a:solidFill>
                  <a:srgbClr val="212121"/>
                </a:solidFill>
                <a:latin typeface="Arial"/>
                <a:ea typeface="Arial"/>
                <a:cs typeface="Arial"/>
                <a:sym typeface="Arial"/>
              </a:rPr>
              <a:t>There is also a short text saying that some officers involved in the investigation work has transferred significant amount of bitcoin to personal account.</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rPr lang="en-US" sz="1300">
                <a:solidFill>
                  <a:srgbClr val="212121"/>
                </a:solidFill>
                <a:latin typeface="Arial"/>
                <a:ea typeface="Arial"/>
                <a:cs typeface="Arial"/>
                <a:sym typeface="Arial"/>
              </a:rPr>
              <a:t>Understandings:</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rPr lang="en-US" sz="1300">
                <a:solidFill>
                  <a:srgbClr val="212121"/>
                </a:solidFill>
                <a:latin typeface="Arial"/>
                <a:ea typeface="Arial"/>
                <a:cs typeface="Arial"/>
                <a:sym typeface="Arial"/>
              </a:rPr>
              <a:t>1. We generally trust law enforcement of freezing money/bitcoin/etc. for justice</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rPr lang="en-US" sz="1300">
                <a:solidFill>
                  <a:srgbClr val="212121"/>
                </a:solidFill>
                <a:latin typeface="Arial"/>
                <a:ea typeface="Arial"/>
                <a:cs typeface="Arial"/>
                <a:sym typeface="Arial"/>
              </a:rPr>
              <a:t>2. Some officers gain personal benefit from it</a:t>
            </a:r>
            <a:endParaRPr sz="1300">
              <a:solidFill>
                <a:srgbClr val="212121"/>
              </a:solidFill>
              <a:latin typeface="Arial"/>
              <a:ea typeface="Arial"/>
              <a:cs typeface="Arial"/>
              <a:sym typeface="Arial"/>
            </a:endParaRPr>
          </a:p>
          <a:p>
            <a:pPr indent="-311150" lvl="1" marL="914400" rtl="0" algn="l">
              <a:spcBef>
                <a:spcPts val="0"/>
              </a:spcBef>
              <a:spcAft>
                <a:spcPts val="0"/>
              </a:spcAft>
              <a:buClr>
                <a:srgbClr val="212121"/>
              </a:buClr>
              <a:buSzPts val="1300"/>
              <a:buFont typeface="Arial"/>
              <a:buChar char="-"/>
            </a:pPr>
            <a:r>
              <a:t/>
            </a:r>
            <a:endParaRPr sz="1300">
              <a:solidFill>
                <a:srgbClr val="212121"/>
              </a:solidFill>
              <a:latin typeface="Arial"/>
              <a:ea typeface="Arial"/>
              <a:cs typeface="Arial"/>
              <a:sym typeface="Arial"/>
            </a:endParaRPr>
          </a:p>
          <a:p>
            <a:pPr indent="0" lvl="0" marL="0" rtl="0" algn="l">
              <a:spcBef>
                <a:spcPts val="0"/>
              </a:spcBef>
              <a:spcAft>
                <a:spcPts val="0"/>
              </a:spcAft>
              <a:buNone/>
            </a:pPr>
            <a:r>
              <a:rPr lang="en-US"/>
              <a:t>Thank you for watching!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[DRAFT] </a:t>
            </a:r>
            <a:r>
              <a:rPr lang="en-US" sz="1500">
                <a:latin typeface="Fira Sans"/>
                <a:ea typeface="Fira Sans"/>
                <a:cs typeface="Fira Sans"/>
                <a:sym typeface="Fira Sans"/>
              </a:rPr>
              <a:t>Was justice served if the LEO’s benefited financially from this case? Can there be trust if it is that the government dishonestly prosecuted a case? </a:t>
            </a:r>
            <a:endParaRPr sz="1500">
              <a:latin typeface="Fira Sans"/>
              <a:ea typeface="Fira Sans"/>
              <a:cs typeface="Fira Sans"/>
              <a:sym typeface="Fira Sans"/>
            </a:endParaRPr>
          </a:p>
          <a:p>
            <a:pPr indent="0" lvl="0" marL="0" rtl="0" algn="l">
              <a:spcBef>
                <a:spcPts val="0"/>
              </a:spcBef>
              <a:spcAft>
                <a:spcPts val="0"/>
              </a:spcAft>
              <a:buNone/>
            </a:pPr>
            <a:r>
              <a:t/>
            </a:r>
            <a:endParaRPr/>
          </a:p>
        </p:txBody>
      </p:sp>
      <p:sp>
        <p:nvSpPr>
          <p:cNvPr id="148" name="Google Shape;148;gf5dc85652c_5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f5dc85652c_1_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gf5dc85652c_1_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f5dc85652c_1_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f5dc85652c_1_7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f5dc85652c_1_7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gf5dc85652c_1_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f5dc85652c_1_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4" name="Shape 54"/>
        <p:cNvGrpSpPr/>
        <p:nvPr/>
      </p:nvGrpSpPr>
      <p:grpSpPr>
        <a:xfrm>
          <a:off x="0" y="0"/>
          <a:ext cx="0" cy="0"/>
          <a:chOff x="0" y="0"/>
          <a:chExt cx="0" cy="0"/>
        </a:xfrm>
      </p:grpSpPr>
      <p:sp>
        <p:nvSpPr>
          <p:cNvPr id="55" name="Google Shape;55;gf5dc85652c_1_82"/>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56" name="Google Shape;56;gf5dc85652c_1_82"/>
          <p:cNvSpPr txBox="1"/>
          <p:nvPr>
            <p:ph type="title"/>
          </p:nvPr>
        </p:nvSpPr>
        <p:spPr>
          <a:xfrm>
            <a:off x="914400" y="1143000"/>
            <a:ext cx="7315200" cy="1494300"/>
          </a:xfrm>
          <a:prstGeom prst="rect">
            <a:avLst/>
          </a:prstGeom>
          <a:noFill/>
          <a:ln>
            <a:noFill/>
          </a:ln>
        </p:spPr>
        <p:txBody>
          <a:bodyPr anchorCtr="0" anchor="b" bIns="45700" lIns="91425" spcFirstLastPara="1" rIns="91425" wrap="square" tIns="45700">
            <a:noAutofit/>
          </a:bodyPr>
          <a:lstStyle>
            <a:lvl1pPr lvl="0" rtl="0" algn="ctr">
              <a:lnSpc>
                <a:spcPct val="80000"/>
              </a:lnSpc>
              <a:spcBef>
                <a:spcPts val="0"/>
              </a:spcBef>
              <a:spcAft>
                <a:spcPts val="0"/>
              </a:spcAft>
              <a:buClr>
                <a:schemeClr val="lt1"/>
              </a:buClr>
              <a:buSzPts val="3300"/>
              <a:buFont typeface="Cambria"/>
              <a:buNone/>
              <a:defRPr b="0" sz="33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gf5dc85652c_1_82"/>
          <p:cNvSpPr txBox="1"/>
          <p:nvPr>
            <p:ph idx="1" type="body"/>
          </p:nvPr>
        </p:nvSpPr>
        <p:spPr>
          <a:xfrm>
            <a:off x="914400" y="2724150"/>
            <a:ext cx="7315200" cy="762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0"/>
              </a:spcBef>
              <a:spcAft>
                <a:spcPts val="0"/>
              </a:spcAft>
              <a:buSzPts val="1890"/>
              <a:buNone/>
              <a:defRPr sz="2100">
                <a:solidFill>
                  <a:schemeClr val="lt1"/>
                </a:solidFill>
              </a:defRPr>
            </a:lvl1pPr>
            <a:lvl2pPr indent="-228600" lvl="1" marL="914400" rtl="0" algn="l">
              <a:lnSpc>
                <a:spcPct val="90000"/>
              </a:lnSpc>
              <a:spcBef>
                <a:spcPts val="1200"/>
              </a:spcBef>
              <a:spcAft>
                <a:spcPts val="0"/>
              </a:spcAft>
              <a:buSzPts val="1620"/>
              <a:buNone/>
              <a:defRPr sz="1800">
                <a:solidFill>
                  <a:schemeClr val="lt1"/>
                </a:solidFill>
              </a:defRPr>
            </a:lvl2pPr>
            <a:lvl3pPr indent="-228600" lvl="2" marL="1371600" rtl="0" algn="l">
              <a:lnSpc>
                <a:spcPct val="90000"/>
              </a:lnSpc>
              <a:spcBef>
                <a:spcPts val="1200"/>
              </a:spcBef>
              <a:spcAft>
                <a:spcPts val="0"/>
              </a:spcAft>
              <a:buSzPts val="1600"/>
              <a:buNone/>
              <a:defRPr sz="1600">
                <a:solidFill>
                  <a:schemeClr val="lt1"/>
                </a:solidFill>
              </a:defRPr>
            </a:lvl3pPr>
            <a:lvl4pPr indent="-228600" lvl="3" marL="1828800" rtl="0" algn="l">
              <a:lnSpc>
                <a:spcPct val="90000"/>
              </a:lnSpc>
              <a:spcBef>
                <a:spcPts val="1200"/>
              </a:spcBef>
              <a:spcAft>
                <a:spcPts val="0"/>
              </a:spcAft>
              <a:buSzPts val="1400"/>
              <a:buNone/>
              <a:defRPr sz="1400">
                <a:solidFill>
                  <a:schemeClr val="lt1"/>
                </a:solidFill>
              </a:defRPr>
            </a:lvl4pPr>
            <a:lvl5pPr indent="-228600" lvl="4" marL="2286000" rtl="0" algn="l">
              <a:lnSpc>
                <a:spcPct val="90000"/>
              </a:lnSpc>
              <a:spcBef>
                <a:spcPts val="1200"/>
              </a:spcBef>
              <a:spcAft>
                <a:spcPts val="0"/>
              </a:spcAft>
              <a:buSzPts val="1400"/>
              <a:buNone/>
              <a:defRPr sz="1400">
                <a:solidFill>
                  <a:schemeClr val="lt1"/>
                </a:solidFill>
              </a:defRPr>
            </a:lvl5pPr>
            <a:lvl6pPr indent="-228600" lvl="5" marL="2743200" rtl="0" algn="l">
              <a:lnSpc>
                <a:spcPct val="90000"/>
              </a:lnSpc>
              <a:spcBef>
                <a:spcPts val="1200"/>
              </a:spcBef>
              <a:spcAft>
                <a:spcPts val="0"/>
              </a:spcAft>
              <a:buSzPts val="1400"/>
              <a:buNone/>
              <a:defRPr sz="1400">
                <a:solidFill>
                  <a:schemeClr val="lt1"/>
                </a:solidFill>
              </a:defRPr>
            </a:lvl6pPr>
            <a:lvl7pPr indent="-228600" lvl="6" marL="3200400" rtl="0" algn="l">
              <a:lnSpc>
                <a:spcPct val="90000"/>
              </a:lnSpc>
              <a:spcBef>
                <a:spcPts val="1200"/>
              </a:spcBef>
              <a:spcAft>
                <a:spcPts val="0"/>
              </a:spcAft>
              <a:buSzPts val="1400"/>
              <a:buNone/>
              <a:defRPr sz="1400">
                <a:solidFill>
                  <a:schemeClr val="lt1"/>
                </a:solidFill>
              </a:defRPr>
            </a:lvl7pPr>
            <a:lvl8pPr indent="-228600" lvl="7" marL="3657600" rtl="0" algn="l">
              <a:lnSpc>
                <a:spcPct val="90000"/>
              </a:lnSpc>
              <a:spcBef>
                <a:spcPts val="1200"/>
              </a:spcBef>
              <a:spcAft>
                <a:spcPts val="0"/>
              </a:spcAft>
              <a:buSzPts val="1400"/>
              <a:buNone/>
              <a:defRPr sz="1400">
                <a:solidFill>
                  <a:schemeClr val="lt1"/>
                </a:solidFill>
              </a:defRPr>
            </a:lvl8pPr>
            <a:lvl9pPr indent="-228600" lvl="8" marL="4114800" rtl="0" algn="l">
              <a:lnSpc>
                <a:spcPct val="90000"/>
              </a:lnSpc>
              <a:spcBef>
                <a:spcPts val="1200"/>
              </a:spcBef>
              <a:spcAft>
                <a:spcPts val="1200"/>
              </a:spcAft>
              <a:buSzPts val="1400"/>
              <a:buNone/>
              <a:defRPr sz="1400">
                <a:solidFill>
                  <a:schemeClr val="lt1"/>
                </a:solidFill>
              </a:defRPr>
            </a:lvl9pPr>
          </a:lstStyle>
          <a:p/>
        </p:txBody>
      </p:sp>
      <p:sp>
        <p:nvSpPr>
          <p:cNvPr id="58" name="Google Shape;58;gf5dc85652c_1_82"/>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f5dc85652c_1_82"/>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lt1"/>
              </a:buClr>
              <a:buSzPts val="1800"/>
              <a:buChar char="●"/>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gf5dc85652c_1_82"/>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rmAutofit fontScale="40000" lnSpcReduction="10000"/>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gf5dc85652c_1_89"/>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gf5dc85652c_1_89"/>
          <p:cNvSpPr txBox="1"/>
          <p:nvPr>
            <p:ph idx="1" type="body"/>
          </p:nvPr>
        </p:nvSpPr>
        <p:spPr>
          <a:xfrm>
            <a:off x="6858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rtl="0" algn="l">
              <a:lnSpc>
                <a:spcPct val="90000"/>
              </a:lnSpc>
              <a:spcBef>
                <a:spcPts val="1200"/>
              </a:spcBef>
              <a:spcAft>
                <a:spcPts val="0"/>
              </a:spcAft>
              <a:buSzPts val="1620"/>
              <a:buChar char="●"/>
              <a:defRPr sz="1800"/>
            </a:lvl1pPr>
            <a:lvl2pPr indent="-314325" lvl="1" marL="914400" rtl="0" algn="l">
              <a:lnSpc>
                <a:spcPct val="90000"/>
              </a:lnSpc>
              <a:spcBef>
                <a:spcPts val="1200"/>
              </a:spcBef>
              <a:spcAft>
                <a:spcPts val="0"/>
              </a:spcAft>
              <a:buSzPts val="1350"/>
              <a:buChar char="○"/>
              <a:defRPr sz="1500"/>
            </a:lvl2pPr>
            <a:lvl3pPr indent="-317500" lvl="2" marL="1371600" rtl="0" algn="l">
              <a:lnSpc>
                <a:spcPct val="90000"/>
              </a:lnSpc>
              <a:spcBef>
                <a:spcPts val="1200"/>
              </a:spcBef>
              <a:spcAft>
                <a:spcPts val="0"/>
              </a:spcAft>
              <a:buSzPts val="1400"/>
              <a:buChar char="■"/>
              <a:defRPr sz="1400"/>
            </a:lvl3pPr>
            <a:lvl4pPr indent="-304800" lvl="3" marL="1828800" rtl="0" algn="l">
              <a:lnSpc>
                <a:spcPct val="90000"/>
              </a:lnSpc>
              <a:spcBef>
                <a:spcPts val="1200"/>
              </a:spcBef>
              <a:spcAft>
                <a:spcPts val="0"/>
              </a:spcAft>
              <a:buSzPts val="1200"/>
              <a:buChar char="●"/>
              <a:defRPr sz="1200"/>
            </a:lvl4pPr>
            <a:lvl5pPr indent="-298450" lvl="4" marL="2286000" rtl="0" algn="l">
              <a:lnSpc>
                <a:spcPct val="90000"/>
              </a:lnSpc>
              <a:spcBef>
                <a:spcPts val="1200"/>
              </a:spcBef>
              <a:spcAft>
                <a:spcPts val="0"/>
              </a:spcAft>
              <a:buSzPts val="1100"/>
              <a:buChar char="○"/>
              <a:defRPr sz="1100"/>
            </a:lvl5pPr>
            <a:lvl6pPr indent="-298450" lvl="5" marL="2743200" rtl="0" algn="l">
              <a:lnSpc>
                <a:spcPct val="90000"/>
              </a:lnSpc>
              <a:spcBef>
                <a:spcPts val="1200"/>
              </a:spcBef>
              <a:spcAft>
                <a:spcPts val="0"/>
              </a:spcAft>
              <a:buSzPts val="1100"/>
              <a:buChar char="■"/>
              <a:defRPr sz="1100"/>
            </a:lvl6pPr>
            <a:lvl7pPr indent="-298450" lvl="6" marL="3200400" rtl="0" algn="l">
              <a:lnSpc>
                <a:spcPct val="90000"/>
              </a:lnSpc>
              <a:spcBef>
                <a:spcPts val="1200"/>
              </a:spcBef>
              <a:spcAft>
                <a:spcPts val="0"/>
              </a:spcAft>
              <a:buSzPts val="1100"/>
              <a:buChar char="●"/>
              <a:defRPr sz="1100"/>
            </a:lvl7pPr>
            <a:lvl8pPr indent="-298450" lvl="7" marL="3657600" rtl="0" algn="l">
              <a:lnSpc>
                <a:spcPct val="90000"/>
              </a:lnSpc>
              <a:spcBef>
                <a:spcPts val="1200"/>
              </a:spcBef>
              <a:spcAft>
                <a:spcPts val="0"/>
              </a:spcAft>
              <a:buSzPts val="1100"/>
              <a:buChar char="○"/>
              <a:defRPr sz="1100"/>
            </a:lvl8pPr>
            <a:lvl9pPr indent="-298450" lvl="8" marL="4114800" rtl="0" algn="l">
              <a:lnSpc>
                <a:spcPct val="90000"/>
              </a:lnSpc>
              <a:spcBef>
                <a:spcPts val="1200"/>
              </a:spcBef>
              <a:spcAft>
                <a:spcPts val="1200"/>
              </a:spcAft>
              <a:buSzPts val="1100"/>
              <a:buChar char="■"/>
              <a:defRPr sz="1100"/>
            </a:lvl9pPr>
          </a:lstStyle>
          <a:p/>
        </p:txBody>
      </p:sp>
      <p:sp>
        <p:nvSpPr>
          <p:cNvPr id="64" name="Google Shape;64;gf5dc85652c_1_89"/>
          <p:cNvSpPr txBox="1"/>
          <p:nvPr>
            <p:ph idx="2" type="body"/>
          </p:nvPr>
        </p:nvSpPr>
        <p:spPr>
          <a:xfrm>
            <a:off x="47244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rtl="0" algn="l">
              <a:lnSpc>
                <a:spcPct val="90000"/>
              </a:lnSpc>
              <a:spcBef>
                <a:spcPts val="1200"/>
              </a:spcBef>
              <a:spcAft>
                <a:spcPts val="0"/>
              </a:spcAft>
              <a:buSzPts val="1620"/>
              <a:buChar char="●"/>
              <a:defRPr sz="1800"/>
            </a:lvl1pPr>
            <a:lvl2pPr indent="-314325" lvl="1" marL="914400" rtl="0" algn="l">
              <a:lnSpc>
                <a:spcPct val="90000"/>
              </a:lnSpc>
              <a:spcBef>
                <a:spcPts val="1200"/>
              </a:spcBef>
              <a:spcAft>
                <a:spcPts val="0"/>
              </a:spcAft>
              <a:buSzPts val="1350"/>
              <a:buChar char="○"/>
              <a:defRPr sz="1500"/>
            </a:lvl2pPr>
            <a:lvl3pPr indent="-317500" lvl="2" marL="1371600" rtl="0" algn="l">
              <a:lnSpc>
                <a:spcPct val="90000"/>
              </a:lnSpc>
              <a:spcBef>
                <a:spcPts val="1200"/>
              </a:spcBef>
              <a:spcAft>
                <a:spcPts val="0"/>
              </a:spcAft>
              <a:buSzPts val="1400"/>
              <a:buChar char="■"/>
              <a:defRPr sz="1400"/>
            </a:lvl3pPr>
            <a:lvl4pPr indent="-304800" lvl="3" marL="1828800" rtl="0" algn="l">
              <a:lnSpc>
                <a:spcPct val="90000"/>
              </a:lnSpc>
              <a:spcBef>
                <a:spcPts val="1200"/>
              </a:spcBef>
              <a:spcAft>
                <a:spcPts val="0"/>
              </a:spcAft>
              <a:buSzPts val="1200"/>
              <a:buChar char="●"/>
              <a:defRPr sz="1200"/>
            </a:lvl4pPr>
            <a:lvl5pPr indent="-298450" lvl="4" marL="2286000" rtl="0" algn="l">
              <a:lnSpc>
                <a:spcPct val="90000"/>
              </a:lnSpc>
              <a:spcBef>
                <a:spcPts val="1200"/>
              </a:spcBef>
              <a:spcAft>
                <a:spcPts val="0"/>
              </a:spcAft>
              <a:buSzPts val="1100"/>
              <a:buChar char="○"/>
              <a:defRPr sz="1100"/>
            </a:lvl5pPr>
            <a:lvl6pPr indent="-298450" lvl="5" marL="2743200" rtl="0" algn="l">
              <a:lnSpc>
                <a:spcPct val="90000"/>
              </a:lnSpc>
              <a:spcBef>
                <a:spcPts val="1200"/>
              </a:spcBef>
              <a:spcAft>
                <a:spcPts val="0"/>
              </a:spcAft>
              <a:buSzPts val="1100"/>
              <a:buChar char="■"/>
              <a:defRPr sz="1100"/>
            </a:lvl6pPr>
            <a:lvl7pPr indent="-298450" lvl="6" marL="3200400" rtl="0" algn="l">
              <a:lnSpc>
                <a:spcPct val="90000"/>
              </a:lnSpc>
              <a:spcBef>
                <a:spcPts val="1200"/>
              </a:spcBef>
              <a:spcAft>
                <a:spcPts val="0"/>
              </a:spcAft>
              <a:buSzPts val="1100"/>
              <a:buChar char="●"/>
              <a:defRPr sz="1100"/>
            </a:lvl7pPr>
            <a:lvl8pPr indent="-298450" lvl="7" marL="3657600" rtl="0" algn="l">
              <a:lnSpc>
                <a:spcPct val="90000"/>
              </a:lnSpc>
              <a:spcBef>
                <a:spcPts val="1200"/>
              </a:spcBef>
              <a:spcAft>
                <a:spcPts val="0"/>
              </a:spcAft>
              <a:buSzPts val="1100"/>
              <a:buChar char="○"/>
              <a:defRPr sz="1100"/>
            </a:lvl8pPr>
            <a:lvl9pPr indent="-298450" lvl="8" marL="4114800" rtl="0" algn="l">
              <a:lnSpc>
                <a:spcPct val="90000"/>
              </a:lnSpc>
              <a:spcBef>
                <a:spcPts val="1200"/>
              </a:spcBef>
              <a:spcAft>
                <a:spcPts val="1200"/>
              </a:spcAft>
              <a:buSzPts val="1100"/>
              <a:buChar char="■"/>
              <a:defRPr sz="1100"/>
            </a:lvl9pPr>
          </a:lstStyle>
          <a:p/>
        </p:txBody>
      </p:sp>
      <p:sp>
        <p:nvSpPr>
          <p:cNvPr id="65" name="Google Shape;65;gf5dc85652c_1_89"/>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gf5dc85652c_1_89"/>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lt1"/>
              </a:buClr>
              <a:buSzPts val="1800"/>
              <a:buChar char="●"/>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gf5dc85652c_1_89"/>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rmAutofit fontScale="40000" lnSpcReduction="10000"/>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gf5dc85652c_1_96"/>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gf5dc85652c_1_96"/>
          <p:cNvSpPr txBox="1"/>
          <p:nvPr>
            <p:ph idx="1" type="body"/>
          </p:nvPr>
        </p:nvSpPr>
        <p:spPr>
          <a:xfrm>
            <a:off x="685800" y="1352551"/>
            <a:ext cx="7772400" cy="3352800"/>
          </a:xfrm>
          <a:prstGeom prst="rect">
            <a:avLst/>
          </a:prstGeom>
          <a:noFill/>
          <a:ln>
            <a:noFill/>
          </a:ln>
        </p:spPr>
        <p:txBody>
          <a:bodyPr anchorCtr="0" anchor="t" bIns="45700" lIns="91425" spcFirstLastPara="1" rIns="91425" wrap="square" tIns="45700">
            <a:normAutofit/>
          </a:bodyPr>
          <a:lstStyle>
            <a:lvl1pPr indent="-331470" lvl="0" marL="457200" rtl="0" algn="l">
              <a:lnSpc>
                <a:spcPct val="90000"/>
              </a:lnSpc>
              <a:spcBef>
                <a:spcPts val="1200"/>
              </a:spcBef>
              <a:spcAft>
                <a:spcPts val="0"/>
              </a:spcAft>
              <a:buSzPts val="1620"/>
              <a:buChar char="●"/>
              <a:defRPr/>
            </a:lvl1pPr>
            <a:lvl2pPr indent="-331469" lvl="1" marL="914400" rtl="0" algn="l">
              <a:lnSpc>
                <a:spcPct val="90000"/>
              </a:lnSpc>
              <a:spcBef>
                <a:spcPts val="1200"/>
              </a:spcBef>
              <a:spcAft>
                <a:spcPts val="0"/>
              </a:spcAft>
              <a:buSzPts val="1620"/>
              <a:buChar char="○"/>
              <a:defRPr/>
            </a:lvl2pPr>
            <a:lvl3pPr indent="-342900" lvl="2" marL="1371600" rtl="0" algn="l">
              <a:lnSpc>
                <a:spcPct val="90000"/>
              </a:lnSpc>
              <a:spcBef>
                <a:spcPts val="1200"/>
              </a:spcBef>
              <a:spcAft>
                <a:spcPts val="0"/>
              </a:spcAft>
              <a:buSzPts val="1800"/>
              <a:buChar char="■"/>
              <a:defRPr/>
            </a:lvl3pPr>
            <a:lvl4pPr indent="-342900" lvl="3" marL="1828800" rtl="0" algn="l">
              <a:lnSpc>
                <a:spcPct val="90000"/>
              </a:lnSpc>
              <a:spcBef>
                <a:spcPts val="1200"/>
              </a:spcBef>
              <a:spcAft>
                <a:spcPts val="0"/>
              </a:spcAft>
              <a:buSzPts val="1800"/>
              <a:buChar char="●"/>
              <a:defRPr/>
            </a:lvl4pPr>
            <a:lvl5pPr indent="-304800" lvl="4" marL="2286000" rtl="0" algn="l">
              <a:lnSpc>
                <a:spcPct val="90000"/>
              </a:lnSpc>
              <a:spcBef>
                <a:spcPts val="1200"/>
              </a:spcBef>
              <a:spcAft>
                <a:spcPts val="0"/>
              </a:spcAft>
              <a:buSzPts val="1200"/>
              <a:buChar char="○"/>
              <a:defRPr/>
            </a:lvl5pPr>
            <a:lvl6pPr indent="-304800" lvl="5" marL="2743200" rtl="0" algn="l">
              <a:lnSpc>
                <a:spcPct val="90000"/>
              </a:lnSpc>
              <a:spcBef>
                <a:spcPts val="1200"/>
              </a:spcBef>
              <a:spcAft>
                <a:spcPts val="0"/>
              </a:spcAft>
              <a:buSzPts val="1200"/>
              <a:buChar char="■"/>
              <a:defRPr/>
            </a:lvl6pPr>
            <a:lvl7pPr indent="-304800" lvl="6" marL="3200400" rtl="0" algn="l">
              <a:lnSpc>
                <a:spcPct val="90000"/>
              </a:lnSpc>
              <a:spcBef>
                <a:spcPts val="1200"/>
              </a:spcBef>
              <a:spcAft>
                <a:spcPts val="0"/>
              </a:spcAft>
              <a:buSzPts val="1200"/>
              <a:buChar char="●"/>
              <a:defRPr/>
            </a:lvl7pPr>
            <a:lvl8pPr indent="-304800" lvl="7" marL="3657600" rtl="0" algn="l">
              <a:lnSpc>
                <a:spcPct val="90000"/>
              </a:lnSpc>
              <a:spcBef>
                <a:spcPts val="1200"/>
              </a:spcBef>
              <a:spcAft>
                <a:spcPts val="0"/>
              </a:spcAft>
              <a:buSzPts val="1200"/>
              <a:buChar char="○"/>
              <a:defRPr/>
            </a:lvl8pPr>
            <a:lvl9pPr indent="-304800" lvl="8" marL="4114800" rtl="0" algn="l">
              <a:lnSpc>
                <a:spcPct val="90000"/>
              </a:lnSpc>
              <a:spcBef>
                <a:spcPts val="1200"/>
              </a:spcBef>
              <a:spcAft>
                <a:spcPts val="1200"/>
              </a:spcAft>
              <a:buSzPts val="1200"/>
              <a:buChar char="■"/>
              <a:defRPr/>
            </a:lvl9pPr>
          </a:lstStyle>
          <a:p/>
        </p:txBody>
      </p:sp>
      <p:sp>
        <p:nvSpPr>
          <p:cNvPr id="71" name="Google Shape;71;gf5dc85652c_1_96"/>
          <p:cNvSpPr txBox="1"/>
          <p:nvPr>
            <p:ph idx="10" type="dt"/>
          </p:nvPr>
        </p:nvSpPr>
        <p:spPr>
          <a:xfrm>
            <a:off x="6553200" y="4997196"/>
            <a:ext cx="1066800" cy="1464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gf5dc85652c_1_96"/>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lt1"/>
              </a:buClr>
              <a:buSzPts val="1800"/>
              <a:buChar char="●"/>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gf5dc85652c_1_96"/>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rmAutofit fontScale="40000" lnSpcReduction="10000"/>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dient 05 images 2 2" showMasterSp="0">
  <p:cSld name="Gradient 05 images 2_2">
    <p:bg>
      <p:bgPr>
        <a:gradFill>
          <a:gsLst>
            <a:gs pos="0">
              <a:srgbClr val="2B5876"/>
            </a:gs>
            <a:gs pos="100000">
              <a:srgbClr val="243949"/>
            </a:gs>
            <a:gs pos="100000">
              <a:srgbClr val="737373"/>
            </a:gs>
          </a:gsLst>
          <a:lin ang="8099331" scaled="0"/>
        </a:gradFill>
      </p:bgPr>
    </p:bg>
    <p:spTree>
      <p:nvGrpSpPr>
        <p:cNvPr id="74" name="Shape 74"/>
        <p:cNvGrpSpPr/>
        <p:nvPr/>
      </p:nvGrpSpPr>
      <p:grpSpPr>
        <a:xfrm>
          <a:off x="0" y="0"/>
          <a:ext cx="0" cy="0"/>
          <a:chOff x="0" y="0"/>
          <a:chExt cx="0" cy="0"/>
        </a:xfrm>
      </p:grpSpPr>
      <p:sp>
        <p:nvSpPr>
          <p:cNvPr id="75" name="Google Shape;75;gf5dc85652c_1_214"/>
          <p:cNvSpPr/>
          <p:nvPr/>
        </p:nvSpPr>
        <p:spPr>
          <a:xfrm>
            <a:off x="284758" y="284113"/>
            <a:ext cx="8574600" cy="4575300"/>
          </a:xfrm>
          <a:prstGeom prst="roundRect">
            <a:avLst>
              <a:gd fmla="val 1592" name="adj"/>
            </a:avLst>
          </a:prstGeom>
          <a:gradFill>
            <a:gsLst>
              <a:gs pos="0">
                <a:srgbClr val="232327"/>
              </a:gs>
              <a:gs pos="100000">
                <a:srgbClr val="2F3139"/>
              </a:gs>
            </a:gsLst>
            <a:lin ang="19443552" scaled="0"/>
          </a:gradFill>
          <a:ln>
            <a:noFill/>
          </a:ln>
          <a:effectLst>
            <a:outerShdw blurRad="177800" rotWithShape="0" dir="2270364" dist="47553">
              <a:srgbClr val="000000">
                <a:alpha val="498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900"/>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76" name="Google Shape;76;gf5dc85652c_1_214"/>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lvl1pPr indent="0" lvl="0"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1pPr>
            <a:lvl2pPr indent="0" lvl="1"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2pPr>
            <a:lvl3pPr indent="0" lvl="2"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3pPr>
            <a:lvl4pPr indent="0" lvl="3"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4pPr>
            <a:lvl5pPr indent="0" lvl="4"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5pPr>
            <a:lvl6pPr indent="0" lvl="5"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6pPr>
            <a:lvl7pPr indent="0" lvl="6"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7pPr>
            <a:lvl8pPr indent="0" lvl="7"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8pPr>
            <a:lvl9pPr indent="0" lvl="8" marL="0" rtl="0" algn="r">
              <a:lnSpc>
                <a:spcPct val="100000"/>
              </a:lnSpc>
              <a:spcBef>
                <a:spcPts val="0"/>
              </a:spcBef>
              <a:spcAft>
                <a:spcPts val="0"/>
              </a:spcAft>
              <a:buClr>
                <a:srgbClr val="FFFFFF"/>
              </a:buClr>
              <a:buSzPts val="700"/>
              <a:buFont typeface="Play"/>
              <a:buNone/>
              <a:defRPr sz="700">
                <a:solidFill>
                  <a:srgbClr val="FFFFFF"/>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sz="1000">
              <a:solidFill>
                <a:schemeClr val="l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f5dc85652c_1_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gf5dc85652c_1_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f5dc85652c_1_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f5dc85652c_1_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gf5dc85652c_1_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f5dc85652c_1_5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gf5dc85652c_1_5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gf5dc85652c_1_5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gf5dc85652c_1_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f5dc85652c_1_5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gf5dc85652c_1_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f5dc85652c_1_6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gf5dc85652c_1_6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gf5dc85652c_1_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f5dc85652c_1_6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gf5dc85652c_1_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f5dc85652c_1_67"/>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f5dc85652c_1_6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gf5dc85652c_1_6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gf5dc85652c_1_6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4" name="Google Shape;44;gf5dc85652c_1_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f5dc85652c_1_7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gf5dc85652c_1_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gradFill>
          <a:gsLst>
            <a:gs pos="0">
              <a:srgbClr val="2B5876"/>
            </a:gs>
            <a:gs pos="100000">
              <a:srgbClr val="243949"/>
            </a:gs>
            <a:gs pos="100000">
              <a:srgbClr val="737373"/>
            </a:gs>
          </a:gsLst>
          <a:lin ang="8099331" scaled="0"/>
        </a:gradFill>
      </p:bgPr>
    </p:bg>
    <p:spTree>
      <p:nvGrpSpPr>
        <p:cNvPr id="9" name="Shape 9"/>
        <p:cNvGrpSpPr/>
        <p:nvPr/>
      </p:nvGrpSpPr>
      <p:grpSpPr>
        <a:xfrm>
          <a:off x="0" y="0"/>
          <a:ext cx="0" cy="0"/>
          <a:chOff x="0" y="0"/>
          <a:chExt cx="0" cy="0"/>
        </a:xfrm>
      </p:grpSpPr>
      <p:sp>
        <p:nvSpPr>
          <p:cNvPr id="10" name="Google Shape;10;gf5dc85652c_1_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gf5dc85652c_1_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12" name="Google Shape;12;gf5dc85652c_1_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f5dc85652c_1_127"/>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fld id="{00000000-1234-1234-1234-123412341234}" type="slidenum">
              <a:rPr lang="en-US"/>
              <a:t>‹#›</a:t>
            </a:fld>
            <a:endParaRPr/>
          </a:p>
        </p:txBody>
      </p:sp>
      <p:sp>
        <p:nvSpPr>
          <p:cNvPr id="82" name="Google Shape;82;gf5dc85652c_1_127"/>
          <p:cNvSpPr txBox="1"/>
          <p:nvPr>
            <p:ph idx="4294967295" type="title"/>
          </p:nvPr>
        </p:nvSpPr>
        <p:spPr>
          <a:xfrm>
            <a:off x="914400" y="1095375"/>
            <a:ext cx="7315200" cy="1494300"/>
          </a:xfrm>
          <a:prstGeom prst="rect">
            <a:avLst/>
          </a:prstGeom>
          <a:noFill/>
          <a:ln>
            <a:noFill/>
          </a:ln>
        </p:spPr>
        <p:txBody>
          <a:bodyPr anchorCtr="0" anchor="b" bIns="45700" lIns="91425" spcFirstLastPara="1" rIns="91425" wrap="square" tIns="45700">
            <a:noAutofit/>
          </a:bodyPr>
          <a:lstStyle/>
          <a:p>
            <a:pPr indent="0" lvl="0" marL="0" rtl="0" algn="ctr">
              <a:lnSpc>
                <a:spcPct val="80000"/>
              </a:lnSpc>
              <a:spcBef>
                <a:spcPts val="0"/>
              </a:spcBef>
              <a:spcAft>
                <a:spcPts val="0"/>
              </a:spcAft>
              <a:buClr>
                <a:schemeClr val="lt1"/>
              </a:buClr>
              <a:buSzPts val="3300"/>
              <a:buFont typeface="Cambria"/>
              <a:buNone/>
            </a:pPr>
            <a:r>
              <a:rPr lang="en-US" sz="4900">
                <a:latin typeface="Bebas Neue"/>
                <a:ea typeface="Bebas Neue"/>
                <a:cs typeface="Bebas Neue"/>
                <a:sym typeface="Bebas Neue"/>
              </a:rPr>
              <a:t>Deep Web (2015)</a:t>
            </a:r>
            <a:endParaRPr sz="4900">
              <a:latin typeface="Bebas Neue"/>
              <a:ea typeface="Bebas Neue"/>
              <a:cs typeface="Bebas Neue"/>
              <a:sym typeface="Bebas Neue"/>
            </a:endParaRPr>
          </a:p>
        </p:txBody>
      </p:sp>
      <p:sp>
        <p:nvSpPr>
          <p:cNvPr id="83" name="Google Shape;83;gf5dc85652c_1_127"/>
          <p:cNvSpPr txBox="1"/>
          <p:nvPr>
            <p:ph idx="4294967295" type="body"/>
          </p:nvPr>
        </p:nvSpPr>
        <p:spPr>
          <a:xfrm>
            <a:off x="914400" y="2676525"/>
            <a:ext cx="7315200" cy="762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90"/>
              <a:buNone/>
            </a:pPr>
            <a:r>
              <a:rPr b="1" lang="en-US"/>
              <a:t>Justin Luce, Qixing Xue, and Emily Baker </a:t>
            </a:r>
            <a:endParaRPr b="1"/>
          </a:p>
          <a:p>
            <a:pPr indent="0" lvl="0" marL="0" rtl="0" algn="ctr">
              <a:lnSpc>
                <a:spcPct val="90000"/>
              </a:lnSpc>
              <a:spcBef>
                <a:spcPts val="1200"/>
              </a:spcBef>
              <a:spcAft>
                <a:spcPts val="1200"/>
              </a:spcAft>
              <a:buSzPts val="1890"/>
              <a:buNone/>
            </a:pPr>
            <a:r>
              <a:rPr lang="en-US"/>
              <a:t>5 October 2021</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f5dc85652c_5_2"/>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10</a:t>
            </a:r>
            <a:endParaRPr/>
          </a:p>
        </p:txBody>
      </p:sp>
      <p:sp>
        <p:nvSpPr>
          <p:cNvPr id="160" name="Google Shape;160;gf5dc85652c_5_2"/>
          <p:cNvSpPr txBox="1"/>
          <p:nvPr/>
        </p:nvSpPr>
        <p:spPr>
          <a:xfrm>
            <a:off x="464200" y="390175"/>
            <a:ext cx="7050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REFERENCES</a:t>
            </a:r>
            <a:endParaRPr sz="3100">
              <a:solidFill>
                <a:schemeClr val="dk1"/>
              </a:solidFill>
              <a:latin typeface="Bebas Neue"/>
              <a:ea typeface="Bebas Neue"/>
              <a:cs typeface="Bebas Neue"/>
              <a:sym typeface="Bebas Neue"/>
            </a:endParaRPr>
          </a:p>
        </p:txBody>
      </p:sp>
      <p:sp>
        <p:nvSpPr>
          <p:cNvPr id="161" name="Google Shape;161;gf5dc85652c_5_2"/>
          <p:cNvSpPr txBox="1"/>
          <p:nvPr/>
        </p:nvSpPr>
        <p:spPr>
          <a:xfrm>
            <a:off x="464200" y="1051975"/>
            <a:ext cx="8332800" cy="3786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1000">
                <a:solidFill>
                  <a:schemeClr val="lt2"/>
                </a:solidFill>
              </a:rPr>
              <a:t>[1] Winter, Alexander, director. Deep Web . Performance by Keanu Reeves, and Andy Greenberg, Epix, 2015.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[2] Maddox, Alexia et al. “Constructive Activism in the Dark Web: Cryptomarkets and Illicit Drugs in the Digital ‘Demimonde.’” Information, communication &amp; society 19.1 (2016): 111–126. Web.</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[3] Haberly, Daniel. “Mapping Politically Exposed Person (PEP)-Linked Shell Companies in the Panama and Paradise Papers.” Global Integrity Anti- Corruption Evidence, 23 June 2020, https://ace.globalintegrity.org/shellcompanies/</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[4] Garside, Juliette. “Malta Car Bomb Kills Panama Papers Journalist.” The Guardian, Guardian News and Media, 16 Oct. 2017, https://www.theguardian.com/world/2017/oct/16/malta-car-bomb-kills-panama-papers-journalist.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[5] Police: Vigilante Justice Led to Unintended Death.” NBCNews.com, NBCUniversal News Group, 15 Sept. 2007, https://www.nbcnews.com/id/wbna20780983.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[6] Everington, Keoni. “Anonymous Posts Taiwan Flag, National Anthem on China Government Site: Taiwan News: 2021-09-30 14:11:00.” Taiwan News, Taiwan News, 30 Sept. 2021, https://www.taiwannews.com.tw/en/news/4301718.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[7] . Newman, Lily Hay. “Belarus Has Shut down the Internet amid a Controversial Election.” Wired, Conde Nast, 10 Aug. 2020, https://www.wired.com/story/belarus-internet-outage-election/.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[8]  Amnesty International. “Iran: Internet Deliberately Shut down during November 2019 Killings – New Investigation.” Amnesty International, 17 Aug. 2021, https://www.amnesty.org/en/latest/press-release/2020/11/iran-internet-deliberately-shut-down-during-november-2019-killings-new-investigation/.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[9] Netblocks. “Internet Being Restored in Iran after Week-Long Shutdown.” NetBlocks, 26 Mar. 2020, https://netblocks.org/reports/internet-restored-in-iran-after-protest-shutdown-dAmqddA9. </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[10] Makena Kelly, Controversial crypto rules remain in infrastructure bill after House vote (The Verge, Aug 25 2021), https://www.theverge.com/2021/8/25/22641375/cryptocurrency-infrastructure-irs-tax-developers-miners-bitcoin (Oct 4, 2021)</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[11] Hannah Quay-de la Vallee &amp; Mana Azarmi, The New EARN IT Act Still Threatens Encryption and Child Exploitation Prosecutions (CDT, Aug 25 2020), https://cdt.org/insights/the-new-earn-it-act-still-threatens-encryption-and-child-exploitation-prosecutions/ (Oct 4, 2021)</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[12] LIVE: Google CEO Sundar Pichai testifies on Data Collection (C-SPAN, Dec 11, 2018), https://www.youtube.com/watch?v=WfbTbPEEJxI (Oct 4, 2021)</a:t>
            </a:r>
            <a:endParaRPr sz="1000">
              <a:solidFill>
                <a:schemeClr val="lt2"/>
              </a:solidFill>
            </a:endParaRPr>
          </a:p>
          <a:p>
            <a:pPr indent="0" lvl="0" marL="0" rtl="0" algn="l">
              <a:lnSpc>
                <a:spcPct val="90000"/>
              </a:lnSpc>
              <a:spcBef>
                <a:spcPts val="0"/>
              </a:spcBef>
              <a:spcAft>
                <a:spcPts val="0"/>
              </a:spcAft>
              <a:buNone/>
            </a:pPr>
            <a:r>
              <a:rPr lang="en-US" sz="1000">
                <a:solidFill>
                  <a:schemeClr val="lt2"/>
                </a:solidFill>
              </a:rPr>
              <a:t>[13] Facebook CEO Mark Zuckerberg testimony on data privacy before Senate committee (ABC News, Apr 10, 2018), https://www.youtube.com/watch?v=GQN4On0K7-w  (Oct 4, 2021)</a:t>
            </a:r>
            <a:endParaRPr sz="1000">
              <a:solidFill>
                <a:schemeClr val="lt2"/>
              </a:solidFil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f5dc85652c_1_225"/>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2</a:t>
            </a:r>
            <a:endParaRPr/>
          </a:p>
        </p:txBody>
      </p:sp>
      <p:sp>
        <p:nvSpPr>
          <p:cNvPr id="89" name="Google Shape;89;gf5dc85652c_1_225"/>
          <p:cNvSpPr txBox="1"/>
          <p:nvPr/>
        </p:nvSpPr>
        <p:spPr>
          <a:xfrm>
            <a:off x="540125" y="390175"/>
            <a:ext cx="5116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Film summary</a:t>
            </a:r>
            <a:endParaRPr sz="3300">
              <a:solidFill>
                <a:schemeClr val="dk1"/>
              </a:solidFill>
              <a:latin typeface="Bebas Neue"/>
              <a:ea typeface="Bebas Neue"/>
              <a:cs typeface="Bebas Neue"/>
              <a:sym typeface="Bebas Neue"/>
            </a:endParaRPr>
          </a:p>
        </p:txBody>
      </p:sp>
      <p:sp>
        <p:nvSpPr>
          <p:cNvPr id="90" name="Google Shape;90;gf5dc85652c_1_225"/>
          <p:cNvSpPr txBox="1"/>
          <p:nvPr/>
        </p:nvSpPr>
        <p:spPr>
          <a:xfrm>
            <a:off x="634725" y="1091475"/>
            <a:ext cx="4840800" cy="32631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2015 Documentary </a:t>
            </a:r>
            <a:endParaRPr sz="1500">
              <a:solidFill>
                <a:srgbClr val="FFFFFF"/>
              </a:solidFill>
              <a:latin typeface="Fira Sans"/>
              <a:ea typeface="Fira Sans"/>
              <a:cs typeface="Fira Sans"/>
              <a:sym typeface="Fira Sans"/>
            </a:endParaRPr>
          </a:p>
          <a:p>
            <a:pPr indent="-323850" lvl="0" marL="4572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Produced by privacy advocate Alexander Winter</a:t>
            </a:r>
            <a:endParaRPr sz="1500">
              <a:solidFill>
                <a:srgbClr val="FFFFFF"/>
              </a:solidFill>
              <a:latin typeface="Fira Sans"/>
              <a:ea typeface="Fira Sans"/>
              <a:cs typeface="Fira Sans"/>
              <a:sym typeface="Fira Sans"/>
            </a:endParaRPr>
          </a:p>
          <a:p>
            <a:pPr indent="-323850" lvl="0" marL="4572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Politics </a:t>
            </a:r>
            <a:r>
              <a:rPr lang="en-US" sz="1500">
                <a:solidFill>
                  <a:srgbClr val="FFFFFF"/>
                </a:solidFill>
                <a:latin typeface="Fira Sans"/>
                <a:ea typeface="Fira Sans"/>
                <a:cs typeface="Fira Sans"/>
                <a:sym typeface="Fira Sans"/>
              </a:rPr>
              <a:t>and Legality of </a:t>
            </a:r>
            <a:r>
              <a:rPr lang="en-US" sz="1500">
                <a:solidFill>
                  <a:srgbClr val="FFFFFF"/>
                </a:solidFill>
                <a:latin typeface="Fira Sans"/>
                <a:ea typeface="Fira Sans"/>
                <a:cs typeface="Fira Sans"/>
                <a:sym typeface="Fira Sans"/>
              </a:rPr>
              <a:t>Silk Road</a:t>
            </a:r>
            <a:endParaRPr sz="1500">
              <a:solidFill>
                <a:srgbClr val="FFFFFF"/>
              </a:solidFill>
              <a:latin typeface="Fira Sans"/>
              <a:ea typeface="Fira Sans"/>
              <a:cs typeface="Fira Sans"/>
              <a:sym typeface="Fira Sans"/>
            </a:endParaRPr>
          </a:p>
          <a:p>
            <a:pPr indent="-323850" lvl="0" marL="4572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Administrator Dread Pirate Roberts (DPR)</a:t>
            </a:r>
            <a:endParaRPr sz="1500">
              <a:solidFill>
                <a:srgbClr val="FFFFFF"/>
              </a:solidFill>
              <a:latin typeface="Fira Sans"/>
              <a:ea typeface="Fira Sans"/>
              <a:cs typeface="Fira Sans"/>
              <a:sym typeface="Fira Sans"/>
            </a:endParaRPr>
          </a:p>
          <a:p>
            <a:pPr indent="-323850" lvl="1" marL="9144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Arrest, Personality and Family of DPR</a:t>
            </a:r>
            <a:endParaRPr sz="1500">
              <a:solidFill>
                <a:srgbClr val="FFFFFF"/>
              </a:solidFill>
              <a:latin typeface="Fira Sans"/>
              <a:ea typeface="Fira Sans"/>
              <a:cs typeface="Fira Sans"/>
              <a:sym typeface="Fira Sans"/>
            </a:endParaRPr>
          </a:p>
          <a:p>
            <a:pPr indent="-323850" lvl="0" marL="457200" rtl="0" algn="l">
              <a:lnSpc>
                <a:spcPct val="15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Interviews with journalists and Silk Road purveyor’s</a:t>
            </a:r>
            <a:endParaRPr sz="1500">
              <a:solidFill>
                <a:srgbClr val="FFFFFF"/>
              </a:solidFill>
              <a:latin typeface="Fira Sans"/>
              <a:ea typeface="Fira Sans"/>
              <a:cs typeface="Fira Sans"/>
              <a:sym typeface="Fira Sans"/>
            </a:endParaRPr>
          </a:p>
        </p:txBody>
      </p:sp>
      <p:pic>
        <p:nvPicPr>
          <p:cNvPr id="91" name="Google Shape;91;gf5dc85652c_1_225"/>
          <p:cNvPicPr preferRelativeResize="0"/>
          <p:nvPr/>
        </p:nvPicPr>
        <p:blipFill>
          <a:blip r:embed="rId3">
            <a:alphaModFix/>
          </a:blip>
          <a:stretch>
            <a:fillRect/>
          </a:stretch>
        </p:blipFill>
        <p:spPr>
          <a:xfrm>
            <a:off x="5960000" y="1152275"/>
            <a:ext cx="2182299" cy="3141499"/>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f5dc85652c_6_2"/>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3</a:t>
            </a:r>
            <a:endParaRPr/>
          </a:p>
        </p:txBody>
      </p:sp>
      <p:sp>
        <p:nvSpPr>
          <p:cNvPr id="97" name="Google Shape;97;gf5dc85652c_6_2"/>
          <p:cNvSpPr txBox="1"/>
          <p:nvPr/>
        </p:nvSpPr>
        <p:spPr>
          <a:xfrm>
            <a:off x="540125" y="390175"/>
            <a:ext cx="7050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#1	Encryption Enables Activism [1]</a:t>
            </a:r>
            <a:endParaRPr sz="3300">
              <a:solidFill>
                <a:schemeClr val="dk1"/>
              </a:solidFill>
              <a:latin typeface="Bebas Neue"/>
              <a:ea typeface="Bebas Neue"/>
              <a:cs typeface="Bebas Neue"/>
              <a:sym typeface="Bebas Neue"/>
            </a:endParaRPr>
          </a:p>
        </p:txBody>
      </p:sp>
      <p:sp>
        <p:nvSpPr>
          <p:cNvPr id="98" name="Google Shape;98;gf5dc85652c_6_2"/>
          <p:cNvSpPr txBox="1"/>
          <p:nvPr/>
        </p:nvSpPr>
        <p:spPr>
          <a:xfrm>
            <a:off x="540125" y="1265025"/>
            <a:ext cx="3496800" cy="2955300"/>
          </a:xfrm>
          <a:prstGeom prst="rect">
            <a:avLst/>
          </a:prstGeom>
          <a:noFill/>
          <a:ln>
            <a:noFill/>
          </a:ln>
        </p:spPr>
        <p:txBody>
          <a:bodyPr anchorCtr="0" anchor="t" bIns="91425" lIns="91425" spcFirstLastPara="1" rIns="91425" wrap="square" tIns="91425">
            <a:spAutoFit/>
          </a:bodyPr>
          <a:lstStyle/>
          <a:p>
            <a:pPr indent="-323850" lvl="0" marL="457200" rtl="0" algn="l">
              <a:lnSpc>
                <a:spcPct val="3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Journalists and whistleblowers </a:t>
            </a:r>
            <a:endParaRPr sz="1500">
              <a:solidFill>
                <a:srgbClr val="FFFFFF"/>
              </a:solidFill>
              <a:latin typeface="Fira Sans"/>
              <a:ea typeface="Fira Sans"/>
              <a:cs typeface="Fira Sans"/>
              <a:sym typeface="Fira Sans"/>
            </a:endParaRPr>
          </a:p>
          <a:p>
            <a:pPr indent="-323850" lvl="0" marL="457200" rtl="0" algn="l">
              <a:lnSpc>
                <a:spcPct val="3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Bypass censorship</a:t>
            </a:r>
            <a:endParaRPr sz="1500">
              <a:solidFill>
                <a:srgbClr val="FFFFFF"/>
              </a:solidFill>
              <a:latin typeface="Fira Sans"/>
              <a:ea typeface="Fira Sans"/>
              <a:cs typeface="Fira Sans"/>
              <a:sym typeface="Fira Sans"/>
            </a:endParaRPr>
          </a:p>
          <a:p>
            <a:pPr indent="-323850" lvl="0" marL="457200" rtl="0" algn="l">
              <a:lnSpc>
                <a:spcPct val="3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Expose corruption [4] </a:t>
            </a:r>
            <a:endParaRPr sz="1500">
              <a:solidFill>
                <a:srgbClr val="FFFFFF"/>
              </a:solidFill>
              <a:latin typeface="Fira Sans"/>
              <a:ea typeface="Fira Sans"/>
              <a:cs typeface="Fira Sans"/>
              <a:sym typeface="Fira Sans"/>
            </a:endParaRPr>
          </a:p>
          <a:p>
            <a:pPr indent="-323850" lvl="0" marL="457200" rtl="0" algn="l">
              <a:lnSpc>
                <a:spcPct val="3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Transparency and accountability</a:t>
            </a:r>
            <a:endParaRPr sz="1500">
              <a:solidFill>
                <a:srgbClr val="FFFFFF"/>
              </a:solidFill>
              <a:latin typeface="Fira Sans"/>
              <a:ea typeface="Fira Sans"/>
              <a:cs typeface="Fira Sans"/>
              <a:sym typeface="Fira Sans"/>
            </a:endParaRPr>
          </a:p>
        </p:txBody>
      </p:sp>
      <p:pic>
        <p:nvPicPr>
          <p:cNvPr id="99" name="Google Shape;99;gf5dc85652c_6_2"/>
          <p:cNvPicPr preferRelativeResize="0"/>
          <p:nvPr/>
        </p:nvPicPr>
        <p:blipFill>
          <a:blip r:embed="rId3">
            <a:alphaModFix/>
          </a:blip>
          <a:stretch>
            <a:fillRect/>
          </a:stretch>
        </p:blipFill>
        <p:spPr>
          <a:xfrm>
            <a:off x="4515675" y="1265013"/>
            <a:ext cx="3751274" cy="2613474"/>
          </a:xfrm>
          <a:prstGeom prst="rect">
            <a:avLst/>
          </a:prstGeom>
          <a:noFill/>
          <a:ln>
            <a:noFill/>
          </a:ln>
        </p:spPr>
      </p:pic>
      <p:sp>
        <p:nvSpPr>
          <p:cNvPr id="100" name="Google Shape;100;gf5dc85652c_6_2"/>
          <p:cNvSpPr txBox="1"/>
          <p:nvPr/>
        </p:nvSpPr>
        <p:spPr>
          <a:xfrm>
            <a:off x="4430974" y="4031800"/>
            <a:ext cx="392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Fira Sans"/>
                <a:ea typeface="Fira Sans"/>
                <a:cs typeface="Fira Sans"/>
                <a:sym typeface="Fira Sans"/>
              </a:rPr>
              <a:t>Fig 1: Relationships exposed by the Panama Papers [3] </a:t>
            </a:r>
            <a:endParaRPr sz="1200">
              <a:solidFill>
                <a:schemeClr val="dk1"/>
              </a:solidFill>
              <a:latin typeface="Fira Sans"/>
              <a:ea typeface="Fira Sans"/>
              <a:cs typeface="Fira Sans"/>
              <a:sym typeface="Fira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f5dc85652c_6_14"/>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4</a:t>
            </a:r>
            <a:endParaRPr/>
          </a:p>
        </p:txBody>
      </p:sp>
      <p:sp>
        <p:nvSpPr>
          <p:cNvPr id="106" name="Google Shape;106;gf5dc85652c_6_14"/>
          <p:cNvSpPr txBox="1"/>
          <p:nvPr/>
        </p:nvSpPr>
        <p:spPr>
          <a:xfrm>
            <a:off x="540125" y="390175"/>
            <a:ext cx="7050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#1	Encryption Enables Activism [2]</a:t>
            </a:r>
            <a:endParaRPr sz="3100">
              <a:solidFill>
                <a:schemeClr val="dk1"/>
              </a:solidFill>
              <a:latin typeface="Bebas Neue"/>
              <a:ea typeface="Bebas Neue"/>
              <a:cs typeface="Bebas Neue"/>
              <a:sym typeface="Bebas Neue"/>
            </a:endParaRPr>
          </a:p>
        </p:txBody>
      </p:sp>
      <p:sp>
        <p:nvSpPr>
          <p:cNvPr id="107" name="Google Shape;107;gf5dc85652c_6_14"/>
          <p:cNvSpPr txBox="1"/>
          <p:nvPr/>
        </p:nvSpPr>
        <p:spPr>
          <a:xfrm>
            <a:off x="540125" y="1265025"/>
            <a:ext cx="3496800" cy="23550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1200"/>
              </a:spcBef>
              <a:spcAft>
                <a:spcPts val="0"/>
              </a:spcAft>
              <a:buClr>
                <a:srgbClr val="FFFFFF"/>
              </a:buClr>
              <a:buSzPts val="1500"/>
              <a:buFont typeface="Fira Sans"/>
              <a:buChar char="●"/>
            </a:pPr>
            <a:r>
              <a:rPr b="1" lang="en-US" sz="1500">
                <a:solidFill>
                  <a:srgbClr val="FFFFFF"/>
                </a:solidFill>
                <a:latin typeface="Fira Sans"/>
                <a:ea typeface="Fira Sans"/>
                <a:cs typeface="Fira Sans"/>
                <a:sym typeface="Fira Sans"/>
              </a:rPr>
              <a:t>Counterargument</a:t>
            </a:r>
            <a:r>
              <a:rPr lang="en-US" sz="1500">
                <a:solidFill>
                  <a:srgbClr val="FFFFFF"/>
                </a:solidFill>
                <a:latin typeface="Fira Sans"/>
                <a:ea typeface="Fira Sans"/>
                <a:cs typeface="Fira Sans"/>
                <a:sym typeface="Fira Sans"/>
              </a:rPr>
              <a:t>: Vigilante “justice” is not justice </a:t>
            </a:r>
            <a:endParaRPr sz="1500">
              <a:solidFill>
                <a:srgbClr val="FFFFFF"/>
              </a:solidFill>
              <a:latin typeface="Fira Sans"/>
              <a:ea typeface="Fira Sans"/>
              <a:cs typeface="Fira Sans"/>
              <a:sym typeface="Fira Sans"/>
            </a:endParaRPr>
          </a:p>
          <a:p>
            <a:pPr indent="-323850" lvl="0" marL="457200" rtl="0" algn="l">
              <a:lnSpc>
                <a:spcPct val="2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Illegal </a:t>
            </a:r>
            <a:endParaRPr sz="1500">
              <a:solidFill>
                <a:srgbClr val="FFFFFF"/>
              </a:solidFill>
              <a:latin typeface="Fira Sans"/>
              <a:ea typeface="Fira Sans"/>
              <a:cs typeface="Fira Sans"/>
              <a:sym typeface="Fira Sans"/>
            </a:endParaRPr>
          </a:p>
          <a:p>
            <a:pPr indent="-323850" lvl="0" marL="457200" rtl="0" algn="l">
              <a:lnSpc>
                <a:spcPct val="2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Not objective</a:t>
            </a:r>
            <a:endParaRPr sz="1500">
              <a:solidFill>
                <a:srgbClr val="FFFFFF"/>
              </a:solidFill>
              <a:latin typeface="Fira Sans"/>
              <a:ea typeface="Fira Sans"/>
              <a:cs typeface="Fira Sans"/>
              <a:sym typeface="Fira Sans"/>
            </a:endParaRPr>
          </a:p>
          <a:p>
            <a:pPr indent="-323850" lvl="0" marL="457200" rtl="0" algn="l">
              <a:lnSpc>
                <a:spcPct val="200000"/>
              </a:lnSpc>
              <a:spcBef>
                <a:spcPts val="1200"/>
              </a:spcBef>
              <a:spcAft>
                <a:spcPts val="0"/>
              </a:spcAft>
              <a:buClr>
                <a:srgbClr val="FFFFFF"/>
              </a:buClr>
              <a:buSzPts val="1500"/>
              <a:buFont typeface="Fira Sans"/>
              <a:buChar char="●"/>
            </a:pPr>
            <a:r>
              <a:rPr lang="en-US" sz="1500">
                <a:solidFill>
                  <a:srgbClr val="FFFFFF"/>
                </a:solidFill>
                <a:latin typeface="Fira Sans"/>
                <a:ea typeface="Fira Sans"/>
                <a:cs typeface="Fira Sans"/>
                <a:sym typeface="Fira Sans"/>
              </a:rPr>
              <a:t>Unintended consequences [5]</a:t>
            </a:r>
            <a:endParaRPr sz="1500">
              <a:solidFill>
                <a:srgbClr val="FFFFFF"/>
              </a:solidFill>
              <a:latin typeface="Fira Sans"/>
              <a:ea typeface="Fira Sans"/>
              <a:cs typeface="Fira Sans"/>
              <a:sym typeface="Fira Sans"/>
            </a:endParaRPr>
          </a:p>
        </p:txBody>
      </p:sp>
      <p:sp>
        <p:nvSpPr>
          <p:cNvPr id="108" name="Google Shape;108;gf5dc85652c_6_14"/>
          <p:cNvSpPr txBox="1"/>
          <p:nvPr/>
        </p:nvSpPr>
        <p:spPr>
          <a:xfrm>
            <a:off x="4253975" y="3547875"/>
            <a:ext cx="4013100" cy="5541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US" sz="1200">
                <a:solidFill>
                  <a:schemeClr val="dk1"/>
                </a:solidFill>
                <a:latin typeface="Fira Sans"/>
                <a:ea typeface="Fira Sans"/>
                <a:cs typeface="Fira Sans"/>
                <a:sym typeface="Fira Sans"/>
              </a:rPr>
              <a:t>Fig 2: Anonymous posted Taiwan’s flag onto</a:t>
            </a:r>
            <a:endParaRPr sz="1200">
              <a:solidFill>
                <a:schemeClr val="dk1"/>
              </a:solidFill>
              <a:latin typeface="Fira Sans"/>
              <a:ea typeface="Fira Sans"/>
              <a:cs typeface="Fira Sans"/>
              <a:sym typeface="Fira Sans"/>
            </a:endParaRPr>
          </a:p>
          <a:p>
            <a:pPr indent="0" lvl="0" marL="457200" rtl="0" algn="ctr">
              <a:spcBef>
                <a:spcPts val="0"/>
              </a:spcBef>
              <a:spcAft>
                <a:spcPts val="0"/>
              </a:spcAft>
              <a:buNone/>
            </a:pPr>
            <a:r>
              <a:rPr lang="en-US" sz="1200">
                <a:solidFill>
                  <a:schemeClr val="dk1"/>
                </a:solidFill>
                <a:latin typeface="Fira Sans"/>
                <a:ea typeface="Fira Sans"/>
                <a:cs typeface="Fira Sans"/>
                <a:sym typeface="Fira Sans"/>
              </a:rPr>
              <a:t>China’s tourism promotion website [6]</a:t>
            </a:r>
            <a:endParaRPr sz="1200">
              <a:solidFill>
                <a:schemeClr val="dk1"/>
              </a:solidFill>
              <a:latin typeface="Fira Sans"/>
              <a:ea typeface="Fira Sans"/>
              <a:cs typeface="Fira Sans"/>
              <a:sym typeface="Fira Sans"/>
            </a:endParaRPr>
          </a:p>
        </p:txBody>
      </p:sp>
      <p:pic>
        <p:nvPicPr>
          <p:cNvPr id="109" name="Google Shape;109;gf5dc85652c_6_14"/>
          <p:cNvPicPr preferRelativeResize="0"/>
          <p:nvPr/>
        </p:nvPicPr>
        <p:blipFill>
          <a:blip r:embed="rId3">
            <a:alphaModFix/>
          </a:blip>
          <a:stretch>
            <a:fillRect/>
          </a:stretch>
        </p:blipFill>
        <p:spPr>
          <a:xfrm>
            <a:off x="4253974" y="1265025"/>
            <a:ext cx="4012975" cy="218415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f5dc85652c_6_27"/>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5</a:t>
            </a:r>
            <a:endParaRPr/>
          </a:p>
        </p:txBody>
      </p:sp>
      <p:sp>
        <p:nvSpPr>
          <p:cNvPr id="115" name="Google Shape;115;gf5dc85652c_6_27"/>
          <p:cNvSpPr txBox="1"/>
          <p:nvPr/>
        </p:nvSpPr>
        <p:spPr>
          <a:xfrm>
            <a:off x="540125" y="390175"/>
            <a:ext cx="7050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#1	Encryption Enables Activism [</a:t>
            </a:r>
            <a:r>
              <a:rPr lang="en-US" sz="3100">
                <a:solidFill>
                  <a:schemeClr val="dk1"/>
                </a:solidFill>
                <a:latin typeface="Bebas Neue"/>
                <a:ea typeface="Bebas Neue"/>
                <a:cs typeface="Bebas Neue"/>
                <a:sym typeface="Bebas Neue"/>
              </a:rPr>
              <a:t>3</a:t>
            </a:r>
            <a:r>
              <a:rPr lang="en-US" sz="3100">
                <a:solidFill>
                  <a:schemeClr val="dk1"/>
                </a:solidFill>
                <a:latin typeface="Bebas Neue"/>
                <a:ea typeface="Bebas Neue"/>
                <a:cs typeface="Bebas Neue"/>
                <a:sym typeface="Bebas Neue"/>
              </a:rPr>
              <a:t>]</a:t>
            </a:r>
            <a:endParaRPr sz="3100">
              <a:solidFill>
                <a:schemeClr val="dk1"/>
              </a:solidFill>
              <a:latin typeface="Bebas Neue"/>
              <a:ea typeface="Bebas Neue"/>
              <a:cs typeface="Bebas Neue"/>
              <a:sym typeface="Bebas Neue"/>
            </a:endParaRPr>
          </a:p>
        </p:txBody>
      </p:sp>
      <p:sp>
        <p:nvSpPr>
          <p:cNvPr id="116" name="Google Shape;116;gf5dc85652c_6_27"/>
          <p:cNvSpPr txBox="1"/>
          <p:nvPr/>
        </p:nvSpPr>
        <p:spPr>
          <a:xfrm>
            <a:off x="540125" y="1265025"/>
            <a:ext cx="3496800" cy="28167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1200"/>
              </a:spcBef>
              <a:spcAft>
                <a:spcPts val="0"/>
              </a:spcAft>
              <a:buClr>
                <a:schemeClr val="dk1"/>
              </a:buClr>
              <a:buSzPts val="1500"/>
              <a:buFont typeface="Fira Sans"/>
              <a:buChar char="●"/>
            </a:pPr>
            <a:r>
              <a:rPr b="1" lang="en-US" sz="1500">
                <a:solidFill>
                  <a:schemeClr val="dk1"/>
                </a:solidFill>
                <a:latin typeface="Fira Sans"/>
                <a:ea typeface="Fira Sans"/>
                <a:cs typeface="Fira Sans"/>
                <a:sym typeface="Fira Sans"/>
              </a:rPr>
              <a:t>Response</a:t>
            </a:r>
            <a:r>
              <a:rPr lang="en-US" sz="1500">
                <a:solidFill>
                  <a:schemeClr val="dk1"/>
                </a:solidFill>
                <a:latin typeface="Fira Sans"/>
                <a:ea typeface="Fira Sans"/>
                <a:cs typeface="Fira Sans"/>
                <a:sym typeface="Fira Sans"/>
              </a:rPr>
              <a:t>: A formal process to address corruption is not available in all countries </a:t>
            </a:r>
            <a:endParaRPr sz="1500">
              <a:solidFill>
                <a:schemeClr val="dk1"/>
              </a:solidFill>
              <a:latin typeface="Fira Sans"/>
              <a:ea typeface="Fira Sans"/>
              <a:cs typeface="Fira Sans"/>
              <a:sym typeface="Fira Sans"/>
            </a:endParaRPr>
          </a:p>
          <a:p>
            <a:pPr indent="-323850" lvl="0" marL="457200" rtl="0" algn="l">
              <a:lnSpc>
                <a:spcPct val="12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Citizens cannot interfere with the government’s businesses in some countries</a:t>
            </a:r>
            <a:endParaRPr sz="1500">
              <a:solidFill>
                <a:schemeClr val="dk1"/>
              </a:solidFill>
              <a:latin typeface="Fira Sans"/>
              <a:ea typeface="Fira Sans"/>
              <a:cs typeface="Fira Sans"/>
              <a:sym typeface="Fira Sans"/>
            </a:endParaRPr>
          </a:p>
          <a:p>
            <a:pPr indent="-323850" lvl="0" marL="457200" rtl="0" algn="l">
              <a:lnSpc>
                <a:spcPct val="12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Belarus, August 2020 [7]</a:t>
            </a:r>
            <a:endParaRPr sz="1500">
              <a:solidFill>
                <a:schemeClr val="dk1"/>
              </a:solidFill>
              <a:latin typeface="Fira Sans"/>
              <a:ea typeface="Fira Sans"/>
              <a:cs typeface="Fira Sans"/>
              <a:sym typeface="Fira Sans"/>
            </a:endParaRPr>
          </a:p>
          <a:p>
            <a:pPr indent="-323850" lvl="0" marL="457200" rtl="0" algn="l">
              <a:lnSpc>
                <a:spcPct val="12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Iran, November 2019 [8]</a:t>
            </a:r>
            <a:endParaRPr b="1" sz="1500">
              <a:solidFill>
                <a:srgbClr val="FFFFFF"/>
              </a:solidFill>
              <a:latin typeface="Fira Sans"/>
              <a:ea typeface="Fira Sans"/>
              <a:cs typeface="Fira Sans"/>
              <a:sym typeface="Fira Sans"/>
            </a:endParaRPr>
          </a:p>
        </p:txBody>
      </p:sp>
      <p:pic>
        <p:nvPicPr>
          <p:cNvPr id="117" name="Google Shape;117;gf5dc85652c_6_27"/>
          <p:cNvPicPr preferRelativeResize="0"/>
          <p:nvPr/>
        </p:nvPicPr>
        <p:blipFill>
          <a:blip r:embed="rId4">
            <a:alphaModFix/>
          </a:blip>
          <a:stretch>
            <a:fillRect/>
          </a:stretch>
        </p:blipFill>
        <p:spPr>
          <a:xfrm>
            <a:off x="4318313" y="1300575"/>
            <a:ext cx="4368468" cy="2542338"/>
          </a:xfrm>
          <a:prstGeom prst="rect">
            <a:avLst/>
          </a:prstGeom>
          <a:noFill/>
          <a:ln>
            <a:noFill/>
          </a:ln>
        </p:spPr>
      </p:pic>
      <p:sp>
        <p:nvSpPr>
          <p:cNvPr id="118" name="Google Shape;118;gf5dc85652c_6_27"/>
          <p:cNvSpPr txBox="1"/>
          <p:nvPr/>
        </p:nvSpPr>
        <p:spPr>
          <a:xfrm>
            <a:off x="4318325" y="3910300"/>
            <a:ext cx="4310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Fira Sans"/>
                <a:ea typeface="Fira Sans"/>
                <a:cs typeface="Fira Sans"/>
                <a:sym typeface="Fira Sans"/>
              </a:rPr>
              <a:t>Fig 3: Iran’s Internet </a:t>
            </a:r>
            <a:r>
              <a:rPr lang="en-US" sz="1200">
                <a:solidFill>
                  <a:schemeClr val="dk1"/>
                </a:solidFill>
                <a:latin typeface="Fira Sans"/>
                <a:ea typeface="Fira Sans"/>
                <a:cs typeface="Fira Sans"/>
                <a:sym typeface="Fira Sans"/>
              </a:rPr>
              <a:t>connectivity </a:t>
            </a:r>
            <a:r>
              <a:rPr lang="en-US" sz="1200">
                <a:solidFill>
                  <a:schemeClr val="dk1"/>
                </a:solidFill>
                <a:latin typeface="Fira Sans"/>
                <a:ea typeface="Fira Sans"/>
                <a:cs typeface="Fira Sans"/>
                <a:sym typeface="Fira Sans"/>
              </a:rPr>
              <a:t>of the blackout week [9]</a:t>
            </a:r>
            <a:endParaRPr sz="1200">
              <a:solidFill>
                <a:schemeClr val="dk1"/>
              </a:solidFill>
              <a:latin typeface="Fira Sans"/>
              <a:ea typeface="Fira Sans"/>
              <a:cs typeface="Fira Sans"/>
              <a:sym typeface="Fira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f5dc85652c_6_44"/>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6</a:t>
            </a:r>
            <a:endParaRPr/>
          </a:p>
        </p:txBody>
      </p:sp>
      <p:sp>
        <p:nvSpPr>
          <p:cNvPr id="124" name="Google Shape;124;gf5dc85652c_6_44"/>
          <p:cNvSpPr txBox="1"/>
          <p:nvPr/>
        </p:nvSpPr>
        <p:spPr>
          <a:xfrm>
            <a:off x="540125" y="390175"/>
            <a:ext cx="7050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#2</a:t>
            </a:r>
            <a:endParaRPr sz="3100">
              <a:solidFill>
                <a:schemeClr val="dk1"/>
              </a:solidFill>
              <a:latin typeface="Bebas Neue"/>
              <a:ea typeface="Bebas Neue"/>
              <a:cs typeface="Bebas Neue"/>
              <a:sym typeface="Bebas Neue"/>
            </a:endParaRPr>
          </a:p>
          <a:p>
            <a:pPr indent="0" lvl="0" marL="0" rtl="0" algn="l">
              <a:spcBef>
                <a:spcPts val="0"/>
              </a:spcBef>
              <a:spcAft>
                <a:spcPts val="0"/>
              </a:spcAft>
              <a:buNone/>
            </a:pPr>
            <a:r>
              <a:rPr lang="en-US" sz="3100">
                <a:solidFill>
                  <a:schemeClr val="dk1"/>
                </a:solidFill>
                <a:latin typeface="Bebas Neue"/>
                <a:ea typeface="Bebas Neue"/>
                <a:cs typeface="Bebas Neue"/>
                <a:sym typeface="Bebas Neue"/>
              </a:rPr>
              <a:t>Government Regulation Has Collateral Damage [1]</a:t>
            </a:r>
            <a:endParaRPr sz="3100">
              <a:solidFill>
                <a:schemeClr val="dk1"/>
              </a:solidFill>
              <a:latin typeface="Bebas Neue"/>
              <a:ea typeface="Bebas Neue"/>
              <a:cs typeface="Bebas Neue"/>
              <a:sym typeface="Bebas Neue"/>
            </a:endParaRPr>
          </a:p>
        </p:txBody>
      </p:sp>
      <p:sp>
        <p:nvSpPr>
          <p:cNvPr id="125" name="Google Shape;125;gf5dc85652c_6_44"/>
          <p:cNvSpPr txBox="1"/>
          <p:nvPr/>
        </p:nvSpPr>
        <p:spPr>
          <a:xfrm>
            <a:off x="540125" y="1646025"/>
            <a:ext cx="3813000" cy="3006600"/>
          </a:xfrm>
          <a:prstGeom prst="rect">
            <a:avLst/>
          </a:prstGeom>
          <a:noFill/>
          <a:ln>
            <a:noFill/>
          </a:ln>
        </p:spPr>
        <p:txBody>
          <a:bodyPr anchorCtr="0" anchor="t" bIns="91425" lIns="91425" spcFirstLastPara="1" rIns="91425" wrap="square" tIns="91425">
            <a:spAutoFit/>
          </a:bodyPr>
          <a:lstStyle/>
          <a:p>
            <a:pPr indent="-323850" lvl="0" marL="457200" rtl="0" algn="l">
              <a:lnSpc>
                <a:spcPct val="100000"/>
              </a:lnSpc>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Infrastructure Bill [10]</a:t>
            </a:r>
            <a:endParaRPr sz="1500">
              <a:solidFill>
                <a:schemeClr val="dk1"/>
              </a:solidFill>
              <a:latin typeface="Fira Sans"/>
              <a:ea typeface="Fira Sans"/>
              <a:cs typeface="Fira Sans"/>
              <a:sym typeface="Fira Sans"/>
            </a:endParaRPr>
          </a:p>
          <a:p>
            <a:pPr indent="-323850" lvl="1" marL="914400" rtl="0" algn="l">
              <a:lnSpc>
                <a:spcPct val="100000"/>
              </a:lnSpc>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Goal of modernizing U.S. infrastructure</a:t>
            </a:r>
            <a:endParaRPr sz="1500">
              <a:solidFill>
                <a:schemeClr val="dk1"/>
              </a:solidFill>
              <a:latin typeface="Fira Sans"/>
              <a:ea typeface="Fira Sans"/>
              <a:cs typeface="Fira Sans"/>
              <a:sym typeface="Fira Sans"/>
            </a:endParaRPr>
          </a:p>
          <a:p>
            <a:pPr indent="-323850" lvl="1" marL="914400" rtl="0" algn="l">
              <a:lnSpc>
                <a:spcPct val="100000"/>
              </a:lnSpc>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Harms cryptocurrency/the crypto ecosystem</a:t>
            </a:r>
            <a:endParaRPr sz="1500">
              <a:solidFill>
                <a:schemeClr val="dk1"/>
              </a:solidFill>
              <a:latin typeface="Fira Sans"/>
              <a:ea typeface="Fira Sans"/>
              <a:cs typeface="Fira Sans"/>
              <a:sym typeface="Fira Sans"/>
            </a:endParaRPr>
          </a:p>
          <a:p>
            <a:pPr indent="-323850" lvl="0" marL="457200" rtl="0" algn="l">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EARN IT Act [11]</a:t>
            </a:r>
            <a:endParaRPr sz="1500">
              <a:solidFill>
                <a:schemeClr val="dk1"/>
              </a:solidFill>
              <a:latin typeface="Fira Sans"/>
              <a:ea typeface="Fira Sans"/>
              <a:cs typeface="Fira Sans"/>
              <a:sym typeface="Fira Sans"/>
            </a:endParaRPr>
          </a:p>
          <a:p>
            <a:pPr indent="-323850" lvl="1" marL="914400" rtl="0" algn="l">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Goal of preventing child exploitation</a:t>
            </a:r>
            <a:endParaRPr sz="1500">
              <a:solidFill>
                <a:schemeClr val="dk1"/>
              </a:solidFill>
              <a:latin typeface="Fira Sans"/>
              <a:ea typeface="Fira Sans"/>
              <a:cs typeface="Fira Sans"/>
              <a:sym typeface="Fira Sans"/>
            </a:endParaRPr>
          </a:p>
          <a:p>
            <a:pPr indent="-323850" lvl="1" marL="914400" rtl="0" algn="l">
              <a:spcBef>
                <a:spcPts val="8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Jeopardizes end-to-end encryption</a:t>
            </a:r>
            <a:endParaRPr sz="1500">
              <a:solidFill>
                <a:schemeClr val="dk1"/>
              </a:solidFill>
              <a:latin typeface="Fira Sans"/>
              <a:ea typeface="Fira Sans"/>
              <a:cs typeface="Fira Sans"/>
              <a:sym typeface="Fira Sans"/>
            </a:endParaRPr>
          </a:p>
        </p:txBody>
      </p:sp>
      <p:pic>
        <p:nvPicPr>
          <p:cNvPr id="126" name="Google Shape;126;gf5dc85652c_6_44"/>
          <p:cNvPicPr preferRelativeResize="0"/>
          <p:nvPr/>
        </p:nvPicPr>
        <p:blipFill>
          <a:blip r:embed="rId3">
            <a:alphaModFix/>
          </a:blip>
          <a:stretch>
            <a:fillRect/>
          </a:stretch>
        </p:blipFill>
        <p:spPr>
          <a:xfrm>
            <a:off x="4771350" y="2075450"/>
            <a:ext cx="3673375" cy="2066276"/>
          </a:xfrm>
          <a:prstGeom prst="rect">
            <a:avLst/>
          </a:prstGeom>
          <a:noFill/>
          <a:ln>
            <a:noFill/>
          </a:ln>
        </p:spPr>
      </p:pic>
      <p:sp>
        <p:nvSpPr>
          <p:cNvPr id="127" name="Google Shape;127;gf5dc85652c_6_44"/>
          <p:cNvSpPr txBox="1"/>
          <p:nvPr/>
        </p:nvSpPr>
        <p:spPr>
          <a:xfrm>
            <a:off x="4318250" y="4191750"/>
            <a:ext cx="4310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Fira Sans"/>
                <a:ea typeface="Fira Sans"/>
                <a:cs typeface="Fira Sans"/>
                <a:sym typeface="Fira Sans"/>
              </a:rPr>
              <a:t>Fig 4: </a:t>
            </a:r>
            <a:r>
              <a:rPr lang="en-US" sz="1200">
                <a:solidFill>
                  <a:schemeClr val="dk1"/>
                </a:solidFill>
                <a:latin typeface="Fira Sans"/>
                <a:ea typeface="Fira Sans"/>
                <a:cs typeface="Fira Sans"/>
                <a:sym typeface="Fira Sans"/>
              </a:rPr>
              <a:t>Petition to reject the EARN IT Act</a:t>
            </a:r>
            <a:endParaRPr sz="1200">
              <a:solidFill>
                <a:schemeClr val="dk1"/>
              </a:solidFill>
              <a:latin typeface="Fira Sans"/>
              <a:ea typeface="Fira Sans"/>
              <a:cs typeface="Fira Sans"/>
              <a:sym typeface="Fira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f5dc85652c_6_55"/>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7</a:t>
            </a:r>
            <a:endParaRPr/>
          </a:p>
        </p:txBody>
      </p:sp>
      <p:sp>
        <p:nvSpPr>
          <p:cNvPr id="133" name="Google Shape;133;gf5dc85652c_6_55"/>
          <p:cNvSpPr txBox="1"/>
          <p:nvPr/>
        </p:nvSpPr>
        <p:spPr>
          <a:xfrm>
            <a:off x="540125" y="390175"/>
            <a:ext cx="7050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#2</a:t>
            </a:r>
            <a:endParaRPr sz="3100">
              <a:solidFill>
                <a:schemeClr val="dk1"/>
              </a:solidFill>
              <a:latin typeface="Bebas Neue"/>
              <a:ea typeface="Bebas Neue"/>
              <a:cs typeface="Bebas Neue"/>
              <a:sym typeface="Bebas Neue"/>
            </a:endParaRPr>
          </a:p>
          <a:p>
            <a:pPr indent="0" lvl="0" marL="0" rtl="0" algn="l">
              <a:spcBef>
                <a:spcPts val="0"/>
              </a:spcBef>
              <a:spcAft>
                <a:spcPts val="0"/>
              </a:spcAft>
              <a:buNone/>
            </a:pPr>
            <a:r>
              <a:rPr lang="en-US" sz="3100">
                <a:solidFill>
                  <a:schemeClr val="dk1"/>
                </a:solidFill>
                <a:latin typeface="Bebas Neue"/>
                <a:ea typeface="Bebas Neue"/>
                <a:cs typeface="Bebas Neue"/>
                <a:sym typeface="Bebas Neue"/>
              </a:rPr>
              <a:t>Government Regulation Has Collateral Damage [2]</a:t>
            </a:r>
            <a:endParaRPr sz="3100">
              <a:solidFill>
                <a:schemeClr val="dk1"/>
              </a:solidFill>
              <a:latin typeface="Bebas Neue"/>
              <a:ea typeface="Bebas Neue"/>
              <a:cs typeface="Bebas Neue"/>
              <a:sym typeface="Bebas Neue"/>
            </a:endParaRPr>
          </a:p>
        </p:txBody>
      </p:sp>
      <p:sp>
        <p:nvSpPr>
          <p:cNvPr id="134" name="Google Shape;134;gf5dc85652c_6_55"/>
          <p:cNvSpPr txBox="1"/>
          <p:nvPr/>
        </p:nvSpPr>
        <p:spPr>
          <a:xfrm>
            <a:off x="540125" y="1840725"/>
            <a:ext cx="3929700" cy="23010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200"/>
              </a:spcBef>
              <a:spcAft>
                <a:spcPts val="0"/>
              </a:spcAft>
              <a:buClr>
                <a:schemeClr val="dk1"/>
              </a:buClr>
              <a:buSzPts val="1500"/>
              <a:buFont typeface="Fira Sans"/>
              <a:buChar char="●"/>
            </a:pPr>
            <a:r>
              <a:rPr b="1" lang="en-US" sz="1500">
                <a:solidFill>
                  <a:schemeClr val="dk1"/>
                </a:solidFill>
                <a:latin typeface="Fira Sans"/>
                <a:ea typeface="Fira Sans"/>
                <a:cs typeface="Fira Sans"/>
                <a:sym typeface="Fira Sans"/>
              </a:rPr>
              <a:t>Counterargument</a:t>
            </a:r>
            <a:r>
              <a:rPr lang="en-US" sz="1500">
                <a:solidFill>
                  <a:schemeClr val="dk1"/>
                </a:solidFill>
                <a:latin typeface="Fira Sans"/>
                <a:ea typeface="Fira Sans"/>
                <a:cs typeface="Fira Sans"/>
                <a:sym typeface="Fira Sans"/>
              </a:rPr>
              <a:t>: Only so much can be done to mitigate collateral damage, regardless of the legislation</a:t>
            </a:r>
            <a:endParaRPr sz="1500">
              <a:solidFill>
                <a:schemeClr val="dk1"/>
              </a:solidFill>
              <a:latin typeface="Fira Sans"/>
              <a:ea typeface="Fira Sans"/>
              <a:cs typeface="Fira Sans"/>
              <a:sym typeface="Fira Sans"/>
            </a:endParaRPr>
          </a:p>
          <a:p>
            <a:pPr indent="-323850" lvl="0" marL="4572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Tr</a:t>
            </a:r>
            <a:r>
              <a:rPr lang="en-US" sz="1500">
                <a:solidFill>
                  <a:schemeClr val="dk1"/>
                </a:solidFill>
                <a:latin typeface="Fira Sans"/>
                <a:ea typeface="Fira Sans"/>
                <a:cs typeface="Fira Sans"/>
                <a:sym typeface="Fira Sans"/>
              </a:rPr>
              <a:t>ade</a:t>
            </a:r>
            <a:r>
              <a:rPr lang="en-US" sz="1500">
                <a:solidFill>
                  <a:schemeClr val="dk1"/>
                </a:solidFill>
                <a:latin typeface="Fira Sans"/>
                <a:ea typeface="Fira Sans"/>
                <a:cs typeface="Fira Sans"/>
                <a:sym typeface="Fira Sans"/>
              </a:rPr>
              <a:t>off between preventing criminal activity/protecting people and minimizing collateral damage. [</a:t>
            </a:r>
            <a:r>
              <a:rPr lang="en-US" sz="1500">
                <a:solidFill>
                  <a:schemeClr val="dk1"/>
                </a:solidFill>
                <a:latin typeface="Fira Sans"/>
                <a:ea typeface="Fira Sans"/>
                <a:cs typeface="Fira Sans"/>
                <a:sym typeface="Fira Sans"/>
              </a:rPr>
              <a:t>11</a:t>
            </a:r>
            <a:r>
              <a:rPr lang="en-US" sz="1500">
                <a:solidFill>
                  <a:schemeClr val="dk1"/>
                </a:solidFill>
                <a:latin typeface="Fira Sans"/>
                <a:ea typeface="Fira Sans"/>
                <a:cs typeface="Fira Sans"/>
                <a:sym typeface="Fira Sans"/>
              </a:rPr>
              <a:t>]</a:t>
            </a:r>
            <a:endParaRPr sz="1500">
              <a:solidFill>
                <a:schemeClr val="dk1"/>
              </a:solidFill>
              <a:latin typeface="Fira Sans"/>
              <a:ea typeface="Fira Sans"/>
              <a:cs typeface="Fira Sans"/>
              <a:sym typeface="Fira Sans"/>
            </a:endParaRPr>
          </a:p>
        </p:txBody>
      </p:sp>
      <p:pic>
        <p:nvPicPr>
          <p:cNvPr id="135" name="Google Shape;135;gf5dc85652c_6_55"/>
          <p:cNvPicPr preferRelativeResize="0"/>
          <p:nvPr/>
        </p:nvPicPr>
        <p:blipFill>
          <a:blip r:embed="rId3">
            <a:alphaModFix/>
          </a:blip>
          <a:stretch>
            <a:fillRect/>
          </a:stretch>
        </p:blipFill>
        <p:spPr>
          <a:xfrm>
            <a:off x="5316275" y="1670588"/>
            <a:ext cx="2641275" cy="2641275"/>
          </a:xfrm>
          <a:prstGeom prst="rect">
            <a:avLst/>
          </a:prstGeom>
          <a:noFill/>
          <a:ln>
            <a:noFill/>
          </a:ln>
        </p:spPr>
      </p:pic>
      <p:sp>
        <p:nvSpPr>
          <p:cNvPr id="136" name="Google Shape;136;gf5dc85652c_6_55"/>
          <p:cNvSpPr txBox="1"/>
          <p:nvPr/>
        </p:nvSpPr>
        <p:spPr>
          <a:xfrm>
            <a:off x="4714663" y="4355546"/>
            <a:ext cx="3844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chemeClr val="dk1"/>
                </a:solidFill>
                <a:latin typeface="Fira Sans"/>
                <a:ea typeface="Fira Sans"/>
                <a:cs typeface="Fira Sans"/>
                <a:sym typeface="Fira Sans"/>
              </a:rPr>
              <a:t>Fig 5: Campaign to rally support for the EARN IT Act</a:t>
            </a:r>
            <a:endParaRPr sz="1100">
              <a:solidFill>
                <a:schemeClr val="dk1"/>
              </a:solidFill>
              <a:latin typeface="Fira Sans"/>
              <a:ea typeface="Fira Sans"/>
              <a:cs typeface="Fira Sans"/>
              <a:sym typeface="Fira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f5dc85652c_6_65"/>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8</a:t>
            </a:r>
            <a:endParaRPr/>
          </a:p>
        </p:txBody>
      </p:sp>
      <p:sp>
        <p:nvSpPr>
          <p:cNvPr id="142" name="Google Shape;142;gf5dc85652c_6_65"/>
          <p:cNvSpPr txBox="1"/>
          <p:nvPr/>
        </p:nvSpPr>
        <p:spPr>
          <a:xfrm>
            <a:off x="540125" y="390175"/>
            <a:ext cx="7050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Conclusion #2</a:t>
            </a:r>
            <a:endParaRPr sz="3100">
              <a:solidFill>
                <a:schemeClr val="dk1"/>
              </a:solidFill>
              <a:latin typeface="Bebas Neue"/>
              <a:ea typeface="Bebas Neue"/>
              <a:cs typeface="Bebas Neue"/>
              <a:sym typeface="Bebas Neue"/>
            </a:endParaRPr>
          </a:p>
          <a:p>
            <a:pPr indent="0" lvl="0" marL="0" rtl="0" algn="l">
              <a:spcBef>
                <a:spcPts val="0"/>
              </a:spcBef>
              <a:spcAft>
                <a:spcPts val="0"/>
              </a:spcAft>
              <a:buNone/>
            </a:pPr>
            <a:r>
              <a:rPr lang="en-US" sz="3100">
                <a:solidFill>
                  <a:schemeClr val="dk1"/>
                </a:solidFill>
                <a:latin typeface="Bebas Neue"/>
                <a:ea typeface="Bebas Neue"/>
                <a:cs typeface="Bebas Neue"/>
                <a:sym typeface="Bebas Neue"/>
              </a:rPr>
              <a:t>Government Regulation Has Collateral Damage [3]</a:t>
            </a:r>
            <a:endParaRPr sz="3100">
              <a:solidFill>
                <a:schemeClr val="dk1"/>
              </a:solidFill>
              <a:latin typeface="Bebas Neue"/>
              <a:ea typeface="Bebas Neue"/>
              <a:cs typeface="Bebas Neue"/>
              <a:sym typeface="Bebas Neue"/>
            </a:endParaRPr>
          </a:p>
        </p:txBody>
      </p:sp>
      <p:pic>
        <p:nvPicPr>
          <p:cNvPr id="143" name="Google Shape;143;gf5dc85652c_6_65"/>
          <p:cNvPicPr preferRelativeResize="0"/>
          <p:nvPr/>
        </p:nvPicPr>
        <p:blipFill>
          <a:blip r:embed="rId3">
            <a:alphaModFix/>
          </a:blip>
          <a:stretch>
            <a:fillRect/>
          </a:stretch>
        </p:blipFill>
        <p:spPr>
          <a:xfrm>
            <a:off x="4841750" y="1667300"/>
            <a:ext cx="3496800" cy="2620262"/>
          </a:xfrm>
          <a:prstGeom prst="rect">
            <a:avLst/>
          </a:prstGeom>
          <a:noFill/>
          <a:ln>
            <a:noFill/>
          </a:ln>
        </p:spPr>
      </p:pic>
      <p:sp>
        <p:nvSpPr>
          <p:cNvPr id="144" name="Google Shape;144;gf5dc85652c_6_65"/>
          <p:cNvSpPr txBox="1"/>
          <p:nvPr/>
        </p:nvSpPr>
        <p:spPr>
          <a:xfrm>
            <a:off x="540125" y="1646025"/>
            <a:ext cx="3496800" cy="26628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1200"/>
              </a:spcBef>
              <a:spcAft>
                <a:spcPts val="0"/>
              </a:spcAft>
              <a:buClr>
                <a:schemeClr val="dk1"/>
              </a:buClr>
              <a:buSzPts val="1500"/>
              <a:buFont typeface="Fira Sans"/>
              <a:buChar char="●"/>
            </a:pPr>
            <a:r>
              <a:rPr b="1" lang="en-US" sz="1500">
                <a:solidFill>
                  <a:schemeClr val="dk1"/>
                </a:solidFill>
                <a:latin typeface="Fira Sans"/>
                <a:ea typeface="Fira Sans"/>
                <a:cs typeface="Fira Sans"/>
                <a:sym typeface="Fira Sans"/>
              </a:rPr>
              <a:t>Response</a:t>
            </a:r>
            <a:r>
              <a:rPr lang="en-US" sz="1500">
                <a:solidFill>
                  <a:schemeClr val="dk1"/>
                </a:solidFill>
                <a:latin typeface="Fira Sans"/>
                <a:ea typeface="Fira Sans"/>
                <a:cs typeface="Fira Sans"/>
                <a:sym typeface="Fira Sans"/>
              </a:rPr>
              <a:t>: </a:t>
            </a:r>
            <a:r>
              <a:rPr lang="en-US" sz="1500">
                <a:solidFill>
                  <a:schemeClr val="dk1"/>
                </a:solidFill>
                <a:latin typeface="Fira Sans"/>
                <a:ea typeface="Fira Sans"/>
                <a:cs typeface="Fira Sans"/>
                <a:sym typeface="Fira Sans"/>
              </a:rPr>
              <a:t>Legislators are technologically illiterate</a:t>
            </a:r>
            <a:endParaRPr sz="1500">
              <a:solidFill>
                <a:schemeClr val="dk1"/>
              </a:solidFill>
              <a:latin typeface="Fira Sans"/>
              <a:ea typeface="Fira Sans"/>
              <a:cs typeface="Fira Sans"/>
              <a:sym typeface="Fira Sans"/>
            </a:endParaRPr>
          </a:p>
          <a:p>
            <a:pPr indent="-323850" lvl="0" marL="457200" rtl="0" algn="l">
              <a:lnSpc>
                <a:spcPct val="12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“How do you sustain a business model in which users don't pay for your service?” [13]</a:t>
            </a:r>
            <a:endParaRPr sz="1500">
              <a:solidFill>
                <a:schemeClr val="dk1"/>
              </a:solidFill>
              <a:latin typeface="Fira Sans"/>
              <a:ea typeface="Fira Sans"/>
              <a:cs typeface="Fira Sans"/>
              <a:sym typeface="Fira Sans"/>
            </a:endParaRPr>
          </a:p>
          <a:p>
            <a:pPr indent="-323850" lvl="0" marL="457200" rtl="0" algn="l">
              <a:lnSpc>
                <a:spcPct val="12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“Does Google, through this [iPhone], know I have moved … over to the left?” [12]</a:t>
            </a:r>
            <a:endParaRPr sz="1500">
              <a:solidFill>
                <a:schemeClr val="dk1"/>
              </a:solidFill>
              <a:latin typeface="Fira Sans"/>
              <a:ea typeface="Fira Sans"/>
              <a:cs typeface="Fira Sans"/>
              <a:sym typeface="Fira Sans"/>
            </a:endParaRPr>
          </a:p>
        </p:txBody>
      </p:sp>
      <p:sp>
        <p:nvSpPr>
          <p:cNvPr id="145" name="Google Shape;145;gf5dc85652c_6_65"/>
          <p:cNvSpPr txBox="1"/>
          <p:nvPr/>
        </p:nvSpPr>
        <p:spPr>
          <a:xfrm>
            <a:off x="4318250" y="4344150"/>
            <a:ext cx="4310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Fira Sans"/>
                <a:ea typeface="Fira Sans"/>
                <a:cs typeface="Fira Sans"/>
                <a:sym typeface="Fira Sans"/>
              </a:rPr>
              <a:t>Fig 6: Zuckerberg testimony [13]</a:t>
            </a:r>
            <a:endParaRPr sz="1200">
              <a:solidFill>
                <a:schemeClr val="dk1"/>
              </a:solidFill>
              <a:latin typeface="Fira Sans"/>
              <a:ea typeface="Fira Sans"/>
              <a:cs typeface="Fira Sans"/>
              <a:sym typeface="Fira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f5dc85652c_5_9"/>
          <p:cNvSpPr txBox="1"/>
          <p:nvPr>
            <p:ph idx="12" type="sldNum"/>
          </p:nvPr>
        </p:nvSpPr>
        <p:spPr>
          <a:xfrm>
            <a:off x="8338543" y="511497"/>
            <a:ext cx="289800" cy="146100"/>
          </a:xfrm>
          <a:prstGeom prst="rect">
            <a:avLst/>
          </a:prstGeom>
          <a:noFill/>
          <a:ln>
            <a:noFill/>
          </a:ln>
        </p:spPr>
        <p:txBody>
          <a:bodyPr anchorCtr="0" anchor="t" bIns="19050" lIns="19050" spcFirstLastPara="1" rIns="19050" wrap="square" tIns="19050">
            <a:spAutoFit/>
          </a:bodyPr>
          <a:lstStyle/>
          <a:p>
            <a:pPr indent="0" lvl="0" marL="0" rtl="0" algn="r">
              <a:spcBef>
                <a:spcPts val="0"/>
              </a:spcBef>
              <a:spcAft>
                <a:spcPts val="0"/>
              </a:spcAft>
              <a:buNone/>
            </a:pPr>
            <a:r>
              <a:rPr lang="en-US"/>
              <a:t>9</a:t>
            </a:r>
            <a:endParaRPr/>
          </a:p>
        </p:txBody>
      </p:sp>
      <p:sp>
        <p:nvSpPr>
          <p:cNvPr id="151" name="Google Shape;151;gf5dc85652c_5_9"/>
          <p:cNvSpPr txBox="1"/>
          <p:nvPr/>
        </p:nvSpPr>
        <p:spPr>
          <a:xfrm>
            <a:off x="654000" y="657600"/>
            <a:ext cx="70506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Bebas Neue"/>
                <a:ea typeface="Bebas Neue"/>
                <a:cs typeface="Bebas Neue"/>
                <a:sym typeface="Bebas Neue"/>
              </a:rPr>
              <a:t>Film maker’s intents</a:t>
            </a:r>
            <a:endParaRPr sz="3100">
              <a:solidFill>
                <a:schemeClr val="dk1"/>
              </a:solidFill>
              <a:latin typeface="Bebas Neue"/>
              <a:ea typeface="Bebas Neue"/>
              <a:cs typeface="Bebas Neue"/>
              <a:sym typeface="Bebas Neue"/>
            </a:endParaRPr>
          </a:p>
        </p:txBody>
      </p:sp>
      <p:sp>
        <p:nvSpPr>
          <p:cNvPr id="152" name="Google Shape;152;gf5dc85652c_5_9"/>
          <p:cNvSpPr txBox="1"/>
          <p:nvPr/>
        </p:nvSpPr>
        <p:spPr>
          <a:xfrm>
            <a:off x="521150" y="1319400"/>
            <a:ext cx="4316700" cy="34557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Cautionary tale of privacy</a:t>
            </a:r>
            <a:endParaRPr sz="1500">
              <a:solidFill>
                <a:schemeClr val="dk1"/>
              </a:solidFill>
              <a:latin typeface="Fira Sans"/>
              <a:ea typeface="Fira Sans"/>
              <a:cs typeface="Fira Sans"/>
              <a:sym typeface="Fira Sans"/>
            </a:endParaRPr>
          </a:p>
          <a:p>
            <a:pPr indent="-323850" lvl="0" marL="4572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Investigation process still doubtful</a:t>
            </a:r>
            <a:endParaRPr sz="1500">
              <a:solidFill>
                <a:schemeClr val="dk1"/>
              </a:solidFill>
              <a:latin typeface="Fira Sans"/>
              <a:ea typeface="Fira Sans"/>
              <a:cs typeface="Fira Sans"/>
              <a:sym typeface="Fira Sans"/>
            </a:endParaRPr>
          </a:p>
          <a:p>
            <a:pPr indent="-323850" lvl="1" marL="9144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Were rights from the Fourth Amendment violated?</a:t>
            </a:r>
            <a:endParaRPr sz="1500">
              <a:solidFill>
                <a:schemeClr val="dk1"/>
              </a:solidFill>
              <a:latin typeface="Fira Sans"/>
              <a:ea typeface="Fira Sans"/>
              <a:cs typeface="Fira Sans"/>
              <a:sym typeface="Fira Sans"/>
            </a:endParaRPr>
          </a:p>
          <a:p>
            <a:pPr indent="-323850" lvl="0" marL="4572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Technological protections cannot mitigate information leakage through socializing</a:t>
            </a:r>
            <a:endParaRPr sz="1500">
              <a:solidFill>
                <a:schemeClr val="dk1"/>
              </a:solidFill>
              <a:latin typeface="Fira Sans"/>
              <a:ea typeface="Fira Sans"/>
              <a:cs typeface="Fira Sans"/>
              <a:sym typeface="Fira Sans"/>
            </a:endParaRPr>
          </a:p>
          <a:p>
            <a:pPr indent="-323850" lvl="0" marL="457200" rtl="0" algn="l">
              <a:lnSpc>
                <a:spcPct val="150000"/>
              </a:lnSpc>
              <a:spcBef>
                <a:spcPts val="1200"/>
              </a:spcBef>
              <a:spcAft>
                <a:spcPts val="0"/>
              </a:spcAft>
              <a:buClr>
                <a:schemeClr val="dk1"/>
              </a:buClr>
              <a:buSzPts val="1500"/>
              <a:buFont typeface="Fira Sans"/>
              <a:buChar char="●"/>
            </a:pPr>
            <a:r>
              <a:rPr lang="en-US" sz="1500">
                <a:solidFill>
                  <a:schemeClr val="dk1"/>
                </a:solidFill>
                <a:latin typeface="Fira Sans"/>
                <a:ea typeface="Fira Sans"/>
                <a:cs typeface="Fira Sans"/>
                <a:sym typeface="Fira Sans"/>
              </a:rPr>
              <a:t>Can we trust the government to justly handle similar cases in the future? </a:t>
            </a:r>
            <a:endParaRPr sz="1500">
              <a:solidFill>
                <a:schemeClr val="dk1"/>
              </a:solidFill>
              <a:latin typeface="Fira Sans"/>
              <a:ea typeface="Fira Sans"/>
              <a:cs typeface="Fira Sans"/>
              <a:sym typeface="Fira Sans"/>
            </a:endParaRPr>
          </a:p>
        </p:txBody>
      </p:sp>
      <p:pic>
        <p:nvPicPr>
          <p:cNvPr id="153" name="Google Shape;153;gf5dc85652c_5_9"/>
          <p:cNvPicPr preferRelativeResize="0"/>
          <p:nvPr/>
        </p:nvPicPr>
        <p:blipFill>
          <a:blip r:embed="rId3">
            <a:alphaModFix/>
          </a:blip>
          <a:stretch>
            <a:fillRect/>
          </a:stretch>
        </p:blipFill>
        <p:spPr>
          <a:xfrm>
            <a:off x="5639850" y="730875"/>
            <a:ext cx="2397380" cy="3416046"/>
          </a:xfrm>
          <a:prstGeom prst="rect">
            <a:avLst/>
          </a:prstGeom>
          <a:noFill/>
          <a:ln>
            <a:noFill/>
          </a:ln>
        </p:spPr>
      </p:pic>
      <p:sp>
        <p:nvSpPr>
          <p:cNvPr id="154" name="Google Shape;154;gf5dc85652c_5_9"/>
          <p:cNvSpPr txBox="1"/>
          <p:nvPr/>
        </p:nvSpPr>
        <p:spPr>
          <a:xfrm>
            <a:off x="5338538" y="4146925"/>
            <a:ext cx="3000000" cy="400200"/>
          </a:xfrm>
          <a:prstGeom prst="rect">
            <a:avLst/>
          </a:prstGeom>
          <a:noFill/>
          <a:ln>
            <a:noFill/>
          </a:ln>
        </p:spPr>
        <p:txBody>
          <a:bodyPr anchorCtr="0" anchor="t" bIns="91425" lIns="91425" spcFirstLastPara="1" rIns="91425" wrap="square" tIns="91425">
            <a:spAutoFit/>
          </a:bodyPr>
          <a:lstStyle/>
          <a:p>
            <a:pPr indent="0" lvl="0" marL="0" rtl="0" algn="ctr">
              <a:lnSpc>
                <a:spcPct val="144000"/>
              </a:lnSpc>
              <a:spcBef>
                <a:spcPts val="0"/>
              </a:spcBef>
              <a:spcAft>
                <a:spcPts val="0"/>
              </a:spcAft>
              <a:buNone/>
            </a:pPr>
            <a:r>
              <a:rPr lang="en-US">
                <a:solidFill>
                  <a:schemeClr val="dk1"/>
                </a:solidFill>
              </a:rPr>
              <a:t>https://xkcd.com/2169/</a:t>
            </a:r>
            <a:endParaRPr>
              <a:solidFill>
                <a:schemeClr val="dk1"/>
              </a:solidFil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2014-08-25T02:19:16Z</dcterms:created>
  <dc:creator>Keith A. Pray</dc:creator>
</cp:coreProperties>
</file>