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62" autoAdjust="0"/>
  </p:normalViewPr>
  <p:slideViewPr>
    <p:cSldViewPr snapToGrid="0" snapToObjects="1">
      <p:cViewPr varScale="1">
        <p:scale>
          <a:sx n="80" d="100"/>
          <a:sy n="80" d="100"/>
        </p:scale>
        <p:origin x="-104" y="-6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8543643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ytimes.com/2013/08/18/magazine/laura-poitras-snowden.html" TargetMode="External"/><Relationship Id="rId4" Type="http://schemas.openxmlformats.org/officeDocument/2006/relationships/hyperlink" Target="http://www.newyorker.com/news/daily-comment/snowden-changed-journalism" TargetMode="External"/><Relationship Id="rId5" Type="http://schemas.openxmlformats.org/officeDocument/2006/relationships/hyperlink" Target="https://us.boell.org/2016/02/02/journalism-after-snowden-how-internet-has-changed-media" TargetMode="External"/><Relationship Id="rId6" Type="http://schemas.openxmlformats.org/officeDocument/2006/relationships/hyperlink" Target="https://medium.com/global-editors-network/e-snowden-against-surveillance-journalists-engagement-more-efficient-than-encryption-dbfbacdf9463" TargetMode="External"/><Relationship Id="rId7" Type="http://schemas.openxmlformats.org/officeDocument/2006/relationships/hyperlink" Target="https://securedrop.org/directory"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pbs.org/wgbh/pages/frontline/government-elections-politics/united-states-of-secrets/the-frontline-interview-thomas-drake/" TargetMode="External"/><Relationship Id="rId4" Type="http://schemas.openxmlformats.org/officeDocument/2006/relationships/hyperlink" Target="https://www.whistleblower.org/bio-thomas-drake" TargetMode="External"/><Relationship Id="rId5" Type="http://schemas.openxmlformats.org/officeDocument/2006/relationships/hyperlink" Target="https://www.washingtonpost.com/news/fact-checker/wp/2014/03/12/edward-snowdens-claim-that-as-a-contractor-he-had-no-proper-channels-for-protection-as-a-whistleblower/?utm_term=.e89912802396"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esta.org.uk/edward-snowden-futurefest-full-interview" TargetMode="External"/><Relationship Id="rId4" Type="http://schemas.openxmlformats.org/officeDocument/2006/relationships/hyperlink" Target="https://www.theguardian.com/us-news/2016/may/22/snowden-whistleblower-protections-john-crane"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Speaker: Mike, then Steve, Andrew, Will</a:t>
            </a:r>
          </a:p>
          <a:p>
            <a:pPr lvl="0">
              <a:spcBef>
                <a:spcPts val="0"/>
              </a:spcBef>
              <a:buNone/>
            </a:pPr>
            <a:endParaRPr/>
          </a:p>
          <a:p>
            <a:pPr lvl="0">
              <a:spcBef>
                <a:spcPts val="0"/>
              </a:spcBef>
              <a:buNone/>
            </a:pPr>
            <a:r>
              <a:rPr lang="en"/>
              <a:t>Hi everyone, for our project we analyzed the movie </a:t>
            </a:r>
            <a:r>
              <a:rPr lang="en" i="1"/>
              <a:t>Citizenfour</a:t>
            </a:r>
            <a:r>
              <a:rPr lang="en"/>
              <a:t>. I’m Mike Giancola, &lt;Steve, Andrew, and Will introduce themselves in order&gt;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Speaker: Will</a:t>
            </a:r>
          </a:p>
          <a:p>
            <a:pPr lvl="0" rtl="0">
              <a:spcBef>
                <a:spcPts val="0"/>
              </a:spcBef>
              <a:buNone/>
            </a:pPr>
            <a:endParaRPr/>
          </a:p>
          <a:p>
            <a:pPr marL="457200" lvl="0" indent="-228600" rtl="0">
              <a:spcBef>
                <a:spcPts val="0"/>
              </a:spcBef>
            </a:pPr>
            <a:r>
              <a:rPr lang="en"/>
              <a:t>Kantianism</a:t>
            </a:r>
          </a:p>
          <a:p>
            <a:pPr marL="914400" lvl="1" indent="-228600" rtl="0">
              <a:spcBef>
                <a:spcPts val="0"/>
              </a:spcBef>
            </a:pPr>
            <a:r>
              <a:rPr lang="en"/>
              <a:t>Categorical Imperative (First Formulation): Act only from moral rules that you can at the same time will to be universal moral laws.</a:t>
            </a:r>
          </a:p>
          <a:p>
            <a:pPr marL="1371600" lvl="2" indent="-228600" rtl="0">
              <a:spcBef>
                <a:spcPts val="0"/>
              </a:spcBef>
            </a:pPr>
            <a:r>
              <a:rPr lang="en"/>
              <a:t>If whistleblowing were a universal moral rule, the government would have no secrets. Is this good?</a:t>
            </a:r>
          </a:p>
          <a:p>
            <a:pPr marL="914400" lvl="1" indent="-228600" rtl="0">
              <a:spcBef>
                <a:spcPts val="0"/>
              </a:spcBef>
            </a:pPr>
            <a:r>
              <a:rPr lang="en"/>
              <a:t>Categorical Imperative (Second Formulation): Act so that you always treat both yourself and other people as ends in themselves, and never only as a means to an end.</a:t>
            </a:r>
          </a:p>
          <a:p>
            <a:pPr marL="1371600" lvl="2" indent="-228600" rtl="0">
              <a:spcBef>
                <a:spcPts val="0"/>
              </a:spcBef>
            </a:pPr>
            <a:r>
              <a:rPr lang="en"/>
              <a:t>Snowden attempted to go through proper channels and was silenced, so he didn’t use his employer as a means to an end. The government was using citizens as means to an end so Snowden made them aware of it.</a:t>
            </a:r>
          </a:p>
          <a:p>
            <a:pPr marL="457200" lvl="0" indent="-228600" rtl="0">
              <a:spcBef>
                <a:spcPts val="0"/>
              </a:spcBef>
            </a:pPr>
            <a:r>
              <a:rPr lang="en"/>
              <a:t>Act Utilitarianism</a:t>
            </a:r>
          </a:p>
          <a:p>
            <a:pPr marL="914400" lvl="1" indent="-228600" rtl="0">
              <a:spcBef>
                <a:spcPts val="0"/>
              </a:spcBef>
            </a:pPr>
            <a:r>
              <a:rPr lang="en"/>
              <a:t>Difficult to quantify happiness of all parties.</a:t>
            </a:r>
          </a:p>
          <a:p>
            <a:pPr marL="457200" lvl="0" indent="-228600" rtl="0">
              <a:spcBef>
                <a:spcPts val="0"/>
              </a:spcBef>
            </a:pPr>
            <a:r>
              <a:rPr lang="en"/>
              <a:t>Rule Utilitarianism: Adopt those moral rules that, if followed by everyone, lead to the greatest increase in total happiness.</a:t>
            </a:r>
          </a:p>
          <a:p>
            <a:pPr marL="914400" lvl="1" indent="-298450" rtl="0">
              <a:lnSpc>
                <a:spcPct val="115000"/>
              </a:lnSpc>
              <a:spcBef>
                <a:spcPts val="0"/>
              </a:spcBef>
              <a:buSzPct val="100000"/>
            </a:pPr>
            <a:r>
              <a:rPr lang="en"/>
              <a:t>“Many people are careful about what they type into search engines because they know it’s being recorded, and that limits the boundaries of their intellectual exploration. I’m more willing to risk imprisonment or any other negative outcome, personally, than I am willing to risk the curtailment of my intellectual freedom, and that of those around me.” - Snowden in Citizenfour (26:50)</a:t>
            </a:r>
          </a:p>
          <a:p>
            <a:pPr marL="914400" lvl="1" indent="-228600" rtl="0">
              <a:spcBef>
                <a:spcPts val="0"/>
              </a:spcBef>
            </a:pPr>
            <a:r>
              <a:rPr lang="en"/>
              <a:t>“it all comes down to state power against the people’s ability to meaningfully oppose that power. And I'm sitting there everyday, getting payed to design methods to amplify that state power. And I'm realizing that if, you know, the policy switches, that there are the only things that restrains these states, were changed, there, you couldn't meaningfully oppose these.”</a:t>
            </a:r>
          </a:p>
          <a:p>
            <a:pPr marL="457200" lvl="0" indent="-228600" rtl="0">
              <a:spcBef>
                <a:spcPts val="0"/>
              </a:spcBef>
            </a:pPr>
            <a:r>
              <a:rPr lang="en"/>
              <a:t>Social Contract Theory: Morality consists of the set of rules, governing how people are to treat one another, that rational people will agree to accept, for their mutual benefit on the condition that others follow those rules as well.</a:t>
            </a:r>
          </a:p>
          <a:p>
            <a:pPr marL="914400" lvl="1" indent="-228600" rtl="0">
              <a:spcBef>
                <a:spcPts val="0"/>
              </a:spcBef>
            </a:pPr>
            <a:r>
              <a:rPr lang="en"/>
              <a:t>People should make other people aware when their right to privacy is being violated.</a:t>
            </a:r>
          </a:p>
          <a:p>
            <a:pPr marL="457200" lvl="0" indent="-228600" rtl="0">
              <a:spcBef>
                <a:spcPts val="0"/>
              </a:spcBef>
            </a:pPr>
            <a:r>
              <a:rPr lang="en"/>
              <a:t>Virtue Ethics: A right action is that of a virtual person</a:t>
            </a:r>
          </a:p>
          <a:p>
            <a:pPr marL="914400" lvl="1" indent="-228600" rtl="0">
              <a:spcBef>
                <a:spcPts val="0"/>
              </a:spcBef>
            </a:pPr>
            <a:r>
              <a:rPr lang="en"/>
              <a:t>Who were Snowden’s role models? William Binney?</a:t>
            </a:r>
          </a:p>
          <a:p>
            <a:pPr marL="914400" lvl="1" indent="-228600" rtl="0">
              <a:spcBef>
                <a:spcPts val="0"/>
              </a:spcBef>
            </a:pPr>
            <a:r>
              <a:rPr lang="en"/>
              <a:t>When testifying before German parliament, William Binney states that he sees the programs that Edward Snowden exposed as “the most major threat to our democracies all around the world”</a:t>
            </a:r>
          </a:p>
          <a:p>
            <a:pPr marL="914400" lvl="1" indent="-228600" rtl="0">
              <a:spcBef>
                <a:spcPts val="0"/>
              </a:spcBef>
            </a:pPr>
            <a:r>
              <a:rPr lang="en"/>
              <a:t>William Binney blew the while on STELLARWIND on account of its use to “actively [spy] on everyone in [the United States]”</a:t>
            </a:r>
          </a:p>
          <a:p>
            <a:pPr marL="914400" lvl="1" indent="-228600" rtl="0">
              <a:spcBef>
                <a:spcPts val="0"/>
              </a:spcBef>
            </a:pPr>
            <a:r>
              <a:rPr lang="en"/>
              <a:t>Plaintiffs for the Jewel v. NSA case argue that the NSA has caused injury by collecting their AT&amp;T “communications and records”</a:t>
            </a:r>
          </a:p>
          <a:p>
            <a:pPr marL="914400" lvl="1" indent="-228600" rtl="0">
              <a:spcBef>
                <a:spcPts val="0"/>
              </a:spcBef>
            </a:pPr>
            <a:r>
              <a:rPr lang="en"/>
              <a:t>Snowden had a girlfriend and parents that he cared for. A virtuous person would want to protect their family from privacy intrusions.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dirty="0"/>
              <a:t>Speaker: Steven</a:t>
            </a:r>
          </a:p>
          <a:p>
            <a:pPr lvl="0" rtl="0">
              <a:spcBef>
                <a:spcPts val="0"/>
              </a:spcBef>
              <a:buNone/>
            </a:pPr>
            <a:endParaRPr dirty="0"/>
          </a:p>
          <a:p>
            <a:pPr lvl="0">
              <a:spcBef>
                <a:spcPts val="0"/>
              </a:spcBef>
              <a:buNone/>
            </a:pPr>
            <a:r>
              <a:rPr lang="en" dirty="0"/>
              <a:t>Our second conclusion from the film is that journalists should utilize encryption.</a:t>
            </a:r>
          </a:p>
          <a:p>
            <a:pPr lvl="0">
              <a:spcBef>
                <a:spcPts val="0"/>
              </a:spcBef>
              <a:buNone/>
            </a:pPr>
            <a:r>
              <a:rPr lang="en" dirty="0"/>
              <a:t>The use of encryption would allow potential whistleblowers to confidently disclose sensitive info to journalists</a:t>
            </a:r>
          </a:p>
          <a:p>
            <a:pPr lvl="0" rtl="0">
              <a:spcBef>
                <a:spcPts val="0"/>
              </a:spcBef>
              <a:buNone/>
            </a:pPr>
            <a:r>
              <a:rPr lang="en" dirty="0"/>
              <a:t>and would project journalists from the government in the wake of Snowden’s actions</a:t>
            </a:r>
          </a:p>
          <a:p>
            <a:pPr lvl="0" rtl="0">
              <a:spcBef>
                <a:spcPts val="0"/>
              </a:spcBef>
              <a:buNone/>
            </a:pPr>
            <a:endParaRPr dirty="0"/>
          </a:p>
          <a:p>
            <a:pPr marL="457200" lvl="0" indent="-228600" rtl="0">
              <a:spcBef>
                <a:spcPts val="0"/>
              </a:spcBef>
            </a:pPr>
            <a:r>
              <a:rPr lang="en" dirty="0"/>
              <a:t>Snowden had a target painted on him by a global surveillance machine, so it's understandable that he would use encryption to ensure that he wouldn’t be caught before his collection of NSA documents could be disclosure to the public</a:t>
            </a:r>
          </a:p>
          <a:p>
            <a:pPr marL="457200" lvl="0" indent="-228600" rtl="0">
              <a:spcBef>
                <a:spcPts val="0"/>
              </a:spcBef>
            </a:pPr>
            <a:r>
              <a:rPr lang="en" dirty="0"/>
              <a:t>But unfortunately, journalists at the time did not see a need to use encryption</a:t>
            </a:r>
          </a:p>
          <a:p>
            <a:pPr marL="914400" lvl="1" indent="-228600" rtl="0">
              <a:spcBef>
                <a:spcPts val="0"/>
              </a:spcBef>
            </a:pPr>
            <a:r>
              <a:rPr lang="en" dirty="0"/>
              <a:t>Steve Coll, journalist and dean of the Columbia University Graduate School of Journalism, attributes the sparse use of encryption to improper training by newspapers (as a result of declining revenue) [2]</a:t>
            </a:r>
          </a:p>
          <a:p>
            <a:pPr marL="457200" lvl="0" indent="-228600" rtl="0">
              <a:spcBef>
                <a:spcPts val="0"/>
              </a:spcBef>
            </a:pPr>
            <a:r>
              <a:rPr lang="en" dirty="0"/>
              <a:t>The film mentions that “In December 2012, an anonymous source contacts Glenn Greenwald. They are not able to establish a secure communication method, so their correspondence stalls.”</a:t>
            </a:r>
          </a:p>
          <a:p>
            <a:pPr marL="914400" lvl="1" indent="-228600" rtl="0">
              <a:spcBef>
                <a:spcPts val="0"/>
              </a:spcBef>
            </a:pPr>
            <a:r>
              <a:rPr lang="en" dirty="0"/>
              <a:t>Of course, this was Snowden trying to get Greenwald to use GPG, but Greenwald refused to adopt the technology</a:t>
            </a:r>
          </a:p>
          <a:p>
            <a:pPr marL="914400" lvl="1" indent="-228600" rtl="0">
              <a:spcBef>
                <a:spcPts val="0"/>
              </a:spcBef>
            </a:pPr>
            <a:r>
              <a:rPr lang="en" dirty="0"/>
              <a:t>From a piece by journalist Peter Maass, Greenwald said, “It’s really annoying and complicated, the encryption software. He kept harassing me, but at some point he just got frustrated, so he went to Laura.” [1]</a:t>
            </a:r>
          </a:p>
          <a:p>
            <a:pPr marL="914400" lvl="1" indent="-228600" rtl="0">
              <a:spcBef>
                <a:spcPts val="0"/>
              </a:spcBef>
            </a:pPr>
            <a:r>
              <a:rPr lang="en" dirty="0"/>
              <a:t>It cannot be said that if Snowden was unaware of Poitras, then the NSA document disclosure would never had been reported, but it can be said that Greenwald’s refusal to use GPG did delay the disclosure.</a:t>
            </a:r>
          </a:p>
          <a:p>
            <a:pPr marL="457200" lvl="0" indent="-228600" rtl="0">
              <a:spcBef>
                <a:spcPts val="0"/>
              </a:spcBef>
            </a:pPr>
            <a:r>
              <a:rPr lang="en" dirty="0"/>
              <a:t>As for the second point...</a:t>
            </a:r>
          </a:p>
          <a:p>
            <a:pPr marL="457200" lvl="0" indent="-228600" rtl="0">
              <a:spcBef>
                <a:spcPts val="0"/>
              </a:spcBef>
            </a:pPr>
            <a:r>
              <a:rPr lang="en" dirty="0"/>
              <a:t>In an interview with Jeremy Scahill, investigative journalist, William Binney states that journalists working with the Snowden documents are on a (presumably) government “cast iron cover list”.</a:t>
            </a:r>
          </a:p>
          <a:p>
            <a:pPr marL="914400" lvl="1" indent="-228600" rtl="0">
              <a:spcBef>
                <a:spcPts val="0"/>
              </a:spcBef>
            </a:pPr>
            <a:r>
              <a:rPr lang="en" dirty="0"/>
              <a:t>The government (again, presumably) will capture data from those journalists’ electronic devices to track their actions and find new whistleblowers</a:t>
            </a:r>
          </a:p>
          <a:p>
            <a:pPr marL="457200" lvl="0" indent="-228600" rtl="0">
              <a:spcBef>
                <a:spcPts val="0"/>
              </a:spcBef>
            </a:pPr>
            <a:r>
              <a:rPr lang="en" dirty="0"/>
              <a:t>Nowadays, more journalists have adopted encryption to protect their sources and not miss “the next Snowden”</a:t>
            </a:r>
          </a:p>
          <a:p>
            <a:pPr marL="914400" lvl="1" indent="-228600" rtl="0">
              <a:spcBef>
                <a:spcPts val="0"/>
              </a:spcBef>
            </a:pPr>
            <a:r>
              <a:rPr lang="en" dirty="0"/>
              <a:t>31 media organizations have </a:t>
            </a:r>
            <a:r>
              <a:rPr lang="en" dirty="0" smtClean="0"/>
              <a:t>adopted, </a:t>
            </a:r>
            <a:r>
              <a:rPr lang="en" dirty="0"/>
              <a:t>a more simple method for whistleblowers to disclose information than through encrypted </a:t>
            </a:r>
            <a:r>
              <a:rPr lang="en" dirty="0" smtClean="0"/>
              <a:t>emaSecureDropil </a:t>
            </a:r>
            <a:r>
              <a:rPr lang="en" dirty="0"/>
              <a:t>correspondence. [5]</a:t>
            </a:r>
          </a:p>
          <a:p>
            <a:pPr marL="914400" lvl="1" indent="-228600" rtl="0">
              <a:spcBef>
                <a:spcPts val="0"/>
              </a:spcBef>
            </a:pPr>
            <a:r>
              <a:rPr lang="en" dirty="0"/>
              <a:t>The Freedom of the Press Foundation has developed additional privacy-enhancing tools for journalists such as an iPhone case that enables a “hardware” airplane mode [6]</a:t>
            </a:r>
          </a:p>
          <a:p>
            <a:pPr lvl="0" rtl="0">
              <a:spcBef>
                <a:spcPts val="0"/>
              </a:spcBef>
              <a:buNone/>
            </a:pPr>
            <a:endParaRPr dirty="0"/>
          </a:p>
          <a:p>
            <a:pPr marL="457200" lvl="0" indent="-228600" rtl="0">
              <a:spcBef>
                <a:spcPts val="0"/>
              </a:spcBef>
              <a:buAutoNum type="arabicPeriod"/>
            </a:pPr>
            <a:r>
              <a:rPr lang="en" u="sng" dirty="0">
                <a:solidFill>
                  <a:schemeClr val="hlink"/>
                </a:solidFill>
                <a:hlinkClick r:id="rId3"/>
              </a:rPr>
              <a:t>http://www.nytimes.com/2013/08/18/magazine/laura-poitras-snowden.html</a:t>
            </a:r>
          </a:p>
          <a:p>
            <a:pPr marL="457200" lvl="0" indent="-228600" rtl="0">
              <a:spcBef>
                <a:spcPts val="0"/>
              </a:spcBef>
              <a:buAutoNum type="arabicPeriod"/>
            </a:pPr>
            <a:r>
              <a:rPr lang="en" u="sng" dirty="0">
                <a:solidFill>
                  <a:schemeClr val="hlink"/>
                </a:solidFill>
                <a:hlinkClick r:id="rId4"/>
              </a:rPr>
              <a:t>http://www.newyorker.com/news/daily-comment/snowden-changed-journalism</a:t>
            </a:r>
          </a:p>
          <a:p>
            <a:pPr marL="457200" lvl="0" indent="-228600" rtl="0">
              <a:spcBef>
                <a:spcPts val="0"/>
              </a:spcBef>
              <a:buAutoNum type="arabicPeriod"/>
            </a:pPr>
            <a:r>
              <a:rPr lang="en" u="sng" dirty="0">
                <a:solidFill>
                  <a:schemeClr val="hlink"/>
                </a:solidFill>
                <a:hlinkClick r:id="rId5"/>
              </a:rPr>
              <a:t>https://us.boell.org/2016/02/02/journalism-after-snowden-how-internet-has-changed-media</a:t>
            </a:r>
          </a:p>
          <a:p>
            <a:pPr marL="457200" lvl="0" indent="-228600" rtl="0">
              <a:spcBef>
                <a:spcPts val="0"/>
              </a:spcBef>
              <a:buAutoNum type="arabicPeriod"/>
            </a:pPr>
            <a:r>
              <a:rPr lang="en" u="sng" dirty="0">
                <a:solidFill>
                  <a:schemeClr val="hlink"/>
                </a:solidFill>
                <a:hlinkClick r:id="rId6"/>
              </a:rPr>
              <a:t>https://medium.com/global-editors-network/e-snowden-against-surveillance-journalists-engagement-more-efficient-than-encryption-dbfbacdf9463</a:t>
            </a:r>
          </a:p>
          <a:p>
            <a:pPr marL="457200" lvl="0" indent="-228600" rtl="0">
              <a:spcBef>
                <a:spcPts val="0"/>
              </a:spcBef>
              <a:buAutoNum type="arabicPeriod"/>
            </a:pPr>
            <a:r>
              <a:rPr lang="en" u="sng" dirty="0">
                <a:solidFill>
                  <a:schemeClr val="hlink"/>
                </a:solidFill>
                <a:hlinkClick r:id="rId7"/>
              </a:rPr>
              <a:t>https://securedrop.org/directory</a:t>
            </a:r>
          </a:p>
          <a:p>
            <a:pPr marL="457200" lvl="0" indent="-228600" rtl="0">
              <a:spcBef>
                <a:spcPts val="0"/>
              </a:spcBef>
              <a:buAutoNum type="arabicPeriod"/>
            </a:pPr>
            <a:r>
              <a:rPr lang="en" dirty="0"/>
              <a:t>https://www.wired.com/2017/02/reporters-need-edward-snowden/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200"/>
              <a:t>Speaker: Steven</a:t>
            </a:r>
          </a:p>
          <a:p>
            <a:pPr lvl="0">
              <a:spcBef>
                <a:spcPts val="0"/>
              </a:spcBef>
              <a:buNone/>
            </a:pPr>
            <a:endParaRPr sz="1200"/>
          </a:p>
          <a:p>
            <a:pPr lvl="0" rtl="0">
              <a:spcBef>
                <a:spcPts val="0"/>
              </a:spcBef>
              <a:buNone/>
            </a:pPr>
            <a:r>
              <a:rPr lang="en" sz="1200" i="1"/>
              <a:t>New legislation should be put in place to protect government employees to safely resolve concerns.</a:t>
            </a:r>
          </a:p>
          <a:p>
            <a:pPr lvl="0" rtl="0">
              <a:spcBef>
                <a:spcPts val="0"/>
              </a:spcBef>
              <a:buNone/>
            </a:pPr>
            <a:r>
              <a:rPr lang="en" sz="1200"/>
              <a:t>Because current legislation is insufficient to protect these government employees.</a:t>
            </a:r>
          </a:p>
          <a:p>
            <a:pPr lvl="0">
              <a:spcBef>
                <a:spcPts val="0"/>
              </a:spcBef>
              <a:buNone/>
            </a:pPr>
            <a:endParaRPr sz="1200"/>
          </a:p>
          <a:p>
            <a:pPr marL="457200" lvl="0" indent="-304800" rtl="0">
              <a:spcBef>
                <a:spcPts val="0"/>
              </a:spcBef>
              <a:buSzPct val="100000"/>
            </a:pPr>
            <a:r>
              <a:rPr lang="en" sz="1200" b="1">
                <a:solidFill>
                  <a:srgbClr val="111111"/>
                </a:solidFill>
              </a:rPr>
              <a:t>Intelligence Community Whistleblower Protection Act of 1998</a:t>
            </a:r>
            <a:r>
              <a:rPr lang="en" sz="1200">
                <a:solidFill>
                  <a:srgbClr val="111111"/>
                </a:solidFill>
              </a:rPr>
              <a:t>: example of weak whistleblower protection legislation. This act allows a national security employee to whistleblower/release classified information to Congress. </a:t>
            </a:r>
            <a:r>
              <a:rPr lang="en" sz="1200" b="1">
                <a:solidFill>
                  <a:srgbClr val="111111"/>
                </a:solidFill>
              </a:rPr>
              <a:t>However</a:t>
            </a:r>
            <a:r>
              <a:rPr lang="en" sz="1200">
                <a:solidFill>
                  <a:srgbClr val="111111"/>
                </a:solidFill>
              </a:rPr>
              <a:t>,</a:t>
            </a:r>
          </a:p>
          <a:p>
            <a:pPr marL="914400" lvl="1" indent="-304800" rtl="0">
              <a:spcBef>
                <a:spcPts val="0"/>
              </a:spcBef>
              <a:buClr>
                <a:srgbClr val="111111"/>
              </a:buClr>
              <a:buSzPct val="100000"/>
            </a:pPr>
            <a:r>
              <a:rPr lang="en" sz="1200">
                <a:solidFill>
                  <a:srgbClr val="111111"/>
                </a:solidFill>
              </a:rPr>
              <a:t>It does not protect whistleblowers from retaliation.</a:t>
            </a:r>
          </a:p>
          <a:p>
            <a:pPr marL="914400" lvl="1" indent="-304800" rtl="0">
              <a:spcBef>
                <a:spcPts val="0"/>
              </a:spcBef>
              <a:buClr>
                <a:srgbClr val="111111"/>
              </a:buClr>
              <a:buSzPct val="100000"/>
            </a:pPr>
            <a:r>
              <a:rPr lang="en" sz="1200">
                <a:solidFill>
                  <a:srgbClr val="111111"/>
                </a:solidFill>
              </a:rPr>
              <a:t>Nor permits the release this information to anyone else.</a:t>
            </a:r>
          </a:p>
          <a:p>
            <a:pPr marL="457200" lvl="0" indent="-304800" rtl="0">
              <a:spcBef>
                <a:spcPts val="0"/>
              </a:spcBef>
              <a:buSzPct val="100000"/>
            </a:pPr>
            <a:r>
              <a:rPr lang="en" sz="1200" b="1"/>
              <a:t>Whistleblower Protection Enhancement Act of 2012</a:t>
            </a:r>
            <a:r>
              <a:rPr lang="en" sz="1200"/>
              <a:t>: In 2014, Snowden testified to the European Parliament that although it would protect direct US employees against whistleblower retaliation, it would not protect contractors</a:t>
            </a:r>
          </a:p>
          <a:p>
            <a:pPr marL="914400" lvl="1" indent="-304800" rtl="0">
              <a:spcBef>
                <a:spcPts val="0"/>
              </a:spcBef>
              <a:buSzPct val="100000"/>
            </a:pPr>
            <a:r>
              <a:rPr lang="en" sz="1200"/>
              <a:t>Dan Meyer, former director for whistleblowing and transparency to the Inspector General of the Defense Department, claims that while contractors are included in the act, they are not protected from retaliation</a:t>
            </a:r>
          </a:p>
          <a:p>
            <a:pPr marL="457200" lvl="0" indent="-304800" rtl="0">
              <a:spcBef>
                <a:spcPts val="0"/>
              </a:spcBef>
              <a:buSzPct val="100000"/>
            </a:pPr>
            <a:r>
              <a:rPr lang="en" sz="1200"/>
              <a:t>Movie depicts an example where government employees who become whistleblowers actually reported their ethical concerns within the government, following procedure, but still faced retaliation.</a:t>
            </a:r>
          </a:p>
          <a:p>
            <a:pPr marL="457200" lvl="0" indent="-304800" rtl="0">
              <a:spcBef>
                <a:spcPts val="0"/>
              </a:spcBef>
              <a:buSzPct val="100000"/>
            </a:pPr>
            <a:r>
              <a:rPr lang="en" sz="1200">
                <a:solidFill>
                  <a:srgbClr val="111111"/>
                </a:solidFill>
              </a:rPr>
              <a:t>In the movie, former NSA employee, William Binney, spoke at a conference and described a past scenario in which he and his colleagues learned that their work was going to be used to actively spy on everyone in the United States.</a:t>
            </a:r>
          </a:p>
          <a:p>
            <a:pPr marL="914400" lvl="1" indent="-304800" rtl="0">
              <a:spcBef>
                <a:spcPts val="0"/>
              </a:spcBef>
              <a:buClr>
                <a:srgbClr val="111111"/>
              </a:buClr>
              <a:buSzPct val="100000"/>
            </a:pPr>
            <a:r>
              <a:rPr lang="en" sz="1200">
                <a:solidFill>
                  <a:srgbClr val="111111"/>
                </a:solidFill>
              </a:rPr>
              <a:t>The program that they worked on eventually became STELLARWIND, which according to Binney “automated metadata analysis”</a:t>
            </a:r>
          </a:p>
          <a:p>
            <a:pPr marL="914400" lvl="1" indent="-304800" rtl="0">
              <a:spcBef>
                <a:spcPts val="0"/>
              </a:spcBef>
              <a:buSzPct val="100000"/>
            </a:pPr>
            <a:r>
              <a:rPr lang="en" sz="1200">
                <a:solidFill>
                  <a:srgbClr val="111111"/>
                </a:solidFill>
              </a:rPr>
              <a:t>His colleague, </a:t>
            </a:r>
            <a:r>
              <a:rPr lang="en" sz="1200" b="1">
                <a:solidFill>
                  <a:srgbClr val="111111"/>
                </a:solidFill>
              </a:rPr>
              <a:t>Thomas</a:t>
            </a:r>
            <a:r>
              <a:rPr lang="en" sz="1200">
                <a:solidFill>
                  <a:srgbClr val="111111"/>
                </a:solidFill>
              </a:rPr>
              <a:t> </a:t>
            </a:r>
            <a:r>
              <a:rPr lang="en" sz="1200" b="1">
                <a:solidFill>
                  <a:srgbClr val="111111"/>
                </a:solidFill>
              </a:rPr>
              <a:t>Drake</a:t>
            </a:r>
            <a:r>
              <a:rPr lang="en" sz="1200">
                <a:solidFill>
                  <a:srgbClr val="111111"/>
                </a:solidFill>
              </a:rPr>
              <a:t>, followed government procedure to </a:t>
            </a:r>
            <a:r>
              <a:rPr lang="en" sz="1200" b="1">
                <a:solidFill>
                  <a:srgbClr val="111111"/>
                </a:solidFill>
              </a:rPr>
              <a:t>report</a:t>
            </a:r>
            <a:r>
              <a:rPr lang="en" sz="1200">
                <a:solidFill>
                  <a:srgbClr val="111111"/>
                </a:solidFill>
              </a:rPr>
              <a:t> </a:t>
            </a:r>
            <a:r>
              <a:rPr lang="en" sz="1200" b="1">
                <a:solidFill>
                  <a:srgbClr val="111111"/>
                </a:solidFill>
              </a:rPr>
              <a:t>abuse</a:t>
            </a:r>
            <a:r>
              <a:rPr lang="en" sz="1200">
                <a:solidFill>
                  <a:srgbClr val="111111"/>
                </a:solidFill>
              </a:rPr>
              <a:t> all the way to </a:t>
            </a:r>
            <a:r>
              <a:rPr lang="en" sz="1200" b="1">
                <a:solidFill>
                  <a:srgbClr val="111111"/>
                </a:solidFill>
              </a:rPr>
              <a:t>Congress</a:t>
            </a:r>
            <a:r>
              <a:rPr lang="en" sz="1200">
                <a:solidFill>
                  <a:srgbClr val="111111"/>
                </a:solidFill>
              </a:rPr>
              <a:t>, ended up facing prosecution. He was charged on 10 counts of felonies under the Espionage Act in April 2010.</a:t>
            </a:r>
          </a:p>
          <a:p>
            <a:pPr marL="1371600" lvl="2" indent="-304800" rtl="0">
              <a:spcBef>
                <a:spcPts val="0"/>
              </a:spcBef>
              <a:buSzPct val="100000"/>
            </a:pPr>
            <a:r>
              <a:rPr lang="en" sz="1200">
                <a:solidFill>
                  <a:srgbClr val="111111"/>
                </a:solidFill>
              </a:rPr>
              <a:t>Could not effectively defend himself, as evidence for his defense was destroyed by the government</a:t>
            </a:r>
          </a:p>
          <a:p>
            <a:pPr marL="1371600" lvl="2" indent="-304800" rtl="0">
              <a:spcBef>
                <a:spcPts val="0"/>
              </a:spcBef>
              <a:buSzPct val="100000"/>
            </a:pPr>
            <a:r>
              <a:rPr lang="en" sz="1200">
                <a:solidFill>
                  <a:srgbClr val="111111"/>
                </a:solidFill>
              </a:rPr>
              <a:t>These 10 charges were eventually dropped; he eventually pleaded to a misdemeanor and served no jail time.</a:t>
            </a:r>
          </a:p>
          <a:p>
            <a:pPr lvl="0">
              <a:spcBef>
                <a:spcPts val="0"/>
              </a:spcBef>
              <a:buNone/>
            </a:pPr>
            <a:endParaRPr sz="1200">
              <a:solidFill>
                <a:srgbClr val="111111"/>
              </a:solidFill>
            </a:endParaRPr>
          </a:p>
          <a:p>
            <a:pPr lvl="0">
              <a:spcBef>
                <a:spcPts val="0"/>
              </a:spcBef>
              <a:buNone/>
            </a:pPr>
            <a:r>
              <a:rPr lang="en" sz="1200" u="sng">
                <a:solidFill>
                  <a:schemeClr val="hlink"/>
                </a:solidFill>
                <a:hlinkClick r:id="rId3"/>
              </a:rPr>
              <a:t>http://www.pbs.org/wgbh/pages/frontline/government-elections-politics/united-states-of-secrets/the-frontline-interview-thomas-drake/</a:t>
            </a:r>
            <a:r>
              <a:rPr lang="en" sz="1200">
                <a:solidFill>
                  <a:srgbClr val="111111"/>
                </a:solidFill>
              </a:rPr>
              <a:t> </a:t>
            </a:r>
          </a:p>
          <a:p>
            <a:pPr lvl="0">
              <a:spcBef>
                <a:spcPts val="0"/>
              </a:spcBef>
              <a:buNone/>
            </a:pPr>
            <a:r>
              <a:rPr lang="en" sz="1200" u="sng">
                <a:solidFill>
                  <a:schemeClr val="hlink"/>
                </a:solidFill>
                <a:hlinkClick r:id="rId4"/>
              </a:rPr>
              <a:t>https://www.whistleblower.org/bio-thomas-drake</a:t>
            </a:r>
            <a:r>
              <a:rPr lang="en" sz="1200">
                <a:solidFill>
                  <a:srgbClr val="111111"/>
                </a:solidFill>
              </a:rPr>
              <a:t> &lt;- this one is better</a:t>
            </a:r>
          </a:p>
          <a:p>
            <a:pPr lvl="0" rtl="0">
              <a:spcBef>
                <a:spcPts val="0"/>
              </a:spcBef>
              <a:buNone/>
            </a:pPr>
            <a:endParaRPr sz="1200">
              <a:solidFill>
                <a:srgbClr val="111111"/>
              </a:solidFill>
            </a:endParaRPr>
          </a:p>
          <a:p>
            <a:pPr lvl="0" rtl="0">
              <a:spcBef>
                <a:spcPts val="0"/>
              </a:spcBef>
              <a:buNone/>
            </a:pPr>
            <a:r>
              <a:rPr lang="en" sz="1200" u="sng">
                <a:solidFill>
                  <a:schemeClr val="hlink"/>
                </a:solidFill>
                <a:hlinkClick r:id="rId5"/>
              </a:rPr>
              <a:t>https://www.washingtonpost.com/news/fact-checker/wp/2014/03/12/edward-snowdens-claim-that-as-a-contractor-he-had-no-proper-channels-for-protection-as-a-whistleblower/?utm_term=.e89912802396</a:t>
            </a:r>
            <a:r>
              <a:rPr lang="en" sz="1200">
                <a:solidFill>
                  <a:srgbClr val="111111"/>
                </a:solidFill>
              </a:rPr>
              <a:t> </a:t>
            </a:r>
          </a:p>
          <a:p>
            <a:pPr lvl="0">
              <a:spcBef>
                <a:spcPts val="0"/>
              </a:spcBef>
              <a:buNone/>
            </a:pPr>
            <a:endParaRPr sz="1200"/>
          </a:p>
          <a:p>
            <a:pPr lvl="0">
              <a:spcBef>
                <a:spcPts val="0"/>
              </a:spcBef>
              <a:buNone/>
            </a:pP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Speaker: Mike</a:t>
            </a:r>
          </a:p>
          <a:p>
            <a:pPr lvl="0">
              <a:spcBef>
                <a:spcPts val="0"/>
              </a:spcBef>
              <a:buNone/>
            </a:pPr>
            <a:endParaRPr/>
          </a:p>
          <a:p>
            <a:pPr lvl="0" rtl="0">
              <a:spcBef>
                <a:spcPts val="0"/>
              </a:spcBef>
              <a:buNone/>
            </a:pPr>
            <a:r>
              <a:rPr lang="en"/>
              <a:t>To recap, we argued that whistleblowing can be justified if there was an effort to first resolve the issue through proper channels.</a:t>
            </a:r>
          </a:p>
          <a:p>
            <a:pPr lvl="0" rtl="0">
              <a:spcBef>
                <a:spcPts val="0"/>
              </a:spcBef>
              <a:buNone/>
            </a:pPr>
            <a:endParaRPr/>
          </a:p>
          <a:p>
            <a:pPr lvl="0" rtl="0">
              <a:spcBef>
                <a:spcPts val="0"/>
              </a:spcBef>
              <a:buNone/>
            </a:pPr>
            <a:r>
              <a:rPr lang="en"/>
              <a:t>Second, it is important for journalists to use encryption to protect themselves and their work.</a:t>
            </a:r>
          </a:p>
          <a:p>
            <a:pPr lvl="0" rtl="0">
              <a:spcBef>
                <a:spcPts val="0"/>
              </a:spcBef>
              <a:buNone/>
            </a:pPr>
            <a:endParaRPr/>
          </a:p>
          <a:p>
            <a:pPr lvl="0" rtl="0">
              <a:spcBef>
                <a:spcPts val="0"/>
              </a:spcBef>
              <a:buNone/>
            </a:pPr>
            <a:r>
              <a:rPr lang="en"/>
              <a:t>Finally, new laws should be created to protect whistleblowers.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Speaker: Mike</a:t>
            </a:r>
          </a:p>
          <a:p>
            <a:pPr lvl="0">
              <a:spcBef>
                <a:spcPts val="0"/>
              </a:spcBef>
              <a:buNone/>
            </a:pPr>
            <a:endParaRPr/>
          </a:p>
          <a:p>
            <a:pPr lvl="0">
              <a:spcBef>
                <a:spcPts val="0"/>
              </a:spcBef>
              <a:buNone/>
            </a:pPr>
            <a:r>
              <a:rPr lang="en"/>
              <a:t>This concludes our presentation. Are there any questions?</a:t>
            </a:r>
          </a:p>
          <a:p>
            <a:pPr lvl="0">
              <a:spcBef>
                <a:spcPts val="0"/>
              </a:spcBef>
              <a:buNone/>
            </a:pPr>
            <a:endParaRPr/>
          </a:p>
          <a:p>
            <a:pPr lvl="0">
              <a:spcBef>
                <a:spcPts val="0"/>
              </a:spcBef>
              <a:buNone/>
            </a:pPr>
            <a:r>
              <a:rPr lang="en"/>
              <a:t>** TODO: Re-order/re-number citations to go in order of reference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Speaker: Mike</a:t>
            </a:r>
          </a:p>
          <a:p>
            <a:pPr lvl="0" rtl="0">
              <a:spcBef>
                <a:spcPts val="0"/>
              </a:spcBef>
              <a:buNone/>
            </a:pPr>
            <a:endParaRPr/>
          </a:p>
          <a:p>
            <a:pPr lvl="0" rtl="0">
              <a:spcBef>
                <a:spcPts val="0"/>
              </a:spcBef>
              <a:buNone/>
            </a:pPr>
            <a:r>
              <a:rPr lang="en"/>
              <a:t>First we will briefly discuss the plot and the technologies discussed in the movie. Then we will state our conclusions and provide arguments for them.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Speaker: Mike</a:t>
            </a:r>
          </a:p>
          <a:p>
            <a:pPr lvl="0">
              <a:spcBef>
                <a:spcPts val="0"/>
              </a:spcBef>
              <a:buNone/>
            </a:pPr>
            <a:endParaRPr/>
          </a:p>
          <a:p>
            <a:pPr lvl="0" rtl="0">
              <a:spcBef>
                <a:spcPts val="0"/>
              </a:spcBef>
              <a:buNone/>
            </a:pPr>
            <a:r>
              <a:rPr lang="en"/>
              <a:t>I assume most of you have likely heard of Edward Snowden and his story. I’d like to briefly mention the main points of the movie that most people may not know.</a:t>
            </a:r>
          </a:p>
          <a:p>
            <a:pPr lvl="0" rtl="0">
              <a:spcBef>
                <a:spcPts val="0"/>
              </a:spcBef>
              <a:buNone/>
            </a:pPr>
            <a:endParaRPr/>
          </a:p>
          <a:p>
            <a:pPr lvl="0" rtl="0">
              <a:spcBef>
                <a:spcPts val="0"/>
              </a:spcBef>
              <a:buNone/>
            </a:pPr>
            <a:r>
              <a:rPr lang="en"/>
              <a:t>The movie begins in January 2013 with Snowden’s anonymous correspondence with Laura Poitras, a movie director and producer. This movie was actually created while the events unfolded, and Poitras was there to capture all of it.</a:t>
            </a:r>
          </a:p>
          <a:p>
            <a:pPr lvl="0" rtl="0">
              <a:spcBef>
                <a:spcPts val="0"/>
              </a:spcBef>
              <a:buNone/>
            </a:pPr>
            <a:endParaRPr/>
          </a:p>
          <a:p>
            <a:pPr lvl="0">
              <a:spcBef>
                <a:spcPts val="0"/>
              </a:spcBef>
              <a:buNone/>
            </a:pPr>
            <a:r>
              <a:rPr lang="en"/>
              <a:t>Later Snowden reached out to Glenn Greenwald, a reporter with </a:t>
            </a:r>
            <a:r>
              <a:rPr lang="en" i="1"/>
              <a:t>The Guardian</a:t>
            </a:r>
            <a:r>
              <a:rPr lang="en"/>
              <a:t>, and met with him and Ewen MacAskill. They interviewed Snowden for 8 days, after which Greenwald published his first article in </a:t>
            </a:r>
            <a:r>
              <a:rPr lang="en" i="1"/>
              <a:t>The Guardian</a:t>
            </a:r>
            <a:r>
              <a:rPr lang="en"/>
              <a:t>. On June 6, 2013 he released the article titled “NSA collecting phone records of millions of Verizon customers daily”.</a:t>
            </a:r>
          </a:p>
          <a:p>
            <a:pPr lvl="0">
              <a:spcBef>
                <a:spcPts val="0"/>
              </a:spcBef>
              <a:buNone/>
            </a:pPr>
            <a:endParaRPr/>
          </a:p>
          <a:p>
            <a:pPr lvl="0" rtl="0">
              <a:spcBef>
                <a:spcPts val="0"/>
              </a:spcBef>
              <a:buNone/>
            </a:pPr>
            <a:r>
              <a:rPr lang="en"/>
              <a:t>The movie ends with Snowden living in Moscow, Russia, after his US passport was revoked while he was on his way to Ecuador.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lnSpc>
                <a:spcPct val="115000"/>
              </a:lnSpc>
              <a:spcBef>
                <a:spcPts val="0"/>
              </a:spcBef>
              <a:buNone/>
            </a:pPr>
            <a:r>
              <a:rPr lang="en"/>
              <a:t>Speaker: Andrew</a:t>
            </a:r>
          </a:p>
          <a:p>
            <a:pPr marL="0" lvl="0" indent="0" rtl="0">
              <a:lnSpc>
                <a:spcPct val="115000"/>
              </a:lnSpc>
              <a:spcBef>
                <a:spcPts val="0"/>
              </a:spcBef>
              <a:buNone/>
            </a:pPr>
            <a:endParaRPr/>
          </a:p>
          <a:p>
            <a:pPr marL="0" lvl="0" indent="0" rtl="0">
              <a:lnSpc>
                <a:spcPct val="115000"/>
              </a:lnSpc>
              <a:spcBef>
                <a:spcPts val="0"/>
              </a:spcBef>
              <a:buNone/>
            </a:pPr>
            <a:r>
              <a:rPr lang="en"/>
              <a:t>The </a:t>
            </a:r>
            <a:r>
              <a:rPr lang="en" b="1"/>
              <a:t>movie</a:t>
            </a:r>
            <a:r>
              <a:rPr lang="en"/>
              <a:t> </a:t>
            </a:r>
            <a:r>
              <a:rPr lang="en" b="1"/>
              <a:t>includes</a:t>
            </a:r>
            <a:r>
              <a:rPr lang="en"/>
              <a:t> </a:t>
            </a:r>
            <a:r>
              <a:rPr lang="en" b="1"/>
              <a:t>several</a:t>
            </a:r>
            <a:r>
              <a:rPr lang="en"/>
              <a:t> clips that don’t directly </a:t>
            </a:r>
            <a:r>
              <a:rPr lang="en" b="1"/>
              <a:t>involve</a:t>
            </a:r>
            <a:r>
              <a:rPr lang="en"/>
              <a:t> </a:t>
            </a:r>
            <a:r>
              <a:rPr lang="en" b="1"/>
              <a:t>Snowden</a:t>
            </a:r>
            <a:r>
              <a:rPr lang="en"/>
              <a:t>, but that </a:t>
            </a:r>
            <a:r>
              <a:rPr lang="en" b="1"/>
              <a:t>support</a:t>
            </a:r>
            <a:r>
              <a:rPr lang="en"/>
              <a:t> the </a:t>
            </a:r>
            <a:r>
              <a:rPr lang="en" b="1"/>
              <a:t>themes</a:t>
            </a:r>
            <a:r>
              <a:rPr lang="en"/>
              <a:t> of the movie. Many </a:t>
            </a:r>
            <a:r>
              <a:rPr lang="en" b="1"/>
              <a:t>clips</a:t>
            </a:r>
            <a:r>
              <a:rPr lang="en"/>
              <a:t> </a:t>
            </a:r>
            <a:r>
              <a:rPr lang="en" b="1"/>
              <a:t>discuss</a:t>
            </a:r>
            <a:r>
              <a:rPr lang="en"/>
              <a:t> the </a:t>
            </a:r>
            <a:r>
              <a:rPr lang="en" b="1"/>
              <a:t>importance</a:t>
            </a:r>
            <a:r>
              <a:rPr lang="en"/>
              <a:t> of </a:t>
            </a:r>
            <a:r>
              <a:rPr lang="en" b="1"/>
              <a:t>protecting</a:t>
            </a:r>
            <a:r>
              <a:rPr lang="en"/>
              <a:t> one’s </a:t>
            </a:r>
            <a:r>
              <a:rPr lang="en" b="1"/>
              <a:t>privacy</a:t>
            </a:r>
            <a:r>
              <a:rPr lang="en"/>
              <a:t>, which </a:t>
            </a:r>
            <a:r>
              <a:rPr lang="en" b="1"/>
              <a:t>applies</a:t>
            </a:r>
            <a:r>
              <a:rPr lang="en"/>
              <a:t> to </a:t>
            </a:r>
            <a:r>
              <a:rPr lang="en" b="1"/>
              <a:t>everyone</a:t>
            </a:r>
            <a:r>
              <a:rPr lang="en"/>
              <a:t>, but is </a:t>
            </a:r>
            <a:r>
              <a:rPr lang="en" b="1"/>
              <a:t>especially</a:t>
            </a:r>
            <a:r>
              <a:rPr lang="en"/>
              <a:t> </a:t>
            </a:r>
            <a:r>
              <a:rPr lang="en" b="1"/>
              <a:t>important</a:t>
            </a:r>
            <a:r>
              <a:rPr lang="en"/>
              <a:t> for </a:t>
            </a:r>
            <a:r>
              <a:rPr lang="en" b="1"/>
              <a:t>journalists</a:t>
            </a:r>
            <a:r>
              <a:rPr lang="en"/>
              <a:t>. One of those clips shows Jacob </a:t>
            </a:r>
            <a:r>
              <a:rPr lang="en" b="1"/>
              <a:t>Appelbaum</a:t>
            </a:r>
            <a:r>
              <a:rPr lang="en"/>
              <a:t> giving a </a:t>
            </a:r>
            <a:r>
              <a:rPr lang="en" b="1"/>
              <a:t>talk</a:t>
            </a:r>
            <a:r>
              <a:rPr lang="en"/>
              <a:t> to members of </a:t>
            </a:r>
            <a:r>
              <a:rPr lang="en" b="1"/>
              <a:t>Occupy</a:t>
            </a:r>
            <a:r>
              <a:rPr lang="en"/>
              <a:t> </a:t>
            </a:r>
            <a:r>
              <a:rPr lang="en" b="1"/>
              <a:t>Wall</a:t>
            </a:r>
            <a:r>
              <a:rPr lang="en"/>
              <a:t> </a:t>
            </a:r>
            <a:r>
              <a:rPr lang="en" b="1"/>
              <a:t>Street</a:t>
            </a:r>
            <a:r>
              <a:rPr lang="en"/>
              <a:t>. He discusses the </a:t>
            </a:r>
            <a:r>
              <a:rPr lang="en" b="1"/>
              <a:t>concept</a:t>
            </a:r>
            <a:r>
              <a:rPr lang="en"/>
              <a:t> of </a:t>
            </a:r>
            <a:r>
              <a:rPr lang="en" b="1"/>
              <a:t>‘linkability’</a:t>
            </a:r>
            <a:r>
              <a:rPr lang="en"/>
              <a:t>.</a:t>
            </a:r>
          </a:p>
          <a:p>
            <a:pPr marL="0" lvl="0" indent="0" rtl="0">
              <a:lnSpc>
                <a:spcPct val="115000"/>
              </a:lnSpc>
              <a:spcBef>
                <a:spcPts val="0"/>
              </a:spcBef>
              <a:buNone/>
            </a:pPr>
            <a:endParaRPr/>
          </a:p>
          <a:p>
            <a:pPr marL="0" lvl="0" indent="0" rtl="0">
              <a:lnSpc>
                <a:spcPct val="115000"/>
              </a:lnSpc>
              <a:spcBef>
                <a:spcPts val="0"/>
              </a:spcBef>
              <a:buNone/>
            </a:pPr>
            <a:r>
              <a:rPr lang="en"/>
              <a:t>The basic concept is that, while one particular piece of metadata seems very trivial, it is possible to ‘link’ together many pieces of metadata to learn more about someone. For example, linking a subway card with credit card data and cell phone data could uncover where you go and who you talk to.</a:t>
            </a:r>
          </a:p>
          <a:p>
            <a:pPr marL="0" lvl="0" indent="0" rtl="0">
              <a:lnSpc>
                <a:spcPct val="115000"/>
              </a:lnSpc>
              <a:spcBef>
                <a:spcPts val="0"/>
              </a:spcBef>
              <a:buNone/>
            </a:pPr>
            <a:endParaRPr/>
          </a:p>
          <a:p>
            <a:pPr marL="0" lvl="0" indent="0" rtl="0">
              <a:lnSpc>
                <a:spcPct val="115000"/>
              </a:lnSpc>
              <a:spcBef>
                <a:spcPts val="0"/>
              </a:spcBef>
              <a:buNone/>
            </a:pPr>
            <a:r>
              <a:rPr lang="en"/>
              <a:t>-----</a:t>
            </a:r>
          </a:p>
          <a:p>
            <a:pPr marL="0" lvl="0" indent="0" rtl="0">
              <a:lnSpc>
                <a:spcPct val="115000"/>
              </a:lnSpc>
              <a:spcBef>
                <a:spcPts val="0"/>
              </a:spcBef>
              <a:buNone/>
            </a:pPr>
            <a:endParaRPr/>
          </a:p>
          <a:p>
            <a:pPr marL="457200" lvl="1" indent="-228600" rtl="0">
              <a:lnSpc>
                <a:spcPct val="115000"/>
              </a:lnSpc>
              <a:spcBef>
                <a:spcPts val="0"/>
              </a:spcBef>
            </a:pPr>
            <a:r>
              <a:rPr lang="en"/>
              <a:t>Jacob Appelbaum describes the concept of ‘Linkability’ at an Occupying Wall Street conference.</a:t>
            </a:r>
          </a:p>
          <a:p>
            <a:pPr marL="0" lvl="0" indent="0" rtl="0">
              <a:lnSpc>
                <a:spcPct val="115000"/>
              </a:lnSpc>
              <a:spcBef>
                <a:spcPts val="0"/>
              </a:spcBef>
              <a:buNone/>
            </a:pPr>
            <a:endParaRPr/>
          </a:p>
          <a:p>
            <a:pPr marL="457200" lvl="0" indent="-228600" rtl="0">
              <a:lnSpc>
                <a:spcPct val="115000"/>
              </a:lnSpc>
              <a:spcBef>
                <a:spcPts val="0"/>
              </a:spcBef>
            </a:pPr>
            <a:r>
              <a:rPr lang="en"/>
              <a:t>Link personal data, credit card data, metrocard data. Then connect it to social media accounts, which can track gps. Connected to phones to see who you talk to.</a:t>
            </a:r>
          </a:p>
          <a:p>
            <a:pPr marL="457200" lvl="0" indent="-228600" rtl="0">
              <a:lnSpc>
                <a:spcPct val="115000"/>
              </a:lnSpc>
              <a:spcBef>
                <a:spcPts val="0"/>
              </a:spcBef>
            </a:pPr>
            <a:r>
              <a:rPr lang="en"/>
              <a:t>This mass linkage of data is called metadata, which the government can aggregate on a person over their life. They can use this to track the steps of a person’s life.</a:t>
            </a:r>
          </a:p>
          <a:p>
            <a:pPr marL="914400" lvl="1" indent="-228600" rtl="0">
              <a:lnSpc>
                <a:spcPct val="115000"/>
              </a:lnSpc>
              <a:spcBef>
                <a:spcPts val="0"/>
              </a:spcBef>
            </a:pPr>
            <a:r>
              <a:rPr lang="en"/>
              <a:t>All they need is a person’s email, username, some bit of info that uniquely identifies you and they can start to connect the dots.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Speaker: Andrew</a:t>
            </a:r>
          </a:p>
          <a:p>
            <a:pPr lvl="0">
              <a:spcBef>
                <a:spcPts val="0"/>
              </a:spcBef>
              <a:buNone/>
            </a:pPr>
            <a:endParaRPr/>
          </a:p>
          <a:p>
            <a:pPr lvl="0">
              <a:spcBef>
                <a:spcPts val="0"/>
              </a:spcBef>
              <a:buNone/>
            </a:pPr>
            <a:r>
              <a:rPr lang="en"/>
              <a:t>Next we would like to discuss some </a:t>
            </a:r>
            <a:r>
              <a:rPr lang="en" b="1"/>
              <a:t>technologies</a:t>
            </a:r>
            <a:r>
              <a:rPr lang="en"/>
              <a:t> which were discussed </a:t>
            </a:r>
            <a:r>
              <a:rPr lang="en" b="1"/>
              <a:t>in</a:t>
            </a:r>
            <a:r>
              <a:rPr lang="en"/>
              <a:t> </a:t>
            </a:r>
            <a:r>
              <a:rPr lang="en" b="1"/>
              <a:t>the</a:t>
            </a:r>
            <a:r>
              <a:rPr lang="en"/>
              <a:t> </a:t>
            </a:r>
            <a:r>
              <a:rPr lang="en" b="1"/>
              <a:t>movie</a:t>
            </a:r>
            <a:r>
              <a:rPr lang="en"/>
              <a:t>. The </a:t>
            </a:r>
            <a:r>
              <a:rPr lang="en" b="1"/>
              <a:t>technologies</a:t>
            </a:r>
            <a:r>
              <a:rPr lang="en"/>
              <a:t> are very closely </a:t>
            </a:r>
            <a:r>
              <a:rPr lang="en" b="1"/>
              <a:t>related</a:t>
            </a:r>
            <a:r>
              <a:rPr lang="en"/>
              <a:t> to the </a:t>
            </a:r>
            <a:r>
              <a:rPr lang="en" b="1"/>
              <a:t>theme</a:t>
            </a:r>
            <a:r>
              <a:rPr lang="en"/>
              <a:t> of the </a:t>
            </a:r>
            <a:r>
              <a:rPr lang="en" b="1"/>
              <a:t>movie</a:t>
            </a:r>
            <a:r>
              <a:rPr lang="en"/>
              <a:t>; </a:t>
            </a:r>
            <a:r>
              <a:rPr lang="en" b="1"/>
              <a:t>either</a:t>
            </a:r>
            <a:r>
              <a:rPr lang="en"/>
              <a:t> something that </a:t>
            </a:r>
            <a:r>
              <a:rPr lang="en" b="1"/>
              <a:t>enhances</a:t>
            </a:r>
            <a:r>
              <a:rPr lang="en"/>
              <a:t> your </a:t>
            </a:r>
            <a:r>
              <a:rPr lang="en" b="1"/>
              <a:t>privacy</a:t>
            </a:r>
            <a:r>
              <a:rPr lang="en"/>
              <a:t>, or that </a:t>
            </a:r>
            <a:r>
              <a:rPr lang="en" b="1"/>
              <a:t>takes</a:t>
            </a:r>
            <a:r>
              <a:rPr lang="en"/>
              <a:t> </a:t>
            </a:r>
            <a:r>
              <a:rPr lang="en" b="1"/>
              <a:t>it</a:t>
            </a:r>
            <a:r>
              <a:rPr lang="en"/>
              <a:t> </a:t>
            </a:r>
            <a:r>
              <a:rPr lang="en" b="1"/>
              <a:t>away</a:t>
            </a:r>
            <a:r>
              <a:rPr lang="en"/>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solidFill>
                  <a:srgbClr val="181818"/>
                </a:solidFill>
                <a:highlight>
                  <a:srgbClr val="FFFFFF"/>
                </a:highlight>
              </a:rPr>
              <a:t>Speaker: Andrew </a:t>
            </a:r>
          </a:p>
          <a:p>
            <a:pPr lvl="0" rtl="0">
              <a:lnSpc>
                <a:spcPct val="115000"/>
              </a:lnSpc>
              <a:spcBef>
                <a:spcPts val="0"/>
              </a:spcBef>
              <a:buNone/>
            </a:pPr>
            <a:endParaRPr>
              <a:solidFill>
                <a:srgbClr val="181818"/>
              </a:solidFill>
              <a:highlight>
                <a:srgbClr val="FFFFFF"/>
              </a:highlight>
            </a:endParaRPr>
          </a:p>
          <a:p>
            <a:pPr marL="457200" lvl="0" indent="-228600" rtl="0">
              <a:lnSpc>
                <a:spcPct val="115000"/>
              </a:lnSpc>
              <a:spcBef>
                <a:spcPts val="0"/>
              </a:spcBef>
              <a:buClr>
                <a:srgbClr val="181818"/>
              </a:buClr>
            </a:pPr>
            <a:r>
              <a:rPr lang="en">
                <a:solidFill>
                  <a:srgbClr val="181818"/>
                </a:solidFill>
                <a:highlight>
                  <a:srgbClr val="FFFFFF"/>
                </a:highlight>
              </a:rPr>
              <a:t>GPG is a </a:t>
            </a:r>
            <a:r>
              <a:rPr lang="en" b="1">
                <a:solidFill>
                  <a:srgbClr val="181818"/>
                </a:solidFill>
                <a:highlight>
                  <a:srgbClr val="FFFFFF"/>
                </a:highlight>
              </a:rPr>
              <a:t>commandline</a:t>
            </a:r>
            <a:r>
              <a:rPr lang="en">
                <a:solidFill>
                  <a:srgbClr val="181818"/>
                </a:solidFill>
                <a:highlight>
                  <a:srgbClr val="FFFFFF"/>
                </a:highlight>
              </a:rPr>
              <a:t> </a:t>
            </a:r>
            <a:r>
              <a:rPr lang="en" b="1">
                <a:solidFill>
                  <a:srgbClr val="181818"/>
                </a:solidFill>
                <a:highlight>
                  <a:srgbClr val="FFFFFF"/>
                </a:highlight>
              </a:rPr>
              <a:t>tool</a:t>
            </a:r>
            <a:r>
              <a:rPr lang="en">
                <a:solidFill>
                  <a:srgbClr val="181818"/>
                </a:solidFill>
                <a:highlight>
                  <a:srgbClr val="FFFFFF"/>
                </a:highlight>
              </a:rPr>
              <a:t> used for </a:t>
            </a:r>
            <a:r>
              <a:rPr lang="en" b="1">
                <a:solidFill>
                  <a:srgbClr val="181818"/>
                </a:solidFill>
                <a:highlight>
                  <a:srgbClr val="FFFFFF"/>
                </a:highlight>
              </a:rPr>
              <a:t>signing</a:t>
            </a:r>
            <a:r>
              <a:rPr lang="en">
                <a:solidFill>
                  <a:srgbClr val="181818"/>
                </a:solidFill>
                <a:highlight>
                  <a:srgbClr val="FFFFFF"/>
                </a:highlight>
              </a:rPr>
              <a:t> and </a:t>
            </a:r>
            <a:r>
              <a:rPr lang="en" b="1">
                <a:solidFill>
                  <a:srgbClr val="181818"/>
                </a:solidFill>
                <a:highlight>
                  <a:srgbClr val="FFFFFF"/>
                </a:highlight>
              </a:rPr>
              <a:t>encrypting</a:t>
            </a:r>
            <a:r>
              <a:rPr lang="en">
                <a:solidFill>
                  <a:srgbClr val="181818"/>
                </a:solidFill>
                <a:highlight>
                  <a:srgbClr val="FFFFFF"/>
                </a:highlight>
              </a:rPr>
              <a:t> </a:t>
            </a:r>
            <a:r>
              <a:rPr lang="en" b="1">
                <a:solidFill>
                  <a:srgbClr val="181818"/>
                </a:solidFill>
                <a:highlight>
                  <a:srgbClr val="FFFFFF"/>
                </a:highlight>
              </a:rPr>
              <a:t>data</a:t>
            </a:r>
            <a:r>
              <a:rPr lang="en">
                <a:solidFill>
                  <a:srgbClr val="181818"/>
                </a:solidFill>
                <a:highlight>
                  <a:srgbClr val="FFFFFF"/>
                </a:highlight>
              </a:rPr>
              <a:t> and </a:t>
            </a:r>
            <a:r>
              <a:rPr lang="en" b="1">
                <a:solidFill>
                  <a:srgbClr val="181818"/>
                </a:solidFill>
                <a:highlight>
                  <a:srgbClr val="FFFFFF"/>
                </a:highlight>
              </a:rPr>
              <a:t>communications</a:t>
            </a:r>
            <a:r>
              <a:rPr lang="en">
                <a:solidFill>
                  <a:srgbClr val="181818"/>
                </a:solidFill>
                <a:highlight>
                  <a:srgbClr val="FFFFFF"/>
                </a:highlight>
              </a:rPr>
              <a:t> across the </a:t>
            </a:r>
            <a:r>
              <a:rPr lang="en" b="1">
                <a:solidFill>
                  <a:srgbClr val="181818"/>
                </a:solidFill>
                <a:highlight>
                  <a:srgbClr val="FFFFFF"/>
                </a:highlight>
              </a:rPr>
              <a:t>internet. </a:t>
            </a:r>
            <a:r>
              <a:rPr lang="en">
                <a:solidFill>
                  <a:srgbClr val="181818"/>
                </a:solidFill>
                <a:highlight>
                  <a:srgbClr val="FFFFFF"/>
                </a:highlight>
              </a:rPr>
              <a:t>If this </a:t>
            </a:r>
            <a:r>
              <a:rPr lang="en" b="1">
                <a:solidFill>
                  <a:srgbClr val="181818"/>
                </a:solidFill>
                <a:highlight>
                  <a:srgbClr val="FFFFFF"/>
                </a:highlight>
              </a:rPr>
              <a:t>tool</a:t>
            </a:r>
            <a:r>
              <a:rPr lang="en">
                <a:solidFill>
                  <a:srgbClr val="181818"/>
                </a:solidFill>
                <a:highlight>
                  <a:srgbClr val="FFFFFF"/>
                </a:highlight>
              </a:rPr>
              <a:t> is used in </a:t>
            </a:r>
            <a:r>
              <a:rPr lang="en" b="1">
                <a:solidFill>
                  <a:srgbClr val="181818"/>
                </a:solidFill>
                <a:highlight>
                  <a:srgbClr val="FFFFFF"/>
                </a:highlight>
              </a:rPr>
              <a:t>mass</a:t>
            </a:r>
            <a:r>
              <a:rPr lang="en">
                <a:solidFill>
                  <a:srgbClr val="181818"/>
                </a:solidFill>
                <a:highlight>
                  <a:srgbClr val="FFFFFF"/>
                </a:highlight>
              </a:rPr>
              <a:t>, can help </a:t>
            </a:r>
            <a:r>
              <a:rPr lang="en" b="1">
                <a:solidFill>
                  <a:srgbClr val="181818"/>
                </a:solidFill>
                <a:highlight>
                  <a:srgbClr val="FFFFFF"/>
                </a:highlight>
              </a:rPr>
              <a:t>reduce</a:t>
            </a:r>
            <a:r>
              <a:rPr lang="en">
                <a:solidFill>
                  <a:srgbClr val="181818"/>
                </a:solidFill>
                <a:highlight>
                  <a:srgbClr val="FFFFFF"/>
                </a:highlight>
              </a:rPr>
              <a:t> the </a:t>
            </a:r>
            <a:r>
              <a:rPr lang="en" b="1">
                <a:solidFill>
                  <a:srgbClr val="181818"/>
                </a:solidFill>
                <a:highlight>
                  <a:srgbClr val="FFFFFF"/>
                </a:highlight>
              </a:rPr>
              <a:t>effects</a:t>
            </a:r>
            <a:r>
              <a:rPr lang="en">
                <a:solidFill>
                  <a:srgbClr val="181818"/>
                </a:solidFill>
                <a:highlight>
                  <a:srgbClr val="FFFFFF"/>
                </a:highlight>
              </a:rPr>
              <a:t> of </a:t>
            </a:r>
            <a:r>
              <a:rPr lang="en" b="1">
                <a:solidFill>
                  <a:srgbClr val="181818"/>
                </a:solidFill>
                <a:highlight>
                  <a:srgbClr val="FFFFFF"/>
                </a:highlight>
              </a:rPr>
              <a:t>bulk</a:t>
            </a:r>
            <a:r>
              <a:rPr lang="en">
                <a:solidFill>
                  <a:srgbClr val="181818"/>
                </a:solidFill>
                <a:highlight>
                  <a:srgbClr val="FFFFFF"/>
                </a:highlight>
              </a:rPr>
              <a:t> </a:t>
            </a:r>
            <a:r>
              <a:rPr lang="en" b="1">
                <a:solidFill>
                  <a:srgbClr val="181818"/>
                </a:solidFill>
                <a:highlight>
                  <a:srgbClr val="FFFFFF"/>
                </a:highlight>
              </a:rPr>
              <a:t>surveillance</a:t>
            </a:r>
            <a:r>
              <a:rPr lang="en">
                <a:solidFill>
                  <a:srgbClr val="181818"/>
                </a:solidFill>
                <a:highlight>
                  <a:srgbClr val="FFFFFF"/>
                </a:highlight>
              </a:rPr>
              <a:t>. </a:t>
            </a:r>
            <a:r>
              <a:rPr lang="en" b="1">
                <a:solidFill>
                  <a:srgbClr val="181818"/>
                </a:solidFill>
                <a:highlight>
                  <a:srgbClr val="FFFFFF"/>
                </a:highlight>
              </a:rPr>
              <a:t>Snowden</a:t>
            </a:r>
            <a:r>
              <a:rPr lang="en">
                <a:solidFill>
                  <a:srgbClr val="181818"/>
                </a:solidFill>
                <a:highlight>
                  <a:srgbClr val="FFFFFF"/>
                </a:highlight>
              </a:rPr>
              <a:t> used </a:t>
            </a:r>
            <a:r>
              <a:rPr lang="en" b="1">
                <a:solidFill>
                  <a:srgbClr val="181818"/>
                </a:solidFill>
                <a:highlight>
                  <a:srgbClr val="FFFFFF"/>
                </a:highlight>
              </a:rPr>
              <a:t>GPG</a:t>
            </a:r>
            <a:r>
              <a:rPr lang="en">
                <a:solidFill>
                  <a:srgbClr val="181818"/>
                </a:solidFill>
                <a:highlight>
                  <a:srgbClr val="FFFFFF"/>
                </a:highlight>
              </a:rPr>
              <a:t> to help him </a:t>
            </a:r>
            <a:r>
              <a:rPr lang="en" b="1">
                <a:solidFill>
                  <a:srgbClr val="181818"/>
                </a:solidFill>
                <a:highlight>
                  <a:srgbClr val="FFFFFF"/>
                </a:highlight>
              </a:rPr>
              <a:t>securely</a:t>
            </a:r>
            <a:r>
              <a:rPr lang="en">
                <a:solidFill>
                  <a:srgbClr val="181818"/>
                </a:solidFill>
                <a:highlight>
                  <a:srgbClr val="FFFFFF"/>
                </a:highlight>
              </a:rPr>
              <a:t> </a:t>
            </a:r>
            <a:r>
              <a:rPr lang="en" b="1">
                <a:solidFill>
                  <a:srgbClr val="181818"/>
                </a:solidFill>
                <a:highlight>
                  <a:srgbClr val="FFFFFF"/>
                </a:highlight>
              </a:rPr>
              <a:t>communicate</a:t>
            </a:r>
            <a:r>
              <a:rPr lang="en">
                <a:solidFill>
                  <a:srgbClr val="181818"/>
                </a:solidFill>
                <a:highlight>
                  <a:srgbClr val="FFFFFF"/>
                </a:highlight>
              </a:rPr>
              <a:t> with </a:t>
            </a:r>
            <a:r>
              <a:rPr lang="en" b="1">
                <a:solidFill>
                  <a:srgbClr val="181818"/>
                </a:solidFill>
                <a:highlight>
                  <a:srgbClr val="FFFFFF"/>
                </a:highlight>
              </a:rPr>
              <a:t>journalists</a:t>
            </a:r>
            <a:r>
              <a:rPr lang="en">
                <a:solidFill>
                  <a:srgbClr val="181818"/>
                </a:solidFill>
                <a:highlight>
                  <a:srgbClr val="FFFFFF"/>
                </a:highlight>
              </a:rPr>
              <a:t> Glenn Greenwald and Ewen MacAskill, and director Laura Poitras. This </a:t>
            </a:r>
            <a:r>
              <a:rPr lang="en" b="1">
                <a:solidFill>
                  <a:srgbClr val="181818"/>
                </a:solidFill>
                <a:highlight>
                  <a:srgbClr val="FFFFFF"/>
                </a:highlight>
              </a:rPr>
              <a:t>secure</a:t>
            </a:r>
            <a:r>
              <a:rPr lang="en">
                <a:solidFill>
                  <a:srgbClr val="181818"/>
                </a:solidFill>
                <a:highlight>
                  <a:srgbClr val="FFFFFF"/>
                </a:highlight>
              </a:rPr>
              <a:t> </a:t>
            </a:r>
            <a:r>
              <a:rPr lang="en" b="1">
                <a:solidFill>
                  <a:srgbClr val="181818"/>
                </a:solidFill>
                <a:highlight>
                  <a:srgbClr val="FFFFFF"/>
                </a:highlight>
              </a:rPr>
              <a:t>method</a:t>
            </a:r>
            <a:r>
              <a:rPr lang="en">
                <a:solidFill>
                  <a:srgbClr val="181818"/>
                </a:solidFill>
                <a:highlight>
                  <a:srgbClr val="FFFFFF"/>
                </a:highlight>
              </a:rPr>
              <a:t> of </a:t>
            </a:r>
            <a:r>
              <a:rPr lang="en" b="1">
                <a:solidFill>
                  <a:srgbClr val="181818"/>
                </a:solidFill>
                <a:highlight>
                  <a:srgbClr val="FFFFFF"/>
                </a:highlight>
              </a:rPr>
              <a:t>communication</a:t>
            </a:r>
            <a:r>
              <a:rPr lang="en">
                <a:solidFill>
                  <a:srgbClr val="181818"/>
                </a:solidFill>
                <a:highlight>
                  <a:srgbClr val="FFFFFF"/>
                </a:highlight>
              </a:rPr>
              <a:t> </a:t>
            </a:r>
            <a:r>
              <a:rPr lang="en" b="1">
                <a:solidFill>
                  <a:srgbClr val="181818"/>
                </a:solidFill>
                <a:highlight>
                  <a:srgbClr val="FFFFFF"/>
                </a:highlight>
              </a:rPr>
              <a:t>helped</a:t>
            </a:r>
            <a:r>
              <a:rPr lang="en">
                <a:solidFill>
                  <a:srgbClr val="181818"/>
                </a:solidFill>
                <a:highlight>
                  <a:srgbClr val="FFFFFF"/>
                </a:highlight>
              </a:rPr>
              <a:t> Snowden </a:t>
            </a:r>
            <a:r>
              <a:rPr lang="en" b="1">
                <a:solidFill>
                  <a:srgbClr val="181818"/>
                </a:solidFill>
                <a:highlight>
                  <a:srgbClr val="FFFFFF"/>
                </a:highlight>
              </a:rPr>
              <a:t>expose</a:t>
            </a:r>
            <a:r>
              <a:rPr lang="en">
                <a:solidFill>
                  <a:srgbClr val="181818"/>
                </a:solidFill>
                <a:highlight>
                  <a:srgbClr val="FFFFFF"/>
                </a:highlight>
              </a:rPr>
              <a:t> many </a:t>
            </a:r>
            <a:r>
              <a:rPr lang="en" b="1">
                <a:solidFill>
                  <a:srgbClr val="181818"/>
                </a:solidFill>
                <a:highlight>
                  <a:srgbClr val="FFFFFF"/>
                </a:highlight>
              </a:rPr>
              <a:t>secrets</a:t>
            </a:r>
            <a:r>
              <a:rPr lang="en">
                <a:solidFill>
                  <a:srgbClr val="181818"/>
                </a:solidFill>
                <a:highlight>
                  <a:srgbClr val="FFFFFF"/>
                </a:highlight>
              </a:rPr>
              <a:t> of the </a:t>
            </a:r>
            <a:r>
              <a:rPr lang="en" b="1">
                <a:solidFill>
                  <a:srgbClr val="181818"/>
                </a:solidFill>
                <a:highlight>
                  <a:srgbClr val="FFFFFF"/>
                </a:highlight>
              </a:rPr>
              <a:t>NSA</a:t>
            </a:r>
            <a:r>
              <a:rPr lang="en">
                <a:solidFill>
                  <a:srgbClr val="181818"/>
                </a:solidFill>
                <a:highlight>
                  <a:srgbClr val="FFFFFF"/>
                </a:highlight>
              </a:rPr>
              <a:t> while </a:t>
            </a:r>
            <a:r>
              <a:rPr lang="en" b="1">
                <a:solidFill>
                  <a:srgbClr val="181818"/>
                </a:solidFill>
                <a:highlight>
                  <a:srgbClr val="FFFFFF"/>
                </a:highlight>
              </a:rPr>
              <a:t>staying</a:t>
            </a:r>
            <a:r>
              <a:rPr lang="en">
                <a:solidFill>
                  <a:srgbClr val="181818"/>
                </a:solidFill>
                <a:highlight>
                  <a:srgbClr val="FFFFFF"/>
                </a:highlight>
              </a:rPr>
              <a:t> </a:t>
            </a:r>
            <a:r>
              <a:rPr lang="en" b="1">
                <a:solidFill>
                  <a:srgbClr val="181818"/>
                </a:solidFill>
                <a:highlight>
                  <a:srgbClr val="FFFFFF"/>
                </a:highlight>
              </a:rPr>
              <a:t>hidden</a:t>
            </a:r>
            <a:r>
              <a:rPr lang="en">
                <a:solidFill>
                  <a:srgbClr val="181818"/>
                </a:solidFill>
                <a:highlight>
                  <a:srgbClr val="FFFFFF"/>
                </a:highlight>
              </a:rPr>
              <a:t> from the </a:t>
            </a:r>
            <a:r>
              <a:rPr lang="en" b="1">
                <a:solidFill>
                  <a:srgbClr val="181818"/>
                </a:solidFill>
                <a:highlight>
                  <a:srgbClr val="FFFFFF"/>
                </a:highlight>
              </a:rPr>
              <a:t>government’s</a:t>
            </a:r>
            <a:r>
              <a:rPr lang="en">
                <a:solidFill>
                  <a:srgbClr val="181818"/>
                </a:solidFill>
                <a:highlight>
                  <a:srgbClr val="FFFFFF"/>
                </a:highlight>
              </a:rPr>
              <a:t> </a:t>
            </a:r>
            <a:r>
              <a:rPr lang="en" b="1">
                <a:solidFill>
                  <a:srgbClr val="181818"/>
                </a:solidFill>
                <a:highlight>
                  <a:srgbClr val="FFFFFF"/>
                </a:highlight>
              </a:rPr>
              <a:t>surveillance</a:t>
            </a:r>
            <a:r>
              <a:rPr lang="en">
                <a:solidFill>
                  <a:srgbClr val="181818"/>
                </a:solidFill>
                <a:highlight>
                  <a:srgbClr val="FFFFFF"/>
                </a:highlight>
              </a:rPr>
              <a:t> [1]. Poitras used GPG in her </a:t>
            </a:r>
            <a:r>
              <a:rPr lang="en" b="1">
                <a:solidFill>
                  <a:srgbClr val="181818"/>
                </a:solidFill>
                <a:highlight>
                  <a:srgbClr val="FFFFFF"/>
                </a:highlight>
              </a:rPr>
              <a:t>movie</a:t>
            </a:r>
            <a:r>
              <a:rPr lang="en">
                <a:solidFill>
                  <a:srgbClr val="181818"/>
                </a:solidFill>
                <a:highlight>
                  <a:srgbClr val="FFFFFF"/>
                </a:highlight>
              </a:rPr>
              <a:t> to </a:t>
            </a:r>
            <a:r>
              <a:rPr lang="en" b="1">
                <a:solidFill>
                  <a:srgbClr val="181818"/>
                </a:solidFill>
                <a:highlight>
                  <a:srgbClr val="FFFFFF"/>
                </a:highlight>
              </a:rPr>
              <a:t>portray</a:t>
            </a:r>
            <a:r>
              <a:rPr lang="en">
                <a:solidFill>
                  <a:srgbClr val="181818"/>
                </a:solidFill>
                <a:highlight>
                  <a:srgbClr val="FFFFFF"/>
                </a:highlight>
              </a:rPr>
              <a:t> the </a:t>
            </a:r>
            <a:r>
              <a:rPr lang="en" b="1">
                <a:solidFill>
                  <a:srgbClr val="181818"/>
                </a:solidFill>
                <a:highlight>
                  <a:srgbClr val="FFFFFF"/>
                </a:highlight>
              </a:rPr>
              <a:t>sense</a:t>
            </a:r>
            <a:r>
              <a:rPr lang="en">
                <a:solidFill>
                  <a:srgbClr val="181818"/>
                </a:solidFill>
                <a:highlight>
                  <a:srgbClr val="FFFFFF"/>
                </a:highlight>
              </a:rPr>
              <a:t> of </a:t>
            </a:r>
            <a:r>
              <a:rPr lang="en" b="1">
                <a:solidFill>
                  <a:srgbClr val="181818"/>
                </a:solidFill>
                <a:highlight>
                  <a:srgbClr val="FFFFFF"/>
                </a:highlight>
              </a:rPr>
              <a:t>insecurity</a:t>
            </a:r>
            <a:r>
              <a:rPr lang="en">
                <a:solidFill>
                  <a:srgbClr val="181818"/>
                </a:solidFill>
                <a:highlight>
                  <a:srgbClr val="FFFFFF"/>
                </a:highlight>
              </a:rPr>
              <a:t> </a:t>
            </a:r>
            <a:r>
              <a:rPr lang="en" b="1">
                <a:solidFill>
                  <a:srgbClr val="181818"/>
                </a:solidFill>
                <a:highlight>
                  <a:srgbClr val="FFFFFF"/>
                </a:highlight>
              </a:rPr>
              <a:t>Snowden</a:t>
            </a:r>
            <a:r>
              <a:rPr lang="en">
                <a:solidFill>
                  <a:srgbClr val="181818"/>
                </a:solidFill>
                <a:highlight>
                  <a:srgbClr val="FFFFFF"/>
                </a:highlight>
              </a:rPr>
              <a:t> </a:t>
            </a:r>
            <a:r>
              <a:rPr lang="en" b="1">
                <a:solidFill>
                  <a:srgbClr val="181818"/>
                </a:solidFill>
                <a:highlight>
                  <a:srgbClr val="FFFFFF"/>
                </a:highlight>
              </a:rPr>
              <a:t>felt</a:t>
            </a:r>
            <a:r>
              <a:rPr lang="en">
                <a:solidFill>
                  <a:srgbClr val="181818"/>
                </a:solidFill>
                <a:highlight>
                  <a:srgbClr val="FFFFFF"/>
                </a:highlight>
              </a:rPr>
              <a:t> when </a:t>
            </a:r>
            <a:r>
              <a:rPr lang="en" b="1">
                <a:solidFill>
                  <a:srgbClr val="181818"/>
                </a:solidFill>
                <a:highlight>
                  <a:srgbClr val="FFFFFF"/>
                </a:highlight>
              </a:rPr>
              <a:t>using</a:t>
            </a:r>
            <a:r>
              <a:rPr lang="en">
                <a:solidFill>
                  <a:srgbClr val="181818"/>
                </a:solidFill>
                <a:highlight>
                  <a:srgbClr val="FFFFFF"/>
                </a:highlight>
              </a:rPr>
              <a:t> </a:t>
            </a:r>
            <a:r>
              <a:rPr lang="en" b="1">
                <a:solidFill>
                  <a:srgbClr val="181818"/>
                </a:solidFill>
                <a:highlight>
                  <a:srgbClr val="FFFFFF"/>
                </a:highlight>
              </a:rPr>
              <a:t>online</a:t>
            </a:r>
            <a:r>
              <a:rPr lang="en">
                <a:solidFill>
                  <a:srgbClr val="181818"/>
                </a:solidFill>
                <a:highlight>
                  <a:srgbClr val="FFFFFF"/>
                </a:highlight>
              </a:rPr>
              <a:t> </a:t>
            </a:r>
            <a:r>
              <a:rPr lang="en" b="1">
                <a:solidFill>
                  <a:srgbClr val="181818"/>
                </a:solidFill>
                <a:highlight>
                  <a:srgbClr val="FFFFFF"/>
                </a:highlight>
              </a:rPr>
              <a:t>communications</a:t>
            </a:r>
            <a:r>
              <a:rPr lang="en">
                <a:solidFill>
                  <a:srgbClr val="181818"/>
                </a:solidFill>
                <a:highlight>
                  <a:srgbClr val="FFFFFF"/>
                </a:highlight>
              </a:rPr>
              <a:t>.</a:t>
            </a:r>
          </a:p>
          <a:p>
            <a:pPr marL="457200" lvl="0" indent="-228600" rtl="0">
              <a:lnSpc>
                <a:spcPct val="115000"/>
              </a:lnSpc>
              <a:spcBef>
                <a:spcPts val="0"/>
              </a:spcBef>
            </a:pPr>
            <a:r>
              <a:rPr lang="en" b="1"/>
              <a:t>Drone</a:t>
            </a:r>
            <a:r>
              <a:rPr lang="en"/>
              <a:t> </a:t>
            </a:r>
            <a:r>
              <a:rPr lang="en" b="1"/>
              <a:t>Surveillance</a:t>
            </a:r>
            <a:r>
              <a:rPr lang="en"/>
              <a:t> - </a:t>
            </a:r>
            <a:r>
              <a:rPr lang="en" b="1"/>
              <a:t>government</a:t>
            </a:r>
            <a:r>
              <a:rPr lang="en"/>
              <a:t> still has the </a:t>
            </a:r>
            <a:r>
              <a:rPr lang="en" b="1"/>
              <a:t>ability</a:t>
            </a:r>
            <a:r>
              <a:rPr lang="en"/>
              <a:t> to </a:t>
            </a:r>
            <a:r>
              <a:rPr lang="en" b="1"/>
              <a:t>monitor</a:t>
            </a:r>
            <a:r>
              <a:rPr lang="en"/>
              <a:t> ‘anyone they deem a </a:t>
            </a:r>
            <a:r>
              <a:rPr lang="en" b="1"/>
              <a:t>threat’</a:t>
            </a:r>
            <a:r>
              <a:rPr lang="en"/>
              <a:t> to </a:t>
            </a:r>
            <a:r>
              <a:rPr lang="en" b="1"/>
              <a:t>national</a:t>
            </a:r>
            <a:r>
              <a:rPr lang="en"/>
              <a:t> </a:t>
            </a:r>
            <a:r>
              <a:rPr lang="en" b="1"/>
              <a:t>security</a:t>
            </a:r>
            <a:r>
              <a:rPr lang="en"/>
              <a:t>. Snowden </a:t>
            </a:r>
            <a:r>
              <a:rPr lang="en" b="1"/>
              <a:t>describes</a:t>
            </a:r>
            <a:r>
              <a:rPr lang="en"/>
              <a:t> the access </a:t>
            </a:r>
            <a:r>
              <a:rPr lang="en" b="1"/>
              <a:t>NSA</a:t>
            </a:r>
            <a:r>
              <a:rPr lang="en"/>
              <a:t> employees had to these drone feeds. Once you open the system, you’d be displayed pages upon pages of drone feeds from all different countries 24/7.</a:t>
            </a:r>
          </a:p>
          <a:p>
            <a:pPr marL="457200" lvl="0" indent="-228600" rtl="0">
              <a:lnSpc>
                <a:spcPct val="115000"/>
              </a:lnSpc>
              <a:spcBef>
                <a:spcPts val="0"/>
              </a:spcBef>
            </a:pPr>
            <a:r>
              <a:rPr lang="en"/>
              <a:t>Just to give you a </a:t>
            </a:r>
            <a:r>
              <a:rPr lang="en" b="1"/>
              <a:t>sense</a:t>
            </a:r>
            <a:r>
              <a:rPr lang="en"/>
              <a:t> of the </a:t>
            </a:r>
            <a:r>
              <a:rPr lang="en" b="1"/>
              <a:t>power</a:t>
            </a:r>
            <a:r>
              <a:rPr lang="en"/>
              <a:t> of these </a:t>
            </a:r>
            <a:r>
              <a:rPr lang="en" b="1"/>
              <a:t>drones</a:t>
            </a:r>
            <a:r>
              <a:rPr lang="en"/>
              <a:t>, i’ll describe one of them. </a:t>
            </a:r>
            <a:r>
              <a:rPr lang="en" b="1"/>
              <a:t>Bae</a:t>
            </a:r>
            <a:r>
              <a:rPr lang="en"/>
              <a:t> </a:t>
            </a:r>
            <a:r>
              <a:rPr lang="en" b="1"/>
              <a:t>Systems</a:t>
            </a:r>
            <a:r>
              <a:rPr lang="en"/>
              <a:t> is a government </a:t>
            </a:r>
            <a:r>
              <a:rPr lang="en" b="1"/>
              <a:t>contracted</a:t>
            </a:r>
            <a:r>
              <a:rPr lang="en"/>
              <a:t> </a:t>
            </a:r>
            <a:r>
              <a:rPr lang="en" b="1"/>
              <a:t>organization</a:t>
            </a:r>
            <a:r>
              <a:rPr lang="en"/>
              <a:t> that helped </a:t>
            </a:r>
            <a:r>
              <a:rPr lang="en" b="1"/>
              <a:t>create</a:t>
            </a:r>
            <a:r>
              <a:rPr lang="en"/>
              <a:t> a drone </a:t>
            </a:r>
            <a:r>
              <a:rPr lang="en" b="1"/>
              <a:t>named</a:t>
            </a:r>
            <a:r>
              <a:rPr lang="en"/>
              <a:t> (</a:t>
            </a:r>
            <a:r>
              <a:rPr lang="en" b="1"/>
              <a:t>ARGUS-IS</a:t>
            </a:r>
            <a:r>
              <a:rPr lang="en"/>
              <a:t>). This drone can:</a:t>
            </a:r>
          </a:p>
          <a:p>
            <a:pPr marL="914400" lvl="1" indent="-228600" rtl="0">
              <a:lnSpc>
                <a:spcPct val="115000"/>
              </a:lnSpc>
              <a:spcBef>
                <a:spcPts val="0"/>
              </a:spcBef>
            </a:pPr>
            <a:r>
              <a:rPr lang="en"/>
              <a:t> take 1.8 </a:t>
            </a:r>
            <a:r>
              <a:rPr lang="en" b="1"/>
              <a:t>gigapixel</a:t>
            </a:r>
            <a:r>
              <a:rPr lang="en"/>
              <a:t> </a:t>
            </a:r>
            <a:r>
              <a:rPr lang="en" b="1"/>
              <a:t>images</a:t>
            </a:r>
            <a:r>
              <a:rPr lang="en"/>
              <a:t> and </a:t>
            </a:r>
            <a:r>
              <a:rPr lang="en" b="1"/>
              <a:t>archive</a:t>
            </a:r>
            <a:r>
              <a:rPr lang="en"/>
              <a:t> them at </a:t>
            </a:r>
            <a:r>
              <a:rPr lang="en" b="1"/>
              <a:t>2.5/3.3 ~3</a:t>
            </a:r>
            <a:r>
              <a:rPr lang="en"/>
              <a:t> </a:t>
            </a:r>
            <a:r>
              <a:rPr lang="en" b="1"/>
              <a:t>frames</a:t>
            </a:r>
            <a:r>
              <a:rPr lang="en"/>
              <a:t> per second.</a:t>
            </a:r>
          </a:p>
          <a:p>
            <a:pPr marL="914400" lvl="1" indent="-228600" rtl="0">
              <a:lnSpc>
                <a:spcPct val="115000"/>
              </a:lnSpc>
              <a:spcBef>
                <a:spcPts val="0"/>
              </a:spcBef>
            </a:pPr>
            <a:r>
              <a:rPr lang="en"/>
              <a:t> It can </a:t>
            </a:r>
            <a:r>
              <a:rPr lang="en" b="1"/>
              <a:t>surveillance</a:t>
            </a:r>
            <a:r>
              <a:rPr lang="en"/>
              <a:t> an </a:t>
            </a:r>
            <a:r>
              <a:rPr lang="en" b="1"/>
              <a:t>area</a:t>
            </a:r>
            <a:r>
              <a:rPr lang="en"/>
              <a:t> up to </a:t>
            </a:r>
            <a:r>
              <a:rPr lang="en" b="1"/>
              <a:t>15-square-miles</a:t>
            </a:r>
            <a:r>
              <a:rPr lang="en"/>
              <a:t>,</a:t>
            </a:r>
          </a:p>
          <a:p>
            <a:pPr marL="914400" lvl="1" indent="-228600" rtl="0">
              <a:lnSpc>
                <a:spcPct val="115000"/>
              </a:lnSpc>
              <a:spcBef>
                <a:spcPts val="0"/>
              </a:spcBef>
            </a:pPr>
            <a:r>
              <a:rPr lang="en"/>
              <a:t> </a:t>
            </a:r>
            <a:r>
              <a:rPr lang="en" b="1"/>
              <a:t>track</a:t>
            </a:r>
            <a:r>
              <a:rPr lang="en"/>
              <a:t> moving </a:t>
            </a:r>
            <a:r>
              <a:rPr lang="en" b="1"/>
              <a:t>vehicles</a:t>
            </a:r>
            <a:r>
              <a:rPr lang="en"/>
              <a:t>, and</a:t>
            </a:r>
          </a:p>
          <a:p>
            <a:pPr marL="914400" lvl="1" indent="-228600" rtl="0">
              <a:lnSpc>
                <a:spcPct val="115000"/>
              </a:lnSpc>
              <a:spcBef>
                <a:spcPts val="0"/>
              </a:spcBef>
            </a:pPr>
            <a:r>
              <a:rPr lang="en"/>
              <a:t> </a:t>
            </a:r>
            <a:r>
              <a:rPr lang="en" b="1"/>
              <a:t>generate</a:t>
            </a:r>
            <a:r>
              <a:rPr lang="en"/>
              <a:t> </a:t>
            </a:r>
            <a:r>
              <a:rPr lang="en" b="1"/>
              <a:t>3-D</a:t>
            </a:r>
            <a:r>
              <a:rPr lang="en"/>
              <a:t> </a:t>
            </a:r>
            <a:r>
              <a:rPr lang="en" b="1"/>
              <a:t>models</a:t>
            </a:r>
            <a:r>
              <a:rPr lang="en"/>
              <a:t> from </a:t>
            </a:r>
            <a:r>
              <a:rPr lang="en" b="1"/>
              <a:t>archived</a:t>
            </a:r>
            <a:r>
              <a:rPr lang="en"/>
              <a:t> </a:t>
            </a:r>
            <a:r>
              <a:rPr lang="en" b="1"/>
              <a:t>images</a:t>
            </a:r>
            <a:r>
              <a:rPr lang="en"/>
              <a:t> .</a:t>
            </a:r>
          </a:p>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t>Speaker: Andrew </a:t>
            </a:r>
          </a:p>
          <a:p>
            <a:pPr lvl="0" rtl="0">
              <a:lnSpc>
                <a:spcPct val="115000"/>
              </a:lnSpc>
              <a:spcBef>
                <a:spcPts val="0"/>
              </a:spcBef>
              <a:buNone/>
            </a:pPr>
            <a:endParaRPr/>
          </a:p>
          <a:p>
            <a:pPr marL="457200" lvl="0" indent="-298450" rtl="0">
              <a:lnSpc>
                <a:spcPct val="115000"/>
              </a:lnSpc>
              <a:spcBef>
                <a:spcPts val="0"/>
              </a:spcBef>
              <a:buSzPct val="100000"/>
            </a:pPr>
            <a:r>
              <a:rPr lang="en" b="1"/>
              <a:t>XKeyscore</a:t>
            </a:r>
            <a:r>
              <a:rPr lang="en"/>
              <a:t> - </a:t>
            </a:r>
            <a:r>
              <a:rPr lang="en" b="1"/>
              <a:t>person</a:t>
            </a:r>
            <a:r>
              <a:rPr lang="en"/>
              <a:t> </a:t>
            </a:r>
            <a:r>
              <a:rPr lang="en" b="1"/>
              <a:t>querying</a:t>
            </a:r>
            <a:r>
              <a:rPr lang="en"/>
              <a:t> </a:t>
            </a:r>
            <a:r>
              <a:rPr lang="en" b="1"/>
              <a:t>software</a:t>
            </a:r>
            <a:r>
              <a:rPr lang="en"/>
              <a:t>. This </a:t>
            </a:r>
            <a:r>
              <a:rPr lang="en" b="1"/>
              <a:t>program</a:t>
            </a:r>
            <a:r>
              <a:rPr lang="en"/>
              <a:t> </a:t>
            </a:r>
            <a:r>
              <a:rPr lang="en" b="1"/>
              <a:t>allows</a:t>
            </a:r>
            <a:r>
              <a:rPr lang="en"/>
              <a:t> the </a:t>
            </a:r>
            <a:r>
              <a:rPr lang="en" b="1"/>
              <a:t>NSA</a:t>
            </a:r>
            <a:r>
              <a:rPr lang="en"/>
              <a:t> to </a:t>
            </a:r>
            <a:r>
              <a:rPr lang="en" b="1"/>
              <a:t>query</a:t>
            </a:r>
            <a:r>
              <a:rPr lang="en"/>
              <a:t> across </a:t>
            </a:r>
            <a:r>
              <a:rPr lang="en" b="1"/>
              <a:t>billions</a:t>
            </a:r>
            <a:r>
              <a:rPr lang="en"/>
              <a:t> of </a:t>
            </a:r>
            <a:r>
              <a:rPr lang="en" b="1"/>
              <a:t>collected</a:t>
            </a:r>
            <a:r>
              <a:rPr lang="en"/>
              <a:t> records ranging from VoIP data, account credentials, personal information, web searches, and private communications [4]. </a:t>
            </a:r>
          </a:p>
          <a:p>
            <a:pPr marL="914400" lvl="1" indent="-298450" rtl="0">
              <a:lnSpc>
                <a:spcPct val="115000"/>
              </a:lnSpc>
              <a:spcBef>
                <a:spcPts val="0"/>
              </a:spcBef>
              <a:buSzPct val="100000"/>
            </a:pPr>
            <a:r>
              <a:rPr lang="en"/>
              <a:t>The </a:t>
            </a:r>
            <a:r>
              <a:rPr lang="en" b="1"/>
              <a:t>collected</a:t>
            </a:r>
            <a:r>
              <a:rPr lang="en"/>
              <a:t> </a:t>
            </a:r>
            <a:r>
              <a:rPr lang="en" b="1"/>
              <a:t>data</a:t>
            </a:r>
            <a:r>
              <a:rPr lang="en"/>
              <a:t> for this </a:t>
            </a:r>
            <a:r>
              <a:rPr lang="en" b="1"/>
              <a:t>software</a:t>
            </a:r>
            <a:r>
              <a:rPr lang="en"/>
              <a:t> is an </a:t>
            </a:r>
            <a:r>
              <a:rPr lang="en" b="1"/>
              <a:t>aggregation </a:t>
            </a:r>
            <a:r>
              <a:rPr lang="en"/>
              <a:t>of </a:t>
            </a:r>
            <a:r>
              <a:rPr lang="en" b="1"/>
              <a:t>information</a:t>
            </a:r>
            <a:r>
              <a:rPr lang="en"/>
              <a:t> </a:t>
            </a:r>
            <a:r>
              <a:rPr lang="en" b="1"/>
              <a:t>gained</a:t>
            </a:r>
            <a:r>
              <a:rPr lang="en"/>
              <a:t> </a:t>
            </a:r>
            <a:r>
              <a:rPr lang="en" b="1"/>
              <a:t>from:</a:t>
            </a:r>
            <a:r>
              <a:rPr lang="en"/>
              <a:t> </a:t>
            </a:r>
          </a:p>
          <a:p>
            <a:pPr marL="1371600" lvl="2" indent="-298450" rtl="0">
              <a:lnSpc>
                <a:spcPct val="115000"/>
              </a:lnSpc>
              <a:spcBef>
                <a:spcPts val="0"/>
              </a:spcBef>
              <a:buSzPct val="100000"/>
            </a:pPr>
            <a:r>
              <a:rPr lang="en" b="1"/>
              <a:t>existing</a:t>
            </a:r>
            <a:r>
              <a:rPr lang="en"/>
              <a:t> government records.</a:t>
            </a:r>
          </a:p>
          <a:p>
            <a:pPr marL="1371600" lvl="2" indent="-298450" rtl="0">
              <a:lnSpc>
                <a:spcPct val="115000"/>
              </a:lnSpc>
              <a:spcBef>
                <a:spcPts val="0"/>
              </a:spcBef>
              <a:buSzPct val="100000"/>
            </a:pPr>
            <a:r>
              <a:rPr lang="en" b="1"/>
              <a:t>government</a:t>
            </a:r>
            <a:r>
              <a:rPr lang="en"/>
              <a:t> </a:t>
            </a:r>
            <a:r>
              <a:rPr lang="en" b="1"/>
              <a:t>abused</a:t>
            </a:r>
            <a:r>
              <a:rPr lang="en"/>
              <a:t> </a:t>
            </a:r>
            <a:r>
              <a:rPr lang="en" b="1"/>
              <a:t>exploits</a:t>
            </a:r>
            <a:r>
              <a:rPr lang="en"/>
              <a:t>,</a:t>
            </a:r>
          </a:p>
          <a:p>
            <a:pPr marL="1371600" lvl="2" indent="-298450" rtl="0">
              <a:lnSpc>
                <a:spcPct val="115000"/>
              </a:lnSpc>
              <a:spcBef>
                <a:spcPts val="0"/>
              </a:spcBef>
              <a:buSzPct val="100000"/>
            </a:pPr>
            <a:r>
              <a:rPr lang="en"/>
              <a:t> </a:t>
            </a:r>
            <a:r>
              <a:rPr lang="en" b="1"/>
              <a:t>data</a:t>
            </a:r>
            <a:r>
              <a:rPr lang="en"/>
              <a:t> </a:t>
            </a:r>
            <a:r>
              <a:rPr lang="en" b="1"/>
              <a:t>collected</a:t>
            </a:r>
            <a:r>
              <a:rPr lang="en"/>
              <a:t> through </a:t>
            </a:r>
            <a:r>
              <a:rPr lang="en" b="1"/>
              <a:t>government</a:t>
            </a:r>
            <a:r>
              <a:rPr lang="en"/>
              <a:t> </a:t>
            </a:r>
            <a:r>
              <a:rPr lang="en" b="1"/>
              <a:t>mandated</a:t>
            </a:r>
            <a:r>
              <a:rPr lang="en"/>
              <a:t> </a:t>
            </a:r>
            <a:r>
              <a:rPr lang="en" b="1"/>
              <a:t>backdoors</a:t>
            </a:r>
            <a:r>
              <a:rPr lang="en"/>
              <a:t> in </a:t>
            </a:r>
            <a:r>
              <a:rPr lang="en" b="1"/>
              <a:t>internet</a:t>
            </a:r>
            <a:r>
              <a:rPr lang="en"/>
              <a:t> and </a:t>
            </a:r>
            <a:r>
              <a:rPr lang="en" b="1"/>
              <a:t>telephone</a:t>
            </a:r>
            <a:r>
              <a:rPr lang="en"/>
              <a:t> </a:t>
            </a:r>
            <a:r>
              <a:rPr lang="en" b="1"/>
              <a:t>service</a:t>
            </a:r>
            <a:r>
              <a:rPr lang="en"/>
              <a:t> </a:t>
            </a:r>
            <a:r>
              <a:rPr lang="en" b="1"/>
              <a:t>providers</a:t>
            </a:r>
            <a:r>
              <a:rPr lang="en"/>
              <a:t> and </a:t>
            </a:r>
            <a:r>
              <a:rPr lang="en" b="1"/>
              <a:t>large</a:t>
            </a:r>
            <a:r>
              <a:rPr lang="en"/>
              <a:t> </a:t>
            </a:r>
            <a:r>
              <a:rPr lang="en" b="1"/>
              <a:t>computer</a:t>
            </a:r>
            <a:r>
              <a:rPr lang="en"/>
              <a:t> </a:t>
            </a:r>
            <a:r>
              <a:rPr lang="en" b="1"/>
              <a:t>companies</a:t>
            </a:r>
            <a:r>
              <a:rPr lang="en"/>
              <a:t> like </a:t>
            </a:r>
            <a:r>
              <a:rPr lang="en" b="1"/>
              <a:t>Facebook</a:t>
            </a:r>
            <a:r>
              <a:rPr lang="en"/>
              <a:t>, Google, and Apple,</a:t>
            </a:r>
          </a:p>
          <a:p>
            <a:pPr marL="1371600" lvl="2" indent="-298450" rtl="0">
              <a:lnSpc>
                <a:spcPct val="115000"/>
              </a:lnSpc>
              <a:spcBef>
                <a:spcPts val="0"/>
              </a:spcBef>
              <a:buSzPct val="100000"/>
            </a:pPr>
            <a:r>
              <a:rPr lang="en"/>
              <a:t> </a:t>
            </a:r>
            <a:r>
              <a:rPr lang="en" b="1"/>
              <a:t>Additionally</a:t>
            </a:r>
            <a:r>
              <a:rPr lang="en"/>
              <a:t>, the </a:t>
            </a:r>
            <a:r>
              <a:rPr lang="en" b="1"/>
              <a:t>government</a:t>
            </a:r>
            <a:r>
              <a:rPr lang="en"/>
              <a:t> </a:t>
            </a:r>
            <a:r>
              <a:rPr lang="en" b="1"/>
              <a:t>assists</a:t>
            </a:r>
            <a:r>
              <a:rPr lang="en"/>
              <a:t> </a:t>
            </a:r>
            <a:r>
              <a:rPr lang="en" b="1"/>
              <a:t>other</a:t>
            </a:r>
            <a:r>
              <a:rPr lang="en"/>
              <a:t> </a:t>
            </a:r>
            <a:r>
              <a:rPr lang="en" b="1"/>
              <a:t>governments</a:t>
            </a:r>
            <a:r>
              <a:rPr lang="en"/>
              <a:t> with </a:t>
            </a:r>
            <a:r>
              <a:rPr lang="en" b="1"/>
              <a:t>installing</a:t>
            </a:r>
            <a:r>
              <a:rPr lang="en"/>
              <a:t> updated </a:t>
            </a:r>
            <a:r>
              <a:rPr lang="en" b="1"/>
              <a:t>surveillance</a:t>
            </a:r>
            <a:r>
              <a:rPr lang="en"/>
              <a:t> </a:t>
            </a:r>
            <a:r>
              <a:rPr lang="en" b="1"/>
              <a:t>programs</a:t>
            </a:r>
            <a:r>
              <a:rPr lang="en"/>
              <a:t> in </a:t>
            </a:r>
            <a:r>
              <a:rPr lang="en" b="1"/>
              <a:t>exchange</a:t>
            </a:r>
            <a:r>
              <a:rPr lang="en"/>
              <a:t> for </a:t>
            </a:r>
            <a:r>
              <a:rPr lang="en" b="1"/>
              <a:t>access</a:t>
            </a:r>
            <a:r>
              <a:rPr lang="en"/>
              <a:t> to the </a:t>
            </a:r>
            <a:r>
              <a:rPr lang="en" b="1"/>
              <a:t>information</a:t>
            </a:r>
            <a:r>
              <a:rPr lang="en"/>
              <a:t>. </a:t>
            </a:r>
          </a:p>
          <a:p>
            <a:pPr marL="914400" lvl="1" indent="-298450" rtl="0">
              <a:lnSpc>
                <a:spcPct val="115000"/>
              </a:lnSpc>
              <a:spcBef>
                <a:spcPts val="0"/>
              </a:spcBef>
              <a:buSzPct val="100000"/>
            </a:pPr>
            <a:r>
              <a:rPr lang="en"/>
              <a:t>As </a:t>
            </a:r>
            <a:r>
              <a:rPr lang="en" b="1"/>
              <a:t>described</a:t>
            </a:r>
            <a:r>
              <a:rPr lang="en"/>
              <a:t> </a:t>
            </a:r>
            <a:r>
              <a:rPr lang="en" b="1"/>
              <a:t>previously</a:t>
            </a:r>
            <a:r>
              <a:rPr lang="en"/>
              <a:t> by </a:t>
            </a:r>
            <a:r>
              <a:rPr lang="en" b="1"/>
              <a:t>Appelbaum</a:t>
            </a:r>
            <a:r>
              <a:rPr lang="en"/>
              <a:t>, </a:t>
            </a:r>
            <a:r>
              <a:rPr lang="en" b="1"/>
              <a:t>all</a:t>
            </a:r>
            <a:r>
              <a:rPr lang="en"/>
              <a:t> of this </a:t>
            </a:r>
            <a:r>
              <a:rPr lang="en" b="1"/>
              <a:t>data</a:t>
            </a:r>
            <a:r>
              <a:rPr lang="en"/>
              <a:t> can be </a:t>
            </a:r>
            <a:r>
              <a:rPr lang="en" b="1"/>
              <a:t>linked</a:t>
            </a:r>
            <a:r>
              <a:rPr lang="en"/>
              <a:t> to create </a:t>
            </a:r>
            <a:r>
              <a:rPr lang="en" b="1"/>
              <a:t>detailed</a:t>
            </a:r>
            <a:r>
              <a:rPr lang="en"/>
              <a:t> set of </a:t>
            </a:r>
            <a:r>
              <a:rPr lang="en" b="1"/>
              <a:t>facts</a:t>
            </a:r>
            <a:r>
              <a:rPr lang="en"/>
              <a:t> about </a:t>
            </a:r>
            <a:r>
              <a:rPr lang="en" b="1"/>
              <a:t>someone</a:t>
            </a:r>
            <a:r>
              <a:rPr lang="en"/>
              <a:t>.</a:t>
            </a:r>
          </a:p>
          <a:p>
            <a:pPr marL="457200" lvl="0" indent="-298450" rtl="0">
              <a:lnSpc>
                <a:spcPct val="115000"/>
              </a:lnSpc>
              <a:spcBef>
                <a:spcPts val="0"/>
              </a:spcBef>
              <a:buSzPct val="100000"/>
            </a:pPr>
            <a:r>
              <a:rPr lang="en"/>
              <a:t>Another program that was exposed was </a:t>
            </a:r>
            <a:r>
              <a:rPr lang="en" b="1"/>
              <a:t>TEMPORA</a:t>
            </a:r>
            <a:r>
              <a:rPr lang="en"/>
              <a:t>. Britain’s Government Communication Headquarters (GCHQ), This </a:t>
            </a:r>
            <a:r>
              <a:rPr lang="en" b="1"/>
              <a:t>system</a:t>
            </a:r>
            <a:r>
              <a:rPr lang="en"/>
              <a:t> </a:t>
            </a:r>
            <a:r>
              <a:rPr lang="en" b="1"/>
              <a:t>leveraged</a:t>
            </a:r>
            <a:r>
              <a:rPr lang="en"/>
              <a:t> </a:t>
            </a:r>
            <a:r>
              <a:rPr lang="en" b="1"/>
              <a:t>extracted</a:t>
            </a:r>
            <a:r>
              <a:rPr lang="en"/>
              <a:t> </a:t>
            </a:r>
            <a:r>
              <a:rPr lang="en" b="1"/>
              <a:t>internet</a:t>
            </a:r>
            <a:r>
              <a:rPr lang="en"/>
              <a:t> </a:t>
            </a:r>
            <a:r>
              <a:rPr lang="en" b="1"/>
              <a:t>communications</a:t>
            </a:r>
            <a:r>
              <a:rPr lang="en"/>
              <a:t> through </a:t>
            </a:r>
            <a:r>
              <a:rPr lang="en" b="1"/>
              <a:t>secret</a:t>
            </a:r>
            <a:r>
              <a:rPr lang="en"/>
              <a:t> </a:t>
            </a:r>
            <a:r>
              <a:rPr lang="en" b="1"/>
              <a:t>fibre-optic</a:t>
            </a:r>
            <a:r>
              <a:rPr lang="en"/>
              <a:t> </a:t>
            </a:r>
            <a:r>
              <a:rPr lang="en" b="1"/>
              <a:t>interception</a:t>
            </a:r>
            <a:r>
              <a:rPr lang="en"/>
              <a:t> points. The data is stored in data centers so that it can later be searched [4]. The </a:t>
            </a:r>
            <a:r>
              <a:rPr lang="en" b="1"/>
              <a:t>interception</a:t>
            </a:r>
            <a:r>
              <a:rPr lang="en"/>
              <a:t> points are located all </a:t>
            </a:r>
            <a:r>
              <a:rPr lang="en" b="1"/>
              <a:t>around</a:t>
            </a:r>
            <a:r>
              <a:rPr lang="en"/>
              <a:t> the </a:t>
            </a:r>
            <a:r>
              <a:rPr lang="en" b="1"/>
              <a:t>world</a:t>
            </a:r>
            <a:r>
              <a:rPr lang="en"/>
              <a:t> between communication points under the knowledge of the owners of these points [5]. Some of which are </a:t>
            </a:r>
            <a:r>
              <a:rPr lang="en" b="1"/>
              <a:t>installed</a:t>
            </a:r>
            <a:r>
              <a:rPr lang="en"/>
              <a:t> </a:t>
            </a:r>
            <a:r>
              <a:rPr lang="en" b="1"/>
              <a:t>underwater</a:t>
            </a:r>
            <a:r>
              <a:rPr lang="en"/>
              <a:t> between countries (as you can see in the image here to the right). That is how they are </a:t>
            </a:r>
            <a:r>
              <a:rPr lang="en" b="1"/>
              <a:t>able</a:t>
            </a:r>
            <a:r>
              <a:rPr lang="en"/>
              <a:t> to </a:t>
            </a:r>
            <a:r>
              <a:rPr lang="en" b="1"/>
              <a:t>capture</a:t>
            </a:r>
            <a:r>
              <a:rPr lang="en"/>
              <a:t> </a:t>
            </a:r>
            <a:r>
              <a:rPr lang="en" b="1"/>
              <a:t>mass</a:t>
            </a:r>
            <a:r>
              <a:rPr lang="en"/>
              <a:t> communications.</a:t>
            </a:r>
          </a:p>
          <a:p>
            <a:pPr marL="914400" lvl="1" indent="-228600" rtl="0">
              <a:lnSpc>
                <a:spcPct val="115000"/>
              </a:lnSpc>
              <a:spcBef>
                <a:spcPts val="0"/>
              </a:spcBef>
            </a:pPr>
            <a:r>
              <a:rPr lang="en"/>
              <a:t>If people were to </a:t>
            </a:r>
            <a:r>
              <a:rPr lang="en" b="1"/>
              <a:t>use</a:t>
            </a:r>
            <a:r>
              <a:rPr lang="en"/>
              <a:t> </a:t>
            </a:r>
            <a:r>
              <a:rPr lang="en" b="1"/>
              <a:t>tools</a:t>
            </a:r>
            <a:r>
              <a:rPr lang="en"/>
              <a:t> like </a:t>
            </a:r>
            <a:r>
              <a:rPr lang="en" b="1"/>
              <a:t>GPG</a:t>
            </a:r>
            <a:r>
              <a:rPr lang="en"/>
              <a:t>, these </a:t>
            </a:r>
            <a:r>
              <a:rPr lang="en" b="1"/>
              <a:t>taps</a:t>
            </a:r>
            <a:r>
              <a:rPr lang="en"/>
              <a:t> </a:t>
            </a:r>
            <a:r>
              <a:rPr lang="en" b="1"/>
              <a:t>would</a:t>
            </a:r>
            <a:r>
              <a:rPr lang="en"/>
              <a:t> be </a:t>
            </a:r>
            <a:r>
              <a:rPr lang="en" b="1"/>
              <a:t>rendered</a:t>
            </a:r>
            <a:r>
              <a:rPr lang="en"/>
              <a:t> </a:t>
            </a:r>
            <a:r>
              <a:rPr lang="en" b="1"/>
              <a:t>useless</a:t>
            </a:r>
            <a:r>
              <a:rPr lang="en"/>
              <a:t>. They </a:t>
            </a:r>
            <a:r>
              <a:rPr lang="en" b="1"/>
              <a:t>could</a:t>
            </a:r>
            <a:r>
              <a:rPr lang="en"/>
              <a:t> </a:t>
            </a:r>
            <a:r>
              <a:rPr lang="en" b="1"/>
              <a:t>intercept</a:t>
            </a:r>
            <a:r>
              <a:rPr lang="en"/>
              <a:t> the data </a:t>
            </a:r>
            <a:r>
              <a:rPr lang="en" b="1"/>
              <a:t>but</a:t>
            </a:r>
            <a:r>
              <a:rPr lang="en"/>
              <a:t> it would be </a:t>
            </a:r>
            <a:r>
              <a:rPr lang="en" b="1"/>
              <a:t>encrypted</a:t>
            </a:r>
            <a:r>
              <a:rPr lang="en"/>
              <a:t>.</a:t>
            </a:r>
          </a:p>
          <a:p>
            <a:pPr lvl="0" rtl="0">
              <a:lnSpc>
                <a:spcPct val="115000"/>
              </a:lnSpc>
              <a:spcBef>
                <a:spcPts val="0"/>
              </a:spcBef>
              <a:buNone/>
            </a:pPr>
            <a:endParaRPr>
              <a:solidFill>
                <a:srgbClr val="181818"/>
              </a:solidFill>
              <a:highlight>
                <a:srgbClr val="FFFFFF"/>
              </a:highlight>
            </a:endParaRPr>
          </a:p>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Speaker: Will</a:t>
            </a:r>
          </a:p>
          <a:p>
            <a:pPr lvl="0">
              <a:spcBef>
                <a:spcPts val="0"/>
              </a:spcBef>
              <a:buNone/>
            </a:pPr>
            <a:endParaRPr/>
          </a:p>
          <a:p>
            <a:pPr lvl="0">
              <a:spcBef>
                <a:spcPts val="0"/>
              </a:spcBef>
              <a:buNone/>
            </a:pPr>
            <a:r>
              <a:rPr lang="en"/>
              <a:t>Our first conclusion was that whistleblowing can be justified if there was no other way to resolve the problem. We will argue that this was the case for Snowden’s whistleblowing.</a:t>
            </a:r>
          </a:p>
          <a:p>
            <a:pPr lvl="0">
              <a:spcBef>
                <a:spcPts val="0"/>
              </a:spcBef>
              <a:buNone/>
            </a:pPr>
            <a:endParaRPr/>
          </a:p>
          <a:p>
            <a:pPr lvl="0">
              <a:spcBef>
                <a:spcPts val="0"/>
              </a:spcBef>
              <a:buNone/>
            </a:pPr>
            <a:r>
              <a:rPr lang="en"/>
              <a:t>Second, it is important for journalists to use encryption to protect themselves and their work.</a:t>
            </a:r>
          </a:p>
          <a:p>
            <a:pPr lvl="0">
              <a:spcBef>
                <a:spcPts val="0"/>
              </a:spcBef>
              <a:buNone/>
            </a:pPr>
            <a:endParaRPr/>
          </a:p>
          <a:p>
            <a:pPr lvl="0">
              <a:spcBef>
                <a:spcPts val="0"/>
              </a:spcBef>
              <a:buNone/>
            </a:pPr>
            <a:r>
              <a:rPr lang="en"/>
              <a:t>Finally, new laws should be created to protect whistleblowers.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00000"/>
              </a:lnSpc>
              <a:spcBef>
                <a:spcPts val="0"/>
              </a:spcBef>
              <a:buNone/>
            </a:pPr>
            <a:r>
              <a:rPr lang="en"/>
              <a:t>Speaker: Will</a:t>
            </a:r>
          </a:p>
          <a:p>
            <a:pPr lvl="0" rtl="0">
              <a:lnSpc>
                <a:spcPct val="100000"/>
              </a:lnSpc>
              <a:spcBef>
                <a:spcPts val="0"/>
              </a:spcBef>
              <a:buNone/>
            </a:pPr>
            <a:endParaRPr/>
          </a:p>
          <a:p>
            <a:pPr lvl="0" rtl="0">
              <a:spcBef>
                <a:spcPts val="0"/>
              </a:spcBef>
              <a:buNone/>
            </a:pPr>
            <a:r>
              <a:rPr lang="en"/>
              <a:t>So let's breakdown Snowden’s choice to go </a:t>
            </a:r>
            <a:r>
              <a:rPr lang="en" b="1"/>
              <a:t>public</a:t>
            </a:r>
            <a:r>
              <a:rPr lang="en"/>
              <a:t> against the</a:t>
            </a:r>
            <a:r>
              <a:rPr lang="en" b="1"/>
              <a:t> Soft Eng Code of Ethics</a:t>
            </a:r>
            <a:r>
              <a:rPr lang="en"/>
              <a:t> and </a:t>
            </a:r>
            <a:r>
              <a:rPr lang="en" b="1"/>
              <a:t>Professional</a:t>
            </a:r>
            <a:r>
              <a:rPr lang="en"/>
              <a:t> </a:t>
            </a:r>
            <a:r>
              <a:rPr lang="en" b="1"/>
              <a:t>practice</a:t>
            </a:r>
            <a:r>
              <a:rPr lang="en"/>
              <a:t> pertaining to </a:t>
            </a:r>
            <a:r>
              <a:rPr lang="en" b="1"/>
              <a:t>whistleblowing</a:t>
            </a:r>
            <a:r>
              <a:rPr lang="en"/>
              <a:t>.</a:t>
            </a:r>
          </a:p>
          <a:p>
            <a:pPr lvl="0" rtl="0">
              <a:lnSpc>
                <a:spcPct val="100000"/>
              </a:lnSpc>
              <a:spcBef>
                <a:spcPts val="0"/>
              </a:spcBef>
              <a:buNone/>
            </a:pPr>
            <a:endParaRPr/>
          </a:p>
          <a:p>
            <a:pPr lvl="0" rtl="0">
              <a:lnSpc>
                <a:spcPct val="100000"/>
              </a:lnSpc>
              <a:spcBef>
                <a:spcPts val="0"/>
              </a:spcBef>
              <a:buNone/>
            </a:pPr>
            <a:r>
              <a:rPr lang="en"/>
              <a:t>SWE Code of Ethics relevant sections:</a:t>
            </a:r>
          </a:p>
          <a:p>
            <a:pPr marL="457200" lvl="0" indent="-228600" rtl="0">
              <a:lnSpc>
                <a:spcPct val="100000"/>
              </a:lnSpc>
              <a:spcBef>
                <a:spcPts val="0"/>
              </a:spcBef>
            </a:pPr>
            <a:r>
              <a:rPr lang="en"/>
              <a:t>1.02 - Conflict</a:t>
            </a:r>
          </a:p>
          <a:p>
            <a:pPr marL="914400" lvl="1" indent="-228600" rtl="0">
              <a:lnSpc>
                <a:spcPct val="100000"/>
              </a:lnSpc>
              <a:spcBef>
                <a:spcPts val="0"/>
              </a:spcBef>
            </a:pPr>
            <a:r>
              <a:rPr lang="en"/>
              <a:t>Secret mass surveillance of the public is not moderate. It’s pretty extreme. The government did not make the public aware of these operations.</a:t>
            </a:r>
          </a:p>
          <a:p>
            <a:pPr marL="457200" lvl="0" indent="-228600" rtl="0">
              <a:lnSpc>
                <a:spcPct val="100000"/>
              </a:lnSpc>
              <a:spcBef>
                <a:spcPts val="0"/>
              </a:spcBef>
            </a:pPr>
            <a:r>
              <a:rPr lang="en"/>
              <a:t>(1) 1.05 - Mass public surveillance</a:t>
            </a:r>
          </a:p>
          <a:p>
            <a:pPr marL="914400" lvl="1" indent="-228600" rtl="0">
              <a:lnSpc>
                <a:spcPct val="100000"/>
              </a:lnSpc>
              <a:spcBef>
                <a:spcPts val="0"/>
              </a:spcBef>
            </a:pPr>
            <a:r>
              <a:rPr lang="en"/>
              <a:t>The systems the NSA was using to record nearly </a:t>
            </a:r>
            <a:r>
              <a:rPr lang="en" b="1"/>
              <a:t>every</a:t>
            </a:r>
            <a:r>
              <a:rPr lang="en"/>
              <a:t> online action the public took.</a:t>
            </a:r>
          </a:p>
          <a:p>
            <a:pPr marL="914400" lvl="1" indent="-228600" rtl="0">
              <a:lnSpc>
                <a:spcPct val="100000"/>
              </a:lnSpc>
              <a:spcBef>
                <a:spcPts val="0"/>
              </a:spcBef>
            </a:pPr>
            <a:r>
              <a:rPr lang="en"/>
              <a:t>When the government has this kind of </a:t>
            </a:r>
            <a:r>
              <a:rPr lang="en" b="1"/>
              <a:t>power</a:t>
            </a:r>
            <a:r>
              <a:rPr lang="en"/>
              <a:t>, it prevents the public from </a:t>
            </a:r>
            <a:r>
              <a:rPr lang="en" b="1"/>
              <a:t>organizing</a:t>
            </a:r>
            <a:r>
              <a:rPr lang="en"/>
              <a:t> against or </a:t>
            </a:r>
            <a:r>
              <a:rPr lang="en" b="1"/>
              <a:t>responding</a:t>
            </a:r>
            <a:r>
              <a:rPr lang="en"/>
              <a:t> to government policies or a </a:t>
            </a:r>
            <a:r>
              <a:rPr lang="en" b="1"/>
              <a:t>corrupt</a:t>
            </a:r>
            <a:r>
              <a:rPr lang="en"/>
              <a:t> government.</a:t>
            </a:r>
          </a:p>
          <a:p>
            <a:pPr marL="457200" lvl="0" indent="-228600" rtl="0">
              <a:lnSpc>
                <a:spcPct val="100000"/>
              </a:lnSpc>
              <a:spcBef>
                <a:spcPts val="0"/>
              </a:spcBef>
            </a:pPr>
            <a:r>
              <a:rPr lang="en"/>
              <a:t>(2, 3) 1.06 - Was going through journalists the best method for this? Removed his bias, but journalists have biases too.</a:t>
            </a:r>
          </a:p>
          <a:p>
            <a:pPr marL="914400" lvl="1" indent="-228600" rtl="0">
              <a:lnSpc>
                <a:spcPct val="100000"/>
              </a:lnSpc>
              <a:spcBef>
                <a:spcPts val="0"/>
              </a:spcBef>
            </a:pPr>
            <a:r>
              <a:rPr lang="en"/>
              <a:t>If released by the government, a different story would have likely been painted and much info would be redacted. This is deceptive.</a:t>
            </a:r>
          </a:p>
          <a:p>
            <a:pPr marL="914400" lvl="1" indent="-228600" rtl="0">
              <a:lnSpc>
                <a:spcPct val="100000"/>
              </a:lnSpc>
              <a:spcBef>
                <a:spcPts val="0"/>
              </a:spcBef>
            </a:pPr>
            <a:r>
              <a:rPr lang="en"/>
              <a:t>Snowden released the documents in full, so little deception.</a:t>
            </a:r>
          </a:p>
          <a:p>
            <a:pPr marL="914400" lvl="1" indent="-228600" rtl="0">
              <a:spcBef>
                <a:spcPts val="0"/>
              </a:spcBef>
            </a:pPr>
            <a:r>
              <a:rPr lang="en"/>
              <a:t>Snowden had </a:t>
            </a:r>
            <a:r>
              <a:rPr lang="en" b="1"/>
              <a:t>documentation</a:t>
            </a:r>
            <a:r>
              <a:rPr lang="en"/>
              <a:t> ready to give to the </a:t>
            </a:r>
            <a:r>
              <a:rPr lang="en" b="1"/>
              <a:t>journalists</a:t>
            </a:r>
            <a:r>
              <a:rPr lang="en"/>
              <a:t> he had contacted from The Guardian with the intention of </a:t>
            </a:r>
            <a:r>
              <a:rPr lang="en" b="1"/>
              <a:t>raising</a:t>
            </a:r>
            <a:r>
              <a:rPr lang="en"/>
              <a:t> </a:t>
            </a:r>
            <a:r>
              <a:rPr lang="en" b="1"/>
              <a:t>awareness</a:t>
            </a:r>
            <a:r>
              <a:rPr lang="en"/>
              <a:t> of this </a:t>
            </a:r>
            <a:r>
              <a:rPr lang="en" b="1"/>
              <a:t>privacy</a:t>
            </a:r>
            <a:r>
              <a:rPr lang="en"/>
              <a:t> </a:t>
            </a:r>
            <a:r>
              <a:rPr lang="en" b="1"/>
              <a:t>breach</a:t>
            </a:r>
            <a:r>
              <a:rPr lang="en"/>
              <a:t>, </a:t>
            </a:r>
            <a:r>
              <a:rPr lang="en" b="1"/>
              <a:t>aspiring</a:t>
            </a:r>
            <a:r>
              <a:rPr lang="en"/>
              <a:t> to </a:t>
            </a:r>
            <a:r>
              <a:rPr lang="en" b="1"/>
              <a:t>bring</a:t>
            </a:r>
            <a:r>
              <a:rPr lang="en"/>
              <a:t> </a:t>
            </a:r>
            <a:r>
              <a:rPr lang="en" b="1"/>
              <a:t>security</a:t>
            </a:r>
            <a:r>
              <a:rPr lang="en"/>
              <a:t> to the internet and communications and </a:t>
            </a:r>
            <a:r>
              <a:rPr lang="en" b="1"/>
              <a:t>make</a:t>
            </a:r>
            <a:r>
              <a:rPr lang="en"/>
              <a:t> </a:t>
            </a:r>
            <a:r>
              <a:rPr lang="en" b="1"/>
              <a:t>users</a:t>
            </a:r>
            <a:r>
              <a:rPr lang="en"/>
              <a:t> more </a:t>
            </a:r>
            <a:r>
              <a:rPr lang="en" b="1"/>
              <a:t>aware</a:t>
            </a:r>
            <a:r>
              <a:rPr lang="en"/>
              <a:t> of their </a:t>
            </a:r>
            <a:r>
              <a:rPr lang="en" b="1"/>
              <a:t>online</a:t>
            </a:r>
            <a:r>
              <a:rPr lang="en"/>
              <a:t> behaviors. </a:t>
            </a:r>
          </a:p>
          <a:p>
            <a:pPr marL="457200" lvl="0" indent="-228600" rtl="0">
              <a:lnSpc>
                <a:spcPct val="100000"/>
              </a:lnSpc>
              <a:spcBef>
                <a:spcPts val="0"/>
              </a:spcBef>
            </a:pPr>
            <a:r>
              <a:rPr lang="en"/>
              <a:t>(5?) 2.02 - Unclear if the NSA surveillance programs were illegal due to the broadness of legislation, but certainly unethical.</a:t>
            </a:r>
          </a:p>
          <a:p>
            <a:pPr marL="457200" lvl="0" indent="-228600" rtl="0">
              <a:lnSpc>
                <a:spcPct val="100000"/>
              </a:lnSpc>
              <a:spcBef>
                <a:spcPts val="0"/>
              </a:spcBef>
            </a:pPr>
            <a:r>
              <a:rPr lang="en"/>
              <a:t>(1) 2.05 - If NSA programs were illegal and not in the public’s interest, then Snowden was right to make them known.</a:t>
            </a:r>
          </a:p>
          <a:p>
            <a:pPr marL="457200" lvl="0" indent="-228600" rtl="0">
              <a:lnSpc>
                <a:spcPct val="100000"/>
              </a:lnSpc>
              <a:spcBef>
                <a:spcPts val="0"/>
              </a:spcBef>
            </a:pPr>
            <a:r>
              <a:rPr lang="en"/>
              <a:t>(4) 2.07 - Snowden claims he tried to do this from the inside and was told to stop and that he was “playing with fire”.</a:t>
            </a:r>
          </a:p>
          <a:p>
            <a:pPr marL="914400" lvl="1" indent="-228600" rtl="0">
              <a:lnSpc>
                <a:spcPct val="100000"/>
              </a:lnSpc>
              <a:spcBef>
                <a:spcPts val="0"/>
              </a:spcBef>
            </a:pPr>
            <a:r>
              <a:rPr lang="en"/>
              <a:t>Snowden </a:t>
            </a:r>
            <a:r>
              <a:rPr lang="en" b="1"/>
              <a:t>exhausted</a:t>
            </a:r>
            <a:r>
              <a:rPr lang="en"/>
              <a:t> his outlets within his organization by “</a:t>
            </a:r>
            <a:r>
              <a:rPr lang="en" b="1"/>
              <a:t>raising</a:t>
            </a:r>
            <a:r>
              <a:rPr lang="en"/>
              <a:t> his concerns with colleagues, supervisors, and </a:t>
            </a:r>
            <a:r>
              <a:rPr lang="en" b="1"/>
              <a:t>lawyers</a:t>
            </a:r>
            <a:r>
              <a:rPr lang="en"/>
              <a:t>. He was told he was “</a:t>
            </a:r>
            <a:r>
              <a:rPr lang="en" b="1"/>
              <a:t>playing</a:t>
            </a:r>
            <a:r>
              <a:rPr lang="en"/>
              <a:t> with </a:t>
            </a:r>
            <a:r>
              <a:rPr lang="en" b="1"/>
              <a:t>fire</a:t>
            </a:r>
            <a:r>
              <a:rPr lang="en"/>
              <a:t>”. [4]</a:t>
            </a:r>
          </a:p>
          <a:p>
            <a:pPr marL="457200" lvl="0" indent="-228600" rtl="0">
              <a:lnSpc>
                <a:spcPct val="100000"/>
              </a:lnSpc>
              <a:spcBef>
                <a:spcPts val="0"/>
              </a:spcBef>
            </a:pPr>
            <a:r>
              <a:rPr lang="en"/>
              <a:t>2.09 - Whistleblowing is an adverse interest, but he felt that what the NSA was doing was of higher ethical concern.</a:t>
            </a:r>
          </a:p>
          <a:p>
            <a:pPr marL="457200" lvl="0" indent="-228600" rtl="0">
              <a:lnSpc>
                <a:spcPct val="100000"/>
              </a:lnSpc>
              <a:spcBef>
                <a:spcPts val="0"/>
              </a:spcBef>
            </a:pPr>
            <a:r>
              <a:rPr lang="en"/>
              <a:t>We believe Snowden had </a:t>
            </a:r>
            <a:r>
              <a:rPr lang="en" b="1"/>
              <a:t>rational </a:t>
            </a:r>
            <a:r>
              <a:rPr lang="en"/>
              <a:t>and </a:t>
            </a:r>
            <a:r>
              <a:rPr lang="en" b="1"/>
              <a:t>ethical</a:t>
            </a:r>
            <a:r>
              <a:rPr lang="en"/>
              <a:t> reasons to whistleblow on the government based on this code. Though there are some conflicts between points, so we will analyze further using our workable ethical theories.</a:t>
            </a:r>
          </a:p>
          <a:p>
            <a:pPr marL="0" lvl="0" indent="0" rtl="0">
              <a:lnSpc>
                <a:spcPct val="100000"/>
              </a:lnSpc>
              <a:spcBef>
                <a:spcPts val="0"/>
              </a:spcBef>
              <a:buNone/>
            </a:pPr>
            <a:endParaRPr/>
          </a:p>
          <a:p>
            <a:pPr marL="0" lvl="0" indent="0" rtl="0">
              <a:lnSpc>
                <a:spcPct val="100000"/>
              </a:lnSpc>
              <a:spcBef>
                <a:spcPts val="0"/>
              </a:spcBef>
              <a:buNone/>
            </a:pPr>
            <a:endParaRPr/>
          </a:p>
          <a:p>
            <a:pPr marL="457200" lvl="0" indent="-228600" rtl="0">
              <a:lnSpc>
                <a:spcPct val="115000"/>
              </a:lnSpc>
              <a:spcBef>
                <a:spcPts val="0"/>
              </a:spcBef>
            </a:pPr>
            <a:r>
              <a:rPr lang="en"/>
              <a:t>Does Snowden’s disclosure decrease the U.S. government’s ability to prevent domestic terrorism, thereby allowing more domestic terrorism to occur and harm Americans? Statements from Snowden and his lawyers </a:t>
            </a:r>
            <a:r>
              <a:rPr lang="en" b="1"/>
              <a:t>after</a:t>
            </a:r>
            <a:r>
              <a:rPr lang="en"/>
              <a:t> the NSA document disclosure claim no.</a:t>
            </a:r>
          </a:p>
          <a:p>
            <a:pPr marL="914400" lvl="1" indent="-228600" rtl="0">
              <a:lnSpc>
                <a:spcPct val="115000"/>
              </a:lnSpc>
              <a:spcBef>
                <a:spcPts val="0"/>
              </a:spcBef>
            </a:pPr>
            <a:r>
              <a:rPr lang="en" u="sng">
                <a:hlinkClick r:id="rId3"/>
              </a:rPr>
              <a:t>http://www.nesta.org.uk/edward-snowden-futurefest-full-interview</a:t>
            </a:r>
            <a:r>
              <a:rPr lang="en"/>
              <a:t> </a:t>
            </a:r>
          </a:p>
          <a:p>
            <a:pPr marL="914400" lvl="1" indent="-228600" rtl="0">
              <a:lnSpc>
                <a:spcPct val="115000"/>
              </a:lnSpc>
              <a:spcBef>
                <a:spcPts val="0"/>
              </a:spcBef>
            </a:pPr>
            <a:r>
              <a:rPr lang="en"/>
              <a:t>Is surveillance actually harming the public?</a:t>
            </a:r>
          </a:p>
          <a:p>
            <a:pPr marL="914400" lvl="1" indent="-228600" rtl="0">
              <a:lnSpc>
                <a:spcPct val="115000"/>
              </a:lnSpc>
              <a:spcBef>
                <a:spcPts val="0"/>
              </a:spcBef>
            </a:pPr>
            <a:r>
              <a:rPr lang="en"/>
              <a:t>Supposedly, Snowden has driven a wedge between the unspoken partnership between the government and technology companies</a:t>
            </a:r>
          </a:p>
          <a:p>
            <a:pPr marL="457200" lvl="0" indent="-228600" rtl="0">
              <a:lnSpc>
                <a:spcPct val="115000"/>
              </a:lnSpc>
              <a:spcBef>
                <a:spcPts val="0"/>
              </a:spcBef>
            </a:pPr>
            <a:r>
              <a:rPr lang="en" u="sng">
                <a:solidFill>
                  <a:schemeClr val="hlink"/>
                </a:solidFill>
                <a:hlinkClick r:id="rId4"/>
              </a:rPr>
              <a:t>https://www.theguardian.com/us-news/2016/may/22/snowden-whistleblower-protections-john-crane</a:t>
            </a:r>
            <a:r>
              <a:rPr lang="en"/>
              <a:t> </a:t>
            </a:r>
          </a:p>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dronecenter.bard.edu/weekly-roundup-210/" TargetMode="External"/><Relationship Id="rId4" Type="http://schemas.openxmlformats.org/officeDocument/2006/relationships/hyperlink" Target="http://lamiradadelreplicante.com/2015/02/23/una-mirada-linuxera-a-citizenfour/" TargetMode="External"/><Relationship Id="rId5" Type="http://schemas.openxmlformats.org/officeDocument/2006/relationships/hyperlink" Target="https://theintercept.com/2015/07/01/nsas-google-worlds-private-communications/" TargetMode="External"/><Relationship Id="rId6" Type="http://schemas.openxmlformats.org/officeDocument/2006/relationships/hyperlink" Target="https://www.theguardian.com/world/2013/jun/06/nsa-phone-records-verizon-court-order" TargetMode="External"/><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washingtonpost.com/news/fact-checker/wp/2014/03/12/edward-snowdens-claim-that-as-a-contractor-he-had-no-proper-channels-for-protection-as-a-whistleblower/?utm_term=.e89912802396" TargetMode="External"/><Relationship Id="rId4" Type="http://schemas.openxmlformats.org/officeDocument/2006/relationships/hyperlink" Target="https://www.whistleblower.org/bio-thomas-drake" TargetMode="External"/><Relationship Id="rId5" Type="http://schemas.openxmlformats.org/officeDocument/2006/relationships/hyperlink" Target="https://upload.wikimedia.org/wikipedia/en/thumb/8/8e/Association_for_Computing_Machinery_(ACM)_logo.svg/1024px-Association_for_Computing_Machinery_(ACM)_logo.svg.png" TargetMode="External"/><Relationship Id="rId6" Type="http://schemas.openxmlformats.org/officeDocument/2006/relationships/hyperlink" Target="http://stewarts.revolutiondata-cms.com/uploads/public/images/News%20articles/News/shutterstock_144257470v2.jpg" TargetMode="External"/><Relationship Id="rId7" Type="http://schemas.openxmlformats.org/officeDocument/2006/relationships/hyperlink" Target="http://blog.transparency.org/wp-content/uploads/2016/06/whistleblower.jpg" TargetMode="External"/><Relationship Id="rId8" Type="http://schemas.openxmlformats.org/officeDocument/2006/relationships/hyperlink" Target="https://www.monkkee.com/en/wp-content/uploads/sites/3/encryption_process.png" TargetMode="External"/><Relationship Id="rId9" Type="http://schemas.openxmlformats.org/officeDocument/2006/relationships/hyperlink" Target="http://www.icanbarelydraw.com/comic/2456" TargetMode="External"/><Relationship Id="rId10" Type="http://schemas.openxmlformats.org/officeDocument/2006/relationships/hyperlink" Target="http://www.snowdenshirt.com/2013/07/14/hello-world/" TargetMode="External"/><Relationship Id="rId11" Type="http://schemas.openxmlformats.org/officeDocument/2006/relationships/hyperlink" Target="https://www.participantmedia.com/tags/citizenfour" TargetMode="Externa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1277975"/>
            <a:ext cx="8520600" cy="2052600"/>
          </a:xfrm>
          <a:prstGeom prst="rect">
            <a:avLst/>
          </a:prstGeom>
        </p:spPr>
        <p:txBody>
          <a:bodyPr lIns="91425" tIns="91425" rIns="91425" bIns="91425" anchor="b" anchorCtr="0">
            <a:noAutofit/>
          </a:bodyPr>
          <a:lstStyle/>
          <a:p>
            <a:pPr lvl="0">
              <a:spcBef>
                <a:spcPts val="0"/>
              </a:spcBef>
              <a:buNone/>
            </a:pPr>
            <a:r>
              <a:rPr lang="en" sz="8000"/>
              <a:t>CITIZENFOUR</a:t>
            </a:r>
          </a:p>
        </p:txBody>
      </p:sp>
      <p:sp>
        <p:nvSpPr>
          <p:cNvPr id="55" name="Shape 55"/>
          <p:cNvSpPr txBox="1">
            <a:spLocks noGrp="1"/>
          </p:cNvSpPr>
          <p:nvPr>
            <p:ph type="subTitle" idx="1"/>
          </p:nvPr>
        </p:nvSpPr>
        <p:spPr>
          <a:xfrm>
            <a:off x="311700" y="3367525"/>
            <a:ext cx="8520600" cy="792600"/>
          </a:xfrm>
          <a:prstGeom prst="rect">
            <a:avLst/>
          </a:prstGeom>
        </p:spPr>
        <p:txBody>
          <a:bodyPr lIns="91425" tIns="91425" rIns="91425" bIns="91425" anchor="t" anchorCtr="0">
            <a:noAutofit/>
          </a:bodyPr>
          <a:lstStyle/>
          <a:p>
            <a:pPr lvl="0">
              <a:spcBef>
                <a:spcPts val="0"/>
              </a:spcBef>
              <a:buNone/>
            </a:pPr>
            <a:r>
              <a:rPr lang="en"/>
              <a:t>Michael Giancola, Steven Huynh, </a:t>
            </a:r>
          </a:p>
          <a:p>
            <a:pPr lvl="0">
              <a:spcBef>
                <a:spcPts val="0"/>
              </a:spcBef>
              <a:buNone/>
            </a:pPr>
            <a:r>
              <a:rPr lang="en"/>
              <a:t>Andrew Rottier, William Van Rensselaer</a:t>
            </a: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a:t>
            </a:fld>
            <a:endParaRPr lang="en"/>
          </a:p>
        </p:txBody>
      </p:sp>
      <p:pic>
        <p:nvPicPr>
          <p:cNvPr id="57" name="Shape 57"/>
          <p:cNvPicPr preferRelativeResize="0"/>
          <p:nvPr/>
        </p:nvPicPr>
        <p:blipFill>
          <a:blip r:embed="rId3">
            <a:alphaModFix/>
          </a:blip>
          <a:stretch>
            <a:fillRect/>
          </a:stretch>
        </p:blipFill>
        <p:spPr>
          <a:xfrm>
            <a:off x="0" y="0"/>
            <a:ext cx="9144000" cy="5410200"/>
          </a:xfrm>
          <a:prstGeom prst="rect">
            <a:avLst/>
          </a:prstGeom>
          <a:noFill/>
          <a:ln>
            <a:noFill/>
          </a:ln>
        </p:spPr>
      </p:pic>
      <p:sp>
        <p:nvSpPr>
          <p:cNvPr id="58" name="Shape 58"/>
          <p:cNvSpPr txBox="1">
            <a:spLocks noGrp="1"/>
          </p:cNvSpPr>
          <p:nvPr>
            <p:ph type="subTitle" idx="1"/>
          </p:nvPr>
        </p:nvSpPr>
        <p:spPr>
          <a:xfrm>
            <a:off x="62000" y="4282225"/>
            <a:ext cx="5385300" cy="792600"/>
          </a:xfrm>
          <a:prstGeom prst="rect">
            <a:avLst/>
          </a:prstGeom>
        </p:spPr>
        <p:txBody>
          <a:bodyPr lIns="91425" tIns="91425" rIns="91425" bIns="91425" anchor="t" anchorCtr="0">
            <a:noAutofit/>
          </a:bodyPr>
          <a:lstStyle/>
          <a:p>
            <a:pPr lvl="0" rtl="0">
              <a:spcBef>
                <a:spcPts val="0"/>
              </a:spcBef>
              <a:buNone/>
            </a:pPr>
            <a:r>
              <a:rPr lang="en" sz="2200">
                <a:solidFill>
                  <a:srgbClr val="0097A7"/>
                </a:solidFill>
              </a:rPr>
              <a:t>Michael Giancola, Steven Huynh, </a:t>
            </a:r>
          </a:p>
          <a:p>
            <a:pPr lvl="0" rtl="0">
              <a:spcBef>
                <a:spcPts val="0"/>
              </a:spcBef>
              <a:buNone/>
            </a:pPr>
            <a:r>
              <a:rPr lang="en" sz="2200">
                <a:solidFill>
                  <a:srgbClr val="0097A7"/>
                </a:solidFill>
              </a:rPr>
              <a:t>Andrew Rottier, William Van Rensselaer</a:t>
            </a:r>
          </a:p>
        </p:txBody>
      </p:sp>
      <p:sp>
        <p:nvSpPr>
          <p:cNvPr id="59" name="Shape 59"/>
          <p:cNvSpPr txBox="1">
            <a:spLocks noGrp="1"/>
          </p:cNvSpPr>
          <p:nvPr>
            <p:ph type="subTitle" idx="1"/>
          </p:nvPr>
        </p:nvSpPr>
        <p:spPr>
          <a:xfrm>
            <a:off x="7892100" y="4447225"/>
            <a:ext cx="1557000" cy="638400"/>
          </a:xfrm>
          <a:prstGeom prst="rect">
            <a:avLst/>
          </a:prstGeom>
        </p:spPr>
        <p:txBody>
          <a:bodyPr lIns="91425" tIns="91425" rIns="91425" bIns="91425" anchor="t" anchorCtr="0">
            <a:noAutofit/>
          </a:bodyPr>
          <a:lstStyle/>
          <a:p>
            <a:pPr lvl="0" rtl="0">
              <a:spcBef>
                <a:spcPts val="0"/>
              </a:spcBef>
              <a:buNone/>
            </a:pPr>
            <a:r>
              <a:rPr lang="en" sz="1800">
                <a:solidFill>
                  <a:srgbClr val="0097A7"/>
                </a:solidFill>
              </a:rPr>
              <a:t>[17]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Justification: Ethical Analysis</a:t>
            </a:r>
          </a:p>
        </p:txBody>
      </p:sp>
      <p:sp>
        <p:nvSpPr>
          <p:cNvPr id="141" name="Shape 14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lr>
                <a:srgbClr val="FFFFFF"/>
              </a:buClr>
            </a:pPr>
            <a:r>
              <a:rPr lang="en">
                <a:solidFill>
                  <a:srgbClr val="FFFFFF"/>
                </a:solidFill>
              </a:rPr>
              <a:t>Kantianism</a:t>
            </a:r>
          </a:p>
          <a:p>
            <a:pPr marL="457200" lvl="0" indent="-228600" rtl="0">
              <a:spcBef>
                <a:spcPts val="0"/>
              </a:spcBef>
              <a:buClr>
                <a:srgbClr val="FFFFFF"/>
              </a:buClr>
            </a:pPr>
            <a:r>
              <a:rPr lang="en">
                <a:solidFill>
                  <a:srgbClr val="FFFFFF"/>
                </a:solidFill>
              </a:rPr>
              <a:t>Rule Utilitarianism</a:t>
            </a:r>
          </a:p>
          <a:p>
            <a:pPr marL="457200" lvl="0" indent="-228600" rtl="0">
              <a:spcBef>
                <a:spcPts val="0"/>
              </a:spcBef>
              <a:buClr>
                <a:srgbClr val="FFFFFF"/>
              </a:buClr>
            </a:pPr>
            <a:r>
              <a:rPr lang="en">
                <a:solidFill>
                  <a:srgbClr val="FFFFFF"/>
                </a:solidFill>
              </a:rPr>
              <a:t>Social Contract Theory</a:t>
            </a:r>
          </a:p>
          <a:p>
            <a:pPr marL="457200" lvl="0" indent="-228600" rtl="0">
              <a:spcBef>
                <a:spcPts val="0"/>
              </a:spcBef>
              <a:buClr>
                <a:srgbClr val="FFFFFF"/>
              </a:buClr>
            </a:pPr>
            <a:r>
              <a:rPr lang="en">
                <a:solidFill>
                  <a:srgbClr val="FFFFFF"/>
                </a:solidFill>
              </a:rPr>
              <a:t>Virtue Ethics</a:t>
            </a:r>
          </a:p>
        </p:txBody>
      </p:sp>
      <p:sp>
        <p:nvSpPr>
          <p:cNvPr id="142" name="Shape 1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10</a:t>
            </a:fld>
            <a:endParaRPr lang="en"/>
          </a:p>
        </p:txBody>
      </p:sp>
      <p:pic>
        <p:nvPicPr>
          <p:cNvPr id="143" name="Shape 143"/>
          <p:cNvPicPr preferRelativeResize="0"/>
          <p:nvPr/>
        </p:nvPicPr>
        <p:blipFill>
          <a:blip r:embed="rId3">
            <a:alphaModFix/>
          </a:blip>
          <a:stretch>
            <a:fillRect/>
          </a:stretch>
        </p:blipFill>
        <p:spPr>
          <a:xfrm>
            <a:off x="5366065" y="682011"/>
            <a:ext cx="3352083" cy="3779474"/>
          </a:xfrm>
          <a:prstGeom prst="rect">
            <a:avLst/>
          </a:prstGeom>
          <a:noFill/>
          <a:ln>
            <a:noFill/>
          </a:ln>
        </p:spPr>
      </p:pic>
      <p:sp>
        <p:nvSpPr>
          <p:cNvPr id="144" name="Shape 144"/>
          <p:cNvSpPr txBox="1"/>
          <p:nvPr/>
        </p:nvSpPr>
        <p:spPr>
          <a:xfrm>
            <a:off x="5459800" y="4185900"/>
            <a:ext cx="3000000" cy="11862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sz="1300">
                <a:solidFill>
                  <a:srgbClr val="FFFFFF"/>
                </a:solidFill>
              </a:rPr>
              <a:t>Ethics and morality of whistleblowing</a:t>
            </a:r>
          </a:p>
        </p:txBody>
      </p:sp>
      <p:sp>
        <p:nvSpPr>
          <p:cNvPr id="145" name="Shape 145"/>
          <p:cNvSpPr txBox="1"/>
          <p:nvPr/>
        </p:nvSpPr>
        <p:spPr>
          <a:xfrm>
            <a:off x="8152357" y="4461485"/>
            <a:ext cx="1737600" cy="9009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FFFF"/>
                </a:solidFill>
              </a:rPr>
              <a:t>[12]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Journalists should utilize encryption</a:t>
            </a:r>
          </a:p>
        </p:txBody>
      </p:sp>
      <p:sp>
        <p:nvSpPr>
          <p:cNvPr id="151" name="Shape 15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lr>
                <a:srgbClr val="FFFFFF"/>
              </a:buClr>
            </a:pPr>
            <a:r>
              <a:rPr lang="en">
                <a:solidFill>
                  <a:srgbClr val="FFFFFF"/>
                </a:solidFill>
              </a:rPr>
              <a:t>Allows potential whistleblowers to disclose sensitive info to journalists</a:t>
            </a:r>
          </a:p>
          <a:p>
            <a:pPr marL="914400" lvl="1" indent="-228600" rtl="0">
              <a:spcBef>
                <a:spcPts val="0"/>
              </a:spcBef>
              <a:buClr>
                <a:srgbClr val="FFFFFF"/>
              </a:buClr>
            </a:pPr>
            <a:r>
              <a:rPr lang="en">
                <a:solidFill>
                  <a:srgbClr val="FFFFFF"/>
                </a:solidFill>
              </a:rPr>
              <a:t>Snowden to Greenwald</a:t>
            </a:r>
          </a:p>
          <a:p>
            <a:pPr marL="457200" lvl="0" indent="-228600" rtl="0">
              <a:spcBef>
                <a:spcPts val="0"/>
              </a:spcBef>
              <a:buClr>
                <a:srgbClr val="FFFFFF"/>
              </a:buClr>
            </a:pPr>
            <a:r>
              <a:rPr lang="en">
                <a:solidFill>
                  <a:srgbClr val="FFFFFF"/>
                </a:solidFill>
              </a:rPr>
              <a:t>Protects journalists in the wake of Snowden’s actions</a:t>
            </a:r>
          </a:p>
        </p:txBody>
      </p:sp>
      <p:pic>
        <p:nvPicPr>
          <p:cNvPr id="152" name="Shape 152"/>
          <p:cNvPicPr preferRelativeResize="0"/>
          <p:nvPr/>
        </p:nvPicPr>
        <p:blipFill>
          <a:blip r:embed="rId3">
            <a:alphaModFix/>
          </a:blip>
          <a:stretch>
            <a:fillRect/>
          </a:stretch>
        </p:blipFill>
        <p:spPr>
          <a:xfrm>
            <a:off x="531537" y="2248175"/>
            <a:ext cx="8080924" cy="2262650"/>
          </a:xfrm>
          <a:prstGeom prst="rect">
            <a:avLst/>
          </a:prstGeom>
          <a:noFill/>
          <a:ln>
            <a:noFill/>
          </a:ln>
        </p:spPr>
      </p:pic>
      <p:sp>
        <p:nvSpPr>
          <p:cNvPr id="153" name="Shape 153"/>
          <p:cNvSpPr txBox="1"/>
          <p:nvPr/>
        </p:nvSpPr>
        <p:spPr>
          <a:xfrm>
            <a:off x="464125" y="4139525"/>
            <a:ext cx="4072200" cy="1166700"/>
          </a:xfrm>
          <a:prstGeom prst="rect">
            <a:avLst/>
          </a:prstGeom>
          <a:noFill/>
          <a:ln>
            <a:noFill/>
          </a:ln>
        </p:spPr>
        <p:txBody>
          <a:bodyPr lIns="91425" tIns="91425" rIns="91425" bIns="91425" anchor="ctr" anchorCtr="0">
            <a:noAutofit/>
          </a:bodyPr>
          <a:lstStyle/>
          <a:p>
            <a:pPr lvl="0" rtl="0">
              <a:spcBef>
                <a:spcPts val="0"/>
              </a:spcBef>
              <a:buNone/>
            </a:pPr>
            <a:r>
              <a:rPr lang="en" sz="1300">
                <a:solidFill>
                  <a:srgbClr val="FFFFFF"/>
                </a:solidFill>
              </a:rPr>
              <a:t>How journalists should use the internet</a:t>
            </a:r>
          </a:p>
        </p:txBody>
      </p:sp>
      <p:sp>
        <p:nvSpPr>
          <p:cNvPr id="154" name="Shape 154"/>
          <p:cNvSpPr txBox="1">
            <a:spLocks noGrp="1"/>
          </p:cNvSpPr>
          <p:nvPr>
            <p:ph type="sldNum" idx="12"/>
          </p:nvPr>
        </p:nvSpPr>
        <p:spPr>
          <a:xfrm>
            <a:off x="8548657" y="47394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11</a:t>
            </a:fld>
            <a:endParaRPr lang="en"/>
          </a:p>
        </p:txBody>
      </p:sp>
      <p:sp>
        <p:nvSpPr>
          <p:cNvPr id="155" name="Shape 155"/>
          <p:cNvSpPr txBox="1"/>
          <p:nvPr/>
        </p:nvSpPr>
        <p:spPr>
          <a:xfrm>
            <a:off x="7216737" y="4721275"/>
            <a:ext cx="1737600" cy="9009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FFFF"/>
                </a:solidFill>
              </a:rPr>
              <a:t>[5][6][7][8][14]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a:p>
        </p:txBody>
      </p:sp>
      <p:sp>
        <p:nvSpPr>
          <p:cNvPr id="161" name="Shape 16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000"/>
              <a:t>New legislation for government whistleblowing</a:t>
            </a:r>
          </a:p>
        </p:txBody>
      </p:sp>
      <p:sp>
        <p:nvSpPr>
          <p:cNvPr id="162" name="Shape 162"/>
          <p:cNvSpPr txBox="1">
            <a:spLocks noGrp="1"/>
          </p:cNvSpPr>
          <p:nvPr>
            <p:ph type="body" idx="1"/>
          </p:nvPr>
        </p:nvSpPr>
        <p:spPr>
          <a:xfrm>
            <a:off x="311700" y="1152475"/>
            <a:ext cx="4250700" cy="3416400"/>
          </a:xfrm>
          <a:prstGeom prst="rect">
            <a:avLst/>
          </a:prstGeom>
        </p:spPr>
        <p:txBody>
          <a:bodyPr lIns="91425" tIns="91425" rIns="91425" bIns="91425" anchor="t" anchorCtr="0">
            <a:noAutofit/>
          </a:bodyPr>
          <a:lstStyle/>
          <a:p>
            <a:pPr marL="457200" lvl="0" indent="-342900" rtl="0">
              <a:lnSpc>
                <a:spcPct val="100000"/>
              </a:lnSpc>
              <a:spcBef>
                <a:spcPts val="0"/>
              </a:spcBef>
              <a:spcAft>
                <a:spcPts val="0"/>
              </a:spcAft>
              <a:buClr>
                <a:schemeClr val="dk1"/>
              </a:buClr>
              <a:buSzPct val="100000"/>
            </a:pPr>
            <a:r>
              <a:rPr lang="en">
                <a:solidFill>
                  <a:schemeClr val="dk1"/>
                </a:solidFill>
              </a:rPr>
              <a:t>Intelligence Community Whistleblower Protection Act of 1998</a:t>
            </a:r>
          </a:p>
          <a:p>
            <a:pPr marL="914400" lvl="1" indent="-342900" rtl="0">
              <a:lnSpc>
                <a:spcPct val="100000"/>
              </a:lnSpc>
              <a:spcBef>
                <a:spcPts val="0"/>
              </a:spcBef>
              <a:spcAft>
                <a:spcPts val="0"/>
              </a:spcAft>
              <a:buClr>
                <a:schemeClr val="dk1"/>
              </a:buClr>
              <a:buSzPct val="128571"/>
            </a:pPr>
            <a:r>
              <a:rPr lang="en">
                <a:solidFill>
                  <a:schemeClr val="dk1"/>
                </a:solidFill>
              </a:rPr>
              <a:t>Limited rights</a:t>
            </a:r>
          </a:p>
          <a:p>
            <a:pPr marL="914400" lvl="1" indent="-342900" rtl="0">
              <a:lnSpc>
                <a:spcPct val="100000"/>
              </a:lnSpc>
              <a:spcBef>
                <a:spcPts val="0"/>
              </a:spcBef>
              <a:spcAft>
                <a:spcPts val="0"/>
              </a:spcAft>
              <a:buClr>
                <a:schemeClr val="dk1"/>
              </a:buClr>
              <a:buSzPct val="128571"/>
            </a:pPr>
            <a:r>
              <a:rPr lang="en">
                <a:solidFill>
                  <a:schemeClr val="dk1"/>
                </a:solidFill>
              </a:rPr>
              <a:t>No protection against retaliation</a:t>
            </a:r>
          </a:p>
          <a:p>
            <a:pPr marL="457200" lvl="0" indent="-342900" rtl="0">
              <a:lnSpc>
                <a:spcPct val="100000"/>
              </a:lnSpc>
              <a:spcBef>
                <a:spcPts val="0"/>
              </a:spcBef>
              <a:spcAft>
                <a:spcPts val="0"/>
              </a:spcAft>
              <a:buClr>
                <a:srgbClr val="FFFFFF"/>
              </a:buClr>
              <a:buSzPct val="100000"/>
            </a:pPr>
            <a:r>
              <a:rPr lang="en">
                <a:solidFill>
                  <a:srgbClr val="FFFFFF"/>
                </a:solidFill>
              </a:rPr>
              <a:t>Whistleblower Protection Enhancement Act of 2012 </a:t>
            </a:r>
          </a:p>
          <a:p>
            <a:pPr marL="914400" lvl="1" indent="-342900" rtl="0">
              <a:lnSpc>
                <a:spcPct val="100000"/>
              </a:lnSpc>
              <a:spcBef>
                <a:spcPts val="0"/>
              </a:spcBef>
              <a:spcAft>
                <a:spcPts val="0"/>
              </a:spcAft>
              <a:buClr>
                <a:srgbClr val="FFFFFF"/>
              </a:buClr>
              <a:buSzPct val="128571"/>
            </a:pPr>
            <a:r>
              <a:rPr lang="en">
                <a:solidFill>
                  <a:srgbClr val="FFFFFF"/>
                </a:solidFill>
              </a:rPr>
              <a:t> Lacks real protection for Snowden</a:t>
            </a:r>
          </a:p>
          <a:p>
            <a:pPr marL="457200" lvl="0" indent="-342900" rtl="0">
              <a:spcBef>
                <a:spcPts val="0"/>
              </a:spcBef>
              <a:spcAft>
                <a:spcPts val="0"/>
              </a:spcAft>
              <a:buClr>
                <a:srgbClr val="FFFFFF"/>
              </a:buClr>
              <a:buSzPct val="100000"/>
            </a:pPr>
            <a:r>
              <a:rPr lang="en">
                <a:solidFill>
                  <a:srgbClr val="FFFFFF"/>
                </a:solidFill>
              </a:rPr>
              <a:t>Thomas Drake in the NSA </a:t>
            </a:r>
          </a:p>
          <a:p>
            <a:pPr marL="914400" lvl="1" indent="-342900" rtl="0">
              <a:spcBef>
                <a:spcPts val="0"/>
              </a:spcBef>
              <a:spcAft>
                <a:spcPts val="0"/>
              </a:spcAft>
              <a:buClr>
                <a:srgbClr val="FFFFFF"/>
              </a:buClr>
              <a:buSzPct val="128571"/>
            </a:pPr>
            <a:r>
              <a:rPr lang="en">
                <a:solidFill>
                  <a:srgbClr val="FFFFFF"/>
                </a:solidFill>
              </a:rPr>
              <a:t>Followed whistleblowing rules, still prosecuted</a:t>
            </a:r>
          </a:p>
          <a:p>
            <a:pPr lvl="0" rtl="0">
              <a:lnSpc>
                <a:spcPct val="100000"/>
              </a:lnSpc>
              <a:spcBef>
                <a:spcPts val="0"/>
              </a:spcBef>
              <a:spcAft>
                <a:spcPts val="0"/>
              </a:spcAft>
              <a:buNone/>
            </a:pPr>
            <a:endParaRPr sz="1400">
              <a:solidFill>
                <a:srgbClr val="FFFFFF"/>
              </a:solidFill>
            </a:endParaRPr>
          </a:p>
        </p:txBody>
      </p:sp>
      <p:sp>
        <p:nvSpPr>
          <p:cNvPr id="163" name="Shape 163"/>
          <p:cNvSpPr txBox="1"/>
          <p:nvPr/>
        </p:nvSpPr>
        <p:spPr>
          <a:xfrm>
            <a:off x="7283557" y="4715725"/>
            <a:ext cx="1737600" cy="9009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rPr>
              <a:t>[9] [10] [13]</a:t>
            </a:r>
          </a:p>
        </p:txBody>
      </p:sp>
      <p:pic>
        <p:nvPicPr>
          <p:cNvPr id="164" name="Shape 164"/>
          <p:cNvPicPr preferRelativeResize="0"/>
          <p:nvPr/>
        </p:nvPicPr>
        <p:blipFill rotWithShape="1">
          <a:blip r:embed="rId3">
            <a:alphaModFix/>
          </a:blip>
          <a:srcRect r="13911"/>
          <a:stretch/>
        </p:blipFill>
        <p:spPr>
          <a:xfrm>
            <a:off x="4581600" y="1697500"/>
            <a:ext cx="4250700" cy="2518200"/>
          </a:xfrm>
          <a:prstGeom prst="rect">
            <a:avLst/>
          </a:prstGeom>
          <a:noFill/>
          <a:ln>
            <a:noFill/>
          </a:ln>
        </p:spPr>
      </p:pic>
      <p:sp>
        <p:nvSpPr>
          <p:cNvPr id="165" name="Shape 165"/>
          <p:cNvSpPr txBox="1"/>
          <p:nvPr/>
        </p:nvSpPr>
        <p:spPr>
          <a:xfrm>
            <a:off x="4657800" y="4063300"/>
            <a:ext cx="4176300" cy="900900"/>
          </a:xfrm>
          <a:prstGeom prst="rect">
            <a:avLst/>
          </a:prstGeom>
          <a:noFill/>
          <a:ln>
            <a:noFill/>
          </a:ln>
        </p:spPr>
        <p:txBody>
          <a:bodyPr lIns="91425" tIns="91425" rIns="91425" bIns="91425" anchor="ctr" anchorCtr="0">
            <a:noAutofit/>
          </a:bodyPr>
          <a:lstStyle/>
          <a:p>
            <a:pPr lvl="0" rtl="0">
              <a:spcBef>
                <a:spcPts val="0"/>
              </a:spcBef>
              <a:buNone/>
            </a:pPr>
            <a:r>
              <a:rPr lang="en">
                <a:solidFill>
                  <a:srgbClr val="FFFFFF"/>
                </a:solidFill>
              </a:rPr>
              <a:t>No protection for whistleblowing on a corrupt government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265500" y="-290825"/>
            <a:ext cx="4045200" cy="1482300"/>
          </a:xfrm>
          <a:prstGeom prst="rect">
            <a:avLst/>
          </a:prstGeom>
        </p:spPr>
        <p:txBody>
          <a:bodyPr lIns="91425" tIns="91425" rIns="91425" bIns="91425" anchor="b" anchorCtr="0">
            <a:noAutofit/>
          </a:bodyPr>
          <a:lstStyle/>
          <a:p>
            <a:pPr lvl="0" rtl="0">
              <a:spcBef>
                <a:spcPts val="0"/>
              </a:spcBef>
              <a:buNone/>
            </a:pPr>
            <a:r>
              <a:rPr lang="en"/>
              <a:t>Conclusions</a:t>
            </a:r>
          </a:p>
        </p:txBody>
      </p:sp>
      <p:sp>
        <p:nvSpPr>
          <p:cNvPr id="171" name="Shape 171"/>
          <p:cNvSpPr txBox="1">
            <a:spLocks noGrp="1"/>
          </p:cNvSpPr>
          <p:nvPr>
            <p:ph type="body" idx="2"/>
          </p:nvPr>
        </p:nvSpPr>
        <p:spPr>
          <a:xfrm>
            <a:off x="4939500" y="724200"/>
            <a:ext cx="3837000" cy="3884400"/>
          </a:xfrm>
          <a:prstGeom prst="rect">
            <a:avLst/>
          </a:prstGeom>
        </p:spPr>
        <p:txBody>
          <a:bodyPr lIns="91425" tIns="91425" rIns="91425" bIns="91425" anchor="ctr" anchorCtr="0">
            <a:noAutofit/>
          </a:bodyPr>
          <a:lstStyle/>
          <a:p>
            <a:pPr marL="457200" lvl="0" indent="-381000" rtl="0">
              <a:spcBef>
                <a:spcPts val="0"/>
              </a:spcBef>
              <a:spcAft>
                <a:spcPts val="1000"/>
              </a:spcAft>
              <a:buClr>
                <a:srgbClr val="FFFFFF"/>
              </a:buClr>
              <a:buSzPct val="100000"/>
            </a:pPr>
            <a:r>
              <a:rPr lang="en" sz="2400">
                <a:solidFill>
                  <a:srgbClr val="FFFFFF"/>
                </a:solidFill>
              </a:rPr>
              <a:t>Whistleblowing is justified if other channels of communication fail</a:t>
            </a:r>
          </a:p>
          <a:p>
            <a:pPr marL="457200" lvl="0" indent="-381000" rtl="0">
              <a:spcBef>
                <a:spcPts val="0"/>
              </a:spcBef>
              <a:spcAft>
                <a:spcPts val="1000"/>
              </a:spcAft>
              <a:buClr>
                <a:srgbClr val="FFFFFF"/>
              </a:buClr>
              <a:buSzPct val="100000"/>
            </a:pPr>
            <a:r>
              <a:rPr lang="en" sz="2400">
                <a:solidFill>
                  <a:srgbClr val="FFFFFF"/>
                </a:solidFill>
              </a:rPr>
              <a:t>Journalists should use encryption</a:t>
            </a:r>
          </a:p>
          <a:p>
            <a:pPr marL="457200" lvl="0" indent="-381000" rtl="0">
              <a:spcBef>
                <a:spcPts val="0"/>
              </a:spcBef>
              <a:buClr>
                <a:srgbClr val="FFFFFF"/>
              </a:buClr>
              <a:buSzPct val="100000"/>
            </a:pPr>
            <a:r>
              <a:rPr lang="en" sz="2400">
                <a:solidFill>
                  <a:srgbClr val="FFFFFF"/>
                </a:solidFill>
              </a:rPr>
              <a:t>New legislation should be put in place</a:t>
            </a:r>
          </a:p>
        </p:txBody>
      </p:sp>
      <p:sp>
        <p:nvSpPr>
          <p:cNvPr id="172" name="Shape 17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13</a:t>
            </a:fld>
            <a:endParaRPr lang="en"/>
          </a:p>
        </p:txBody>
      </p:sp>
      <p:pic>
        <p:nvPicPr>
          <p:cNvPr id="173" name="Shape 173"/>
          <p:cNvPicPr preferRelativeResize="0"/>
          <p:nvPr/>
        </p:nvPicPr>
        <p:blipFill>
          <a:blip r:embed="rId3">
            <a:alphaModFix/>
          </a:blip>
          <a:stretch>
            <a:fillRect/>
          </a:stretch>
        </p:blipFill>
        <p:spPr>
          <a:xfrm>
            <a:off x="1230825" y="1524000"/>
            <a:ext cx="2134775" cy="3238499"/>
          </a:xfrm>
          <a:prstGeom prst="rect">
            <a:avLst/>
          </a:prstGeom>
          <a:noFill/>
          <a:ln>
            <a:noFill/>
          </a:ln>
        </p:spPr>
      </p:pic>
      <p:sp>
        <p:nvSpPr>
          <p:cNvPr id="174" name="Shape 174"/>
          <p:cNvSpPr txBox="1"/>
          <p:nvPr/>
        </p:nvSpPr>
        <p:spPr>
          <a:xfrm>
            <a:off x="8156350" y="4639525"/>
            <a:ext cx="1737600" cy="9009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rPr>
              <a:t>[16]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292625"/>
            <a:ext cx="8520600" cy="572700"/>
          </a:xfrm>
          <a:prstGeom prst="rect">
            <a:avLst/>
          </a:prstGeom>
        </p:spPr>
        <p:txBody>
          <a:bodyPr lIns="91425" tIns="91425" rIns="91425" bIns="91425" anchor="t" anchorCtr="0">
            <a:noAutofit/>
          </a:bodyPr>
          <a:lstStyle/>
          <a:p>
            <a:pPr lvl="0">
              <a:spcBef>
                <a:spcPts val="0"/>
              </a:spcBef>
              <a:buNone/>
            </a:pPr>
            <a:r>
              <a:rPr lang="en" dirty="0"/>
              <a:t>References</a:t>
            </a:r>
          </a:p>
        </p:txBody>
      </p:sp>
      <p:sp>
        <p:nvSpPr>
          <p:cNvPr id="180" name="Shape 180"/>
          <p:cNvSpPr txBox="1">
            <a:spLocks noGrp="1"/>
          </p:cNvSpPr>
          <p:nvPr>
            <p:ph type="body" idx="1"/>
          </p:nvPr>
        </p:nvSpPr>
        <p:spPr>
          <a:xfrm>
            <a:off x="311700" y="847675"/>
            <a:ext cx="8520600" cy="34164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1300" dirty="0" smtClean="0">
                <a:solidFill>
                  <a:srgbClr val="CCCCCC"/>
                </a:solidFill>
              </a:rPr>
              <a:t>[1] Center for the Study of the Drone, “Weekly Roundup 2/10” (Bard College, 2014) </a:t>
            </a:r>
            <a:r>
              <a:rPr lang="en" sz="1300" u="sng" dirty="0" smtClean="0">
                <a:solidFill>
                  <a:srgbClr val="CCCCCC"/>
                </a:solidFill>
                <a:hlinkClick r:id="rId3"/>
              </a:rPr>
              <a:t>http://dronecenter.bard.edu/weekly-roundup-210/</a:t>
            </a:r>
            <a:r>
              <a:rPr lang="en" sz="1300" dirty="0" smtClean="0">
                <a:solidFill>
                  <a:srgbClr val="CCCCCC"/>
                </a:solidFill>
              </a:rPr>
              <a:t> (Accessed 04/25/2017)</a:t>
            </a:r>
          </a:p>
          <a:p>
            <a:pPr lvl="0">
              <a:lnSpc>
                <a:spcPct val="100000"/>
              </a:lnSpc>
              <a:spcBef>
                <a:spcPts val="0"/>
              </a:spcBef>
              <a:spcAft>
                <a:spcPts val="0"/>
              </a:spcAft>
              <a:buNone/>
            </a:pPr>
            <a:r>
              <a:rPr lang="en" sz="1300" dirty="0" smtClean="0">
                <a:solidFill>
                  <a:srgbClr val="CCCCCC"/>
                </a:solidFill>
              </a:rPr>
              <a:t>[2] Tannhausser, “Una mirada linuxera a Citizenfour” (La Mirada Del Replicante, 2015) h</a:t>
            </a:r>
            <a:r>
              <a:rPr lang="en" sz="1300" u="sng" dirty="0" smtClean="0">
                <a:solidFill>
                  <a:srgbClr val="CCCCCC"/>
                </a:solidFill>
                <a:hlinkClick r:id="rId4"/>
              </a:rPr>
              <a:t>ttp://lamiradadelreplicante.com/2015/02/23/una-mirada-linuxera-a-citizenfour/</a:t>
            </a:r>
            <a:r>
              <a:rPr lang="en" sz="1300" dirty="0" smtClean="0">
                <a:solidFill>
                  <a:srgbClr val="CCCCCC"/>
                </a:solidFill>
              </a:rPr>
              <a:t> (Accessed 04/25/2017)</a:t>
            </a:r>
          </a:p>
          <a:p>
            <a:pPr lvl="0">
              <a:lnSpc>
                <a:spcPct val="100000"/>
              </a:lnSpc>
              <a:spcBef>
                <a:spcPts val="0"/>
              </a:spcBef>
              <a:spcAft>
                <a:spcPts val="0"/>
              </a:spcAft>
              <a:buNone/>
            </a:pPr>
            <a:r>
              <a:rPr lang="en" sz="1300" dirty="0" smtClean="0">
                <a:solidFill>
                  <a:srgbClr val="CCCCCC"/>
                </a:solidFill>
              </a:rPr>
              <a:t>[3] Moragn Marquis-Boire, Glenn Greenwald, Micah Lee, “XKEYSCORE: NSA’s Google for the World’s Private Communications” </a:t>
            </a:r>
            <a:r>
              <a:rPr lang="en" sz="1300" u="sng" dirty="0" smtClean="0">
                <a:solidFill>
                  <a:srgbClr val="CCCCCC"/>
                </a:solidFill>
                <a:hlinkClick r:id="rId5"/>
              </a:rPr>
              <a:t>https://theintercept.com/2015/07/01/nsas-google-worlds-private-communicatio</a:t>
            </a:r>
            <a:r>
              <a:rPr lang="en" sz="1300" dirty="0" smtClean="0">
                <a:solidFill>
                  <a:srgbClr val="CCCCCC"/>
                </a:solidFill>
              </a:rPr>
              <a:t>ns/ (Accessed 04/25/2017)</a:t>
            </a:r>
          </a:p>
          <a:p>
            <a:pPr lvl="0">
              <a:lnSpc>
                <a:spcPct val="100000"/>
              </a:lnSpc>
              <a:spcBef>
                <a:spcPts val="0"/>
              </a:spcBef>
              <a:spcAft>
                <a:spcPts val="0"/>
              </a:spcAft>
              <a:buNone/>
            </a:pPr>
            <a:r>
              <a:rPr lang="en" sz="1300" dirty="0" smtClean="0">
                <a:solidFill>
                  <a:srgbClr val="CCCCCC"/>
                </a:solidFill>
              </a:rPr>
              <a:t>[4] Glenn Greenwald, “NSA collecting phone records of millions of Verizon customers daily” (The Guardian, 2013) </a:t>
            </a:r>
            <a:r>
              <a:rPr lang="en" sz="1300" u="sng" dirty="0" smtClean="0">
                <a:solidFill>
                  <a:srgbClr val="CCCCCC"/>
                </a:solidFill>
                <a:hlinkClick r:id="rId6"/>
              </a:rPr>
              <a:t>https://www.theguardian.com/world/2013/jun/06/nsa-phone-records-verizon-court-order</a:t>
            </a:r>
            <a:r>
              <a:rPr lang="en" sz="1300" dirty="0" smtClean="0">
                <a:solidFill>
                  <a:srgbClr val="CCCCCC"/>
                </a:solidFill>
              </a:rPr>
              <a:t> (Accessed 04/25/2017)</a:t>
            </a:r>
          </a:p>
          <a:p>
            <a:pPr lvl="0">
              <a:lnSpc>
                <a:spcPct val="100000"/>
              </a:lnSpc>
              <a:spcBef>
                <a:spcPts val="0"/>
              </a:spcBef>
              <a:spcAft>
                <a:spcPts val="0"/>
              </a:spcAft>
              <a:buNone/>
            </a:pPr>
            <a:r>
              <a:rPr lang="en" sz="1300" dirty="0" smtClean="0">
                <a:solidFill>
                  <a:srgbClr val="CCCCCC"/>
                </a:solidFill>
              </a:rPr>
              <a:t>[5] Steve Coll, “How Edward Snowden Changed Journalism” (The New Yorker, 2014) http://www.newyorker.com/news/daily-comment/snowden-changed-journalism (Accessed 04/25/2017)</a:t>
            </a:r>
          </a:p>
          <a:p>
            <a:pPr lvl="0">
              <a:lnSpc>
                <a:spcPct val="100000"/>
              </a:lnSpc>
              <a:spcBef>
                <a:spcPts val="0"/>
              </a:spcBef>
              <a:spcAft>
                <a:spcPts val="0"/>
              </a:spcAft>
              <a:buNone/>
            </a:pPr>
            <a:r>
              <a:rPr lang="en" sz="1300" dirty="0" smtClean="0">
                <a:solidFill>
                  <a:srgbClr val="CCCCCC"/>
                </a:solidFill>
              </a:rPr>
              <a:t>[6] Peter Maass, “How Laura Poitras Helped Snowden Spill His Secrets” http://www.nytimes.com/2013/08/18/magazine/laura-poitras-snowden.html (Accessed 04/25/2017)</a:t>
            </a:r>
          </a:p>
          <a:p>
            <a:pPr lvl="0">
              <a:lnSpc>
                <a:spcPct val="100000"/>
              </a:lnSpc>
              <a:spcBef>
                <a:spcPts val="0"/>
              </a:spcBef>
              <a:spcAft>
                <a:spcPts val="0"/>
              </a:spcAft>
              <a:buNone/>
            </a:pPr>
            <a:r>
              <a:rPr lang="en" sz="1300" dirty="0" smtClean="0">
                <a:solidFill>
                  <a:srgbClr val="CCCCCC"/>
                </a:solidFill>
              </a:rPr>
              <a:t>[7] Freedom of the Press Foundation, “The Official SecureDrop Directory” (Freedom of the Press Foundation) https://securedrop.org/directory (Accessed 04/25/2017)</a:t>
            </a:r>
          </a:p>
          <a:p>
            <a:pPr lvl="0">
              <a:lnSpc>
                <a:spcPct val="100000"/>
              </a:lnSpc>
              <a:spcBef>
                <a:spcPts val="0"/>
              </a:spcBef>
              <a:spcAft>
                <a:spcPts val="0"/>
              </a:spcAft>
              <a:buNone/>
            </a:pPr>
            <a:r>
              <a:rPr lang="en" sz="1300" dirty="0" smtClean="0">
                <a:solidFill>
                  <a:srgbClr val="CCCCCC"/>
                </a:solidFill>
              </a:rPr>
              <a:t>[8] Andy Greenberg, “Edward Snowden’s New Job: Protecting Reporters From Spies” (WIRED, 2017) https://www.wired.com/2017/02/reporters-need-edward-snowden/ (Accessed 04/25/2017)</a:t>
            </a:r>
            <a:endParaRPr lang="en" sz="1300" dirty="0">
              <a:solidFill>
                <a:srgbClr val="CCCCCC"/>
              </a:solidFill>
            </a:endParaRPr>
          </a:p>
        </p:txBody>
      </p:sp>
      <p:sp>
        <p:nvSpPr>
          <p:cNvPr id="181" name="Shape 18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292625"/>
            <a:ext cx="8520600" cy="572700"/>
          </a:xfrm>
          <a:prstGeom prst="rect">
            <a:avLst/>
          </a:prstGeom>
        </p:spPr>
        <p:txBody>
          <a:bodyPr lIns="91425" tIns="91425" rIns="91425" bIns="91425" anchor="t" anchorCtr="0">
            <a:noAutofit/>
          </a:bodyPr>
          <a:lstStyle/>
          <a:p>
            <a:pPr lvl="0">
              <a:spcBef>
                <a:spcPts val="0"/>
              </a:spcBef>
              <a:buNone/>
            </a:pPr>
            <a:r>
              <a:rPr lang="en"/>
              <a:t>References (cont.)</a:t>
            </a:r>
          </a:p>
        </p:txBody>
      </p:sp>
      <p:sp>
        <p:nvSpPr>
          <p:cNvPr id="187" name="Shape 187"/>
          <p:cNvSpPr txBox="1">
            <a:spLocks noGrp="1"/>
          </p:cNvSpPr>
          <p:nvPr>
            <p:ph type="body" idx="1"/>
          </p:nvPr>
        </p:nvSpPr>
        <p:spPr>
          <a:xfrm>
            <a:off x="311700" y="847675"/>
            <a:ext cx="8520600" cy="3416400"/>
          </a:xfrm>
          <a:prstGeom prst="rect">
            <a:avLst/>
          </a:prstGeom>
        </p:spPr>
        <p:txBody>
          <a:bodyPr lIns="91425" tIns="91425" rIns="91425" bIns="91425" anchor="t" anchorCtr="0">
            <a:normAutofit fontScale="92500" lnSpcReduction="10000"/>
          </a:bodyPr>
          <a:lstStyle/>
          <a:p>
            <a:pPr lvl="0" rtl="0">
              <a:lnSpc>
                <a:spcPct val="100000"/>
              </a:lnSpc>
              <a:spcBef>
                <a:spcPts val="0"/>
              </a:spcBef>
              <a:spcAft>
                <a:spcPts val="0"/>
              </a:spcAft>
              <a:buNone/>
            </a:pPr>
            <a:r>
              <a:rPr lang="en" sz="1400" dirty="0">
                <a:solidFill>
                  <a:srgbClr val="CCCCCC"/>
                </a:solidFill>
              </a:rPr>
              <a:t>[9] Glenn Kessler, “Edward Snowden’s claim that he had ‘no proper channels’ for protection as a whistleblower” (The Washington Post, 2014) </a:t>
            </a:r>
            <a:r>
              <a:rPr lang="en" sz="1400" u="sng" dirty="0">
                <a:solidFill>
                  <a:srgbClr val="CCCCCC"/>
                </a:solidFill>
                <a:hlinkClick r:id="rId3"/>
              </a:rPr>
              <a:t>https://www.washingtonpost.com/news/fact-checker/wp/2014/03/12/edward-snowdens-claim-that-as-a-contractor-he-had-no-proper-channels-for-protection-as-a-whistleblower/?utm_term=.e89912802396</a:t>
            </a:r>
            <a:r>
              <a:rPr lang="en" sz="1400" dirty="0">
                <a:solidFill>
                  <a:srgbClr val="CCCCCC"/>
                </a:solidFill>
              </a:rPr>
              <a:t>  (Accessed 04/24/2017)</a:t>
            </a:r>
          </a:p>
          <a:p>
            <a:pPr lvl="0" rtl="0">
              <a:lnSpc>
                <a:spcPct val="100000"/>
              </a:lnSpc>
              <a:spcBef>
                <a:spcPts val="0"/>
              </a:spcBef>
              <a:spcAft>
                <a:spcPts val="0"/>
              </a:spcAft>
              <a:buNone/>
            </a:pPr>
            <a:r>
              <a:rPr lang="en" sz="1400" dirty="0">
                <a:solidFill>
                  <a:srgbClr val="CCCCCC"/>
                </a:solidFill>
              </a:rPr>
              <a:t>[10] “Bio: Thomas Drake” (Government Accountability Project, 2017) </a:t>
            </a:r>
            <a:r>
              <a:rPr lang="en" sz="1400" u="sng" dirty="0">
                <a:solidFill>
                  <a:srgbClr val="CCCCCC"/>
                </a:solidFill>
                <a:hlinkClick r:id="rId4"/>
              </a:rPr>
              <a:t>https://www.whistleblower.org/bio-thomas-drake</a:t>
            </a:r>
            <a:r>
              <a:rPr lang="en" sz="1400" dirty="0">
                <a:solidFill>
                  <a:srgbClr val="CCCCCC"/>
                </a:solidFill>
              </a:rPr>
              <a:t> (Accessed 4/26/17)</a:t>
            </a:r>
          </a:p>
          <a:p>
            <a:pPr lvl="0">
              <a:lnSpc>
                <a:spcPct val="100000"/>
              </a:lnSpc>
              <a:spcBef>
                <a:spcPts val="0"/>
              </a:spcBef>
              <a:spcAft>
                <a:spcPts val="0"/>
              </a:spcAft>
              <a:buNone/>
            </a:pPr>
            <a:r>
              <a:rPr lang="en" sz="1400" dirty="0">
                <a:solidFill>
                  <a:srgbClr val="B7B7B7"/>
                </a:solidFill>
              </a:rPr>
              <a:t>[11] </a:t>
            </a:r>
            <a:r>
              <a:rPr lang="en" sz="1400" dirty="0">
                <a:solidFill>
                  <a:srgbClr val="B7B7B7"/>
                </a:solidFill>
                <a:hlinkClick r:id="rId5"/>
              </a:rPr>
              <a:t>https://upload.wikimedia.org/wikipedia/en/thumb/8/8e/Association_for_Computing_Machinery_%28ACM%29_logo.svg/1024px-Association_for_Computing_Machinery_%28ACM%29_logo.svg.pn</a:t>
            </a:r>
            <a:r>
              <a:rPr lang="en" sz="1400" dirty="0">
                <a:solidFill>
                  <a:srgbClr val="B7B7B7"/>
                </a:solidFill>
              </a:rPr>
              <a:t>g (Accessed 4/27/17)</a:t>
            </a:r>
          </a:p>
          <a:p>
            <a:pPr lvl="0">
              <a:lnSpc>
                <a:spcPct val="100000"/>
              </a:lnSpc>
              <a:spcBef>
                <a:spcPts val="0"/>
              </a:spcBef>
              <a:spcAft>
                <a:spcPts val="0"/>
              </a:spcAft>
              <a:buNone/>
            </a:pPr>
            <a:r>
              <a:rPr lang="en" sz="1400" dirty="0">
                <a:solidFill>
                  <a:srgbClr val="B7B7B7"/>
                </a:solidFill>
              </a:rPr>
              <a:t> [12] </a:t>
            </a:r>
            <a:r>
              <a:rPr lang="en" sz="1400" u="sng" dirty="0">
                <a:solidFill>
                  <a:srgbClr val="B7B7B7"/>
                </a:solidFill>
                <a:hlinkClick r:id="rId6"/>
              </a:rPr>
              <a:t>http://stewarts.revolutiondata-cms.com/uploads/public/images/News%20articles/News/shutterstock_144257470v2.jpg</a:t>
            </a:r>
            <a:r>
              <a:rPr lang="en" sz="1400" dirty="0">
                <a:solidFill>
                  <a:srgbClr val="B7B7B7"/>
                </a:solidFill>
              </a:rPr>
              <a:t> (Accessed 4/27/17)</a:t>
            </a:r>
          </a:p>
          <a:p>
            <a:pPr lvl="0">
              <a:lnSpc>
                <a:spcPct val="100000"/>
              </a:lnSpc>
              <a:spcBef>
                <a:spcPts val="0"/>
              </a:spcBef>
              <a:spcAft>
                <a:spcPts val="0"/>
              </a:spcAft>
              <a:buNone/>
            </a:pPr>
            <a:r>
              <a:rPr lang="en" sz="1400" dirty="0">
                <a:solidFill>
                  <a:srgbClr val="B7B7B7"/>
                </a:solidFill>
              </a:rPr>
              <a:t>[13] </a:t>
            </a:r>
            <a:r>
              <a:rPr lang="en" sz="1400" u="sng" dirty="0">
                <a:solidFill>
                  <a:srgbClr val="B7B7B7"/>
                </a:solidFill>
                <a:hlinkClick r:id="rId7"/>
              </a:rPr>
              <a:t>http://blog.transparency.org/wp-content/uploads/2016/06/whistleblower.jpg</a:t>
            </a:r>
            <a:r>
              <a:rPr lang="en" sz="1400" dirty="0">
                <a:solidFill>
                  <a:srgbClr val="B7B7B7"/>
                </a:solidFill>
              </a:rPr>
              <a:t> (Accessed 4/27/17)</a:t>
            </a:r>
          </a:p>
          <a:p>
            <a:pPr lvl="0">
              <a:lnSpc>
                <a:spcPct val="100000"/>
              </a:lnSpc>
              <a:spcBef>
                <a:spcPts val="0"/>
              </a:spcBef>
              <a:spcAft>
                <a:spcPts val="0"/>
              </a:spcAft>
              <a:buNone/>
            </a:pPr>
            <a:r>
              <a:rPr lang="en" sz="1400" dirty="0">
                <a:solidFill>
                  <a:srgbClr val="B7B7B7"/>
                </a:solidFill>
              </a:rPr>
              <a:t>[14]Comic demonstrating HTTPS: </a:t>
            </a:r>
            <a:r>
              <a:rPr lang="en" sz="1400" u="sng" dirty="0">
                <a:solidFill>
                  <a:srgbClr val="B7B7B7"/>
                </a:solidFill>
                <a:hlinkClick r:id="rId8"/>
              </a:rPr>
              <a:t>https://www.monkkee.com/en/wp-content/uploads/sites/3/encryption_process.png</a:t>
            </a:r>
            <a:r>
              <a:rPr lang="en" sz="1400" dirty="0">
                <a:solidFill>
                  <a:srgbClr val="B7B7B7"/>
                </a:solidFill>
              </a:rPr>
              <a:t> (Accessed 4/27/17)</a:t>
            </a:r>
          </a:p>
          <a:p>
            <a:pPr lvl="0">
              <a:lnSpc>
                <a:spcPct val="100000"/>
              </a:lnSpc>
              <a:spcBef>
                <a:spcPts val="0"/>
              </a:spcBef>
              <a:spcAft>
                <a:spcPts val="0"/>
              </a:spcAft>
              <a:buNone/>
            </a:pPr>
            <a:r>
              <a:rPr lang="en" sz="1400" dirty="0">
                <a:solidFill>
                  <a:srgbClr val="B7B7B7"/>
                </a:solidFill>
              </a:rPr>
              <a:t>[15] </a:t>
            </a:r>
            <a:r>
              <a:rPr lang="en" sz="1400" u="sng" dirty="0">
                <a:solidFill>
                  <a:srgbClr val="B7B7B7"/>
                </a:solidFill>
                <a:hlinkClick r:id="rId9"/>
              </a:rPr>
              <a:t>http://www.icanbarelydraw.com/comic/2456</a:t>
            </a:r>
            <a:r>
              <a:rPr lang="en" sz="1400" dirty="0">
                <a:solidFill>
                  <a:srgbClr val="B7B7B7"/>
                </a:solidFill>
              </a:rPr>
              <a:t> (Accessed 4/27/17)</a:t>
            </a:r>
          </a:p>
          <a:p>
            <a:pPr lvl="0">
              <a:lnSpc>
                <a:spcPct val="100000"/>
              </a:lnSpc>
              <a:spcBef>
                <a:spcPts val="0"/>
              </a:spcBef>
              <a:spcAft>
                <a:spcPts val="0"/>
              </a:spcAft>
              <a:buNone/>
            </a:pPr>
            <a:r>
              <a:rPr lang="en" sz="1400" dirty="0">
                <a:solidFill>
                  <a:srgbClr val="B7B7B7"/>
                </a:solidFill>
              </a:rPr>
              <a:t>[16] </a:t>
            </a:r>
            <a:r>
              <a:rPr lang="en" sz="1400" u="sng" dirty="0">
                <a:solidFill>
                  <a:srgbClr val="B7B7B7"/>
                </a:solidFill>
                <a:hlinkClick r:id="rId10"/>
              </a:rPr>
              <a:t>http://www.snowdenshirt.com/2013/07/14/hello-world/</a:t>
            </a:r>
            <a:r>
              <a:rPr lang="en" sz="1400" dirty="0">
                <a:solidFill>
                  <a:srgbClr val="B7B7B7"/>
                </a:solidFill>
              </a:rPr>
              <a:t> (Accessed 4/28/17)</a:t>
            </a:r>
          </a:p>
          <a:p>
            <a:pPr lvl="0">
              <a:lnSpc>
                <a:spcPct val="100000"/>
              </a:lnSpc>
              <a:spcBef>
                <a:spcPts val="0"/>
              </a:spcBef>
              <a:spcAft>
                <a:spcPts val="0"/>
              </a:spcAft>
              <a:buNone/>
            </a:pPr>
            <a:r>
              <a:rPr lang="en" sz="1400" dirty="0">
                <a:solidFill>
                  <a:srgbClr val="B7B7B7"/>
                </a:solidFill>
              </a:rPr>
              <a:t>[17] </a:t>
            </a:r>
            <a:r>
              <a:rPr lang="en" sz="1400" u="sng" dirty="0">
                <a:solidFill>
                  <a:schemeClr val="hlink"/>
                </a:solidFill>
                <a:hlinkClick r:id="rId11"/>
              </a:rPr>
              <a:t>https://www.participantmedia.com/tags/citizenfour</a:t>
            </a:r>
            <a:r>
              <a:rPr lang="en" sz="1400" dirty="0">
                <a:solidFill>
                  <a:srgbClr val="B7B7B7"/>
                </a:solidFill>
              </a:rPr>
              <a:t> (Accessed 4/28/17</a:t>
            </a:r>
            <a:r>
              <a:rPr lang="en" sz="1400" dirty="0" smtClean="0">
                <a:solidFill>
                  <a:srgbClr val="B7B7B7"/>
                </a:solidFill>
              </a:rPr>
              <a:t>)</a:t>
            </a:r>
            <a:endParaRPr lang="en" sz="1400" dirty="0">
              <a:solidFill>
                <a:schemeClr val="dk1"/>
              </a:solidFill>
            </a:endParaRPr>
          </a:p>
        </p:txBody>
      </p:sp>
      <p:sp>
        <p:nvSpPr>
          <p:cNvPr id="188" name="Shape 18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15</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265500" y="1233175"/>
            <a:ext cx="4045200" cy="1482300"/>
          </a:xfrm>
          <a:prstGeom prst="rect">
            <a:avLst/>
          </a:prstGeom>
        </p:spPr>
        <p:txBody>
          <a:bodyPr lIns="91425" tIns="91425" rIns="91425" bIns="91425" anchor="b" anchorCtr="0">
            <a:noAutofit/>
          </a:bodyPr>
          <a:lstStyle/>
          <a:p>
            <a:pPr lvl="0">
              <a:spcBef>
                <a:spcPts val="0"/>
              </a:spcBef>
              <a:buNone/>
            </a:pPr>
            <a:r>
              <a:rPr lang="en"/>
              <a:t>Agenda</a:t>
            </a:r>
          </a:p>
        </p:txBody>
      </p:sp>
      <p:sp>
        <p:nvSpPr>
          <p:cNvPr id="65" name="Shape 65"/>
          <p:cNvSpPr txBox="1">
            <a:spLocks noGrp="1"/>
          </p:cNvSpPr>
          <p:nvPr>
            <p:ph type="subTitle" idx="1"/>
          </p:nvPr>
        </p:nvSpPr>
        <p:spPr>
          <a:xfrm>
            <a:off x="265500" y="2803075"/>
            <a:ext cx="4045200" cy="1235100"/>
          </a:xfrm>
          <a:prstGeom prst="rect">
            <a:avLst/>
          </a:prstGeom>
        </p:spPr>
        <p:txBody>
          <a:bodyPr lIns="91425" tIns="91425" rIns="91425" bIns="91425" anchor="t" anchorCtr="0">
            <a:noAutofit/>
          </a:bodyPr>
          <a:lstStyle/>
          <a:p>
            <a:pPr lvl="0">
              <a:spcBef>
                <a:spcPts val="0"/>
              </a:spcBef>
              <a:buNone/>
            </a:pPr>
            <a:endParaRPr/>
          </a:p>
        </p:txBody>
      </p:sp>
      <p:sp>
        <p:nvSpPr>
          <p:cNvPr id="66" name="Shape 66"/>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228600" rtl="0">
              <a:spcBef>
                <a:spcPts val="0"/>
              </a:spcBef>
            </a:pPr>
            <a:r>
              <a:rPr lang="en"/>
              <a:t>Plot Timeline</a:t>
            </a:r>
          </a:p>
          <a:p>
            <a:pPr marL="457200" lvl="0" indent="-228600" rtl="0">
              <a:spcBef>
                <a:spcPts val="0"/>
              </a:spcBef>
            </a:pPr>
            <a:r>
              <a:rPr lang="en"/>
              <a:t>Technologies</a:t>
            </a:r>
          </a:p>
          <a:p>
            <a:pPr marL="457200" lvl="0" indent="-228600" rtl="0">
              <a:spcBef>
                <a:spcPts val="0"/>
              </a:spcBef>
            </a:pPr>
            <a:r>
              <a:rPr lang="en"/>
              <a:t>Conclusions</a:t>
            </a:r>
          </a:p>
          <a:p>
            <a:pPr marL="457200" lvl="0" indent="-228600" rtl="0">
              <a:spcBef>
                <a:spcPts val="0"/>
              </a:spcBef>
            </a:pPr>
            <a:r>
              <a:rPr lang="en"/>
              <a:t>Supporting Argument</a:t>
            </a:r>
          </a:p>
        </p:txBody>
      </p:sp>
      <p:sp>
        <p:nvSpPr>
          <p:cNvPr id="67" name="Shape 6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a:t>
            </a:fld>
            <a:endParaRPr lang="en"/>
          </a:p>
        </p:txBody>
      </p:sp>
      <p:sp>
        <p:nvSpPr>
          <p:cNvPr id="73" name="Shape 73"/>
          <p:cNvSpPr txBox="1">
            <a:spLocks noGrp="1"/>
          </p:cNvSpPr>
          <p:nvPr>
            <p:ph type="title"/>
          </p:nvPr>
        </p:nvSpPr>
        <p:spPr>
          <a:xfrm>
            <a:off x="265500" y="1233175"/>
            <a:ext cx="4045200" cy="1482300"/>
          </a:xfrm>
          <a:prstGeom prst="rect">
            <a:avLst/>
          </a:prstGeom>
        </p:spPr>
        <p:txBody>
          <a:bodyPr lIns="91425" tIns="91425" rIns="91425" bIns="91425" anchor="b" anchorCtr="0">
            <a:noAutofit/>
          </a:bodyPr>
          <a:lstStyle/>
          <a:p>
            <a:pPr lvl="0" rtl="0">
              <a:spcBef>
                <a:spcPts val="0"/>
              </a:spcBef>
              <a:buNone/>
            </a:pPr>
            <a:r>
              <a:rPr lang="en"/>
              <a:t>Plot Timeline</a:t>
            </a:r>
          </a:p>
        </p:txBody>
      </p:sp>
      <p:sp>
        <p:nvSpPr>
          <p:cNvPr id="74" name="Shape 74"/>
          <p:cNvSpPr txBox="1">
            <a:spLocks noGrp="1"/>
          </p:cNvSpPr>
          <p:nvPr>
            <p:ph type="subTitle" idx="1"/>
          </p:nvPr>
        </p:nvSpPr>
        <p:spPr>
          <a:xfrm>
            <a:off x="265500" y="2803075"/>
            <a:ext cx="4045200" cy="1235100"/>
          </a:xfrm>
          <a:prstGeom prst="rect">
            <a:avLst/>
          </a:prstGeom>
        </p:spPr>
        <p:txBody>
          <a:bodyPr lIns="91425" tIns="91425" rIns="91425" bIns="91425" anchor="t" anchorCtr="0">
            <a:noAutofit/>
          </a:bodyPr>
          <a:lstStyle/>
          <a:p>
            <a:pPr lvl="0" rtl="0">
              <a:spcBef>
                <a:spcPts val="0"/>
              </a:spcBef>
              <a:buNone/>
            </a:pPr>
            <a:endParaRPr/>
          </a:p>
        </p:txBody>
      </p:sp>
      <p:sp>
        <p:nvSpPr>
          <p:cNvPr id="75" name="Shape 75"/>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228600" rtl="0">
              <a:spcBef>
                <a:spcPts val="0"/>
              </a:spcBef>
              <a:spcAft>
                <a:spcPts val="1000"/>
              </a:spcAft>
            </a:pPr>
            <a:r>
              <a:rPr lang="en"/>
              <a:t>Correspondence between Snowden and Poitras begins</a:t>
            </a:r>
          </a:p>
          <a:p>
            <a:pPr marL="457200" lvl="0" indent="-228600" rtl="0">
              <a:spcBef>
                <a:spcPts val="0"/>
              </a:spcBef>
              <a:spcAft>
                <a:spcPts val="1000"/>
              </a:spcAft>
            </a:pPr>
            <a:r>
              <a:rPr lang="en"/>
              <a:t>Snowden meets Greenwald &amp; MacAskill in Hong Kong</a:t>
            </a:r>
          </a:p>
          <a:p>
            <a:pPr marL="457200" lvl="0" indent="-228600" rtl="0">
              <a:spcBef>
                <a:spcPts val="0"/>
              </a:spcBef>
              <a:spcAft>
                <a:spcPts val="1000"/>
              </a:spcAft>
            </a:pPr>
            <a:r>
              <a:rPr lang="en" i="1"/>
              <a:t>The Guardian</a:t>
            </a:r>
            <a:r>
              <a:rPr lang="en"/>
              <a:t> releases first article discussing collection of Verizon customer data</a:t>
            </a:r>
          </a:p>
          <a:p>
            <a:pPr marL="457200" lvl="0" indent="-228600" rtl="0">
              <a:spcBef>
                <a:spcPts val="0"/>
              </a:spcBef>
              <a:spcAft>
                <a:spcPts val="1000"/>
              </a:spcAft>
            </a:pPr>
            <a:r>
              <a:rPr lang="en"/>
              <a:t>Snowden’s passport is revoked while in Sheremetyevo Airport</a:t>
            </a:r>
          </a:p>
        </p:txBody>
      </p:sp>
      <p:sp>
        <p:nvSpPr>
          <p:cNvPr id="76" name="Shape 76"/>
          <p:cNvSpPr txBox="1"/>
          <p:nvPr/>
        </p:nvSpPr>
        <p:spPr>
          <a:xfrm>
            <a:off x="8232550" y="4639525"/>
            <a:ext cx="1737600" cy="9009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rPr>
              <a:t>[4]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14800" y="307750"/>
            <a:ext cx="5488200" cy="799200"/>
          </a:xfrm>
          <a:prstGeom prst="rect">
            <a:avLst/>
          </a:prstGeom>
        </p:spPr>
        <p:txBody>
          <a:bodyPr lIns="91425" tIns="91425" rIns="91425" bIns="91425" anchor="b" anchorCtr="0">
            <a:noAutofit/>
          </a:bodyPr>
          <a:lstStyle/>
          <a:p>
            <a:pPr lvl="0">
              <a:spcBef>
                <a:spcPts val="0"/>
              </a:spcBef>
              <a:buNone/>
            </a:pPr>
            <a:r>
              <a:rPr lang="en"/>
              <a:t>Jacob Appelbaum</a:t>
            </a:r>
          </a:p>
        </p:txBody>
      </p:sp>
      <p:sp>
        <p:nvSpPr>
          <p:cNvPr id="82" name="Shape 82"/>
          <p:cNvSpPr txBox="1">
            <a:spLocks noGrp="1"/>
          </p:cNvSpPr>
          <p:nvPr>
            <p:ph type="subTitle" idx="1"/>
          </p:nvPr>
        </p:nvSpPr>
        <p:spPr>
          <a:xfrm>
            <a:off x="494100" y="965575"/>
            <a:ext cx="4045200" cy="1235100"/>
          </a:xfrm>
          <a:prstGeom prst="rect">
            <a:avLst/>
          </a:prstGeom>
        </p:spPr>
        <p:txBody>
          <a:bodyPr lIns="91425" tIns="91425" rIns="91425" bIns="91425" anchor="t" anchorCtr="0">
            <a:noAutofit/>
          </a:bodyPr>
          <a:lstStyle/>
          <a:p>
            <a:pPr lvl="0">
              <a:spcBef>
                <a:spcPts val="0"/>
              </a:spcBef>
              <a:buNone/>
            </a:pPr>
            <a:r>
              <a:rPr lang="en"/>
              <a:t>At Occupying Wall Street</a:t>
            </a:r>
          </a:p>
        </p:txBody>
      </p:sp>
      <p:sp>
        <p:nvSpPr>
          <p:cNvPr id="83" name="Shape 83"/>
          <p:cNvSpPr txBox="1">
            <a:spLocks noGrp="1"/>
          </p:cNvSpPr>
          <p:nvPr>
            <p:ph type="body" idx="2"/>
          </p:nvPr>
        </p:nvSpPr>
        <p:spPr>
          <a:xfrm>
            <a:off x="5073400" y="487975"/>
            <a:ext cx="3837000" cy="1235100"/>
          </a:xfrm>
          <a:prstGeom prst="rect">
            <a:avLst/>
          </a:prstGeom>
        </p:spPr>
        <p:txBody>
          <a:bodyPr lIns="91425" tIns="91425" rIns="91425" bIns="91425" anchor="ctr" anchorCtr="0">
            <a:noAutofit/>
          </a:bodyPr>
          <a:lstStyle/>
          <a:p>
            <a:pPr marL="457200" lvl="0" indent="-228600" rtl="0">
              <a:spcBef>
                <a:spcPts val="0"/>
              </a:spcBef>
            </a:pPr>
            <a:r>
              <a:rPr lang="en"/>
              <a:t>Linkability</a:t>
            </a:r>
          </a:p>
          <a:p>
            <a:pPr marL="457200" lvl="0" indent="-228600">
              <a:spcBef>
                <a:spcPts val="0"/>
              </a:spcBef>
            </a:pPr>
            <a:r>
              <a:rPr lang="en"/>
              <a:t>Pools of metadata</a:t>
            </a:r>
          </a:p>
        </p:txBody>
      </p:sp>
      <p:pic>
        <p:nvPicPr>
          <p:cNvPr id="84" name="Shape 84" descr="Image result for metadata"/>
          <p:cNvPicPr preferRelativeResize="0"/>
          <p:nvPr/>
        </p:nvPicPr>
        <p:blipFill>
          <a:blip r:embed="rId3">
            <a:alphaModFix/>
          </a:blip>
          <a:stretch>
            <a:fillRect/>
          </a:stretch>
        </p:blipFill>
        <p:spPr>
          <a:xfrm>
            <a:off x="1113100" y="1793249"/>
            <a:ext cx="6103625" cy="3132149"/>
          </a:xfrm>
          <a:prstGeom prst="rect">
            <a:avLst/>
          </a:prstGeom>
          <a:noFill/>
          <a:ln>
            <a:noFill/>
          </a:ln>
        </p:spPr>
      </p:pic>
      <p:sp>
        <p:nvSpPr>
          <p:cNvPr id="85" name="Shape 85"/>
          <p:cNvSpPr txBox="1"/>
          <p:nvPr/>
        </p:nvSpPr>
        <p:spPr>
          <a:xfrm>
            <a:off x="8143657" y="4585950"/>
            <a:ext cx="1755000" cy="1010100"/>
          </a:xfrm>
          <a:prstGeom prst="rect">
            <a:avLst/>
          </a:prstGeom>
          <a:noFill/>
          <a:ln>
            <a:noFill/>
          </a:ln>
        </p:spPr>
        <p:txBody>
          <a:bodyPr lIns="91425" tIns="91425" rIns="91425" bIns="91425" anchor="t" anchorCtr="0">
            <a:noAutofit/>
          </a:bodyPr>
          <a:lstStyle/>
          <a:p>
            <a:pPr lvl="0">
              <a:spcBef>
                <a:spcPts val="0"/>
              </a:spcBef>
              <a:buNone/>
            </a:pPr>
            <a:r>
              <a:rPr lang="en" dirty="0">
                <a:solidFill>
                  <a:srgbClr val="FFFFFF"/>
                </a:solidFill>
              </a:rPr>
              <a:t>[15]</a:t>
            </a:r>
          </a:p>
        </p:txBody>
      </p:sp>
      <p:sp>
        <p:nvSpPr>
          <p:cNvPr id="86" name="Shape 8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sp>
        <p:nvSpPr>
          <p:cNvPr id="87" name="Shape 87"/>
          <p:cNvSpPr txBox="1"/>
          <p:nvPr/>
        </p:nvSpPr>
        <p:spPr>
          <a:xfrm>
            <a:off x="7381225" y="2925425"/>
            <a:ext cx="1529100" cy="1235100"/>
          </a:xfrm>
          <a:prstGeom prst="rect">
            <a:avLst/>
          </a:prstGeom>
          <a:noFill/>
          <a:ln>
            <a:noFill/>
          </a:ln>
        </p:spPr>
        <p:txBody>
          <a:bodyPr lIns="91425" tIns="91425" rIns="91425" bIns="91425" anchor="t" anchorCtr="0">
            <a:noAutofit/>
          </a:bodyPr>
          <a:lstStyle/>
          <a:p>
            <a:pPr lvl="0">
              <a:spcBef>
                <a:spcPts val="0"/>
              </a:spcBef>
              <a:buNone/>
            </a:pPr>
            <a:r>
              <a:rPr lang="en" sz="1500">
                <a:solidFill>
                  <a:srgbClr val="FFFFFF"/>
                </a:solidFill>
              </a:rPr>
              <a:t>Government hypocrisy with metadata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265500" y="166500"/>
            <a:ext cx="4045200" cy="922500"/>
          </a:xfrm>
          <a:prstGeom prst="rect">
            <a:avLst/>
          </a:prstGeom>
        </p:spPr>
        <p:txBody>
          <a:bodyPr lIns="91425" tIns="91425" rIns="91425" bIns="91425" anchor="b" anchorCtr="0">
            <a:noAutofit/>
          </a:bodyPr>
          <a:lstStyle/>
          <a:p>
            <a:pPr lvl="0">
              <a:spcBef>
                <a:spcPts val="0"/>
              </a:spcBef>
              <a:buNone/>
            </a:pPr>
            <a:r>
              <a:rPr lang="en"/>
              <a:t>Technologies</a:t>
            </a:r>
          </a:p>
        </p:txBody>
      </p:sp>
      <p:sp>
        <p:nvSpPr>
          <p:cNvPr id="93" name="Shape 93"/>
          <p:cNvSpPr txBox="1">
            <a:spLocks noGrp="1"/>
          </p:cNvSpPr>
          <p:nvPr>
            <p:ph type="body" idx="2"/>
          </p:nvPr>
        </p:nvSpPr>
        <p:spPr>
          <a:xfrm>
            <a:off x="473700" y="1908200"/>
            <a:ext cx="3837000" cy="1486500"/>
          </a:xfrm>
          <a:prstGeom prst="rect">
            <a:avLst/>
          </a:prstGeom>
        </p:spPr>
        <p:txBody>
          <a:bodyPr lIns="91425" tIns="91425" rIns="91425" bIns="91425" anchor="ctr" anchorCtr="0">
            <a:noAutofit/>
          </a:bodyPr>
          <a:lstStyle/>
          <a:p>
            <a:pPr marL="457200" lvl="0" indent="-228600" rtl="0">
              <a:spcBef>
                <a:spcPts val="0"/>
              </a:spcBef>
            </a:pPr>
            <a:r>
              <a:rPr lang="en"/>
              <a:t>GPG</a:t>
            </a:r>
          </a:p>
          <a:p>
            <a:pPr marL="457200" lvl="0" indent="-228600" rtl="0">
              <a:spcBef>
                <a:spcPts val="0"/>
              </a:spcBef>
            </a:pPr>
            <a:r>
              <a:rPr lang="en"/>
              <a:t>Drone Surveillance</a:t>
            </a:r>
          </a:p>
          <a:p>
            <a:pPr marL="457200" lvl="0" indent="-228600" rtl="0">
              <a:spcBef>
                <a:spcPts val="0"/>
              </a:spcBef>
            </a:pPr>
            <a:r>
              <a:rPr lang="en"/>
              <a:t>XKeyscore</a:t>
            </a:r>
          </a:p>
          <a:p>
            <a:pPr marL="457200" lvl="0" indent="-228600">
              <a:spcBef>
                <a:spcPts val="0"/>
              </a:spcBef>
            </a:pPr>
            <a:r>
              <a:rPr lang="en"/>
              <a:t>TEMPORA</a:t>
            </a:r>
          </a:p>
        </p:txBody>
      </p:sp>
      <p:sp>
        <p:nvSpPr>
          <p:cNvPr id="94" name="Shape 9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a:t>
            </a:fld>
            <a:endParaRPr lang="en"/>
          </a:p>
        </p:txBody>
      </p:sp>
      <p:pic>
        <p:nvPicPr>
          <p:cNvPr id="95" name="Shape 95"/>
          <p:cNvPicPr preferRelativeResize="0"/>
          <p:nvPr/>
        </p:nvPicPr>
        <p:blipFill>
          <a:blip r:embed="rId3">
            <a:alphaModFix/>
          </a:blip>
          <a:stretch>
            <a:fillRect/>
          </a:stretch>
        </p:blipFill>
        <p:spPr>
          <a:xfrm>
            <a:off x="4700124" y="1539249"/>
            <a:ext cx="4314101" cy="2426673"/>
          </a:xfrm>
          <a:prstGeom prst="rect">
            <a:avLst/>
          </a:prstGeom>
          <a:noFill/>
          <a:ln>
            <a:noFill/>
          </a:ln>
        </p:spPr>
      </p:pic>
      <p:sp>
        <p:nvSpPr>
          <p:cNvPr id="96" name="Shape 96"/>
          <p:cNvSpPr txBox="1"/>
          <p:nvPr/>
        </p:nvSpPr>
        <p:spPr>
          <a:xfrm>
            <a:off x="5008875" y="3965925"/>
            <a:ext cx="3837000" cy="1017600"/>
          </a:xfrm>
          <a:prstGeom prst="rect">
            <a:avLst/>
          </a:prstGeom>
          <a:noFill/>
          <a:ln>
            <a:noFill/>
          </a:ln>
        </p:spPr>
        <p:txBody>
          <a:bodyPr lIns="91425" tIns="91425" rIns="91425" bIns="91425" anchor="t" anchorCtr="0">
            <a:noAutofit/>
          </a:bodyPr>
          <a:lstStyle/>
          <a:p>
            <a:pPr lvl="0">
              <a:spcBef>
                <a:spcPts val="0"/>
              </a:spcBef>
              <a:buNone/>
            </a:pPr>
            <a:r>
              <a:rPr lang="en">
                <a:solidFill>
                  <a:srgbClr val="D9D9D9"/>
                </a:solidFill>
              </a:rPr>
              <a:t>Snowden leaks secret government programs to journalists and filmmakers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a:t>
            </a:fld>
            <a:endParaRPr lang="en"/>
          </a:p>
        </p:txBody>
      </p:sp>
      <p:sp>
        <p:nvSpPr>
          <p:cNvPr id="102" name="Shape 102"/>
          <p:cNvSpPr txBox="1">
            <a:spLocks noGrp="1"/>
          </p:cNvSpPr>
          <p:nvPr>
            <p:ph type="title"/>
          </p:nvPr>
        </p:nvSpPr>
        <p:spPr>
          <a:xfrm>
            <a:off x="265500" y="163300"/>
            <a:ext cx="4045200" cy="1482300"/>
          </a:xfrm>
          <a:prstGeom prst="rect">
            <a:avLst/>
          </a:prstGeom>
        </p:spPr>
        <p:txBody>
          <a:bodyPr lIns="91425" tIns="91425" rIns="91425" bIns="91425" anchor="b" anchorCtr="0">
            <a:noAutofit/>
          </a:bodyPr>
          <a:lstStyle/>
          <a:p>
            <a:pPr lvl="0">
              <a:spcBef>
                <a:spcPts val="0"/>
              </a:spcBef>
              <a:buNone/>
            </a:pPr>
            <a:r>
              <a:rPr lang="en"/>
              <a:t>GNU Privacy Guard (GPG)</a:t>
            </a:r>
          </a:p>
        </p:txBody>
      </p:sp>
      <p:sp>
        <p:nvSpPr>
          <p:cNvPr id="103" name="Shape 103"/>
          <p:cNvSpPr txBox="1">
            <a:spLocks noGrp="1"/>
          </p:cNvSpPr>
          <p:nvPr>
            <p:ph type="body" idx="2"/>
          </p:nvPr>
        </p:nvSpPr>
        <p:spPr>
          <a:xfrm>
            <a:off x="380100" y="3867425"/>
            <a:ext cx="3816000" cy="1027200"/>
          </a:xfrm>
          <a:prstGeom prst="rect">
            <a:avLst/>
          </a:prstGeom>
        </p:spPr>
        <p:txBody>
          <a:bodyPr lIns="91425" tIns="91425" rIns="91425" bIns="91425" anchor="ctr" anchorCtr="0">
            <a:noAutofit/>
          </a:bodyPr>
          <a:lstStyle/>
          <a:p>
            <a:pPr lvl="0" rtl="0">
              <a:spcBef>
                <a:spcPts val="0"/>
              </a:spcBef>
              <a:buNone/>
            </a:pPr>
            <a:r>
              <a:rPr lang="en"/>
              <a:t>Command line encryption tool for secure communications</a:t>
            </a:r>
          </a:p>
        </p:txBody>
      </p:sp>
      <p:pic>
        <p:nvPicPr>
          <p:cNvPr id="104" name="Shape 104"/>
          <p:cNvPicPr preferRelativeResize="0"/>
          <p:nvPr/>
        </p:nvPicPr>
        <p:blipFill>
          <a:blip r:embed="rId3">
            <a:alphaModFix/>
          </a:blip>
          <a:stretch>
            <a:fillRect/>
          </a:stretch>
        </p:blipFill>
        <p:spPr>
          <a:xfrm>
            <a:off x="421637" y="1740975"/>
            <a:ext cx="3634574" cy="2031074"/>
          </a:xfrm>
          <a:prstGeom prst="rect">
            <a:avLst/>
          </a:prstGeom>
          <a:noFill/>
          <a:ln>
            <a:noFill/>
          </a:ln>
        </p:spPr>
      </p:pic>
      <p:sp>
        <p:nvSpPr>
          <p:cNvPr id="105" name="Shape 105"/>
          <p:cNvSpPr txBox="1">
            <a:spLocks noGrp="1"/>
          </p:cNvSpPr>
          <p:nvPr>
            <p:ph type="title"/>
          </p:nvPr>
        </p:nvSpPr>
        <p:spPr>
          <a:xfrm>
            <a:off x="4872175" y="106275"/>
            <a:ext cx="4045200" cy="1482300"/>
          </a:xfrm>
          <a:prstGeom prst="rect">
            <a:avLst/>
          </a:prstGeom>
        </p:spPr>
        <p:txBody>
          <a:bodyPr lIns="91425" tIns="91425" rIns="91425" bIns="91425" anchor="b" anchorCtr="0">
            <a:noAutofit/>
          </a:bodyPr>
          <a:lstStyle/>
          <a:p>
            <a:pPr lvl="0" rtl="0">
              <a:spcBef>
                <a:spcPts val="0"/>
              </a:spcBef>
              <a:buNone/>
            </a:pPr>
            <a:r>
              <a:rPr lang="en"/>
              <a:t>Drone Surveillance</a:t>
            </a:r>
          </a:p>
        </p:txBody>
      </p:sp>
      <p:pic>
        <p:nvPicPr>
          <p:cNvPr id="106" name="Shape 106"/>
          <p:cNvPicPr preferRelativeResize="0"/>
          <p:nvPr/>
        </p:nvPicPr>
        <p:blipFill>
          <a:blip r:embed="rId4">
            <a:alphaModFix/>
          </a:blip>
          <a:stretch>
            <a:fillRect/>
          </a:stretch>
        </p:blipFill>
        <p:spPr>
          <a:xfrm>
            <a:off x="5156350" y="1681500"/>
            <a:ext cx="3225050" cy="2150024"/>
          </a:xfrm>
          <a:prstGeom prst="rect">
            <a:avLst/>
          </a:prstGeom>
          <a:noFill/>
          <a:ln>
            <a:noFill/>
          </a:ln>
        </p:spPr>
      </p:pic>
      <p:sp>
        <p:nvSpPr>
          <p:cNvPr id="107" name="Shape 107"/>
          <p:cNvSpPr txBox="1">
            <a:spLocks noGrp="1"/>
          </p:cNvSpPr>
          <p:nvPr>
            <p:ph type="body" idx="2"/>
          </p:nvPr>
        </p:nvSpPr>
        <p:spPr>
          <a:xfrm>
            <a:off x="4937075" y="4040100"/>
            <a:ext cx="3816000" cy="1027200"/>
          </a:xfrm>
          <a:prstGeom prst="rect">
            <a:avLst/>
          </a:prstGeom>
        </p:spPr>
        <p:txBody>
          <a:bodyPr lIns="91425" tIns="91425" rIns="91425" bIns="91425" anchor="ctr" anchorCtr="0">
            <a:noAutofit/>
          </a:bodyPr>
          <a:lstStyle/>
          <a:p>
            <a:pPr lvl="0" rtl="0">
              <a:spcBef>
                <a:spcPts val="0"/>
              </a:spcBef>
              <a:buNone/>
            </a:pPr>
            <a:r>
              <a:rPr lang="en"/>
              <a:t>Government has pages of drone feeds surveillancing suspected national threats</a:t>
            </a:r>
          </a:p>
        </p:txBody>
      </p:sp>
      <p:sp>
        <p:nvSpPr>
          <p:cNvPr id="108" name="Shape 108"/>
          <p:cNvSpPr txBox="1"/>
          <p:nvPr/>
        </p:nvSpPr>
        <p:spPr>
          <a:xfrm>
            <a:off x="7978177" y="4639525"/>
            <a:ext cx="1737600" cy="900900"/>
          </a:xfrm>
          <a:prstGeom prst="rect">
            <a:avLst/>
          </a:prstGeom>
          <a:noFill/>
          <a:ln>
            <a:noFill/>
          </a:ln>
        </p:spPr>
        <p:txBody>
          <a:bodyPr lIns="91425" tIns="91425" rIns="91425" bIns="91425" anchor="t" anchorCtr="0">
            <a:noAutofit/>
          </a:bodyPr>
          <a:lstStyle/>
          <a:p>
            <a:pPr lvl="0">
              <a:spcBef>
                <a:spcPts val="0"/>
              </a:spcBef>
              <a:buNone/>
            </a:pPr>
            <a:r>
              <a:rPr lang="en" dirty="0">
                <a:solidFill>
                  <a:srgbClr val="FFFFFF"/>
                </a:solidFill>
              </a:rPr>
              <a:t>[1]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a:p>
        </p:txBody>
      </p:sp>
      <p:sp>
        <p:nvSpPr>
          <p:cNvPr id="114" name="Shape 114"/>
          <p:cNvSpPr txBox="1">
            <a:spLocks noGrp="1"/>
          </p:cNvSpPr>
          <p:nvPr>
            <p:ph type="title"/>
          </p:nvPr>
        </p:nvSpPr>
        <p:spPr>
          <a:xfrm>
            <a:off x="265500" y="163300"/>
            <a:ext cx="3591900" cy="4814400"/>
          </a:xfrm>
          <a:prstGeom prst="rect">
            <a:avLst/>
          </a:prstGeom>
        </p:spPr>
        <p:txBody>
          <a:bodyPr lIns="91425" tIns="91425" rIns="91425" bIns="91425" anchor="b" anchorCtr="0">
            <a:noAutofit/>
          </a:bodyPr>
          <a:lstStyle/>
          <a:p>
            <a:pPr lvl="0" algn="l">
              <a:spcBef>
                <a:spcPts val="0"/>
              </a:spcBef>
              <a:buNone/>
            </a:pPr>
            <a:r>
              <a:rPr lang="en"/>
              <a:t>XKeyscore</a:t>
            </a:r>
          </a:p>
          <a:p>
            <a:pPr lvl="0" algn="l" rtl="0">
              <a:lnSpc>
                <a:spcPct val="115000"/>
              </a:lnSpc>
              <a:spcBef>
                <a:spcPts val="0"/>
              </a:spcBef>
              <a:spcAft>
                <a:spcPts val="1600"/>
              </a:spcAft>
              <a:buNone/>
            </a:pPr>
            <a:r>
              <a:rPr lang="en" sz="1800"/>
              <a:t>Querying software that the government uses to search for a person’s internet footprints.</a:t>
            </a:r>
          </a:p>
          <a:p>
            <a:pPr lvl="0" algn="l" rtl="0">
              <a:lnSpc>
                <a:spcPct val="115000"/>
              </a:lnSpc>
              <a:spcBef>
                <a:spcPts val="0"/>
              </a:spcBef>
              <a:spcAft>
                <a:spcPts val="1600"/>
              </a:spcAft>
              <a:buNone/>
            </a:pPr>
            <a:endParaRPr sz="1800"/>
          </a:p>
          <a:p>
            <a:pPr lvl="0" algn="l" rtl="0">
              <a:spcBef>
                <a:spcPts val="0"/>
              </a:spcBef>
              <a:buNone/>
            </a:pPr>
            <a:r>
              <a:rPr lang="en"/>
              <a:t>TEMPORA</a:t>
            </a:r>
          </a:p>
          <a:p>
            <a:pPr lvl="0" algn="l" rtl="0">
              <a:spcBef>
                <a:spcPts val="0"/>
              </a:spcBef>
              <a:buNone/>
            </a:pPr>
            <a:r>
              <a:rPr lang="en" sz="1800"/>
              <a:t>Government performs bulk surveillance by tapping fibre optic cables.</a:t>
            </a:r>
          </a:p>
          <a:p>
            <a:pPr lvl="0" algn="l" rtl="0">
              <a:lnSpc>
                <a:spcPct val="115000"/>
              </a:lnSpc>
              <a:spcBef>
                <a:spcPts val="0"/>
              </a:spcBef>
              <a:spcAft>
                <a:spcPts val="1600"/>
              </a:spcAft>
              <a:buNone/>
            </a:pPr>
            <a:endParaRPr sz="1800"/>
          </a:p>
        </p:txBody>
      </p:sp>
      <p:pic>
        <p:nvPicPr>
          <p:cNvPr id="115" name="Shape 115"/>
          <p:cNvPicPr preferRelativeResize="0"/>
          <p:nvPr/>
        </p:nvPicPr>
        <p:blipFill>
          <a:blip r:embed="rId3">
            <a:alphaModFix/>
          </a:blip>
          <a:stretch>
            <a:fillRect/>
          </a:stretch>
        </p:blipFill>
        <p:spPr>
          <a:xfrm>
            <a:off x="3982074" y="484975"/>
            <a:ext cx="4927875" cy="4029450"/>
          </a:xfrm>
          <a:prstGeom prst="rect">
            <a:avLst/>
          </a:prstGeom>
          <a:noFill/>
          <a:ln>
            <a:noFill/>
          </a:ln>
        </p:spPr>
      </p:pic>
      <p:sp>
        <p:nvSpPr>
          <p:cNvPr id="116" name="Shape 116"/>
          <p:cNvSpPr txBox="1"/>
          <p:nvPr/>
        </p:nvSpPr>
        <p:spPr>
          <a:xfrm>
            <a:off x="4058275" y="4507550"/>
            <a:ext cx="4927800" cy="7188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rPr>
              <a:t>Government collects data from all over the world</a:t>
            </a:r>
          </a:p>
        </p:txBody>
      </p:sp>
      <p:sp>
        <p:nvSpPr>
          <p:cNvPr id="117" name="Shape 117"/>
          <p:cNvSpPr txBox="1"/>
          <p:nvPr/>
        </p:nvSpPr>
        <p:spPr>
          <a:xfrm>
            <a:off x="8152357" y="4639525"/>
            <a:ext cx="1737600" cy="9009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FFFF"/>
                </a:solidFill>
              </a:rPr>
              <a:t>[3]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265500" y="1233175"/>
            <a:ext cx="4045200" cy="1482300"/>
          </a:xfrm>
          <a:prstGeom prst="rect">
            <a:avLst/>
          </a:prstGeom>
        </p:spPr>
        <p:txBody>
          <a:bodyPr lIns="91425" tIns="91425" rIns="91425" bIns="91425" anchor="b" anchorCtr="0">
            <a:noAutofit/>
          </a:bodyPr>
          <a:lstStyle/>
          <a:p>
            <a:pPr lvl="0">
              <a:spcBef>
                <a:spcPts val="0"/>
              </a:spcBef>
              <a:buNone/>
            </a:pPr>
            <a:r>
              <a:rPr lang="en"/>
              <a:t>Conclusions</a:t>
            </a:r>
          </a:p>
        </p:txBody>
      </p:sp>
      <p:sp>
        <p:nvSpPr>
          <p:cNvPr id="123" name="Shape 123"/>
          <p:cNvSpPr txBox="1">
            <a:spLocks noGrp="1"/>
          </p:cNvSpPr>
          <p:nvPr>
            <p:ph type="subTitle" idx="1"/>
          </p:nvPr>
        </p:nvSpPr>
        <p:spPr>
          <a:xfrm>
            <a:off x="265500" y="2803075"/>
            <a:ext cx="4045200" cy="1235100"/>
          </a:xfrm>
          <a:prstGeom prst="rect">
            <a:avLst/>
          </a:prstGeom>
        </p:spPr>
        <p:txBody>
          <a:bodyPr lIns="91425" tIns="91425" rIns="91425" bIns="91425" anchor="t" anchorCtr="0">
            <a:noAutofit/>
          </a:bodyPr>
          <a:lstStyle/>
          <a:p>
            <a:pPr lvl="0">
              <a:spcBef>
                <a:spcPts val="0"/>
              </a:spcBef>
              <a:buNone/>
            </a:pPr>
            <a:endParaRPr/>
          </a:p>
        </p:txBody>
      </p:sp>
      <p:sp>
        <p:nvSpPr>
          <p:cNvPr id="124" name="Shape 124"/>
          <p:cNvSpPr txBox="1">
            <a:spLocks noGrp="1"/>
          </p:cNvSpPr>
          <p:nvPr>
            <p:ph type="body" idx="2"/>
          </p:nvPr>
        </p:nvSpPr>
        <p:spPr>
          <a:xfrm>
            <a:off x="4939500" y="724200"/>
            <a:ext cx="3837000" cy="3884400"/>
          </a:xfrm>
          <a:prstGeom prst="rect">
            <a:avLst/>
          </a:prstGeom>
        </p:spPr>
        <p:txBody>
          <a:bodyPr lIns="91425" tIns="91425" rIns="91425" bIns="91425" anchor="ctr" anchorCtr="0">
            <a:noAutofit/>
          </a:bodyPr>
          <a:lstStyle/>
          <a:p>
            <a:pPr marL="457200" lvl="0" indent="-228600" rtl="0">
              <a:spcBef>
                <a:spcPts val="0"/>
              </a:spcBef>
              <a:spcAft>
                <a:spcPts val="1000"/>
              </a:spcAft>
              <a:buClr>
                <a:srgbClr val="FFFFFF"/>
              </a:buClr>
            </a:pPr>
            <a:r>
              <a:rPr lang="en">
                <a:solidFill>
                  <a:srgbClr val="FFFFFF"/>
                </a:solidFill>
              </a:rPr>
              <a:t>Whistleblowing is justifiable if all other channels of communication have failed to resolve the problem</a:t>
            </a:r>
          </a:p>
          <a:p>
            <a:pPr marL="457200" lvl="0" indent="-228600" rtl="0">
              <a:spcBef>
                <a:spcPts val="0"/>
              </a:spcBef>
              <a:spcAft>
                <a:spcPts val="1000"/>
              </a:spcAft>
              <a:buClr>
                <a:srgbClr val="FFFFFF"/>
              </a:buClr>
            </a:pPr>
            <a:r>
              <a:rPr lang="en">
                <a:solidFill>
                  <a:srgbClr val="FFFFFF"/>
                </a:solidFill>
              </a:rPr>
              <a:t>Journalists should use encryption to protect themselves and their work</a:t>
            </a:r>
          </a:p>
          <a:p>
            <a:pPr marL="457200" lvl="0" indent="-228600">
              <a:spcBef>
                <a:spcPts val="0"/>
              </a:spcBef>
              <a:buClr>
                <a:srgbClr val="FFFFFF"/>
              </a:buClr>
            </a:pPr>
            <a:r>
              <a:rPr lang="en">
                <a:solidFill>
                  <a:srgbClr val="FFFFFF"/>
                </a:solidFill>
              </a:rPr>
              <a:t>New legislation should be put in place to protect government employees from whistleblower retaliation</a:t>
            </a:r>
          </a:p>
        </p:txBody>
      </p:sp>
      <p:sp>
        <p:nvSpPr>
          <p:cNvPr id="125" name="Shape 1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Justification: SWE Code of Ethics</a:t>
            </a:r>
          </a:p>
        </p:txBody>
      </p:sp>
      <p:sp>
        <p:nvSpPr>
          <p:cNvPr id="131" name="Shape 131"/>
          <p:cNvSpPr txBox="1">
            <a:spLocks noGrp="1"/>
          </p:cNvSpPr>
          <p:nvPr>
            <p:ph type="body" idx="1"/>
          </p:nvPr>
        </p:nvSpPr>
        <p:spPr>
          <a:xfrm>
            <a:off x="311700" y="1152475"/>
            <a:ext cx="5227500" cy="3416400"/>
          </a:xfrm>
          <a:prstGeom prst="rect">
            <a:avLst/>
          </a:prstGeom>
        </p:spPr>
        <p:txBody>
          <a:bodyPr lIns="91425" tIns="91425" rIns="91425" bIns="91425" anchor="t" anchorCtr="0">
            <a:noAutofit/>
          </a:bodyPr>
          <a:lstStyle/>
          <a:p>
            <a:pPr lvl="0" rtl="0">
              <a:lnSpc>
                <a:spcPct val="150000"/>
              </a:lnSpc>
              <a:spcBef>
                <a:spcPts val="0"/>
              </a:spcBef>
              <a:spcAft>
                <a:spcPts val="200"/>
              </a:spcAft>
              <a:buNone/>
            </a:pPr>
            <a:r>
              <a:rPr lang="en">
                <a:solidFill>
                  <a:srgbClr val="FFFFFF"/>
                </a:solidFill>
              </a:rPr>
              <a:t>1.02: Moderate interests with public</a:t>
            </a:r>
          </a:p>
          <a:p>
            <a:pPr lvl="0" rtl="0">
              <a:lnSpc>
                <a:spcPct val="150000"/>
              </a:lnSpc>
              <a:spcBef>
                <a:spcPts val="0"/>
              </a:spcBef>
              <a:spcAft>
                <a:spcPts val="200"/>
              </a:spcAft>
              <a:buNone/>
            </a:pPr>
            <a:r>
              <a:rPr lang="en">
                <a:solidFill>
                  <a:srgbClr val="FFFFFF"/>
                </a:solidFill>
              </a:rPr>
              <a:t>1.05: Address matters of grave public concern</a:t>
            </a:r>
          </a:p>
          <a:p>
            <a:pPr lvl="0" rtl="0">
              <a:lnSpc>
                <a:spcPct val="150000"/>
              </a:lnSpc>
              <a:spcBef>
                <a:spcPts val="0"/>
              </a:spcBef>
              <a:spcAft>
                <a:spcPts val="200"/>
              </a:spcAft>
              <a:buNone/>
            </a:pPr>
            <a:r>
              <a:rPr lang="en">
                <a:solidFill>
                  <a:srgbClr val="FFFFFF"/>
                </a:solidFill>
              </a:rPr>
              <a:t>1.06: Avoid deception of public</a:t>
            </a:r>
          </a:p>
          <a:p>
            <a:pPr lvl="0" rtl="0">
              <a:lnSpc>
                <a:spcPct val="150000"/>
              </a:lnSpc>
              <a:spcBef>
                <a:spcPts val="0"/>
              </a:spcBef>
              <a:spcAft>
                <a:spcPts val="200"/>
              </a:spcAft>
              <a:buNone/>
            </a:pPr>
            <a:r>
              <a:rPr lang="en">
                <a:solidFill>
                  <a:srgbClr val="FFFFFF"/>
                </a:solidFill>
              </a:rPr>
              <a:t>2.02: Illegal or unethical software usage</a:t>
            </a:r>
          </a:p>
          <a:p>
            <a:pPr lvl="0" rtl="0">
              <a:lnSpc>
                <a:spcPct val="150000"/>
              </a:lnSpc>
              <a:spcBef>
                <a:spcPts val="0"/>
              </a:spcBef>
              <a:spcAft>
                <a:spcPts val="200"/>
              </a:spcAft>
              <a:buNone/>
            </a:pPr>
            <a:r>
              <a:rPr lang="en">
                <a:solidFill>
                  <a:srgbClr val="FFFFFF"/>
                </a:solidFill>
              </a:rPr>
              <a:t>2.05: Keep private confidential information</a:t>
            </a:r>
          </a:p>
          <a:p>
            <a:pPr lvl="0" rtl="0">
              <a:lnSpc>
                <a:spcPct val="150000"/>
              </a:lnSpc>
              <a:spcBef>
                <a:spcPts val="0"/>
              </a:spcBef>
              <a:spcAft>
                <a:spcPts val="200"/>
              </a:spcAft>
              <a:buNone/>
            </a:pPr>
            <a:r>
              <a:rPr lang="en">
                <a:solidFill>
                  <a:srgbClr val="FFFFFF"/>
                </a:solidFill>
              </a:rPr>
              <a:t>2.07: Identify and report social concerns</a:t>
            </a:r>
          </a:p>
          <a:p>
            <a:pPr lvl="0" rtl="0">
              <a:lnSpc>
                <a:spcPct val="150000"/>
              </a:lnSpc>
              <a:spcBef>
                <a:spcPts val="0"/>
              </a:spcBef>
              <a:spcAft>
                <a:spcPts val="200"/>
              </a:spcAft>
              <a:buNone/>
            </a:pPr>
            <a:r>
              <a:rPr lang="en">
                <a:solidFill>
                  <a:srgbClr val="FFFFFF"/>
                </a:solidFill>
              </a:rPr>
              <a:t>2.09: No interest adverse to employer</a:t>
            </a:r>
          </a:p>
        </p:txBody>
      </p:sp>
      <p:sp>
        <p:nvSpPr>
          <p:cNvPr id="132" name="Shape 1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9</a:t>
            </a:fld>
            <a:endParaRPr lang="en"/>
          </a:p>
        </p:txBody>
      </p:sp>
      <p:sp>
        <p:nvSpPr>
          <p:cNvPr id="133" name="Shape 133"/>
          <p:cNvSpPr txBox="1"/>
          <p:nvPr/>
        </p:nvSpPr>
        <p:spPr>
          <a:xfrm>
            <a:off x="7780174" y="4639525"/>
            <a:ext cx="1737600" cy="9009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rPr>
              <a:t>[9] [11]</a:t>
            </a:r>
          </a:p>
        </p:txBody>
      </p:sp>
      <p:pic>
        <p:nvPicPr>
          <p:cNvPr id="134" name="Shape 134"/>
          <p:cNvPicPr preferRelativeResize="0"/>
          <p:nvPr/>
        </p:nvPicPr>
        <p:blipFill>
          <a:blip r:embed="rId3">
            <a:alphaModFix/>
          </a:blip>
          <a:stretch>
            <a:fillRect/>
          </a:stretch>
        </p:blipFill>
        <p:spPr>
          <a:xfrm>
            <a:off x="5648975" y="1017725"/>
            <a:ext cx="2999999" cy="2999999"/>
          </a:xfrm>
          <a:prstGeom prst="rect">
            <a:avLst/>
          </a:prstGeom>
          <a:noFill/>
          <a:ln>
            <a:noFill/>
          </a:ln>
        </p:spPr>
      </p:pic>
      <p:sp>
        <p:nvSpPr>
          <p:cNvPr id="135" name="Shape 135"/>
          <p:cNvSpPr txBox="1"/>
          <p:nvPr/>
        </p:nvSpPr>
        <p:spPr>
          <a:xfrm>
            <a:off x="5832300" y="3473100"/>
            <a:ext cx="3000000" cy="1670400"/>
          </a:xfrm>
          <a:prstGeom prst="rect">
            <a:avLst/>
          </a:prstGeom>
          <a:noFill/>
          <a:ln>
            <a:noFill/>
          </a:ln>
        </p:spPr>
        <p:txBody>
          <a:bodyPr lIns="91425" tIns="91425" rIns="91425" bIns="91425" anchor="ctr" anchorCtr="0">
            <a:noAutofit/>
          </a:bodyPr>
          <a:lstStyle/>
          <a:p>
            <a:pPr lvl="0" rtl="0">
              <a:spcBef>
                <a:spcPts val="0"/>
              </a:spcBef>
              <a:buNone/>
            </a:pPr>
            <a:r>
              <a:rPr lang="en" sz="1200">
                <a:solidFill>
                  <a:srgbClr val="FFFFFF"/>
                </a:solidFill>
              </a:rPr>
              <a:t>Association for Computing Machinery and IEEE defined the SWE guidelines</a:t>
            </a:r>
          </a:p>
        </p:txBody>
      </p:sp>
    </p:spTree>
  </p:cSld>
  <p:clrMapOvr>
    <a:masterClrMapping/>
  </p:clrMapOvr>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3182</TotalTime>
  <Words>3666</Words>
  <Application>Microsoft Macintosh PowerPoint</Application>
  <PresentationFormat>On-screen Show (16:9)</PresentationFormat>
  <Paragraphs>281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simple-dark-2</vt:lpstr>
      <vt:lpstr>CITIZENFOUR</vt:lpstr>
      <vt:lpstr>Agenda</vt:lpstr>
      <vt:lpstr>Plot Timeline</vt:lpstr>
      <vt:lpstr>Jacob Appelbaum</vt:lpstr>
      <vt:lpstr>Technologies</vt:lpstr>
      <vt:lpstr>GNU Privacy Guard (GPG)</vt:lpstr>
      <vt:lpstr>XKeyscore Querying software that the government uses to search for a person’s internet footprints.  TEMPORA Government performs bulk surveillance by tapping fibre optic cables. </vt:lpstr>
      <vt:lpstr>Conclusions</vt:lpstr>
      <vt:lpstr>Justification: SWE Code of Ethics</vt:lpstr>
      <vt:lpstr>Justification: Ethical Analysis</vt:lpstr>
      <vt:lpstr>Journalists should utilize encryption</vt:lpstr>
      <vt:lpstr>New legislation for government whistleblowing</vt:lpstr>
      <vt:lpstr>Conclusions</vt:lpstr>
      <vt:lpstr>References</vt:lpstr>
      <vt:lpstr>References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CITIZENFOUR</dc:title>
  <cp:lastModifiedBy>Keith A. Pray</cp:lastModifiedBy>
  <cp:revision>2</cp:revision>
  <dcterms:modified xsi:type="dcterms:W3CDTF">2017-05-07T22:21:37Z</dcterms:modified>
</cp:coreProperties>
</file>