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8"/>
  </p:notesMasterIdLst>
  <p:handoutMasterIdLst>
    <p:handoutMasterId r:id="rId19"/>
  </p:handoutMasterIdLst>
  <p:sldIdLst>
    <p:sldId id="276" r:id="rId5"/>
    <p:sldId id="277" r:id="rId6"/>
    <p:sldId id="278" r:id="rId7"/>
    <p:sldId id="283" r:id="rId8"/>
    <p:sldId id="281" r:id="rId9"/>
    <p:sldId id="284" r:id="rId10"/>
    <p:sldId id="279" r:id="rId11"/>
    <p:sldId id="285" r:id="rId12"/>
    <p:sldId id="280" r:id="rId13"/>
    <p:sldId id="286" r:id="rId14"/>
    <p:sldId id="282" r:id="rId15"/>
    <p:sldId id="289" r:id="rId16"/>
    <p:sldId id="287"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hang, Cather" initials="ZC" lastIdx="1" clrIdx="0">
    <p:extLst>
      <p:ext uri="{19B8F6BF-5375-455C-9EA6-DF929625EA0E}">
        <p15:presenceInfo xmlns:p15="http://schemas.microsoft.com/office/powerpoint/2012/main" userId="Zhang, Cath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4AA9BD-CCDD-4239-BCB2-47B52363E932}" v="155" dt="2021-10-05T01:26:41.619"/>
    <p1510:client id="{62FAB873-E474-B849-CC30-1E4430D5585A}" v="23" dt="2021-10-04T22:48:12.966"/>
    <p1510:client id="{85092FA5-6801-46D7-B554-D31C22C0C3CA}" v="2608" dt="2021-10-05T04:47:15.957"/>
    <p1510:client id="{D0CA4787-B0BC-46B2-BF5C-41ED24AEB1B4}" v="2713" vWet="2715" dt="2021-10-05T02:09:56.434"/>
    <p1510:client id="{FBFE29FE-59E6-D5F9-788C-5A9692189972}" v="28" dt="2021-10-04T22:21:36.2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95" autoAdjust="0"/>
    <p:restoredTop sz="81456" autoAdjust="0"/>
  </p:normalViewPr>
  <p:slideViewPr>
    <p:cSldViewPr snapToGrid="0" snapToObjects="1">
      <p:cViewPr varScale="1">
        <p:scale>
          <a:sx n="92" d="100"/>
          <a:sy n="92" d="100"/>
        </p:scale>
        <p:origin x="2323" y="7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10/4/2021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10/4/2021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If you’re unfamiliar with Black Mirror, the shows episodes are cautionary tales of dystopian futures.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conclusion we came to about the film was that the author was warning the audience about the risks associated with computing technologies corrupting our sense of logic and allowing us to repeat mistakes we’ve made in the past including but not limited to;</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Eugenics through “clean” and “unclean” DNA, reminiscent of Nazi ideology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Media being used to fool the public into accepting mistreatment and even genocide of their fellow man. (Nazi propaganda)</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Big brother surveillance through the implant is similar to the lack of privacy in the digital age.</a:t>
            </a:r>
          </a:p>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2232588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Eugenics is "the science which deals with all influences that improve the inborn qualities of a race; also with those that develop them to the utmost advantage," [6]. Eugenics is split into two categories: positive and negative eugenics. Positive eugenics "[encourages] reproduction in people with 'desirable traits'" and negative eugenics "[discourages] reproduction...of people with 'undesirable traits,'" [7]. In the episode, the government practices a form of eugenics, more specifically negative eugenics, by using advanced DNA screening technology. It is mentioned that part of the reason why 'roaches' are persecuted in the show is because their DNA has been found to have "higher rates of cancer, muscular dystrophy, MS, SLS, substandard IQ, criminal tendencies [and] sexual deviances." The MASS implants allow real-time identification of ‘roaches’, through DNA screening or marking. Based on these results, the 'roaches' are killed off, with the goal of removing their genes from the gene pool. </a:t>
            </a:r>
          </a:p>
          <a:p>
            <a:endParaRPr lang="en-US" dirty="0"/>
          </a:p>
          <a:p>
            <a:r>
              <a:rPr lang="en-US" dirty="0"/>
              <a:t>Current DNA screening includes single gene testing, panel testing, large-scale genetic or genomic testing (including exome sequencing and genome sequencing) [8]. These screenings can detect more than 1200 disorders and diseases, from sickle cell disease to cancers such as breast and colon cancer [12][8]. In the future, this technology could be further developed to be more akin to the technology mentioned in the show, and the genetic data gathered from such screenings could be weaponized as it is in the show. </a:t>
            </a:r>
          </a:p>
        </p:txBody>
      </p:sp>
      <p:sp>
        <p:nvSpPr>
          <p:cNvPr id="4" name="Slide Number Placeholder 3"/>
          <p:cNvSpPr>
            <a:spLocks noGrp="1"/>
          </p:cNvSpPr>
          <p:nvPr>
            <p:ph type="sldNum" sz="quarter" idx="5"/>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3785605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Propaganda is a vital aspect of how the acting government has convinced its citizens to allow a genocide, this tactic of dehumanizing an enemy is not new, but the means in which the government ensures it have changed. During WW2 Germany used propaganda extremely effectively to disguise their true intentions and deceive not just the German public but the international public to justify the war and violence against innocent civilians. A specific example of propaganda is the picture in the bottom left, an antisemitic poster published in German-occupied Poland in March of 1941. The Poster, written in Polish, but clearly from the Nazi party, was an attempt by the Nazis to instill fear of Jews in the Polish. The existence of such posters indicates that in our past there have been multinational efforts to push an ideology in foreign countries that the movie parallels exactly with it’s multinational fear of “roaches”. The people in the foreign country that Stripe is deployed to have almost all bought into the ideology that is being pushed onto them, though we see no propaganda we see the effects of it very clearly via the villagers throwing out all of their food simply because a “roach” touched it. </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Arial" panose="020B0604020202020204" pitchFamily="34" charset="0"/>
              </a:rPr>
              <a:t>A piece of promotional art for the movie that is next to the real propaganda is a play on a Stanley </a:t>
            </a:r>
            <a:r>
              <a:rPr lang="en-US" sz="1800" b="0" i="0" u="none" strike="noStrike" dirty="0" err="1">
                <a:solidFill>
                  <a:srgbClr val="000000"/>
                </a:solidFill>
                <a:effectLst/>
                <a:latin typeface="Arial" panose="020B0604020202020204" pitchFamily="34" charset="0"/>
              </a:rPr>
              <a:t>Kubrik</a:t>
            </a:r>
            <a:r>
              <a:rPr lang="en-US" sz="1800" b="0" i="0" u="none" strike="noStrike" dirty="0">
                <a:solidFill>
                  <a:srgbClr val="000000"/>
                </a:solidFill>
                <a:effectLst/>
                <a:latin typeface="Arial" panose="020B0604020202020204" pitchFamily="34" charset="0"/>
              </a:rPr>
              <a:t> film titled “Full Metal Jacket” in which the main character has two similarly conflicting symbols on it. In the film FMJ the main character wears a peace symbol but also has “Born to Kill” written on his helmet, similar to how the writing on this helmet reflects the general attitude people in the movie have about MASS “It’s a friend” , “Lets you do it” foreshadows the truth.</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(Next Slide)</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510948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rtl="0">
              <a:spcBef>
                <a:spcPts val="0"/>
              </a:spcBef>
              <a:spcAft>
                <a:spcPts val="0"/>
              </a:spcAft>
              <a:buFontTx/>
              <a:buChar char="-"/>
            </a:pPr>
            <a:r>
              <a:rPr lang="en-US" sz="1800" b="0" i="0" u="none" strike="noStrike" dirty="0">
                <a:solidFill>
                  <a:srgbClr val="000000"/>
                </a:solidFill>
                <a:effectLst/>
                <a:latin typeface="Arial" panose="020B0604020202020204" pitchFamily="34" charset="0"/>
              </a:rPr>
              <a:t>The Mass Implant is the major technology introduced in this movie and was called as the ultimate military weapon. It is very likely a brain implant because it can control soldiers’ memories and senses. </a:t>
            </a:r>
          </a:p>
          <a:p>
            <a:pPr marL="285750" indent="-285750" rtl="0">
              <a:spcBef>
                <a:spcPts val="0"/>
              </a:spcBef>
              <a:spcAft>
                <a:spcPts val="0"/>
              </a:spcAft>
              <a:buFontTx/>
              <a:buChar char="-"/>
            </a:pPr>
            <a:r>
              <a:rPr lang="en-US" sz="1800" b="0" i="0" u="none" strike="noStrike" dirty="0">
                <a:solidFill>
                  <a:srgbClr val="000000"/>
                </a:solidFill>
                <a:effectLst/>
                <a:latin typeface="Arial" panose="020B0604020202020204" pitchFamily="34" charset="0"/>
              </a:rPr>
              <a:t>The biggest feature is displaying information directly at a soldier’s eyeline without a need for a screen. </a:t>
            </a:r>
          </a:p>
          <a:p>
            <a:pPr marL="285750" indent="-285750" rtl="0">
              <a:spcBef>
                <a:spcPts val="0"/>
              </a:spcBef>
              <a:spcAft>
                <a:spcPts val="0"/>
              </a:spcAft>
              <a:buFontTx/>
              <a:buChar char="-"/>
            </a:pPr>
            <a:r>
              <a:rPr lang="en-US" sz="1800" b="0" i="0" u="none" strike="noStrike" dirty="0">
                <a:solidFill>
                  <a:srgbClr val="000000"/>
                </a:solidFill>
                <a:effectLst/>
                <a:latin typeface="Arial" panose="020B0604020202020204" pitchFamily="34" charset="0"/>
              </a:rPr>
              <a:t>The Mass Implant improves efficiency in the military in many ways, including intelligence, conditioning, and communications. </a:t>
            </a:r>
          </a:p>
          <a:p>
            <a:pPr marL="742950" lvl="1" indent="-285750" rtl="0">
              <a:spcBef>
                <a:spcPts val="0"/>
              </a:spcBef>
              <a:spcAft>
                <a:spcPts val="0"/>
              </a:spcAft>
              <a:buFontTx/>
              <a:buChar char="-"/>
            </a:pPr>
            <a:r>
              <a:rPr lang="en-US" sz="1800" b="0" i="0" u="none" strike="noStrike" dirty="0">
                <a:solidFill>
                  <a:srgbClr val="000000"/>
                </a:solidFill>
                <a:effectLst/>
                <a:latin typeface="Arial" panose="020B0604020202020204" pitchFamily="34" charset="0"/>
              </a:rPr>
              <a:t>Soldiers can communicate to each other directly without the need of separate radio devices</a:t>
            </a:r>
          </a:p>
          <a:p>
            <a:pPr marL="742950" lvl="1" indent="-285750" rtl="0">
              <a:spcBef>
                <a:spcPts val="0"/>
              </a:spcBef>
              <a:spcAft>
                <a:spcPts val="0"/>
              </a:spcAft>
              <a:buFontTx/>
              <a:buChar char="-"/>
            </a:pPr>
            <a:r>
              <a:rPr lang="en-US" sz="1800" b="0" i="0" u="none" strike="noStrike" dirty="0">
                <a:solidFill>
                  <a:srgbClr val="000000"/>
                </a:solidFill>
                <a:effectLst/>
                <a:latin typeface="Arial" panose="020B0604020202020204" pitchFamily="34" charset="0"/>
              </a:rPr>
              <a:t>Soldiers can also use other tools that are connected to the Mass system to conduct surveillance, which will be talked about in the next slide. </a:t>
            </a:r>
          </a:p>
          <a:p>
            <a:pPr marL="742950" lvl="1" indent="-285750" rtl="0">
              <a:spcBef>
                <a:spcPts val="0"/>
              </a:spcBef>
              <a:spcAft>
                <a:spcPts val="0"/>
              </a:spcAft>
              <a:buFontTx/>
              <a:buChar char="-"/>
            </a:pPr>
            <a:r>
              <a:rPr lang="en-US" sz="1800" b="0" i="0" u="none" strike="noStrike" dirty="0">
                <a:solidFill>
                  <a:srgbClr val="000000"/>
                </a:solidFill>
                <a:effectLst/>
                <a:latin typeface="Arial" panose="020B0604020202020204" pitchFamily="34" charset="0"/>
              </a:rPr>
              <a:t>The picture on the right is the target Acquisition tool that soldiers use in their shooting training, which provide aids with targeting and display a real-time shooting accuracy percentage displayed at soldiers’ eyeline. In real life, a company called Mantis produces products that have similar performance except for Mass implant’s unique display feature. It is a very small device that you can attach to rails of almost all firearms. It can be paired to phones and collect data and evaluate shooting performance. </a:t>
            </a:r>
            <a:endParaRPr lang="en-US" dirty="0">
              <a:effectLst/>
            </a:endParaRPr>
          </a:p>
          <a:p>
            <a:pPr indent="457200" rtl="0">
              <a:spcBef>
                <a:spcPts val="0"/>
              </a:spcBef>
              <a:spcAft>
                <a:spcPts val="0"/>
              </a:spcAft>
            </a:pPr>
            <a:r>
              <a:rPr lang="en-US" sz="1800" b="0" i="0" u="none" strike="noStrike" dirty="0">
                <a:solidFill>
                  <a:srgbClr val="000000"/>
                </a:solidFill>
                <a:effectLst/>
                <a:latin typeface="Arial" panose="020B0604020202020204" pitchFamily="34" charset="0"/>
              </a:rPr>
              <a:t>MASS was developed to improve soldiers’ effectiveness in killing. In the movie, the psychologist said in WWII, in firefights, only 15-20% of the men will pull a trigger. With the Mass implant, the military has complete control over what a soldier can see, can smell, can hear, and possibly touch. Soldiers see “roaches” as monster deviants, hear them talking as monster screeches and do not smell blood. By controlling senses and dehumanizing the enemies, the military essentially removes emotions from the soldiers, and allows soldiers to shoot other human beings without suffering from severe psychological trauma. The military can keep a record of every soldier’s experience with and without filters for later memory playback. In the movie, the psychologist showed Stripe his real experience of killing humans without the MASS filter and threatened him to agree to get his MASS system reset, otherwise he would play those memories in Stripe’s head over and over.</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1936626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Big Brother surveillance on everyone, including both civilians and soldiers. </a:t>
            </a:r>
          </a:p>
          <a:p>
            <a:pPr marL="285750" indent="-285750" rtl="0">
              <a:spcBef>
                <a:spcPts val="0"/>
              </a:spcBef>
              <a:spcAft>
                <a:spcPts val="0"/>
              </a:spcAft>
              <a:buFontTx/>
              <a:buChar char="-"/>
            </a:pPr>
            <a:r>
              <a:rPr lang="en-US" sz="1800" b="0" i="0" u="none" strike="noStrike" dirty="0">
                <a:solidFill>
                  <a:srgbClr val="000000"/>
                </a:solidFill>
                <a:effectLst/>
                <a:latin typeface="Arial" panose="020B0604020202020204" pitchFamily="34" charset="0"/>
              </a:rPr>
              <a:t>Boomer is a mapping device that can be fired from a launcher and attached to a building wall. In the movie</a:t>
            </a:r>
          </a:p>
          <a:p>
            <a:pPr marL="742950" lvl="1" indent="-285750" rtl="0">
              <a:spcBef>
                <a:spcPts val="0"/>
              </a:spcBef>
              <a:spcAft>
                <a:spcPts val="0"/>
              </a:spcAft>
              <a:buFontTx/>
              <a:buChar char="-"/>
            </a:pPr>
            <a:r>
              <a:rPr lang="en-US" sz="1800" b="0" i="0" u="none" strike="noStrike" dirty="0">
                <a:solidFill>
                  <a:srgbClr val="000000"/>
                </a:solidFill>
                <a:effectLst/>
                <a:latin typeface="Arial" panose="020B0604020202020204" pitchFamily="34" charset="0"/>
              </a:rPr>
              <a:t>generates sonic pulses to analyze and generate a 3D map of the structure. </a:t>
            </a:r>
          </a:p>
          <a:p>
            <a:pPr marL="742950" lvl="1" indent="-285750" rtl="0">
              <a:spcBef>
                <a:spcPts val="0"/>
              </a:spcBef>
              <a:spcAft>
                <a:spcPts val="0"/>
              </a:spcAft>
              <a:buFontTx/>
              <a:buChar char="-"/>
            </a:pPr>
            <a:r>
              <a:rPr lang="en-US" sz="1800" b="0" i="0" u="none" strike="noStrike" dirty="0">
                <a:solidFill>
                  <a:srgbClr val="000000"/>
                </a:solidFill>
                <a:effectLst/>
                <a:latin typeface="Arial" panose="020B0604020202020204" pitchFamily="34" charset="0"/>
              </a:rPr>
              <a:t>3D layout is directly displayed at soldiers’ eyeline, eliminating the need for maps or tablets. </a:t>
            </a:r>
          </a:p>
          <a:p>
            <a:pPr marL="742950" lvl="1" indent="-285750" rtl="0">
              <a:spcBef>
                <a:spcPts val="0"/>
              </a:spcBef>
              <a:spcAft>
                <a:spcPts val="0"/>
              </a:spcAft>
              <a:buFontTx/>
              <a:buChar char="-"/>
            </a:pPr>
            <a:r>
              <a:rPr lang="en-US" sz="1800" b="0" i="0" u="none" strike="noStrike" dirty="0">
                <a:solidFill>
                  <a:srgbClr val="000000"/>
                </a:solidFill>
                <a:effectLst/>
                <a:latin typeface="Arial" panose="020B0604020202020204" pitchFamily="34" charset="0"/>
              </a:rPr>
              <a:t>In real life, there is a similar technology called seismic prospecting, which has been used in oil exploration, where a vibration source truck sends seismic signals downward to analyze and locate new oil resource sites. </a:t>
            </a:r>
          </a:p>
          <a:p>
            <a:pPr marL="285750" lvl="0" indent="-285750" rtl="0">
              <a:spcBef>
                <a:spcPts val="0"/>
              </a:spcBef>
              <a:spcAft>
                <a:spcPts val="0"/>
              </a:spcAft>
              <a:buFontTx/>
              <a:buChar char="-"/>
            </a:pPr>
            <a:r>
              <a:rPr lang="en-US" sz="1800" b="0" i="0" u="none" strike="noStrike" dirty="0">
                <a:solidFill>
                  <a:srgbClr val="000000"/>
                </a:solidFill>
                <a:effectLst/>
                <a:latin typeface="Arial" panose="020B0604020202020204" pitchFamily="34" charset="0"/>
              </a:rPr>
              <a:t>The military can also use surveillance drones with a camera that uses a remote controller, which is almost the same as modern drones we have in real life except for it is connected to the Mass and does not have the eyeline display feature. </a:t>
            </a:r>
            <a:endParaRPr lang="en-US"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   -  In the show, the military was able to pull out individual’s information and history in detail very quickly, which was due to the earlier on - DNA screening and registration process. </a:t>
            </a:r>
          </a:p>
          <a:p>
            <a:pPr rtl="0">
              <a:spcBef>
                <a:spcPts val="0"/>
              </a:spcBef>
              <a:spcAft>
                <a:spcPts val="0"/>
              </a:spcAft>
            </a:pPr>
            <a:r>
              <a:rPr lang="en-US" sz="1800" b="0" i="0" u="none" strike="noStrike" dirty="0">
                <a:solidFill>
                  <a:srgbClr val="000000"/>
                </a:solidFill>
                <a:effectLst/>
                <a:latin typeface="Arial" panose="020B0604020202020204" pitchFamily="34" charset="0"/>
              </a:rPr>
              <a:t>	Civilians have no informational privacy because the military knows who they are, they can get a layout of their houses, they are being watched. </a:t>
            </a:r>
          </a:p>
          <a:p>
            <a:pPr rtl="0">
              <a:spcBef>
                <a:spcPts val="0"/>
              </a:spcBef>
              <a:spcAft>
                <a:spcPts val="0"/>
              </a:spcAft>
            </a:pPr>
            <a:r>
              <a:rPr lang="en-US" sz="1800" b="0" i="0" u="none" strike="noStrike" dirty="0">
                <a:solidFill>
                  <a:srgbClr val="000000"/>
                </a:solidFill>
                <a:effectLst/>
                <a:latin typeface="Arial" panose="020B0604020202020204" pitchFamily="34" charset="0"/>
              </a:rPr>
              <a:t>	The soldiers are also being watched with a 24-7 brain monitoring, soldiers have no secrets and privacy because their activities and their memory are all being watched and stored. </a:t>
            </a:r>
          </a:p>
          <a:p>
            <a:pPr rtl="0">
              <a:spcBef>
                <a:spcPts val="0"/>
              </a:spcBef>
              <a:spcAft>
                <a:spcPts val="0"/>
              </a:spcAft>
            </a:pPr>
            <a:r>
              <a:rPr lang="en-US" sz="1800" b="0" i="0" u="none" strike="noStrike" dirty="0">
                <a:solidFill>
                  <a:srgbClr val="000000"/>
                </a:solidFill>
                <a:effectLst/>
                <a:latin typeface="Arial" panose="020B0604020202020204" pitchFamily="34" charset="0"/>
              </a:rPr>
              <a:t>	Military is able to find out their intimate desire as reward for killing roaches, and then award soldiers with those dreams when they sleep. </a:t>
            </a:r>
          </a:p>
          <a:p>
            <a:pPr rtl="0">
              <a:spcBef>
                <a:spcPts val="0"/>
              </a:spcBef>
              <a:spcAft>
                <a:spcPts val="0"/>
              </a:spcAft>
            </a:pPr>
            <a:r>
              <a:rPr lang="en-US" sz="1800" b="0" i="0" u="none" strike="noStrike" dirty="0">
                <a:solidFill>
                  <a:srgbClr val="000000"/>
                </a:solidFill>
                <a:effectLst/>
                <a:latin typeface="Arial" panose="020B0604020202020204" pitchFamily="34" charset="0"/>
              </a:rPr>
              <a:t>	As said earlier, Stripe did not have a choice but to agree with Mass reset because he had no control over his senses. There is no turn-off buttons. Soldiers are more like tools instead of human with proper human rights.</a:t>
            </a:r>
          </a:p>
          <a:p>
            <a:pPr rtl="0">
              <a:spcBef>
                <a:spcPts val="0"/>
              </a:spcBef>
              <a:spcAft>
                <a:spcPts val="0"/>
              </a:spcAft>
            </a:pPr>
            <a:r>
              <a:rPr lang="en-US" sz="1800" b="0" i="0" u="none" strike="noStrike" dirty="0">
                <a:solidFill>
                  <a:srgbClr val="000000"/>
                </a:solidFill>
                <a:effectLst/>
                <a:latin typeface="Arial" panose="020B0604020202020204" pitchFamily="34" charset="0"/>
              </a:rPr>
              <a:t>In the current world, there are police body cameras to monitor them. But that is only when the police are on-duty, which is very different from in the movie where soldiers are monitored 24-7. </a:t>
            </a:r>
          </a:p>
          <a:p>
            <a:pPr rtl="0">
              <a:spcBef>
                <a:spcPts val="0"/>
              </a:spcBef>
              <a:spcAft>
                <a:spcPts val="0"/>
              </a:spcAft>
            </a:pPr>
            <a:endParaRPr lang="en-US" sz="1800" b="0" i="0" u="none" strike="noStrike" dirty="0">
              <a:solidFill>
                <a:srgbClr val="000000"/>
              </a:solidFill>
              <a:effectLst/>
              <a:latin typeface="Arial" panose="020B0604020202020204" pitchFamily="34" charset="0"/>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https://www-proquest-com.ezpv7-web-p-u01.wpi.edu/docview/2311857999?pq-origsite=primo&amp;accountid=29120</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4202425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Real brain implants have been used and are being used to treat medical conditions or assist the differently abled in their day-to-day tasks.</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Arial" panose="020B0604020202020204" pitchFamily="34" charset="0"/>
              </a:rPr>
              <a:t>Brain Machine Interfaces are devices that translate neuronal information into commands capable of controlling external software or hardware. </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Arial" panose="020B0604020202020204" pitchFamily="34" charset="0"/>
              </a:rPr>
              <a:t>A real world BMI is the </a:t>
            </a:r>
            <a:r>
              <a:rPr lang="en-US" sz="1800" b="0" i="0" u="none" strike="noStrike" dirty="0" err="1">
                <a:solidFill>
                  <a:srgbClr val="000000"/>
                </a:solidFill>
                <a:effectLst/>
                <a:latin typeface="Arial" panose="020B0604020202020204" pitchFamily="34" charset="0"/>
              </a:rPr>
              <a:t>Neuralink</a:t>
            </a:r>
            <a:r>
              <a:rPr lang="en-US" sz="1800" b="0" i="0" u="none" strike="noStrike" dirty="0">
                <a:solidFill>
                  <a:srgbClr val="000000"/>
                </a:solidFill>
                <a:effectLst/>
                <a:latin typeface="Arial" panose="020B0604020202020204" pitchFamily="34" charset="0"/>
              </a:rPr>
              <a:t> implant which has been demonstrated to be able to read specific synapses firing and is planned on having the ability to not just read synaptic info, but write synaptic info via sending electrochemical signals to the nervous system to act on the physical body. Planned uses are to assist those with nerve damage to move their limbs again and to allow brain activity to be read and used as movement on a computer, enabling the physically disabled to use a computer with no issue. In April of this year the company showed a monkey with the implant having the ability to move a cursor on a screen by decoding its synapses firing when it thinks about moving and encoding that to movement on a screen. The monkey was able to very effectively play PONG against a computer opponent. This technology, if it were given decades to develop, could conceivably be used to control physical movement, it is also speculated by its creators to be able to be used to bridge the information transfer gap between devices and people, making you symbiotic with an internal intelligence much like having another layer to your conscious mind. This could come about in the form of someone being able to send communications or pictures to your brain like we see the MASS implant achieve.</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Arial" panose="020B0604020202020204" pitchFamily="34" charset="0"/>
              </a:rPr>
              <a:t>Deep Brain Stimulation is a form of therapy used to assist people with Parkinson’s via small electric signals stimulating the neurotransmitters whose lack of production causes Parkinson’s.</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In the future it is possible for a brain implant to affect different neurotransmitters and affect movement via signals sent to the nervous system. </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Arial" panose="020B0604020202020204" pitchFamily="34" charset="0"/>
              </a:rPr>
              <a:t>Studies suggest that it may be possible to not just force emotions via neurotransmitters but to suppress emotions like fear or perform selective memory erasures that can be used to treat mental health issues like PTSD, depression, anxiety, panic, phobia, etc. As of now DBS mainly increases metabolism in the brain. Erasing one’s memory would require inhibiting metabolically overactive nuclei associated with memory to effectively “erase” it.</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232227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Virtual reality uses the sense of vision and sound to transport the user into a digital simulation. The simulation could be realistic enough to make the user believe that they are really in the digital world they're in. While including the sense of touch is possible nowadays, it requires more equipment. </a:t>
            </a:r>
            <a:r>
              <a:rPr lang="en-US" dirty="0"/>
              <a:t>VR has not gotten to the point to affect dreams, but It is able to allow people to experience simulations that are dream-like.</a:t>
            </a:r>
          </a:p>
          <a:p>
            <a:endParaRPr lang="en-US" dirty="0">
              <a:cs typeface="+mn-lt"/>
            </a:endParaRPr>
          </a:p>
          <a:p>
            <a:r>
              <a:rPr lang="en-US" dirty="0">
                <a:cs typeface="Calibri"/>
              </a:rPr>
              <a:t>Augmented reality differs from virtual reality, in that instead of "transporting" the user to a different world, it displays graphical objects within the physical world. The user is able to see both digitally created objects and the physical objects in front of them. If you've ever played </a:t>
            </a:r>
            <a:r>
              <a:rPr lang="en-US" dirty="0" err="1">
                <a:cs typeface="Calibri"/>
              </a:rPr>
              <a:t>Pokemon</a:t>
            </a:r>
            <a:r>
              <a:rPr lang="en-US" dirty="0">
                <a:cs typeface="Calibri"/>
              </a:rPr>
              <a:t> Go, you may remember the "AR mode," where you could see the </a:t>
            </a:r>
            <a:r>
              <a:rPr lang="en-US" dirty="0" err="1">
                <a:cs typeface="Calibri"/>
              </a:rPr>
              <a:t>Pokemon</a:t>
            </a:r>
            <a:r>
              <a:rPr lang="en-US" dirty="0">
                <a:cs typeface="Calibri"/>
              </a:rPr>
              <a:t> appear in front of you through your phone.</a:t>
            </a:r>
          </a:p>
          <a:p>
            <a:endParaRPr lang="en-US" dirty="0">
              <a:cs typeface="Calibri"/>
            </a:endParaRPr>
          </a:p>
          <a:p>
            <a:r>
              <a:rPr lang="en-US" dirty="0">
                <a:cs typeface="Calibri"/>
              </a:rPr>
              <a:t>Both virtual and augmented reality still require some type of headgear or device, unlike the implant they use in the movie. However, once our technology can achieve virtual and augmented reality without external equipment, the combination of both realities can potentially replicate what is shown in the movie. </a:t>
            </a:r>
          </a:p>
        </p:txBody>
      </p:sp>
      <p:sp>
        <p:nvSpPr>
          <p:cNvPr id="4" name="Slide Number Placeholder 3"/>
          <p:cNvSpPr>
            <a:spLocks noGrp="1"/>
          </p:cNvSpPr>
          <p:nvPr>
            <p:ph type="sldNum" sz="quarter" idx="5"/>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1374866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summarized the main computing technologies used in the movie and how utilization of such technologies give the military, the government overpower to control civilians and soldiers. We also compared those technologies with current technologies in real life</a:t>
            </a:r>
          </a:p>
          <a:p>
            <a:r>
              <a:rPr lang="en-US" dirty="0"/>
              <a:t>The DNA screening in the movie compared to current genetics and DNA testing for disease screening</a:t>
            </a:r>
          </a:p>
          <a:p>
            <a:r>
              <a:rPr lang="en-US" dirty="0"/>
              <a:t>The Mass implant compared to current brain implants like </a:t>
            </a:r>
            <a:r>
              <a:rPr lang="en-US" dirty="0" err="1"/>
              <a:t>neuralink</a:t>
            </a:r>
            <a:r>
              <a:rPr lang="en-US" dirty="0"/>
              <a:t> and Deep brain stimulation</a:t>
            </a:r>
          </a:p>
          <a:p>
            <a:r>
              <a:rPr lang="en-US" dirty="0"/>
              <a:t>The boomer compared to seismic prospecting for oil exploration</a:t>
            </a:r>
          </a:p>
          <a:p>
            <a:r>
              <a:rPr lang="en-US" dirty="0"/>
              <a:t>The target </a:t>
            </a:r>
            <a:r>
              <a:rPr lang="en-US" dirty="0" err="1"/>
              <a:t>squisition</a:t>
            </a:r>
            <a:r>
              <a:rPr lang="en-US" dirty="0"/>
              <a:t> compared to Mantis’s product</a:t>
            </a:r>
          </a:p>
          <a:p>
            <a:r>
              <a:rPr lang="en-US" dirty="0"/>
              <a:t>The memory erase compared to DBS’s potential in memory erasure</a:t>
            </a:r>
          </a:p>
          <a:p>
            <a:r>
              <a:rPr lang="en-US" dirty="0"/>
              <a:t>The virtual display at eyeline compared to current technologies of VR and AR</a:t>
            </a:r>
          </a:p>
          <a:p>
            <a:r>
              <a:rPr lang="en-US" dirty="0"/>
              <a:t>All of which provides some hints that similar technologies may be developed in the future. </a:t>
            </a:r>
          </a:p>
          <a:p>
            <a:r>
              <a:rPr lang="en-US" dirty="0"/>
              <a:t>And back to our conclusion, the author was warning the audience about the risks associated with computing technologies corrupting our sense of logic and allowing us to repeat mistakes we’ve made in the past</a:t>
            </a:r>
          </a:p>
        </p:txBody>
      </p:sp>
      <p:sp>
        <p:nvSpPr>
          <p:cNvPr id="4" name="Slide Number Placeholder 3"/>
          <p:cNvSpPr>
            <a:spLocks noGrp="1"/>
          </p:cNvSpPr>
          <p:nvPr>
            <p:ph type="sldNum" sz="quarter" idx="5"/>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1304429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2358157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3765E9-E4D1-45C0-AA44-F2F228482602}" type="datetime1">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D56417-8AC7-43CA-8C45-1B6949897750}" type="slidenum">
              <a:rPr lang="en-US" smtClean="0"/>
              <a:t>‹#›</a:t>
            </a:fld>
            <a:endParaRPr lang="en-US"/>
          </a:p>
        </p:txBody>
      </p:sp>
    </p:spTree>
    <p:extLst>
      <p:ext uri="{BB962C8B-B14F-4D97-AF65-F5344CB8AC3E}">
        <p14:creationId xmlns:p14="http://schemas.microsoft.com/office/powerpoint/2010/main" val="4220076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4CC549-0740-4635-8932-566101072A7A}" type="datetime1">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D56417-8AC7-43CA-8C45-1B6949897750}" type="slidenum">
              <a:rPr lang="en-US" smtClean="0"/>
              <a:t>‹#›</a:t>
            </a:fld>
            <a:endParaRPr lang="en-US"/>
          </a:p>
        </p:txBody>
      </p:sp>
    </p:spTree>
    <p:extLst>
      <p:ext uri="{BB962C8B-B14F-4D97-AF65-F5344CB8AC3E}">
        <p14:creationId xmlns:p14="http://schemas.microsoft.com/office/powerpoint/2010/main" val="8838733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A96D0EE-6CC1-4DE0-9476-601FD50C37A0}" type="datetime1">
              <a:rPr lang="en-US" smtClean="0"/>
              <a:t>10/4/2021</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CD56417-8AC7-43CA-8C45-1B6949897750}" type="slidenum">
              <a:rPr lang="en-US" smtClean="0"/>
              <a:t>‹#›</a:t>
            </a:fld>
            <a:endParaRPr lang="en-US"/>
          </a:p>
        </p:txBody>
      </p:sp>
    </p:spTree>
    <p:extLst>
      <p:ext uri="{BB962C8B-B14F-4D97-AF65-F5344CB8AC3E}">
        <p14:creationId xmlns:p14="http://schemas.microsoft.com/office/powerpoint/2010/main" val="2395718378"/>
      </p:ext>
    </p:extLst>
  </p:cSld>
  <p:clrMap bg1="dk1" tx1="lt1" bg2="dk2" tx2="lt2" accent1="accent1" accent2="accent2" accent3="accent3" accent4="accent4" accent5="accent5" accent6="accent6" hlink="hlink" folHlink="folHlink"/>
  <p:sldLayoutIdLst>
    <p:sldLayoutId id="2147483662" r:id="rId1"/>
    <p:sldLayoutId id="2147483661"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slide" Target="slide11.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slide" Target="slide1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slide" Target="slide1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slide" Target="slide12.xml"/></Relationships>
</file>

<file path=ppt/slides/_rels/slide9.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itting on a bed&#10;&#10;Description automatically generated with medium confidence">
            <a:extLst>
              <a:ext uri="{FF2B5EF4-FFF2-40B4-BE49-F238E27FC236}">
                <a16:creationId xmlns:a16="http://schemas.microsoft.com/office/drawing/2014/main" id="{3E6589E9-82AC-4CA4-BB36-5CF6C9879BDC}"/>
              </a:ext>
            </a:extLst>
          </p:cNvPr>
          <p:cNvPicPr>
            <a:picLocks noChangeAspect="1"/>
          </p:cNvPicPr>
          <p:nvPr/>
        </p:nvPicPr>
        <p:blipFill>
          <a:blip r:embed="rId2">
            <a:alphaModFix amt="41000"/>
            <a:grayscl/>
            <a:extLst>
              <a:ext uri="{BEBA8EAE-BF5A-486C-A8C5-ECC9F3942E4B}">
                <a14:imgProps xmlns:a14="http://schemas.microsoft.com/office/drawing/2010/main">
                  <a14:imgLayer r:embed="rId3">
                    <a14:imgEffect>
                      <a14:brightnessContrast bright="26000"/>
                    </a14:imgEffect>
                  </a14:imgLayer>
                </a14:imgProps>
              </a:ext>
              <a:ext uri="{28A0092B-C50C-407E-A947-70E740481C1C}">
                <a14:useLocalDpi xmlns:a14="http://schemas.microsoft.com/office/drawing/2010/main" val="0"/>
              </a:ext>
            </a:extLst>
          </a:blip>
          <a:stretch>
            <a:fillRect/>
          </a:stretch>
        </p:blipFill>
        <p:spPr>
          <a:xfrm>
            <a:off x="5802" y="0"/>
            <a:ext cx="9138198" cy="5143500"/>
          </a:xfrm>
          <a:prstGeom prst="rect">
            <a:avLst/>
          </a:prstGeom>
          <a:noFill/>
          <a:effectLst>
            <a:glow rad="127000">
              <a:schemeClr val="accent1">
                <a:alpha val="0"/>
              </a:schemeClr>
            </a:glow>
            <a:outerShdw blurRad="50800" dist="50800" dir="5400000" algn="ctr" rotWithShape="0">
              <a:srgbClr val="000000">
                <a:alpha val="0"/>
              </a:srgbClr>
            </a:outerShdw>
          </a:effectLst>
        </p:spPr>
      </p:pic>
      <p:sp>
        <p:nvSpPr>
          <p:cNvPr id="6" name="Title 1">
            <a:extLst>
              <a:ext uri="{FF2B5EF4-FFF2-40B4-BE49-F238E27FC236}">
                <a16:creationId xmlns:a16="http://schemas.microsoft.com/office/drawing/2014/main" id="{441E45BC-FAFD-4CED-A085-8C37A8784345}"/>
              </a:ext>
            </a:extLst>
          </p:cNvPr>
          <p:cNvSpPr>
            <a:spLocks noGrp="1"/>
          </p:cNvSpPr>
          <p:nvPr>
            <p:ph type="ctrTitle"/>
          </p:nvPr>
        </p:nvSpPr>
        <p:spPr>
          <a:xfrm>
            <a:off x="1084811" y="1374717"/>
            <a:ext cx="6858000" cy="1790700"/>
          </a:xfr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4800" dirty="0">
                <a:latin typeface="Bahnschrift SemiLight" panose="020B0502040204020203" pitchFamily="34" charset="0"/>
              </a:rPr>
              <a:t>Men Against Fire</a:t>
            </a:r>
          </a:p>
        </p:txBody>
      </p:sp>
      <p:sp>
        <p:nvSpPr>
          <p:cNvPr id="8" name="Subtitle 2">
            <a:extLst>
              <a:ext uri="{FF2B5EF4-FFF2-40B4-BE49-F238E27FC236}">
                <a16:creationId xmlns:a16="http://schemas.microsoft.com/office/drawing/2014/main" id="{D48C3AB8-8E66-4A13-B49E-73FCDB2202DC}"/>
              </a:ext>
            </a:extLst>
          </p:cNvPr>
          <p:cNvSpPr>
            <a:spLocks noGrp="1"/>
          </p:cNvSpPr>
          <p:nvPr>
            <p:ph type="subTitle" idx="1"/>
          </p:nvPr>
        </p:nvSpPr>
        <p:spPr>
          <a:xfrm>
            <a:off x="1309254" y="3446264"/>
            <a:ext cx="6858000" cy="1241822"/>
          </a:xfr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800" b="1" dirty="0">
                <a:latin typeface="Bahnschrift SemiLight" panose="020B0502040204020203" pitchFamily="34" charset="0"/>
              </a:rPr>
              <a:t>Brian DeFlaminio, Cather Zhang, Emily Lin, Talia Andrews</a:t>
            </a:r>
          </a:p>
        </p:txBody>
      </p:sp>
      <p:sp>
        <p:nvSpPr>
          <p:cNvPr id="2" name="Slide Number Placeholder 1">
            <a:extLst>
              <a:ext uri="{FF2B5EF4-FFF2-40B4-BE49-F238E27FC236}">
                <a16:creationId xmlns:a16="http://schemas.microsoft.com/office/drawing/2014/main" id="{DC954732-25BE-4850-8DE8-FA5F486FD0BB}"/>
              </a:ext>
            </a:extLst>
          </p:cNvPr>
          <p:cNvSpPr>
            <a:spLocks noGrp="1"/>
          </p:cNvSpPr>
          <p:nvPr>
            <p:ph type="sldNum" sz="quarter" idx="12"/>
          </p:nvPr>
        </p:nvSpPr>
        <p:spPr/>
        <p:txBody>
          <a:bodyPr/>
          <a:lstStyle/>
          <a:p>
            <a:fld id="{ECD56417-8AC7-43CA-8C45-1B6949897750}" type="slidenum">
              <a:rPr lang="en-US" smtClean="0"/>
              <a:t>1</a:t>
            </a:fld>
            <a:endParaRPr lang="en-US"/>
          </a:p>
        </p:txBody>
      </p:sp>
    </p:spTree>
    <p:extLst>
      <p:ext uri="{BB962C8B-B14F-4D97-AF65-F5344CB8AC3E}">
        <p14:creationId xmlns:p14="http://schemas.microsoft.com/office/powerpoint/2010/main" val="819685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14F0B-789E-4AE6-9300-F89C1894A950}"/>
              </a:ext>
            </a:extLst>
          </p:cNvPr>
          <p:cNvSpPr>
            <a:spLocks noGrp="1"/>
          </p:cNvSpPr>
          <p:nvPr>
            <p:ph type="ctrTitle"/>
          </p:nvPr>
        </p:nvSpPr>
        <p:spPr>
          <a:xfrm>
            <a:off x="2362893" y="148003"/>
            <a:ext cx="4310149" cy="615142"/>
          </a:xfrm>
        </p:spPr>
        <p:txBody>
          <a:bodyPr>
            <a:normAutofit fontScale="90000"/>
          </a:bodyPr>
          <a:lstStyle/>
          <a:p>
            <a:r>
              <a:rPr lang="en-US" dirty="0">
                <a:latin typeface="Bahnschrift SemiLight" panose="020B0502040204020203" pitchFamily="34" charset="0"/>
              </a:rPr>
              <a:t>Conclusion</a:t>
            </a:r>
          </a:p>
        </p:txBody>
      </p:sp>
      <p:sp>
        <p:nvSpPr>
          <p:cNvPr id="4" name="Slide Number Placeholder 3">
            <a:extLst>
              <a:ext uri="{FF2B5EF4-FFF2-40B4-BE49-F238E27FC236}">
                <a16:creationId xmlns:a16="http://schemas.microsoft.com/office/drawing/2014/main" id="{F51840D9-6A45-43C1-B331-C76C553B2AB8}"/>
              </a:ext>
            </a:extLst>
          </p:cNvPr>
          <p:cNvSpPr>
            <a:spLocks noGrp="1"/>
          </p:cNvSpPr>
          <p:nvPr>
            <p:ph type="sldNum" sz="quarter" idx="12"/>
          </p:nvPr>
        </p:nvSpPr>
        <p:spPr/>
        <p:txBody>
          <a:bodyPr/>
          <a:lstStyle/>
          <a:p>
            <a:fld id="{ECD56417-8AC7-43CA-8C45-1B6949897750}" type="slidenum">
              <a:rPr lang="en-US" smtClean="0"/>
              <a:t>10</a:t>
            </a:fld>
            <a:endParaRPr lang="en-US"/>
          </a:p>
        </p:txBody>
      </p:sp>
      <p:sp>
        <p:nvSpPr>
          <p:cNvPr id="5" name="Content Placeholder 5">
            <a:extLst>
              <a:ext uri="{FF2B5EF4-FFF2-40B4-BE49-F238E27FC236}">
                <a16:creationId xmlns:a16="http://schemas.microsoft.com/office/drawing/2014/main" id="{3EA93627-CB06-4A76-8F82-7FE6579B2286}"/>
              </a:ext>
            </a:extLst>
          </p:cNvPr>
          <p:cNvSpPr txBox="1">
            <a:spLocks/>
          </p:cNvSpPr>
          <p:nvPr/>
        </p:nvSpPr>
        <p:spPr>
          <a:xfrm>
            <a:off x="634586" y="1252840"/>
            <a:ext cx="3014702" cy="3263504"/>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342900" indent="0" algn="ctr" defTabSz="914400" rtl="0" eaLnBrk="1" latinLnBrk="0" hangingPunct="1">
              <a:lnSpc>
                <a:spcPct val="90000"/>
              </a:lnSpc>
              <a:spcBef>
                <a:spcPts val="500"/>
              </a:spcBef>
              <a:buFont typeface="Arial" panose="020B0604020202020204" pitchFamily="34" charset="0"/>
              <a:buNone/>
              <a:defRPr sz="1500" kern="1200">
                <a:solidFill>
                  <a:schemeClr val="tx1"/>
                </a:solidFill>
                <a:latin typeface="+mn-lt"/>
                <a:ea typeface="+mn-ea"/>
                <a:cs typeface="+mn-cs"/>
              </a:defRPr>
            </a:lvl2pPr>
            <a:lvl3pPr marL="685800" indent="0" algn="ctr" defTabSz="914400" rtl="0" eaLnBrk="1" latinLnBrk="0" hangingPunct="1">
              <a:lnSpc>
                <a:spcPct val="90000"/>
              </a:lnSpc>
              <a:spcBef>
                <a:spcPts val="500"/>
              </a:spcBef>
              <a:buFont typeface="Arial" panose="020B0604020202020204" pitchFamily="34" charset="0"/>
              <a:buNone/>
              <a:defRPr sz="1350" kern="1200">
                <a:solidFill>
                  <a:schemeClr val="tx1"/>
                </a:solidFill>
                <a:latin typeface="+mn-lt"/>
                <a:ea typeface="+mn-ea"/>
                <a:cs typeface="+mn-cs"/>
              </a:defRPr>
            </a:lvl3pPr>
            <a:lvl4pPr marL="10287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3716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17145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1" u="sng" dirty="0">
                <a:latin typeface="Bahnschrift SemiLight"/>
              </a:rPr>
              <a:t>Fiction</a:t>
            </a:r>
          </a:p>
          <a:p>
            <a:pPr marL="285750" indent="-285750">
              <a:buFont typeface="Arial" panose="020B0604020202020204" pitchFamily="34" charset="0"/>
              <a:buChar char="•"/>
            </a:pPr>
            <a:r>
              <a:rPr lang="en-US" sz="2000" dirty="0">
                <a:latin typeface="Bahnschrift SemiLight"/>
              </a:rPr>
              <a:t>DNA screening</a:t>
            </a:r>
          </a:p>
          <a:p>
            <a:pPr marL="285750" indent="-285750">
              <a:buFont typeface="Arial" panose="020B0604020202020204" pitchFamily="34" charset="0"/>
              <a:buChar char="•"/>
            </a:pPr>
            <a:r>
              <a:rPr lang="en-US" sz="2000" dirty="0">
                <a:latin typeface="Bahnschrift SemiLight"/>
              </a:rPr>
              <a:t>Mass implant</a:t>
            </a:r>
          </a:p>
          <a:p>
            <a:pPr marL="285750" indent="-285750">
              <a:buFont typeface="Arial" panose="020B0604020202020204" pitchFamily="34" charset="0"/>
              <a:buChar char="•"/>
            </a:pPr>
            <a:r>
              <a:rPr lang="en-US" sz="2000" dirty="0">
                <a:latin typeface="Bahnschrift SemiLight"/>
              </a:rPr>
              <a:t>Boomer</a:t>
            </a:r>
          </a:p>
          <a:p>
            <a:pPr marL="285750" indent="-285750">
              <a:buFont typeface="Arial" panose="020B0604020202020204" pitchFamily="34" charset="0"/>
              <a:buChar char="•"/>
            </a:pPr>
            <a:r>
              <a:rPr lang="en-US" sz="2000" dirty="0">
                <a:latin typeface="Bahnschrift SemiLight"/>
              </a:rPr>
              <a:t>Target Acquisition</a:t>
            </a:r>
          </a:p>
          <a:p>
            <a:pPr marL="285750" indent="-285750">
              <a:buFont typeface="Arial" panose="020B0604020202020204" pitchFamily="34" charset="0"/>
              <a:buChar char="•"/>
            </a:pPr>
            <a:r>
              <a:rPr lang="en-US" sz="2000" dirty="0">
                <a:latin typeface="Bahnschrift SemiLight"/>
              </a:rPr>
              <a:t>Memory erase</a:t>
            </a:r>
          </a:p>
          <a:p>
            <a:pPr marL="285750" indent="-285750">
              <a:buFont typeface="Arial" panose="020B0604020202020204" pitchFamily="34" charset="0"/>
              <a:buChar char="•"/>
            </a:pPr>
            <a:r>
              <a:rPr lang="en-US" sz="2000" dirty="0">
                <a:latin typeface="Bahnschrift SemiLight"/>
              </a:rPr>
              <a:t>Virtual display at eye</a:t>
            </a:r>
          </a:p>
          <a:p>
            <a:pPr marL="285750" indent="-285750">
              <a:buFont typeface="Arial" panose="020B0604020202020204" pitchFamily="34" charset="0"/>
              <a:buChar char="•"/>
            </a:pPr>
            <a:endParaRPr lang="en-US" sz="2000" dirty="0">
              <a:latin typeface="Bahnschrift SemiLight"/>
            </a:endParaRPr>
          </a:p>
        </p:txBody>
      </p:sp>
      <p:sp>
        <p:nvSpPr>
          <p:cNvPr id="6" name="Content Placeholder 5">
            <a:extLst>
              <a:ext uri="{FF2B5EF4-FFF2-40B4-BE49-F238E27FC236}">
                <a16:creationId xmlns:a16="http://schemas.microsoft.com/office/drawing/2014/main" id="{AC06A09D-00AA-42E2-B6D2-ED969DCCD067}"/>
              </a:ext>
            </a:extLst>
          </p:cNvPr>
          <p:cNvSpPr txBox="1">
            <a:spLocks/>
          </p:cNvSpPr>
          <p:nvPr/>
        </p:nvSpPr>
        <p:spPr>
          <a:xfrm>
            <a:off x="4876847" y="1256389"/>
            <a:ext cx="3976208" cy="3263504"/>
          </a:xfrm>
          <a:prstGeom prst="rect">
            <a:avLst/>
          </a:prstGeom>
        </p:spPr>
        <p:txBody>
          <a:bodyPr vert="horz" lIns="91440" tIns="45720" rIns="91440" bIns="45720" rtlCol="0" anchor="t">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342900" indent="0" algn="ctr" defTabSz="914400" rtl="0" eaLnBrk="1" latinLnBrk="0" hangingPunct="1">
              <a:lnSpc>
                <a:spcPct val="90000"/>
              </a:lnSpc>
              <a:spcBef>
                <a:spcPts val="500"/>
              </a:spcBef>
              <a:buFont typeface="Arial" panose="020B0604020202020204" pitchFamily="34" charset="0"/>
              <a:buNone/>
              <a:defRPr sz="1500" kern="1200">
                <a:solidFill>
                  <a:schemeClr val="tx1"/>
                </a:solidFill>
                <a:latin typeface="+mn-lt"/>
                <a:ea typeface="+mn-ea"/>
                <a:cs typeface="+mn-cs"/>
              </a:defRPr>
            </a:lvl2pPr>
            <a:lvl3pPr marL="685800" indent="0" algn="ctr" defTabSz="914400" rtl="0" eaLnBrk="1" latinLnBrk="0" hangingPunct="1">
              <a:lnSpc>
                <a:spcPct val="90000"/>
              </a:lnSpc>
              <a:spcBef>
                <a:spcPts val="500"/>
              </a:spcBef>
              <a:buFont typeface="Arial" panose="020B0604020202020204" pitchFamily="34" charset="0"/>
              <a:buNone/>
              <a:defRPr sz="1350" kern="1200">
                <a:solidFill>
                  <a:schemeClr val="tx1"/>
                </a:solidFill>
                <a:latin typeface="+mn-lt"/>
                <a:ea typeface="+mn-ea"/>
                <a:cs typeface="+mn-cs"/>
              </a:defRPr>
            </a:lvl3pPr>
            <a:lvl4pPr marL="10287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3716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17145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1" u="sng" dirty="0">
                <a:latin typeface="Bahnschrift SemiLight"/>
              </a:rPr>
              <a:t>Reality</a:t>
            </a:r>
          </a:p>
          <a:p>
            <a:pPr marL="285750" indent="-285750">
              <a:buFont typeface="Arial" panose="020B0604020202020204" pitchFamily="34" charset="0"/>
              <a:buChar char="•"/>
            </a:pPr>
            <a:r>
              <a:rPr lang="en-US" sz="2000" dirty="0">
                <a:latin typeface="Bahnschrift SemiLight"/>
              </a:rPr>
              <a:t>Genetic/DNA testing for diseases</a:t>
            </a:r>
          </a:p>
          <a:p>
            <a:pPr marL="285750" indent="-285750">
              <a:buFont typeface="Arial" panose="020B0604020202020204" pitchFamily="34" charset="0"/>
              <a:buChar char="•"/>
            </a:pPr>
            <a:r>
              <a:rPr lang="en-US" sz="2000" dirty="0">
                <a:latin typeface="Bahnschrift SemiLight"/>
              </a:rPr>
              <a:t>Brain implants </a:t>
            </a:r>
          </a:p>
          <a:p>
            <a:pPr marL="285750" indent="-285750">
              <a:buFont typeface="Arial" panose="020B0604020202020204" pitchFamily="34" charset="0"/>
              <a:buChar char="•"/>
            </a:pPr>
            <a:r>
              <a:rPr lang="en-US" sz="2000" dirty="0">
                <a:latin typeface="Bahnschrift SemiLight"/>
              </a:rPr>
              <a:t>Seismic Prospecting</a:t>
            </a:r>
          </a:p>
          <a:p>
            <a:pPr marL="285750" indent="-285750">
              <a:buFont typeface="Arial" panose="020B0604020202020204" pitchFamily="34" charset="0"/>
              <a:buChar char="•"/>
            </a:pPr>
            <a:r>
              <a:rPr lang="en-US" sz="2000" dirty="0">
                <a:latin typeface="Bahnschrift SemiLight"/>
              </a:rPr>
              <a:t>Mantis product</a:t>
            </a:r>
          </a:p>
          <a:p>
            <a:pPr marL="285750" indent="-285750">
              <a:buFont typeface="Arial" panose="020B0604020202020204" pitchFamily="34" charset="0"/>
              <a:buChar char="•"/>
            </a:pPr>
            <a:r>
              <a:rPr lang="en-US" sz="2000" dirty="0">
                <a:latin typeface="Bahnschrift SemiLight"/>
              </a:rPr>
              <a:t>DBS - potential in memory erasure</a:t>
            </a:r>
          </a:p>
          <a:p>
            <a:pPr marL="285750" indent="-285750">
              <a:buFont typeface="Arial" panose="020B0604020202020204" pitchFamily="34" charset="0"/>
              <a:buChar char="•"/>
            </a:pPr>
            <a:r>
              <a:rPr lang="en-US" sz="2000" dirty="0">
                <a:latin typeface="Bahnschrift SemiLight"/>
              </a:rPr>
              <a:t>VR/AR</a:t>
            </a:r>
          </a:p>
          <a:p>
            <a:pPr marL="285750" indent="-285750">
              <a:buFont typeface="Arial" panose="020B0604020202020204" pitchFamily="34" charset="0"/>
              <a:buChar char="•"/>
            </a:pPr>
            <a:endParaRPr lang="en-US" sz="2000" dirty="0">
              <a:latin typeface="Bahnschrift SemiLight"/>
            </a:endParaRPr>
          </a:p>
        </p:txBody>
      </p:sp>
      <p:sp>
        <p:nvSpPr>
          <p:cNvPr id="7" name="TextBox 6">
            <a:extLst>
              <a:ext uri="{FF2B5EF4-FFF2-40B4-BE49-F238E27FC236}">
                <a16:creationId xmlns:a16="http://schemas.microsoft.com/office/drawing/2014/main" id="{DDFE7BF9-7901-40E7-84F8-B4CD76F2E586}"/>
              </a:ext>
            </a:extLst>
          </p:cNvPr>
          <p:cNvSpPr txBox="1"/>
          <p:nvPr/>
        </p:nvSpPr>
        <p:spPr>
          <a:xfrm>
            <a:off x="3965172" y="1103807"/>
            <a:ext cx="1105593" cy="584775"/>
          </a:xfrm>
          <a:prstGeom prst="rect">
            <a:avLst/>
          </a:prstGeom>
          <a:noFill/>
        </p:spPr>
        <p:txBody>
          <a:bodyPr wrap="square" rtlCol="0">
            <a:spAutoFit/>
          </a:bodyPr>
          <a:lstStyle/>
          <a:p>
            <a:r>
              <a:rPr lang="en-US" sz="3200" dirty="0"/>
              <a:t>VS</a:t>
            </a:r>
          </a:p>
        </p:txBody>
      </p:sp>
      <p:sp>
        <p:nvSpPr>
          <p:cNvPr id="8" name="TextBox 7">
            <a:extLst>
              <a:ext uri="{FF2B5EF4-FFF2-40B4-BE49-F238E27FC236}">
                <a16:creationId xmlns:a16="http://schemas.microsoft.com/office/drawing/2014/main" id="{2C3BFE86-04D1-4B8F-9C31-B6E11073708B}"/>
              </a:ext>
            </a:extLst>
          </p:cNvPr>
          <p:cNvSpPr txBox="1"/>
          <p:nvPr/>
        </p:nvSpPr>
        <p:spPr>
          <a:xfrm>
            <a:off x="8065604" y="0"/>
            <a:ext cx="1605106" cy="276999"/>
          </a:xfrm>
          <a:prstGeom prst="rect">
            <a:avLst/>
          </a:prstGeom>
          <a:noFill/>
        </p:spPr>
        <p:txBody>
          <a:bodyPr wrap="square" rtlCol="0">
            <a:spAutoFit/>
          </a:bodyPr>
          <a:lstStyle/>
          <a:p>
            <a:r>
              <a:rPr lang="en-US" sz="1200"/>
              <a:t>Cather Zhang</a:t>
            </a:r>
          </a:p>
        </p:txBody>
      </p:sp>
    </p:spTree>
    <p:extLst>
      <p:ext uri="{BB962C8B-B14F-4D97-AF65-F5344CB8AC3E}">
        <p14:creationId xmlns:p14="http://schemas.microsoft.com/office/powerpoint/2010/main" val="1031886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94F33FF3-94F8-4AAE-A324-C98869089429}"/>
              </a:ext>
            </a:extLst>
          </p:cNvPr>
          <p:cNvSpPr>
            <a:spLocks noGrp="1"/>
          </p:cNvSpPr>
          <p:nvPr>
            <p:ph idx="1"/>
          </p:nvPr>
        </p:nvSpPr>
        <p:spPr>
          <a:xfrm>
            <a:off x="161196" y="767411"/>
            <a:ext cx="8821608" cy="4938714"/>
          </a:xfrm>
        </p:spPr>
        <p:txBody>
          <a:bodyPr vert="horz" lIns="91440" tIns="45720" rIns="91440" bIns="45720" rtlCol="0" anchor="t">
            <a:normAutofit/>
          </a:bodyPr>
          <a:lstStyle/>
          <a:p>
            <a:pPr marL="0" indent="0">
              <a:lnSpc>
                <a:spcPct val="100000"/>
              </a:lnSpc>
              <a:buNone/>
            </a:pPr>
            <a:r>
              <a:rPr lang="en-US" sz="1400" dirty="0">
                <a:latin typeface="Bahnschrift SemiLight" panose="020B0502040204020203" pitchFamily="34" charset="0"/>
              </a:rPr>
              <a:t>[1] </a:t>
            </a:r>
            <a:r>
              <a:rPr lang="en-US" sz="1400" dirty="0">
                <a:latin typeface="Bahnschrift SemiLight" panose="020B0502040204020203" pitchFamily="34" charset="0"/>
                <a:ea typeface="+mn-lt"/>
                <a:cs typeface="+mn-lt"/>
              </a:rPr>
              <a:t>Francis Galton, “Eugenics: Its Definition, Scope, and Aims,” </a:t>
            </a:r>
            <a:r>
              <a:rPr lang="en-US" sz="1400" i="1" dirty="0">
                <a:latin typeface="Bahnschrift SemiLight" panose="020B0502040204020203" pitchFamily="34" charset="0"/>
                <a:ea typeface="+mn-lt"/>
                <a:cs typeface="+mn-lt"/>
              </a:rPr>
              <a:t>The American Journal of Sociology</a:t>
            </a:r>
            <a:r>
              <a:rPr lang="en-US" sz="1400" dirty="0">
                <a:latin typeface="Bahnschrift SemiLight" panose="020B0502040204020203" pitchFamily="34" charset="0"/>
                <a:ea typeface="+mn-lt"/>
                <a:cs typeface="+mn-lt"/>
              </a:rPr>
              <a:t>, vol. 10, no. 1, July 1904. https://www.journals.uchicago.edu/doi/10.1086/211280 (</a:t>
            </a:r>
            <a:r>
              <a:rPr lang="en-US" sz="1400" dirty="0">
                <a:latin typeface="Bahnschrift SemiLight" panose="020B0502040204020203" pitchFamily="34" charset="0"/>
              </a:rPr>
              <a:t>Accessed </a:t>
            </a:r>
            <a:r>
              <a:rPr lang="en-US" sz="1400" dirty="0">
                <a:latin typeface="Bahnschrift SemiLight" panose="020B0502040204020203" pitchFamily="34" charset="0"/>
                <a:ea typeface="+mn-lt"/>
                <a:cs typeface="+mn-lt"/>
              </a:rPr>
              <a:t>10/3/2021) </a:t>
            </a:r>
          </a:p>
          <a:p>
            <a:pPr marL="0" indent="0">
              <a:lnSpc>
                <a:spcPct val="100000"/>
              </a:lnSpc>
              <a:buNone/>
            </a:pPr>
            <a:r>
              <a:rPr lang="en-US" sz="1400" dirty="0">
                <a:latin typeface="Bahnschrift SemiLight" panose="020B0502040204020203" pitchFamily="34" charset="0"/>
              </a:rPr>
              <a:t>[2] </a:t>
            </a:r>
            <a:r>
              <a:rPr lang="en-US" sz="1400" dirty="0">
                <a:latin typeface="Bahnschrift SemiLight" panose="020B0502040204020203" pitchFamily="34" charset="0"/>
                <a:ea typeface="+mn-lt"/>
                <a:cs typeface="+mn-lt"/>
              </a:rPr>
              <a:t>Alan Templeton, “</a:t>
            </a:r>
            <a:r>
              <a:rPr lang="en-US" sz="1400" i="1" dirty="0">
                <a:latin typeface="Bahnschrift SemiLight" panose="020B0502040204020203" pitchFamily="34" charset="0"/>
                <a:ea typeface="+mn-lt"/>
                <a:cs typeface="+mn-lt"/>
              </a:rPr>
              <a:t>Chapter 14-Human Population Genetics/Genomics and Society</a:t>
            </a:r>
            <a:r>
              <a:rPr lang="en-US" sz="1400" dirty="0">
                <a:latin typeface="Bahnschrift SemiLight" panose="020B0502040204020203" pitchFamily="34" charset="0"/>
                <a:ea typeface="+mn-lt"/>
                <a:cs typeface="+mn-lt"/>
              </a:rPr>
              <a:t>,” Academic Press, 2019. (</a:t>
            </a:r>
            <a:r>
              <a:rPr lang="en-US" sz="1400" dirty="0">
                <a:latin typeface="Bahnschrift SemiLight" panose="020B0502040204020203" pitchFamily="34" charset="0"/>
              </a:rPr>
              <a:t>Accessed </a:t>
            </a:r>
            <a:r>
              <a:rPr lang="en-US" sz="1400" dirty="0">
                <a:latin typeface="Bahnschrift SemiLight" panose="020B0502040204020203" pitchFamily="34" charset="0"/>
                <a:ea typeface="+mn-lt"/>
                <a:cs typeface="+mn-lt"/>
              </a:rPr>
              <a:t>10/2/2021)</a:t>
            </a:r>
          </a:p>
          <a:p>
            <a:pPr marL="0" indent="0">
              <a:lnSpc>
                <a:spcPct val="100000"/>
              </a:lnSpc>
              <a:buNone/>
            </a:pPr>
            <a:r>
              <a:rPr lang="en-US" sz="1400" dirty="0">
                <a:latin typeface="Bahnschrift SemiLight" panose="020B0502040204020203" pitchFamily="34" charset="0"/>
                <a:cs typeface="Calibri"/>
              </a:rPr>
              <a:t>[3] </a:t>
            </a:r>
            <a:r>
              <a:rPr lang="en-US" sz="1400" dirty="0">
                <a:latin typeface="Bahnschrift SemiLight" panose="020B0502040204020203" pitchFamily="34" charset="0"/>
                <a:ea typeface="+mn-lt"/>
                <a:cs typeface="+mn-lt"/>
              </a:rPr>
              <a:t>“</a:t>
            </a:r>
            <a:r>
              <a:rPr lang="en-US" sz="1400" i="1" dirty="0">
                <a:latin typeface="Bahnschrift SemiLight" panose="020B0502040204020203" pitchFamily="34" charset="0"/>
                <a:ea typeface="+mn-lt"/>
                <a:cs typeface="+mn-lt"/>
              </a:rPr>
              <a:t>Genetic Testing</a:t>
            </a:r>
            <a:r>
              <a:rPr lang="en-US" sz="1400" dirty="0">
                <a:latin typeface="Bahnschrift SemiLight" panose="020B0502040204020203" pitchFamily="34" charset="0"/>
                <a:ea typeface="+mn-lt"/>
                <a:cs typeface="+mn-lt"/>
              </a:rPr>
              <a:t>,” Centers for Disease Control and Prevention. https://www.cdc.gov/genomics/gtesting/genetic_testing.htm (</a:t>
            </a:r>
            <a:r>
              <a:rPr lang="en-US" sz="1400" dirty="0">
                <a:latin typeface="Bahnschrift SemiLight" panose="020B0502040204020203" pitchFamily="34" charset="0"/>
              </a:rPr>
              <a:t>Accessed </a:t>
            </a:r>
            <a:r>
              <a:rPr lang="en-US" sz="1400" dirty="0">
                <a:latin typeface="Bahnschrift SemiLight" panose="020B0502040204020203" pitchFamily="34" charset="0"/>
                <a:ea typeface="+mn-lt"/>
                <a:cs typeface="+mn-lt"/>
              </a:rPr>
              <a:t>10/3/2021)</a:t>
            </a:r>
          </a:p>
          <a:p>
            <a:pPr marL="0" indent="0">
              <a:lnSpc>
                <a:spcPct val="100000"/>
              </a:lnSpc>
              <a:buNone/>
            </a:pPr>
            <a:r>
              <a:rPr lang="en-US" sz="1400" dirty="0">
                <a:latin typeface="Bahnschrift SemiLight" panose="020B0502040204020203" pitchFamily="34" charset="0"/>
                <a:cs typeface="Calibri"/>
              </a:rPr>
              <a:t>[4]  Karen </a:t>
            </a:r>
            <a:r>
              <a:rPr lang="en-US" sz="1400" dirty="0" err="1">
                <a:latin typeface="Bahnschrift SemiLight" panose="020B0502040204020203" pitchFamily="34" charset="0"/>
                <a:cs typeface="Calibri"/>
              </a:rPr>
              <a:t>Norrgard</a:t>
            </a:r>
            <a:r>
              <a:rPr lang="en-US" sz="1400" dirty="0">
                <a:latin typeface="Bahnschrift SemiLight" panose="020B0502040204020203" pitchFamily="34" charset="0"/>
                <a:cs typeface="Calibri"/>
              </a:rPr>
              <a:t>, "Diagnosing Down Syndrome, Cystic Fibrosis, Tay-Sachs Disease and Other Genetic Disorders," </a:t>
            </a:r>
            <a:r>
              <a:rPr lang="en-US" sz="1400" i="1" dirty="0">
                <a:latin typeface="Bahnschrift SemiLight" panose="020B0502040204020203" pitchFamily="34" charset="0"/>
                <a:cs typeface="Calibri"/>
              </a:rPr>
              <a:t>Nature Education</a:t>
            </a:r>
            <a:r>
              <a:rPr lang="en-US" sz="1400" dirty="0">
                <a:latin typeface="Bahnschrift SemiLight" panose="020B0502040204020203" pitchFamily="34" charset="0"/>
                <a:cs typeface="Calibri"/>
              </a:rPr>
              <a:t>, vol.1, no.1, 2008. </a:t>
            </a:r>
            <a:r>
              <a:rPr lang="en-US" sz="1400" dirty="0">
                <a:latin typeface="Bahnschrift SemiLight" panose="020B0502040204020203" pitchFamily="34" charset="0"/>
                <a:ea typeface="+mn-lt"/>
                <a:cs typeface="+mn-lt"/>
              </a:rPr>
              <a:t>https://www.nature.com/scitable/topicpage/diagnosing-down-syndrome-cystic-fibrosis-tay-sachs-646/ (</a:t>
            </a:r>
            <a:r>
              <a:rPr lang="en-US" sz="1400" dirty="0">
                <a:latin typeface="Bahnschrift SemiLight" panose="020B0502040204020203" pitchFamily="34" charset="0"/>
              </a:rPr>
              <a:t>Accessed </a:t>
            </a:r>
            <a:r>
              <a:rPr lang="en-US" sz="1400" dirty="0">
                <a:latin typeface="Bahnschrift SemiLight" panose="020B0502040204020203" pitchFamily="34" charset="0"/>
                <a:ea typeface="+mn-lt"/>
                <a:cs typeface="+mn-lt"/>
              </a:rPr>
              <a:t>10/4/2021)</a:t>
            </a:r>
          </a:p>
          <a:p>
            <a:pPr marL="0" indent="0">
              <a:lnSpc>
                <a:spcPct val="100000"/>
              </a:lnSpc>
              <a:buNone/>
            </a:pPr>
            <a:r>
              <a:rPr lang="en-US" sz="1400" dirty="0">
                <a:latin typeface="Bahnschrift SemiLight" panose="020B0502040204020203" pitchFamily="34" charset="0"/>
                <a:ea typeface="+mn-lt"/>
                <a:cs typeface="+mn-lt"/>
              </a:rPr>
              <a:t>[5] “</a:t>
            </a:r>
            <a:r>
              <a:rPr lang="en-US" sz="1400" i="1" dirty="0">
                <a:latin typeface="Bahnschrift SemiLight" panose="020B0502040204020203" pitchFamily="34" charset="0"/>
              </a:rPr>
              <a:t>Documenting Numbers of Victims of the Holocaust and Nazi Persecution</a:t>
            </a:r>
            <a:r>
              <a:rPr lang="en-US" sz="1400" dirty="0">
                <a:latin typeface="Bahnschrift SemiLight" panose="020B0502040204020203" pitchFamily="34" charset="0"/>
              </a:rPr>
              <a:t>.” Holocaust Encyclopedia. December 8, 2020. </a:t>
            </a:r>
            <a:r>
              <a:rPr lang="en-US" sz="1400" dirty="0">
                <a:latin typeface="Bahnschrift SemiLight" panose="020B0502040204020203" pitchFamily="34" charset="0"/>
                <a:ea typeface="+mn-lt"/>
                <a:cs typeface="+mn-lt"/>
              </a:rPr>
              <a:t>https://encyclopedia.ushmm.org/content/en/article/documenting-numbers-of-victims-of-the-holocaust-and-nazi-persecution (</a:t>
            </a:r>
            <a:r>
              <a:rPr lang="en-US" sz="1400" dirty="0">
                <a:latin typeface="Bahnschrift SemiLight" panose="020B0502040204020203" pitchFamily="34" charset="0"/>
              </a:rPr>
              <a:t>Accessed </a:t>
            </a:r>
            <a:r>
              <a:rPr lang="en-US" sz="1400" dirty="0">
                <a:latin typeface="Bahnschrift SemiLight" panose="020B0502040204020203" pitchFamily="34" charset="0"/>
                <a:ea typeface="+mn-lt"/>
                <a:cs typeface="+mn-lt"/>
              </a:rPr>
              <a:t>10/5/2021)</a:t>
            </a:r>
          </a:p>
          <a:p>
            <a:pPr marL="0" indent="0">
              <a:lnSpc>
                <a:spcPct val="100000"/>
              </a:lnSpc>
              <a:buNone/>
            </a:pPr>
            <a:r>
              <a:rPr lang="en-US" sz="1400" dirty="0">
                <a:latin typeface="Bahnschrift SemiLight" panose="020B0502040204020203" pitchFamily="34" charset="0"/>
                <a:ea typeface="+mn-lt"/>
                <a:cs typeface="+mn-lt"/>
              </a:rPr>
              <a:t>[6] “</a:t>
            </a:r>
            <a:r>
              <a:rPr lang="en-US" sz="1400" i="1" dirty="0">
                <a:latin typeface="Bahnschrift SemiLight" panose="020B0502040204020203" pitchFamily="34" charset="0"/>
                <a:ea typeface="+mn-lt"/>
                <a:cs typeface="+mn-lt"/>
              </a:rPr>
              <a:t>Improves shooting accuracy</a:t>
            </a:r>
            <a:r>
              <a:rPr lang="en-US" sz="1400" dirty="0">
                <a:latin typeface="Bahnschrift SemiLight" panose="020B0502040204020203" pitchFamily="34" charset="0"/>
                <a:ea typeface="+mn-lt"/>
                <a:cs typeface="+mn-lt"/>
              </a:rPr>
              <a:t>.” Mantis. https://mantisx.com/ (</a:t>
            </a:r>
            <a:r>
              <a:rPr lang="en-US" sz="1400" dirty="0">
                <a:latin typeface="Bahnschrift SemiLight" panose="020B0502040204020203" pitchFamily="34" charset="0"/>
              </a:rPr>
              <a:t>Accessed </a:t>
            </a:r>
            <a:r>
              <a:rPr lang="en-US" sz="1400" dirty="0">
                <a:latin typeface="Bahnschrift SemiLight" panose="020B0502040204020203" pitchFamily="34" charset="0"/>
                <a:ea typeface="+mn-lt"/>
                <a:cs typeface="+mn-lt"/>
              </a:rPr>
              <a:t>10/5/2021)</a:t>
            </a:r>
          </a:p>
          <a:p>
            <a:pPr marL="0" indent="0">
              <a:lnSpc>
                <a:spcPct val="100000"/>
              </a:lnSpc>
              <a:buNone/>
            </a:pPr>
            <a:r>
              <a:rPr lang="en-US" sz="1400" b="0" i="0" u="none" strike="noStrike" dirty="0">
                <a:effectLst/>
                <a:latin typeface="Bahnschrift SemiLight" panose="020B0502040204020203" pitchFamily="34" charset="0"/>
              </a:rPr>
              <a:t>[7] </a:t>
            </a:r>
            <a:r>
              <a:rPr lang="en-US" sz="1400" dirty="0" err="1">
                <a:latin typeface="Bahnschrift SemiLight" panose="020B0502040204020203" pitchFamily="34" charset="0"/>
              </a:rPr>
              <a:t>Qiu</a:t>
            </a:r>
            <a:r>
              <a:rPr lang="en-US" sz="1400" dirty="0">
                <a:latin typeface="Bahnschrift SemiLight" panose="020B0502040204020203" pitchFamily="34" charset="0"/>
              </a:rPr>
              <a:t>-Jing, Z., &amp; Ming-Yue </a:t>
            </a:r>
            <a:r>
              <a:rPr lang="en-US" sz="1400" dirty="0" err="1">
                <a:latin typeface="Bahnschrift SemiLight" panose="020B0502040204020203" pitchFamily="34" charset="0"/>
              </a:rPr>
              <a:t>Zhai</a:t>
            </a:r>
            <a:r>
              <a:rPr lang="en-US" sz="1400" dirty="0">
                <a:latin typeface="Bahnschrift SemiLight" panose="020B0502040204020203" pitchFamily="34" charset="0"/>
              </a:rPr>
              <a:t>. “First break of the seismic signals in oil exploration based on information theory.”</a:t>
            </a:r>
            <a:r>
              <a:rPr lang="en-US" sz="1400" i="1" dirty="0">
                <a:latin typeface="Bahnschrift SemiLight" panose="020B0502040204020203" pitchFamily="34" charset="0"/>
              </a:rPr>
              <a:t> Neural Computing &amp; Applications, vol.31, no.</a:t>
            </a:r>
            <a:r>
              <a:rPr lang="en-US" sz="1400" dirty="0">
                <a:latin typeface="Bahnschrift SemiLight" panose="020B0502040204020203" pitchFamily="34" charset="0"/>
              </a:rPr>
              <a:t>12, pp.8229-8237, 2019. http://dx.doi.org.ezpv7-web-p-u01.wpi.edu/10.1007/s00521-018-3955-6 </a:t>
            </a:r>
          </a:p>
          <a:p>
            <a:pPr marL="0" indent="0">
              <a:buNone/>
            </a:pPr>
            <a:endParaRPr lang="en-US" sz="1400" dirty="0">
              <a:latin typeface="Bahnschrift SemiLight" panose="020B0502040204020203" pitchFamily="34" charset="0"/>
              <a:cs typeface="Calibri"/>
            </a:endParaRPr>
          </a:p>
          <a:p>
            <a:pPr marL="0" indent="0">
              <a:buNone/>
            </a:pPr>
            <a:endParaRPr lang="en-US" sz="1400" dirty="0">
              <a:latin typeface="Bahnschrift SemiLight" panose="020B0502040204020203" pitchFamily="34" charset="0"/>
            </a:endParaRPr>
          </a:p>
        </p:txBody>
      </p:sp>
      <p:sp>
        <p:nvSpPr>
          <p:cNvPr id="2" name="Slide Number Placeholder 1">
            <a:extLst>
              <a:ext uri="{FF2B5EF4-FFF2-40B4-BE49-F238E27FC236}">
                <a16:creationId xmlns:a16="http://schemas.microsoft.com/office/drawing/2014/main" id="{2E568B6C-0C5D-44B2-A420-B20BF6D91D1A}"/>
              </a:ext>
            </a:extLst>
          </p:cNvPr>
          <p:cNvSpPr>
            <a:spLocks noGrp="1"/>
          </p:cNvSpPr>
          <p:nvPr>
            <p:ph type="sldNum" sz="quarter" idx="12"/>
          </p:nvPr>
        </p:nvSpPr>
        <p:spPr/>
        <p:txBody>
          <a:bodyPr/>
          <a:lstStyle/>
          <a:p>
            <a:fld id="{ECD56417-8AC7-43CA-8C45-1B6949897750}" type="slidenum">
              <a:rPr lang="en-US" smtClean="0"/>
              <a:t>11</a:t>
            </a:fld>
            <a:endParaRPr lang="en-US"/>
          </a:p>
        </p:txBody>
      </p:sp>
      <p:sp>
        <p:nvSpPr>
          <p:cNvPr id="5" name="Title 1">
            <a:extLst>
              <a:ext uri="{FF2B5EF4-FFF2-40B4-BE49-F238E27FC236}">
                <a16:creationId xmlns:a16="http://schemas.microsoft.com/office/drawing/2014/main" id="{1188BE1D-13AE-4F35-A1A4-DC9E9DBECF41}"/>
              </a:ext>
            </a:extLst>
          </p:cNvPr>
          <p:cNvSpPr>
            <a:spLocks noGrp="1"/>
          </p:cNvSpPr>
          <p:nvPr>
            <p:ph type="title"/>
          </p:nvPr>
        </p:nvSpPr>
        <p:spPr>
          <a:xfrm>
            <a:off x="255015" y="123739"/>
            <a:ext cx="4067603" cy="508029"/>
          </a:xfrm>
        </p:spPr>
        <p:txBody>
          <a:bodyPr>
            <a:normAutofit/>
          </a:bodyPr>
          <a:lstStyle/>
          <a:p>
            <a:r>
              <a:rPr lang="en-US" sz="2400" dirty="0">
                <a:latin typeface="Bahnschrift SemiLight" panose="020B0502040204020203" pitchFamily="34" charset="0"/>
              </a:rPr>
              <a:t>Reference</a:t>
            </a:r>
          </a:p>
        </p:txBody>
      </p:sp>
    </p:spTree>
    <p:extLst>
      <p:ext uri="{BB962C8B-B14F-4D97-AF65-F5344CB8AC3E}">
        <p14:creationId xmlns:p14="http://schemas.microsoft.com/office/powerpoint/2010/main" val="4285740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94F33FF3-94F8-4AAE-A324-C98869089429}"/>
              </a:ext>
            </a:extLst>
          </p:cNvPr>
          <p:cNvSpPr>
            <a:spLocks noGrp="1"/>
          </p:cNvSpPr>
          <p:nvPr>
            <p:ph idx="1"/>
          </p:nvPr>
        </p:nvSpPr>
        <p:spPr>
          <a:xfrm>
            <a:off x="127507" y="631768"/>
            <a:ext cx="8888985" cy="4256116"/>
          </a:xfrm>
        </p:spPr>
        <p:txBody>
          <a:bodyPr vert="horz" lIns="91440" tIns="45720" rIns="91440" bIns="45720" rtlCol="0" anchor="t">
            <a:noAutofit/>
          </a:bodyPr>
          <a:lstStyle/>
          <a:p>
            <a:pPr marL="0" indent="0">
              <a:lnSpc>
                <a:spcPct val="100000"/>
              </a:lnSpc>
              <a:buNone/>
            </a:pPr>
            <a:r>
              <a:rPr lang="en-US" sz="1300" dirty="0">
                <a:latin typeface="Bahnschrift SemiLight" panose="020B0502040204020203" pitchFamily="34" charset="0"/>
              </a:rPr>
              <a:t>[8] Patil, P. &amp; Turner, </a:t>
            </a:r>
            <a:r>
              <a:rPr lang="en-US" sz="1300" dirty="0" err="1">
                <a:latin typeface="Bahnschrift SemiLight" panose="020B0502040204020203" pitchFamily="34" charset="0"/>
              </a:rPr>
              <a:t>D.”The</a:t>
            </a:r>
            <a:r>
              <a:rPr lang="en-US" sz="1300" dirty="0">
                <a:latin typeface="Bahnschrift SemiLight" panose="020B0502040204020203" pitchFamily="34" charset="0"/>
              </a:rPr>
              <a:t> Development of Brain-Machine Interface </a:t>
            </a:r>
            <a:r>
              <a:rPr lang="en-US" sz="1300" dirty="0" err="1">
                <a:effectLst/>
                <a:latin typeface="Bahnschrift SemiLight" panose="020B0502040204020203" pitchFamily="34" charset="0"/>
              </a:rPr>
              <a:t>Neuroprosthetic</a:t>
            </a:r>
            <a:r>
              <a:rPr lang="en-US" sz="1300" dirty="0">
                <a:effectLst/>
                <a:latin typeface="Bahnschrift SemiLight" panose="020B0502040204020203" pitchFamily="34" charset="0"/>
              </a:rPr>
              <a:t> Devices.” </a:t>
            </a:r>
            <a:r>
              <a:rPr lang="en-US" sz="1300" i="1" dirty="0">
                <a:effectLst/>
                <a:latin typeface="Bahnschrift SemiLight" panose="020B0502040204020203" pitchFamily="34" charset="0"/>
              </a:rPr>
              <a:t>Neurotherapeutics</a:t>
            </a:r>
            <a:r>
              <a:rPr lang="en-US" sz="1300" dirty="0">
                <a:effectLst/>
                <a:latin typeface="Bahnschrift SemiLight" panose="020B0502040204020203" pitchFamily="34" charset="0"/>
              </a:rPr>
              <a:t>, vol.5, pp.137-146, 2008.</a:t>
            </a:r>
            <a:r>
              <a:rPr lang="en-US" sz="1300" dirty="0">
                <a:latin typeface="Bahnschrift SemiLight" panose="020B0502040204020203" pitchFamily="34" charset="0"/>
              </a:rPr>
              <a:t> https://link.springer.com/content/pdf/10.1016%2Fj.nurt.2007.11.002.pdf (Accessed 9/30/21)</a:t>
            </a:r>
            <a:endParaRPr lang="en-US" sz="1300" dirty="0">
              <a:latin typeface="Bahnschrift SemiLight" panose="020B0502040204020203" pitchFamily="34" charset="0"/>
              <a:cs typeface="Calibri"/>
            </a:endParaRPr>
          </a:p>
          <a:p>
            <a:pPr marL="0" indent="0">
              <a:lnSpc>
                <a:spcPct val="100000"/>
              </a:lnSpc>
              <a:buNone/>
            </a:pPr>
            <a:r>
              <a:rPr lang="en-US" sz="1300" dirty="0">
                <a:latin typeface="Bahnschrift SemiLight" panose="020B0502040204020203" pitchFamily="34" charset="0"/>
              </a:rPr>
              <a:t>[9] Pisarchik1, Alexander N, et al. “From Novel Technology to Novel Applications: Comment on ‘An Integrated Brain-Machine Interface Platform with Thousands of Channels’ by Elon Musk and </a:t>
            </a:r>
            <a:r>
              <a:rPr lang="en-US" sz="1300" dirty="0" err="1">
                <a:latin typeface="Bahnschrift SemiLight" panose="020B0502040204020203" pitchFamily="34" charset="0"/>
              </a:rPr>
              <a:t>Neuralink</a:t>
            </a:r>
            <a:r>
              <a:rPr lang="en-US" sz="1300" dirty="0">
                <a:latin typeface="Bahnschrift SemiLight" panose="020B0502040204020203" pitchFamily="34" charset="0"/>
              </a:rPr>
              <a:t>.” </a:t>
            </a:r>
            <a:r>
              <a:rPr lang="en-US" sz="1300" i="1" dirty="0">
                <a:latin typeface="Bahnschrift SemiLight" panose="020B0502040204020203" pitchFamily="34" charset="0"/>
              </a:rPr>
              <a:t>Journal of Medical Internet Research</a:t>
            </a:r>
            <a:r>
              <a:rPr lang="en-US" sz="1300" dirty="0">
                <a:latin typeface="Bahnschrift SemiLight" panose="020B0502040204020203" pitchFamily="34" charset="0"/>
              </a:rPr>
              <a:t>, JMIR Publications Inc., Toronto, Canada, https://www.jmir.org/2019/10/e16356 </a:t>
            </a:r>
            <a:r>
              <a:rPr lang="en-US" sz="1300" dirty="0">
                <a:effectLst/>
                <a:latin typeface="Bahnschrift SemiLight" panose="020B0502040204020203" pitchFamily="34" charset="0"/>
              </a:rPr>
              <a:t>(Accessed 9/30/21)</a:t>
            </a:r>
            <a:endParaRPr lang="en-US" sz="1300" dirty="0">
              <a:latin typeface="Bahnschrift SemiLight" panose="020B0502040204020203" pitchFamily="34" charset="0"/>
            </a:endParaRPr>
          </a:p>
          <a:p>
            <a:pPr marL="0" indent="0">
              <a:lnSpc>
                <a:spcPct val="100000"/>
              </a:lnSpc>
              <a:buNone/>
            </a:pPr>
            <a:r>
              <a:rPr lang="en-US" sz="1300" dirty="0">
                <a:latin typeface="Bahnschrift SemiLight" panose="020B0502040204020203" pitchFamily="34" charset="0"/>
              </a:rPr>
              <a:t>[10] “</a:t>
            </a:r>
            <a:r>
              <a:rPr lang="en-US" sz="1300" i="1" dirty="0">
                <a:latin typeface="Bahnschrift SemiLight" panose="020B0502040204020203" pitchFamily="34" charset="0"/>
              </a:rPr>
              <a:t>Applications of </a:t>
            </a:r>
            <a:r>
              <a:rPr lang="en-US" sz="1300" i="1" dirty="0" err="1">
                <a:latin typeface="Bahnschrift SemiLight" panose="020B0502040204020203" pitchFamily="34" charset="0"/>
              </a:rPr>
              <a:t>Neuralink</a:t>
            </a:r>
            <a:r>
              <a:rPr lang="en-US" sz="1300" i="1" dirty="0">
                <a:latin typeface="Bahnschrift SemiLight" panose="020B0502040204020203" pitchFamily="34" charset="0"/>
              </a:rPr>
              <a:t>.” </a:t>
            </a:r>
            <a:r>
              <a:rPr lang="en-US" sz="1300" dirty="0" err="1">
                <a:latin typeface="Bahnschrift SemiLight" panose="020B0502040204020203" pitchFamily="34" charset="0"/>
              </a:rPr>
              <a:t>Neuralink</a:t>
            </a:r>
            <a:r>
              <a:rPr lang="en-US" sz="1300" dirty="0">
                <a:latin typeface="Bahnschrift SemiLight" panose="020B0502040204020203" pitchFamily="34" charset="0"/>
              </a:rPr>
              <a:t>, https://neuralink.com/applications/. </a:t>
            </a:r>
            <a:endParaRPr lang="en-US" sz="1300" dirty="0">
              <a:latin typeface="Bahnschrift SemiLight" panose="020B0502040204020203" pitchFamily="34" charset="0"/>
              <a:ea typeface="+mn-lt"/>
              <a:cs typeface="+mn-lt"/>
            </a:endParaRPr>
          </a:p>
          <a:p>
            <a:pPr marL="0" indent="0">
              <a:lnSpc>
                <a:spcPct val="100000"/>
              </a:lnSpc>
              <a:buNone/>
            </a:pPr>
            <a:r>
              <a:rPr lang="en-US" sz="1300" dirty="0">
                <a:latin typeface="Bahnschrift SemiLight" panose="020B0502040204020203" pitchFamily="34" charset="0"/>
              </a:rPr>
              <a:t>[11] </a:t>
            </a:r>
            <a:r>
              <a:rPr lang="en-US" sz="1300" dirty="0">
                <a:effectLst/>
                <a:latin typeface="Bahnschrift SemiLight" panose="020B0502040204020203" pitchFamily="34" charset="0"/>
              </a:rPr>
              <a:t>“Deep Brain Stimulation (DBS) for the Treatment of Parkinson's Disease and Other Movement Disorders.” </a:t>
            </a:r>
            <a:r>
              <a:rPr lang="en-US" sz="1300" i="1" dirty="0">
                <a:effectLst/>
                <a:latin typeface="Bahnschrift SemiLight" panose="020B0502040204020203" pitchFamily="34" charset="0"/>
              </a:rPr>
              <a:t>National Institute of Neurological Disorders and Stroke</a:t>
            </a:r>
            <a:r>
              <a:rPr lang="en-US" sz="1300" dirty="0">
                <a:effectLst/>
                <a:latin typeface="Bahnschrift SemiLight" panose="020B0502040204020203" pitchFamily="34" charset="0"/>
              </a:rPr>
              <a:t>, U.S. Department of Health and Human Services, https://www.ninds.nih.gov/About-NINDS/Impact/NINDS-Contributions-Approved-Therapies/DBS#reference26 (Accessed 9/30/21)</a:t>
            </a:r>
            <a:endParaRPr lang="en-US" sz="1300" dirty="0">
              <a:effectLst/>
              <a:latin typeface="Bahnschrift SemiLight" panose="020B0502040204020203" pitchFamily="34" charset="0"/>
              <a:cs typeface="Calibri"/>
            </a:endParaRPr>
          </a:p>
          <a:p>
            <a:pPr marL="0" indent="0">
              <a:lnSpc>
                <a:spcPct val="100000"/>
              </a:lnSpc>
              <a:buNone/>
            </a:pPr>
            <a:r>
              <a:rPr lang="en-US" sz="1300" dirty="0">
                <a:latin typeface="Bahnschrift SemiLight" panose="020B0502040204020203" pitchFamily="34" charset="0"/>
              </a:rPr>
              <a:t>[12] </a:t>
            </a:r>
            <a:r>
              <a:rPr lang="en-US" sz="1300" dirty="0" err="1">
                <a:effectLst/>
                <a:latin typeface="Bahnschrift SemiLight" panose="020B0502040204020203" pitchFamily="34" charset="0"/>
              </a:rPr>
              <a:t>Glannon</a:t>
            </a:r>
            <a:r>
              <a:rPr lang="en-US" sz="1300" dirty="0">
                <a:effectLst/>
                <a:latin typeface="Bahnschrift SemiLight" panose="020B0502040204020203" pitchFamily="34" charset="0"/>
              </a:rPr>
              <a:t>, Walter. “Brain Implants to Erase Memories.” </a:t>
            </a:r>
            <a:r>
              <a:rPr lang="en-US" sz="1300" i="1" dirty="0">
                <a:effectLst/>
                <a:latin typeface="Bahnschrift SemiLight" panose="020B0502040204020203" pitchFamily="34" charset="0"/>
              </a:rPr>
              <a:t>Frontiers in Neuroscience</a:t>
            </a:r>
            <a:r>
              <a:rPr lang="en-US" sz="1300" dirty="0">
                <a:effectLst/>
                <a:latin typeface="Bahnschrift SemiLight" panose="020B0502040204020203" pitchFamily="34" charset="0"/>
              </a:rPr>
              <a:t>, 2017. </a:t>
            </a:r>
            <a:r>
              <a:rPr lang="en-US" sz="1300" dirty="0">
                <a:latin typeface="Bahnschrift SemiLight" panose="020B0502040204020203" pitchFamily="34" charset="0"/>
              </a:rPr>
              <a:t>https://doi.org/10.3389/fnins.2017.00584</a:t>
            </a:r>
            <a:endParaRPr lang="en-US" sz="1300" dirty="0">
              <a:effectLst/>
              <a:latin typeface="Bahnschrift SemiLight" panose="020B0502040204020203" pitchFamily="34" charset="0"/>
              <a:cs typeface="Calibri"/>
            </a:endParaRPr>
          </a:p>
          <a:p>
            <a:pPr marL="0" indent="0">
              <a:lnSpc>
                <a:spcPct val="100000"/>
              </a:lnSpc>
              <a:buNone/>
            </a:pPr>
            <a:r>
              <a:rPr lang="en-US" sz="1300" dirty="0">
                <a:latin typeface="Bahnschrift SemiLight" panose="020B0502040204020203" pitchFamily="34" charset="0"/>
                <a:cs typeface="Calibri"/>
              </a:rPr>
              <a:t>[13] </a:t>
            </a:r>
            <a:r>
              <a:rPr lang="en-US" sz="1300" dirty="0" err="1">
                <a:latin typeface="Bahnschrift SemiLight" panose="020B0502040204020203" pitchFamily="34" charset="0"/>
                <a:ea typeface="+mn-lt"/>
                <a:cs typeface="+mn-lt"/>
              </a:rPr>
              <a:t>Suvajdzic</a:t>
            </a:r>
            <a:r>
              <a:rPr lang="en-US" sz="1300" dirty="0">
                <a:latin typeface="Bahnschrift SemiLight" panose="020B0502040204020203" pitchFamily="34" charset="0"/>
                <a:ea typeface="+mn-lt"/>
                <a:cs typeface="+mn-lt"/>
              </a:rPr>
              <a:t>, M., </a:t>
            </a:r>
            <a:r>
              <a:rPr lang="en-US" sz="1300" dirty="0" err="1">
                <a:latin typeface="Bahnschrift SemiLight" panose="020B0502040204020203" pitchFamily="34" charset="0"/>
                <a:ea typeface="+mn-lt"/>
                <a:cs typeface="+mn-lt"/>
              </a:rPr>
              <a:t>Bihorac</a:t>
            </a:r>
            <a:r>
              <a:rPr lang="en-US" sz="1300" dirty="0">
                <a:latin typeface="Bahnschrift SemiLight" panose="020B0502040204020203" pitchFamily="34" charset="0"/>
                <a:ea typeface="+mn-lt"/>
                <a:cs typeface="+mn-lt"/>
              </a:rPr>
              <a:t>, A., Rashidi, P., Ong, T., &amp; Applebaum, J. “Virtual Reality and Human Consciousness: The Use of Immersive Environments in Delirium Therapy.” </a:t>
            </a:r>
            <a:r>
              <a:rPr lang="en-US" sz="1300" i="1" dirty="0" err="1">
                <a:latin typeface="Bahnschrift SemiLight" panose="020B0502040204020203" pitchFamily="34" charset="0"/>
                <a:ea typeface="+mn-lt"/>
                <a:cs typeface="+mn-lt"/>
              </a:rPr>
              <a:t>Technoetic</a:t>
            </a:r>
            <a:r>
              <a:rPr lang="en-US" sz="1300" i="1" dirty="0">
                <a:latin typeface="Bahnschrift SemiLight" panose="020B0502040204020203" pitchFamily="34" charset="0"/>
                <a:ea typeface="+mn-lt"/>
                <a:cs typeface="+mn-lt"/>
              </a:rPr>
              <a:t> arts : a journal of speculative research</a:t>
            </a:r>
            <a:r>
              <a:rPr lang="en-US" sz="1300" dirty="0">
                <a:latin typeface="Bahnschrift SemiLight" panose="020B0502040204020203" pitchFamily="34" charset="0"/>
                <a:ea typeface="+mn-lt"/>
                <a:cs typeface="+mn-lt"/>
              </a:rPr>
              <a:t>,  vol.16, no.1, pp.75-83, 2018. https://doi.org/10.1386/tear.16.1.75_1 </a:t>
            </a:r>
          </a:p>
          <a:p>
            <a:pPr marL="0" indent="0">
              <a:lnSpc>
                <a:spcPct val="100000"/>
              </a:lnSpc>
              <a:buNone/>
            </a:pPr>
            <a:r>
              <a:rPr lang="en-US" sz="1300" dirty="0">
                <a:latin typeface="Bahnschrift SemiLight" panose="020B0502040204020203" pitchFamily="34" charset="0"/>
                <a:cs typeface="Calibri"/>
              </a:rPr>
              <a:t>[14] </a:t>
            </a:r>
            <a:r>
              <a:rPr lang="en-US" sz="1300" dirty="0" err="1">
                <a:latin typeface="Bahnschrift SemiLight" panose="020B0502040204020203" pitchFamily="34" charset="0"/>
                <a:ea typeface="+mn-lt"/>
                <a:cs typeface="+mn-lt"/>
              </a:rPr>
              <a:t>Aydındoğan</a:t>
            </a:r>
            <a:r>
              <a:rPr lang="en-US" sz="1300" dirty="0">
                <a:latin typeface="Bahnschrift SemiLight" panose="020B0502040204020203" pitchFamily="34" charset="0"/>
                <a:ea typeface="+mn-lt"/>
                <a:cs typeface="+mn-lt"/>
              </a:rPr>
              <a:t>, G., </a:t>
            </a:r>
            <a:r>
              <a:rPr lang="en-US" sz="1300" dirty="0" err="1">
                <a:latin typeface="Bahnschrift SemiLight" panose="020B0502040204020203" pitchFamily="34" charset="0"/>
                <a:ea typeface="+mn-lt"/>
                <a:cs typeface="+mn-lt"/>
              </a:rPr>
              <a:t>Kavaklı</a:t>
            </a:r>
            <a:r>
              <a:rPr lang="en-US" sz="1300" dirty="0">
                <a:latin typeface="Bahnschrift SemiLight" panose="020B0502040204020203" pitchFamily="34" charset="0"/>
                <a:ea typeface="+mn-lt"/>
                <a:cs typeface="+mn-lt"/>
              </a:rPr>
              <a:t>, K., </a:t>
            </a:r>
            <a:r>
              <a:rPr lang="en-US" sz="1300" dirty="0" err="1">
                <a:latin typeface="Bahnschrift SemiLight" panose="020B0502040204020203" pitchFamily="34" charset="0"/>
                <a:ea typeface="+mn-lt"/>
                <a:cs typeface="+mn-lt"/>
              </a:rPr>
              <a:t>Şahin</a:t>
            </a:r>
            <a:r>
              <a:rPr lang="en-US" sz="1300" dirty="0">
                <a:latin typeface="Bahnschrift SemiLight" panose="020B0502040204020203" pitchFamily="34" charset="0"/>
                <a:ea typeface="+mn-lt"/>
                <a:cs typeface="+mn-lt"/>
              </a:rPr>
              <a:t>, A., Artal, P., &amp; </a:t>
            </a:r>
            <a:r>
              <a:rPr lang="en-US" sz="1300" dirty="0" err="1">
                <a:latin typeface="Bahnschrift SemiLight" panose="020B0502040204020203" pitchFamily="34" charset="0"/>
                <a:ea typeface="+mn-lt"/>
                <a:cs typeface="+mn-lt"/>
              </a:rPr>
              <a:t>Ürey</a:t>
            </a:r>
            <a:r>
              <a:rPr lang="en-US" sz="1300" dirty="0">
                <a:latin typeface="Bahnschrift SemiLight" panose="020B0502040204020203" pitchFamily="34" charset="0"/>
                <a:ea typeface="+mn-lt"/>
                <a:cs typeface="+mn-lt"/>
              </a:rPr>
              <a:t>, H. “Applications of augmented reality in ophthalmology.” </a:t>
            </a:r>
            <a:r>
              <a:rPr lang="en-US" sz="1300" i="1" dirty="0">
                <a:latin typeface="Bahnschrift SemiLight" panose="020B0502040204020203" pitchFamily="34" charset="0"/>
                <a:ea typeface="+mn-lt"/>
                <a:cs typeface="+mn-lt"/>
              </a:rPr>
              <a:t>Biomedical optics express</a:t>
            </a:r>
            <a:r>
              <a:rPr lang="en-US" sz="1300" dirty="0">
                <a:latin typeface="Bahnschrift SemiLight" panose="020B0502040204020203" pitchFamily="34" charset="0"/>
                <a:ea typeface="+mn-lt"/>
                <a:cs typeface="+mn-lt"/>
              </a:rPr>
              <a:t>, vol.12, no.1, pp.511-538, 2021. https://doi.org/10.1364/BOE.405026 </a:t>
            </a:r>
            <a:endParaRPr lang="en-US" sz="1300" dirty="0">
              <a:latin typeface="Bahnschrift SemiLight" panose="020B0502040204020203" pitchFamily="34" charset="0"/>
              <a:cs typeface="Calibri"/>
            </a:endParaRPr>
          </a:p>
          <a:p>
            <a:pPr marL="0" indent="0">
              <a:buNone/>
            </a:pPr>
            <a:endParaRPr lang="en-US" sz="1300" dirty="0">
              <a:latin typeface="Bahnschrift SemiLight" panose="020B0502040204020203" pitchFamily="34" charset="0"/>
              <a:cs typeface="Calibri"/>
            </a:endParaRPr>
          </a:p>
          <a:p>
            <a:pPr marL="0" indent="0">
              <a:buNone/>
            </a:pPr>
            <a:endParaRPr lang="en-US" sz="1300" dirty="0">
              <a:latin typeface="Bahnschrift SemiLight" panose="020B0502040204020203" pitchFamily="34" charset="0"/>
            </a:endParaRPr>
          </a:p>
        </p:txBody>
      </p:sp>
      <p:sp>
        <p:nvSpPr>
          <p:cNvPr id="2" name="Slide Number Placeholder 1">
            <a:extLst>
              <a:ext uri="{FF2B5EF4-FFF2-40B4-BE49-F238E27FC236}">
                <a16:creationId xmlns:a16="http://schemas.microsoft.com/office/drawing/2014/main" id="{2E568B6C-0C5D-44B2-A420-B20BF6D91D1A}"/>
              </a:ext>
            </a:extLst>
          </p:cNvPr>
          <p:cNvSpPr>
            <a:spLocks noGrp="1"/>
          </p:cNvSpPr>
          <p:nvPr>
            <p:ph type="sldNum" sz="quarter" idx="12"/>
          </p:nvPr>
        </p:nvSpPr>
        <p:spPr/>
        <p:txBody>
          <a:bodyPr/>
          <a:lstStyle/>
          <a:p>
            <a:fld id="{ECD56417-8AC7-43CA-8C45-1B6949897750}" type="slidenum">
              <a:rPr lang="en-US" smtClean="0"/>
              <a:t>12</a:t>
            </a:fld>
            <a:endParaRPr lang="en-US"/>
          </a:p>
        </p:txBody>
      </p:sp>
      <p:sp>
        <p:nvSpPr>
          <p:cNvPr id="4" name="Title 1">
            <a:extLst>
              <a:ext uri="{FF2B5EF4-FFF2-40B4-BE49-F238E27FC236}">
                <a16:creationId xmlns:a16="http://schemas.microsoft.com/office/drawing/2014/main" id="{D4DDC1BB-97A1-41DB-9CFC-29CACEC8C97D}"/>
              </a:ext>
            </a:extLst>
          </p:cNvPr>
          <p:cNvSpPr>
            <a:spLocks noGrp="1"/>
          </p:cNvSpPr>
          <p:nvPr>
            <p:ph type="title"/>
          </p:nvPr>
        </p:nvSpPr>
        <p:spPr>
          <a:xfrm>
            <a:off x="255015" y="123739"/>
            <a:ext cx="4067603" cy="508029"/>
          </a:xfrm>
        </p:spPr>
        <p:txBody>
          <a:bodyPr>
            <a:normAutofit/>
          </a:bodyPr>
          <a:lstStyle/>
          <a:p>
            <a:r>
              <a:rPr lang="en-US" sz="2400" dirty="0">
                <a:latin typeface="Bahnschrift SemiLight" panose="020B0502040204020203" pitchFamily="34" charset="0"/>
              </a:rPr>
              <a:t>Reference (cont.)</a:t>
            </a:r>
          </a:p>
        </p:txBody>
      </p:sp>
    </p:spTree>
    <p:extLst>
      <p:ext uri="{BB962C8B-B14F-4D97-AF65-F5344CB8AC3E}">
        <p14:creationId xmlns:p14="http://schemas.microsoft.com/office/powerpoint/2010/main" val="2420706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BA20F97-B8AA-4289-84DC-3F5E91536359}"/>
              </a:ext>
            </a:extLst>
          </p:cNvPr>
          <p:cNvSpPr>
            <a:spLocks noGrp="1"/>
          </p:cNvSpPr>
          <p:nvPr>
            <p:ph idx="1"/>
          </p:nvPr>
        </p:nvSpPr>
        <p:spPr>
          <a:xfrm>
            <a:off x="242553" y="1369219"/>
            <a:ext cx="8776756" cy="3263504"/>
          </a:xfrm>
        </p:spPr>
        <p:txBody>
          <a:bodyPr vert="horz" lIns="91440" tIns="45720" rIns="91440" bIns="45720" rtlCol="0" anchor="t">
            <a:normAutofit/>
          </a:bodyPr>
          <a:lstStyle/>
          <a:p>
            <a:pPr marL="0" indent="0">
              <a:buNone/>
            </a:pPr>
            <a:r>
              <a:rPr lang="en-US" sz="1600" dirty="0">
                <a:latin typeface="Bahnschrift SemiLight"/>
              </a:rPr>
              <a:t>Slide 3:  https://www.azquotes.com/quote/952206</a:t>
            </a:r>
          </a:p>
          <a:p>
            <a:pPr marL="0" indent="0">
              <a:buNone/>
            </a:pPr>
            <a:r>
              <a:rPr lang="en-US" sz="1600" dirty="0">
                <a:latin typeface="Bahnschrift SemiLight"/>
              </a:rPr>
              <a:t>Slide 5: (Left) https://www.palestineposterproject.org/poster/%C5%BCydzi-wszy-typhus-plamisty</a:t>
            </a:r>
          </a:p>
          <a:p>
            <a:pPr marL="0" indent="0">
              <a:buNone/>
            </a:pPr>
            <a:r>
              <a:rPr lang="en-US" sz="1600" dirty="0">
                <a:latin typeface="Bahnschrift SemiLight"/>
              </a:rPr>
              <a:t>(Right) https://www.amazon.com/Black-Mirror-Against-Original-Soundtrack/dp/B06XS7RHLY</a:t>
            </a:r>
          </a:p>
          <a:p>
            <a:pPr marL="0" indent="0">
              <a:buNone/>
            </a:pPr>
            <a:r>
              <a:rPr lang="en-US" sz="1600" dirty="0">
                <a:latin typeface="Bahnschrift SemiLight"/>
              </a:rPr>
              <a:t>Slide 8: https://commons.wikimedia.org/wiki/File:Xray_of_deep_brain_stimulation_in_OCD,_L. </a:t>
            </a:r>
            <a:r>
              <a:rPr lang="en-US" sz="1600" dirty="0" err="1">
                <a:latin typeface="Bahnschrift SemiLight"/>
              </a:rPr>
              <a:t>png</a:t>
            </a:r>
            <a:endParaRPr lang="en-US" sz="1600" dirty="0">
              <a:latin typeface="Bahnschrift SemiLight"/>
            </a:endParaRPr>
          </a:p>
          <a:p>
            <a:pPr marL="0" indent="0">
              <a:buNone/>
            </a:pPr>
            <a:r>
              <a:rPr lang="en-US" sz="1600" dirty="0">
                <a:latin typeface="Bahnschrift SemiLight"/>
              </a:rPr>
              <a:t>Slide 9: https://www.stambol.com/2018/05/28/the-future-of-ar-vr-headset-design-is-hybrid/</a:t>
            </a:r>
          </a:p>
          <a:p>
            <a:pPr marL="0" indent="0">
              <a:buNone/>
            </a:pPr>
            <a:endParaRPr lang="en-US" sz="1600" dirty="0">
              <a:latin typeface="Bahnschrift SemiLight"/>
            </a:endParaRPr>
          </a:p>
        </p:txBody>
      </p:sp>
      <p:sp>
        <p:nvSpPr>
          <p:cNvPr id="7" name="Title 1">
            <a:extLst>
              <a:ext uri="{FF2B5EF4-FFF2-40B4-BE49-F238E27FC236}">
                <a16:creationId xmlns:a16="http://schemas.microsoft.com/office/drawing/2014/main" id="{83BAA51E-6B0A-4040-975D-437164619958}"/>
              </a:ext>
            </a:extLst>
          </p:cNvPr>
          <p:cNvSpPr>
            <a:spLocks noGrp="1"/>
          </p:cNvSpPr>
          <p:nvPr>
            <p:ph type="title"/>
          </p:nvPr>
        </p:nvSpPr>
        <p:spPr>
          <a:xfrm>
            <a:off x="242553" y="173615"/>
            <a:ext cx="7886700" cy="994172"/>
          </a:xfrm>
        </p:spPr>
        <p:txBody>
          <a:bodyPr>
            <a:normAutofit/>
          </a:bodyPr>
          <a:lstStyle/>
          <a:p>
            <a:r>
              <a:rPr lang="en-US" sz="3600" dirty="0">
                <a:latin typeface="Bahnschrift SemiLight" panose="020B0502040204020203" pitchFamily="34" charset="0"/>
              </a:rPr>
              <a:t>Image Reference</a:t>
            </a:r>
          </a:p>
        </p:txBody>
      </p:sp>
      <p:sp>
        <p:nvSpPr>
          <p:cNvPr id="2" name="Slide Number Placeholder 1">
            <a:extLst>
              <a:ext uri="{FF2B5EF4-FFF2-40B4-BE49-F238E27FC236}">
                <a16:creationId xmlns:a16="http://schemas.microsoft.com/office/drawing/2014/main" id="{7ECEBE9C-CF92-46FF-A48C-C74A378EC252}"/>
              </a:ext>
            </a:extLst>
          </p:cNvPr>
          <p:cNvSpPr>
            <a:spLocks noGrp="1"/>
          </p:cNvSpPr>
          <p:nvPr>
            <p:ph type="sldNum" sz="quarter" idx="12"/>
          </p:nvPr>
        </p:nvSpPr>
        <p:spPr/>
        <p:txBody>
          <a:bodyPr/>
          <a:lstStyle/>
          <a:p>
            <a:fld id="{ECD56417-8AC7-43CA-8C45-1B6949897750}" type="slidenum">
              <a:rPr lang="en-US" smtClean="0"/>
              <a:t>13</a:t>
            </a:fld>
            <a:endParaRPr lang="en-US"/>
          </a:p>
        </p:txBody>
      </p:sp>
    </p:spTree>
    <p:extLst>
      <p:ext uri="{BB962C8B-B14F-4D97-AF65-F5344CB8AC3E}">
        <p14:creationId xmlns:p14="http://schemas.microsoft.com/office/powerpoint/2010/main" val="1251085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610877B-5DFE-409C-AEA7-C2EBD4FFCF8F}"/>
              </a:ext>
            </a:extLst>
          </p:cNvPr>
          <p:cNvSpPr>
            <a:spLocks noGrp="1"/>
          </p:cNvSpPr>
          <p:nvPr>
            <p:ph type="title"/>
          </p:nvPr>
        </p:nvSpPr>
        <p:spPr>
          <a:xfrm>
            <a:off x="628650" y="274638"/>
            <a:ext cx="7886700" cy="993775"/>
          </a:xfrm>
        </p:spPr>
        <p:txBody>
          <a:bodyPr/>
          <a:lstStyle/>
          <a:p>
            <a:r>
              <a:rPr lang="en-US" dirty="0">
                <a:latin typeface="Bahnschrift SemiLight" panose="020B0502040204020203" pitchFamily="34" charset="0"/>
              </a:rPr>
              <a:t>Plot summary</a:t>
            </a:r>
          </a:p>
        </p:txBody>
      </p:sp>
      <p:sp>
        <p:nvSpPr>
          <p:cNvPr id="7" name="Content Placeholder 2">
            <a:extLst>
              <a:ext uri="{FF2B5EF4-FFF2-40B4-BE49-F238E27FC236}">
                <a16:creationId xmlns:a16="http://schemas.microsoft.com/office/drawing/2014/main" id="{78CDA047-96E0-46A2-9795-8ED2AC9CDC3C}"/>
              </a:ext>
            </a:extLst>
          </p:cNvPr>
          <p:cNvSpPr>
            <a:spLocks noGrp="1"/>
          </p:cNvSpPr>
          <p:nvPr>
            <p:ph sz="half" idx="1"/>
          </p:nvPr>
        </p:nvSpPr>
        <p:spPr>
          <a:xfrm>
            <a:off x="274320" y="1370013"/>
            <a:ext cx="4240530" cy="3262312"/>
          </a:xfrm>
        </p:spPr>
        <p:txBody>
          <a:bodyPr>
            <a:noAutofit/>
          </a:bodyPr>
          <a:lstStyle/>
          <a:p>
            <a:r>
              <a:rPr lang="en-US" sz="1600" dirty="0">
                <a:latin typeface="Bahnschrift SemiLight" panose="020B0502040204020203" pitchFamily="34" charset="0"/>
              </a:rPr>
              <a:t>Main character is a soldier nicknamed “Stripe”</a:t>
            </a:r>
          </a:p>
          <a:p>
            <a:r>
              <a:rPr lang="en-US" sz="1600" dirty="0">
                <a:latin typeface="Bahnschrift SemiLight" panose="020B0502040204020203" pitchFamily="34" charset="0"/>
              </a:rPr>
              <a:t>Everyone in the military has an advanced MASS implant </a:t>
            </a:r>
          </a:p>
          <a:p>
            <a:r>
              <a:rPr lang="en-US" sz="1600" dirty="0">
                <a:latin typeface="Bahnschrift SemiLight" panose="020B0502040204020203" pitchFamily="34" charset="0"/>
              </a:rPr>
              <a:t>“Roaches” plague society</a:t>
            </a:r>
          </a:p>
          <a:p>
            <a:r>
              <a:rPr lang="en-US" sz="1600" dirty="0">
                <a:latin typeface="Bahnschrift SemiLight" panose="020B0502040204020203" pitchFamily="34" charset="0"/>
              </a:rPr>
              <a:t>Stripe encounters a malfunction with his implant</a:t>
            </a:r>
          </a:p>
          <a:p>
            <a:r>
              <a:rPr lang="en-US" sz="1600" dirty="0">
                <a:latin typeface="Bahnschrift SemiLight" panose="020B0502040204020203" pitchFamily="34" charset="0"/>
              </a:rPr>
              <a:t>Stripe learns an ugly truth about his role in a much bigger evil</a:t>
            </a:r>
          </a:p>
          <a:p>
            <a:r>
              <a:rPr lang="en-US" sz="1600" dirty="0">
                <a:latin typeface="Bahnschrift SemiLight" panose="020B0502040204020203" pitchFamily="34" charset="0"/>
              </a:rPr>
              <a:t>After a torturous encounter with one of the men in charge, Stripe is returned to his old life…</a:t>
            </a:r>
          </a:p>
        </p:txBody>
      </p:sp>
      <p:sp>
        <p:nvSpPr>
          <p:cNvPr id="2" name="Slide Number Placeholder 1">
            <a:extLst>
              <a:ext uri="{FF2B5EF4-FFF2-40B4-BE49-F238E27FC236}">
                <a16:creationId xmlns:a16="http://schemas.microsoft.com/office/drawing/2014/main" id="{07A26022-EFA4-4C32-9DDC-792DB8D460EB}"/>
              </a:ext>
            </a:extLst>
          </p:cNvPr>
          <p:cNvSpPr>
            <a:spLocks noGrp="1"/>
          </p:cNvSpPr>
          <p:nvPr>
            <p:ph type="sldNum" sz="quarter" idx="12"/>
          </p:nvPr>
        </p:nvSpPr>
        <p:spPr/>
        <p:txBody>
          <a:bodyPr/>
          <a:lstStyle/>
          <a:p>
            <a:fld id="{ECD56417-8AC7-43CA-8C45-1B6949897750}" type="slidenum">
              <a:rPr lang="en-US" smtClean="0"/>
              <a:t>2</a:t>
            </a:fld>
            <a:endParaRPr lang="en-US"/>
          </a:p>
        </p:txBody>
      </p:sp>
      <p:sp>
        <p:nvSpPr>
          <p:cNvPr id="9" name="TextBox 8">
            <a:extLst>
              <a:ext uri="{FF2B5EF4-FFF2-40B4-BE49-F238E27FC236}">
                <a16:creationId xmlns:a16="http://schemas.microsoft.com/office/drawing/2014/main" id="{62FF2E01-E8F8-4B8A-8EFD-5F79F327C4A9}"/>
              </a:ext>
            </a:extLst>
          </p:cNvPr>
          <p:cNvSpPr txBox="1"/>
          <p:nvPr/>
        </p:nvSpPr>
        <p:spPr>
          <a:xfrm>
            <a:off x="8399205" y="1843"/>
            <a:ext cx="101948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Emily Lin</a:t>
            </a:r>
          </a:p>
        </p:txBody>
      </p:sp>
      <p:pic>
        <p:nvPicPr>
          <p:cNvPr id="4" name="Picture 3">
            <a:extLst>
              <a:ext uri="{FF2B5EF4-FFF2-40B4-BE49-F238E27FC236}">
                <a16:creationId xmlns:a16="http://schemas.microsoft.com/office/drawing/2014/main" id="{CFFE2B9A-7DB0-4BB1-B3F3-BE3EAEE805FA}"/>
              </a:ext>
            </a:extLst>
          </p:cNvPr>
          <p:cNvPicPr>
            <a:picLocks noChangeAspect="1"/>
          </p:cNvPicPr>
          <p:nvPr/>
        </p:nvPicPr>
        <p:blipFill>
          <a:blip r:embed="rId2"/>
          <a:stretch>
            <a:fillRect/>
          </a:stretch>
        </p:blipFill>
        <p:spPr>
          <a:xfrm>
            <a:off x="4572000" y="2748194"/>
            <a:ext cx="4514848" cy="1368953"/>
          </a:xfrm>
          <a:prstGeom prst="rect">
            <a:avLst/>
          </a:prstGeom>
        </p:spPr>
      </p:pic>
      <p:pic>
        <p:nvPicPr>
          <p:cNvPr id="10" name="Picture 9">
            <a:extLst>
              <a:ext uri="{FF2B5EF4-FFF2-40B4-BE49-F238E27FC236}">
                <a16:creationId xmlns:a16="http://schemas.microsoft.com/office/drawing/2014/main" id="{CD73047C-BB47-4A48-9C91-2336120E91CB}"/>
              </a:ext>
            </a:extLst>
          </p:cNvPr>
          <p:cNvPicPr>
            <a:picLocks noChangeAspect="1"/>
          </p:cNvPicPr>
          <p:nvPr/>
        </p:nvPicPr>
        <p:blipFill>
          <a:blip r:embed="rId3"/>
          <a:stretch>
            <a:fillRect/>
          </a:stretch>
        </p:blipFill>
        <p:spPr>
          <a:xfrm>
            <a:off x="4572000" y="1073461"/>
            <a:ext cx="4443902" cy="1529544"/>
          </a:xfrm>
          <a:prstGeom prst="rect">
            <a:avLst/>
          </a:prstGeom>
        </p:spPr>
      </p:pic>
      <p:sp>
        <p:nvSpPr>
          <p:cNvPr id="11" name="TextBox 10">
            <a:extLst>
              <a:ext uri="{FF2B5EF4-FFF2-40B4-BE49-F238E27FC236}">
                <a16:creationId xmlns:a16="http://schemas.microsoft.com/office/drawing/2014/main" id="{57164618-D8CD-4A5E-9BD6-998B48473642}"/>
              </a:ext>
            </a:extLst>
          </p:cNvPr>
          <p:cNvSpPr txBox="1"/>
          <p:nvPr/>
        </p:nvSpPr>
        <p:spPr>
          <a:xfrm>
            <a:off x="5714882" y="4192515"/>
            <a:ext cx="2398340" cy="612475"/>
          </a:xfrm>
          <a:prstGeom prst="rect">
            <a:avLst/>
          </a:prstGeom>
          <a:noFill/>
        </p:spPr>
        <p:txBody>
          <a:bodyPr wrap="square">
            <a:spAutoFit/>
          </a:bodyPr>
          <a:lstStyle/>
          <a:p>
            <a:pPr defTabSz="914400">
              <a:lnSpc>
                <a:spcPct val="90000"/>
              </a:lnSpc>
              <a:spcAft>
                <a:spcPts val="600"/>
              </a:spcAft>
            </a:pPr>
            <a:r>
              <a:rPr lang="en-US" sz="1600" dirty="0">
                <a:solidFill>
                  <a:srgbClr val="FFFFFF"/>
                </a:solidFill>
                <a:latin typeface="Bahnschrift SemiLight" panose="020B0502040204020203" pitchFamily="34" charset="0"/>
              </a:rPr>
              <a:t>What Stripe sees (top)</a:t>
            </a:r>
          </a:p>
          <a:p>
            <a:pPr defTabSz="914400">
              <a:lnSpc>
                <a:spcPct val="90000"/>
              </a:lnSpc>
              <a:spcAft>
                <a:spcPts val="600"/>
              </a:spcAft>
            </a:pPr>
            <a:r>
              <a:rPr lang="en-US" sz="1600" dirty="0">
                <a:solidFill>
                  <a:srgbClr val="FFFFFF"/>
                </a:solidFill>
                <a:latin typeface="Bahnschrift SemiLight" panose="020B0502040204020203" pitchFamily="34" charset="0"/>
              </a:rPr>
              <a:t>What reality is (bottom)</a:t>
            </a:r>
          </a:p>
        </p:txBody>
      </p:sp>
    </p:spTree>
    <p:extLst>
      <p:ext uri="{BB962C8B-B14F-4D97-AF65-F5344CB8AC3E}">
        <p14:creationId xmlns:p14="http://schemas.microsoft.com/office/powerpoint/2010/main" val="845562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9FD06C5-5976-4544-83DE-9A987F8C3B69}"/>
              </a:ext>
            </a:extLst>
          </p:cNvPr>
          <p:cNvSpPr txBox="1">
            <a:spLocks/>
          </p:cNvSpPr>
          <p:nvPr/>
        </p:nvSpPr>
        <p:spPr>
          <a:xfrm>
            <a:off x="368247" y="19108"/>
            <a:ext cx="4760706" cy="99417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500" kern="1200">
                <a:solidFill>
                  <a:schemeClr val="tx1"/>
                </a:solidFill>
                <a:latin typeface="+mj-lt"/>
                <a:ea typeface="+mj-ea"/>
                <a:cs typeface="+mj-cs"/>
              </a:defRPr>
            </a:lvl1pPr>
          </a:lstStyle>
          <a:p>
            <a:r>
              <a:rPr lang="en-US" dirty="0">
                <a:latin typeface="Bahnschrift SemiLight" panose="020B0502040204020203" pitchFamily="34" charset="0"/>
              </a:rPr>
              <a:t>Group Conclusion</a:t>
            </a:r>
          </a:p>
        </p:txBody>
      </p:sp>
      <p:pic>
        <p:nvPicPr>
          <p:cNvPr id="5" name="Picture 2" descr="TOP 25 HISTORY REPEATS ITSELF QUOTES | A-Z Quotes">
            <a:extLst>
              <a:ext uri="{FF2B5EF4-FFF2-40B4-BE49-F238E27FC236}">
                <a16:creationId xmlns:a16="http://schemas.microsoft.com/office/drawing/2014/main" id="{DDBE87FC-6FC6-4CBE-A88E-3229761BE2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3018" y="1732893"/>
            <a:ext cx="4208730" cy="1980578"/>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8CA28E08-4B1B-4D9D-B60E-D19A00A8F44E}"/>
              </a:ext>
            </a:extLst>
          </p:cNvPr>
          <p:cNvSpPr txBox="1">
            <a:spLocks/>
          </p:cNvSpPr>
          <p:nvPr/>
        </p:nvSpPr>
        <p:spPr>
          <a:xfrm>
            <a:off x="368247" y="1274506"/>
            <a:ext cx="4152736" cy="3352800"/>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342900" indent="0" algn="ctr" defTabSz="914400" rtl="0" eaLnBrk="1" latinLnBrk="0" hangingPunct="1">
              <a:lnSpc>
                <a:spcPct val="90000"/>
              </a:lnSpc>
              <a:spcBef>
                <a:spcPts val="500"/>
              </a:spcBef>
              <a:buFont typeface="Arial" panose="020B0604020202020204" pitchFamily="34" charset="0"/>
              <a:buNone/>
              <a:defRPr sz="1500" kern="1200">
                <a:solidFill>
                  <a:schemeClr val="tx1"/>
                </a:solidFill>
                <a:latin typeface="+mn-lt"/>
                <a:ea typeface="+mn-ea"/>
                <a:cs typeface="+mn-cs"/>
              </a:defRPr>
            </a:lvl2pPr>
            <a:lvl3pPr marL="685800" indent="0" algn="ctr" defTabSz="914400" rtl="0" eaLnBrk="1" latinLnBrk="0" hangingPunct="1">
              <a:lnSpc>
                <a:spcPct val="90000"/>
              </a:lnSpc>
              <a:spcBef>
                <a:spcPts val="500"/>
              </a:spcBef>
              <a:buFont typeface="Arial" panose="020B0604020202020204" pitchFamily="34" charset="0"/>
              <a:buNone/>
              <a:defRPr sz="1350" kern="1200">
                <a:solidFill>
                  <a:schemeClr val="tx1"/>
                </a:solidFill>
                <a:latin typeface="+mn-lt"/>
                <a:ea typeface="+mn-ea"/>
                <a:cs typeface="+mn-cs"/>
              </a:defRPr>
            </a:lvl3pPr>
            <a:lvl4pPr marL="10287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3716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17145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lnSpc>
                <a:spcPct val="110000"/>
              </a:lnSpc>
            </a:pPr>
            <a:r>
              <a:rPr lang="en-US" sz="1600" b="1" dirty="0">
                <a:latin typeface="Bahnschrift SemiLight"/>
              </a:rPr>
              <a:t>Warning from the author:</a:t>
            </a:r>
          </a:p>
          <a:p>
            <a:pPr algn="l">
              <a:lnSpc>
                <a:spcPct val="110000"/>
              </a:lnSpc>
            </a:pPr>
            <a:r>
              <a:rPr lang="en-US" sz="1600" b="1" dirty="0">
                <a:latin typeface="Bahnschrift SemiLight"/>
              </a:rPr>
              <a:t>As a species the most important thing we can do is to learn from the pas</a:t>
            </a:r>
            <a:r>
              <a:rPr lang="de-DE" altLang="zh-CN" sz="1600" b="1" dirty="0">
                <a:latin typeface="Bahnschrift SemiLight"/>
                <a:ea typeface="等线"/>
              </a:rPr>
              <a:t>t, and not to use computing technologies to repeat history</a:t>
            </a:r>
            <a:r>
              <a:rPr lang="en-US" sz="1600" b="1" dirty="0">
                <a:latin typeface="Bahnschrift SemiLight"/>
              </a:rPr>
              <a:t>.</a:t>
            </a:r>
          </a:p>
          <a:p>
            <a:pPr algn="l">
              <a:lnSpc>
                <a:spcPct val="110000"/>
              </a:lnSpc>
            </a:pPr>
            <a:r>
              <a:rPr lang="en-US" sz="1600" dirty="0">
                <a:latin typeface="Bahnschrift SemiLight"/>
              </a:rPr>
              <a:t>- Eugenics makes a resurgence with the DNA Screening in the movie </a:t>
            </a:r>
          </a:p>
          <a:p>
            <a:pPr algn="l">
              <a:lnSpc>
                <a:spcPct val="110000"/>
              </a:lnSpc>
            </a:pPr>
            <a:r>
              <a:rPr lang="en-US" sz="1600" dirty="0">
                <a:latin typeface="Bahnschrift SemiLight"/>
              </a:rPr>
              <a:t>- Media propaganda used to make a genocide acceptable (Nazism)</a:t>
            </a:r>
          </a:p>
          <a:p>
            <a:pPr algn="l">
              <a:lnSpc>
                <a:spcPct val="110000"/>
              </a:lnSpc>
            </a:pPr>
            <a:r>
              <a:rPr lang="en-US" sz="1600" dirty="0">
                <a:latin typeface="Bahnschrift SemiLight"/>
              </a:rPr>
              <a:t>- Big brother surveillance with the MASS implant </a:t>
            </a:r>
            <a:endParaRPr lang="en-US" sz="1600" dirty="0">
              <a:latin typeface="Bahnschrift SemiLight" panose="020B0502040204020203" pitchFamily="34" charset="0"/>
            </a:endParaRPr>
          </a:p>
          <a:p>
            <a:pPr algn="l">
              <a:lnSpc>
                <a:spcPct val="110000"/>
              </a:lnSpc>
            </a:pPr>
            <a:endParaRPr lang="en-US" sz="1600" dirty="0">
              <a:latin typeface="Bahnschrift SemiLight" panose="020B0502040204020203" pitchFamily="34" charset="0"/>
            </a:endParaRPr>
          </a:p>
          <a:p>
            <a:pPr algn="l"/>
            <a:endParaRPr lang="en-US" sz="1600" dirty="0">
              <a:latin typeface="Bahnschrift SemiLight" panose="020B0502040204020203" pitchFamily="34" charset="0"/>
            </a:endParaRPr>
          </a:p>
        </p:txBody>
      </p:sp>
      <p:sp>
        <p:nvSpPr>
          <p:cNvPr id="2" name="Slide Number Placeholder 1">
            <a:extLst>
              <a:ext uri="{FF2B5EF4-FFF2-40B4-BE49-F238E27FC236}">
                <a16:creationId xmlns:a16="http://schemas.microsoft.com/office/drawing/2014/main" id="{2E826C14-4BE7-45D3-9FFC-EB03FEA7769F}"/>
              </a:ext>
            </a:extLst>
          </p:cNvPr>
          <p:cNvSpPr>
            <a:spLocks noGrp="1"/>
          </p:cNvSpPr>
          <p:nvPr>
            <p:ph type="sldNum" sz="quarter" idx="12"/>
          </p:nvPr>
        </p:nvSpPr>
        <p:spPr/>
        <p:txBody>
          <a:bodyPr/>
          <a:lstStyle/>
          <a:p>
            <a:fld id="{ECD56417-8AC7-43CA-8C45-1B6949897750}" type="slidenum">
              <a:rPr lang="en-US" smtClean="0"/>
              <a:t>3</a:t>
            </a:fld>
            <a:endParaRPr lang="en-US"/>
          </a:p>
        </p:txBody>
      </p:sp>
      <p:sp>
        <p:nvSpPr>
          <p:cNvPr id="7" name="TextBox 6">
            <a:extLst>
              <a:ext uri="{FF2B5EF4-FFF2-40B4-BE49-F238E27FC236}">
                <a16:creationId xmlns:a16="http://schemas.microsoft.com/office/drawing/2014/main" id="{071BA53F-B335-4D46-8695-A6B1C63183D3}"/>
              </a:ext>
            </a:extLst>
          </p:cNvPr>
          <p:cNvSpPr txBox="1"/>
          <p:nvPr/>
        </p:nvSpPr>
        <p:spPr>
          <a:xfrm>
            <a:off x="8043169" y="13440"/>
            <a:ext cx="110083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cs typeface="Calibri"/>
              </a:rPr>
              <a:t>Talia Andrews</a:t>
            </a:r>
          </a:p>
        </p:txBody>
      </p:sp>
    </p:spTree>
    <p:extLst>
      <p:ext uri="{BB962C8B-B14F-4D97-AF65-F5344CB8AC3E}">
        <p14:creationId xmlns:p14="http://schemas.microsoft.com/office/powerpoint/2010/main" val="1561312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E2740A-DCBE-484A-8A3E-BBC3BA15354E}"/>
              </a:ext>
            </a:extLst>
          </p:cNvPr>
          <p:cNvSpPr txBox="1">
            <a:spLocks/>
          </p:cNvSpPr>
          <p:nvPr/>
        </p:nvSpPr>
        <p:spPr>
          <a:xfrm>
            <a:off x="419264" y="69321"/>
            <a:ext cx="7886700" cy="9941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latin typeface="Bahnschrift SemiLight" panose="020B0502040204020203" pitchFamily="34" charset="0"/>
              </a:rPr>
              <a:t>Eugenics</a:t>
            </a:r>
            <a:endParaRPr lang="en-US" dirty="0">
              <a:latin typeface="Bahnschrift SemiLight" panose="020B0502040204020203" pitchFamily="34" charset="0"/>
            </a:endParaRPr>
          </a:p>
        </p:txBody>
      </p:sp>
      <p:sp>
        <p:nvSpPr>
          <p:cNvPr id="9" name="Content Placeholder 2">
            <a:extLst>
              <a:ext uri="{FF2B5EF4-FFF2-40B4-BE49-F238E27FC236}">
                <a16:creationId xmlns:a16="http://schemas.microsoft.com/office/drawing/2014/main" id="{7A6EB93E-84FF-403A-8C48-3F192C8E17B6}"/>
              </a:ext>
            </a:extLst>
          </p:cNvPr>
          <p:cNvSpPr txBox="1">
            <a:spLocks/>
          </p:cNvSpPr>
          <p:nvPr/>
        </p:nvSpPr>
        <p:spPr>
          <a:xfrm>
            <a:off x="199210" y="990441"/>
            <a:ext cx="4011631" cy="3776822"/>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342900" indent="0" algn="ctr" defTabSz="914400" rtl="0" eaLnBrk="1" latinLnBrk="0" hangingPunct="1">
              <a:lnSpc>
                <a:spcPct val="90000"/>
              </a:lnSpc>
              <a:spcBef>
                <a:spcPts val="500"/>
              </a:spcBef>
              <a:buFont typeface="Arial" panose="020B0604020202020204" pitchFamily="34" charset="0"/>
              <a:buNone/>
              <a:defRPr sz="1500" kern="1200">
                <a:solidFill>
                  <a:schemeClr val="tx1"/>
                </a:solidFill>
                <a:latin typeface="+mn-lt"/>
                <a:ea typeface="+mn-ea"/>
                <a:cs typeface="+mn-cs"/>
              </a:defRPr>
            </a:lvl2pPr>
            <a:lvl3pPr marL="685800" indent="0" algn="ctr" defTabSz="914400" rtl="0" eaLnBrk="1" latinLnBrk="0" hangingPunct="1">
              <a:lnSpc>
                <a:spcPct val="90000"/>
              </a:lnSpc>
              <a:spcBef>
                <a:spcPts val="500"/>
              </a:spcBef>
              <a:buFont typeface="Arial" panose="020B0604020202020204" pitchFamily="34" charset="0"/>
              <a:buNone/>
              <a:defRPr sz="1350" kern="1200">
                <a:solidFill>
                  <a:schemeClr val="tx1"/>
                </a:solidFill>
                <a:latin typeface="+mn-lt"/>
                <a:ea typeface="+mn-ea"/>
                <a:cs typeface="+mn-cs"/>
              </a:defRPr>
            </a:lvl3pPr>
            <a:lvl4pPr marL="10287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3716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17145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marL="285750" indent="-285750" algn="l">
              <a:lnSpc>
                <a:spcPct val="100000"/>
              </a:lnSpc>
              <a:buChar char="•"/>
            </a:pPr>
            <a:r>
              <a:rPr lang="en-US" sz="1600" b="1" dirty="0">
                <a:latin typeface="Bahnschrift SemiLight" panose="020B0502040204020203" pitchFamily="34" charset="0"/>
                <a:ea typeface="DengXian"/>
                <a:cs typeface="Times New Roman"/>
              </a:rPr>
              <a:t>History of Eugenics </a:t>
            </a:r>
          </a:p>
          <a:p>
            <a:pPr marL="628650" lvl="1" indent="-285750" algn="l">
              <a:lnSpc>
                <a:spcPct val="100000"/>
              </a:lnSpc>
              <a:buFont typeface="Arial" panose="020B0604020202020204" pitchFamily="34" charset="0"/>
              <a:buChar char="•"/>
            </a:pPr>
            <a:r>
              <a:rPr lang="en-US" sz="1600" dirty="0">
                <a:latin typeface="Bahnschrift SemiLight" panose="020B0502040204020203" pitchFamily="34" charset="0"/>
                <a:ea typeface="DengXian"/>
                <a:cs typeface="Times New Roman"/>
              </a:rPr>
              <a:t>Definition </a:t>
            </a:r>
            <a:r>
              <a:rPr lang="en-US" sz="1600" dirty="0">
                <a:latin typeface="Bahnschrift SemiLight" panose="020B0502040204020203" pitchFamily="34" charset="0"/>
                <a:ea typeface="DengXian"/>
                <a:cs typeface="Times New Roman"/>
                <a:hlinkClick r:id="rId3" action="ppaction://hlinksldjump"/>
              </a:rPr>
              <a:t>[1]</a:t>
            </a:r>
            <a:endParaRPr lang="en-US" sz="1600" dirty="0">
              <a:latin typeface="Bahnschrift SemiLight" panose="020B0502040204020203" pitchFamily="34" charset="0"/>
              <a:ea typeface="DengXian"/>
              <a:cs typeface="Times New Roman"/>
            </a:endParaRPr>
          </a:p>
          <a:p>
            <a:pPr marL="628650" lvl="1" indent="-285750" algn="l">
              <a:lnSpc>
                <a:spcPct val="100000"/>
              </a:lnSpc>
              <a:buFont typeface="Arial" panose="020B0604020202020204" pitchFamily="34" charset="0"/>
              <a:buChar char="•"/>
            </a:pPr>
            <a:r>
              <a:rPr lang="en-US" sz="1600" dirty="0">
                <a:latin typeface="Bahnschrift SemiLight" panose="020B0502040204020203" pitchFamily="34" charset="0"/>
                <a:ea typeface="DengXian"/>
                <a:cs typeface="Times New Roman"/>
              </a:rPr>
              <a:t>Positive and negative eugenics </a:t>
            </a:r>
            <a:r>
              <a:rPr lang="en-US" sz="1600" dirty="0">
                <a:latin typeface="Bahnschrift SemiLight" panose="020B0502040204020203" pitchFamily="34" charset="0"/>
                <a:ea typeface="DengXian"/>
                <a:cs typeface="Times New Roman"/>
                <a:hlinkClick r:id="rId3" action="ppaction://hlinksldjump"/>
              </a:rPr>
              <a:t>[2]</a:t>
            </a:r>
            <a:endParaRPr lang="en-US" sz="1600" dirty="0">
              <a:latin typeface="Bahnschrift SemiLight" panose="020B0502040204020203" pitchFamily="34" charset="0"/>
              <a:ea typeface="DengXian"/>
              <a:cs typeface="Times New Roman"/>
            </a:endParaRPr>
          </a:p>
          <a:p>
            <a:pPr marL="285750" indent="-285750" algn="l">
              <a:lnSpc>
                <a:spcPct val="100000"/>
              </a:lnSpc>
              <a:buFont typeface="Arial,Sans-Serif" panose="020B0604020202020204" pitchFamily="34" charset="0"/>
              <a:buChar char="•"/>
            </a:pPr>
            <a:r>
              <a:rPr lang="en-US" sz="1600" b="1" dirty="0">
                <a:latin typeface="Bahnschrift SemiLight" panose="020B0502040204020203" pitchFamily="34" charset="0"/>
                <a:ea typeface="+mn-lt"/>
                <a:cs typeface="+mn-lt"/>
              </a:rPr>
              <a:t>DNA Screening (Fiction)</a:t>
            </a:r>
            <a:endParaRPr lang="en-US" sz="1600" dirty="0">
              <a:latin typeface="Bahnschrift SemiLight" panose="020B0502040204020203" pitchFamily="34" charset="0"/>
              <a:ea typeface="+mn-lt"/>
              <a:cs typeface="+mn-lt"/>
            </a:endParaRPr>
          </a:p>
          <a:p>
            <a:pPr marL="628650" lvl="1" indent="-285750" algn="l">
              <a:lnSpc>
                <a:spcPct val="100000"/>
              </a:lnSpc>
              <a:buFont typeface="Arial,Sans-Serif" panose="020B0604020202020204" pitchFamily="34" charset="0"/>
              <a:buChar char="•"/>
            </a:pPr>
            <a:r>
              <a:rPr lang="en-US" sz="1600" dirty="0">
                <a:latin typeface="Bahnschrift SemiLight" panose="020B0502040204020203" pitchFamily="34" charset="0"/>
                <a:ea typeface="DengXian"/>
                <a:cs typeface="Calibri"/>
              </a:rPr>
              <a:t>"Higher rates of cancer. Muscular dystrophy, MS. SLS. Substandard IQ. Criminal tendencies. Sexual deviances."</a:t>
            </a:r>
            <a:endParaRPr lang="en-US" sz="1600" dirty="0">
              <a:latin typeface="Bahnschrift SemiLight" panose="020B0502040204020203" pitchFamily="34" charset="0"/>
            </a:endParaRPr>
          </a:p>
          <a:p>
            <a:pPr marL="285750" indent="-285750" algn="l">
              <a:lnSpc>
                <a:spcPct val="100000"/>
              </a:lnSpc>
              <a:buFont typeface="Arial" panose="020B0604020202020204" pitchFamily="34" charset="0"/>
              <a:buChar char="•"/>
            </a:pPr>
            <a:r>
              <a:rPr lang="en-US" sz="1600" b="1" dirty="0">
                <a:latin typeface="Bahnschrift SemiLight" panose="020B0502040204020203" pitchFamily="34" charset="0"/>
                <a:ea typeface="DengXian"/>
                <a:cs typeface="Times New Roman"/>
              </a:rPr>
              <a:t>Current DNA Screening Technologies </a:t>
            </a:r>
            <a:endParaRPr lang="en-US" sz="1600" b="1" dirty="0">
              <a:latin typeface="Bahnschrift SemiLight" panose="020B0502040204020203" pitchFamily="34" charset="0"/>
            </a:endParaRPr>
          </a:p>
          <a:p>
            <a:pPr marL="628650" lvl="1" indent="-285750" algn="l">
              <a:lnSpc>
                <a:spcPct val="100000"/>
              </a:lnSpc>
              <a:buChar char="•"/>
            </a:pPr>
            <a:r>
              <a:rPr lang="en-US" sz="1600" dirty="0">
                <a:latin typeface="Bahnschrift SemiLight" panose="020B0502040204020203" pitchFamily="34" charset="0"/>
                <a:ea typeface="DengXian"/>
                <a:cs typeface="Times New Roman"/>
              </a:rPr>
              <a:t>Types of current genetic testing </a:t>
            </a:r>
            <a:r>
              <a:rPr lang="en-US" sz="1600" dirty="0">
                <a:latin typeface="Bahnschrift SemiLight" panose="020B0502040204020203" pitchFamily="34" charset="0"/>
                <a:ea typeface="DengXian"/>
                <a:cs typeface="Times New Roman"/>
                <a:hlinkClick r:id="rId3" action="ppaction://hlinksldjump"/>
              </a:rPr>
              <a:t>[3]</a:t>
            </a:r>
            <a:endParaRPr lang="en-US" sz="1600" dirty="0">
              <a:latin typeface="Bahnschrift SemiLight" panose="020B0502040204020203" pitchFamily="34" charset="0"/>
              <a:ea typeface="DengXian"/>
              <a:cs typeface="Times New Roman"/>
            </a:endParaRPr>
          </a:p>
          <a:p>
            <a:pPr marL="628650" lvl="1" indent="-285750" algn="l">
              <a:lnSpc>
                <a:spcPct val="100000"/>
              </a:lnSpc>
              <a:buChar char="•"/>
            </a:pPr>
            <a:r>
              <a:rPr lang="en-US" sz="1600" dirty="0">
                <a:latin typeface="Bahnschrift SemiLight" panose="020B0502040204020203" pitchFamily="34" charset="0"/>
                <a:ea typeface="DengXian"/>
                <a:cs typeface="Times New Roman"/>
              </a:rPr>
              <a:t>Can detect more than 1,200 disorders and disease </a:t>
            </a:r>
            <a:r>
              <a:rPr lang="en-US" sz="1600" dirty="0">
                <a:latin typeface="Bahnschrift SemiLight" panose="020B0502040204020203" pitchFamily="34" charset="0"/>
                <a:ea typeface="DengXian"/>
                <a:cs typeface="Times New Roman"/>
                <a:hlinkClick r:id="rId3" action="ppaction://hlinksldjump"/>
              </a:rPr>
              <a:t>[4]</a:t>
            </a:r>
            <a:endParaRPr lang="en-US" sz="1600" dirty="0">
              <a:latin typeface="Bahnschrift SemiLight" panose="020B0502040204020203" pitchFamily="34" charset="0"/>
              <a:ea typeface="DengXian"/>
              <a:cs typeface="Times New Roman"/>
            </a:endParaRPr>
          </a:p>
          <a:p>
            <a:pPr marL="628650" lvl="1" indent="-285750" algn="l">
              <a:buChar char="•"/>
            </a:pPr>
            <a:endParaRPr lang="en-US" sz="1600" dirty="0">
              <a:latin typeface="Bahnschrift SemiLight" panose="020B0502040204020203" pitchFamily="34" charset="0"/>
              <a:ea typeface="DengXian"/>
              <a:cs typeface="Calibri"/>
            </a:endParaRPr>
          </a:p>
          <a:p>
            <a:pPr algn="l"/>
            <a:endParaRPr lang="en-US" sz="1600" dirty="0">
              <a:latin typeface="Bahnschrift SemiLight" panose="020B0502040204020203" pitchFamily="34" charset="0"/>
              <a:ea typeface="DengXian"/>
              <a:cs typeface="Times New Roman"/>
            </a:endParaRPr>
          </a:p>
        </p:txBody>
      </p:sp>
      <p:sp>
        <p:nvSpPr>
          <p:cNvPr id="2" name="Slide Number Placeholder 1">
            <a:extLst>
              <a:ext uri="{FF2B5EF4-FFF2-40B4-BE49-F238E27FC236}">
                <a16:creationId xmlns:a16="http://schemas.microsoft.com/office/drawing/2014/main" id="{5E61A877-0128-4698-BC52-632517C1EDF6}"/>
              </a:ext>
            </a:extLst>
          </p:cNvPr>
          <p:cNvSpPr>
            <a:spLocks noGrp="1"/>
          </p:cNvSpPr>
          <p:nvPr>
            <p:ph type="sldNum" sz="quarter" idx="12"/>
          </p:nvPr>
        </p:nvSpPr>
        <p:spPr/>
        <p:txBody>
          <a:bodyPr/>
          <a:lstStyle/>
          <a:p>
            <a:fld id="{ECD56417-8AC7-43CA-8C45-1B6949897750}" type="slidenum">
              <a:rPr lang="en-US" smtClean="0"/>
              <a:t>4</a:t>
            </a:fld>
            <a:endParaRPr lang="en-US"/>
          </a:p>
        </p:txBody>
      </p:sp>
      <p:pic>
        <p:nvPicPr>
          <p:cNvPr id="5" name="Picture 4">
            <a:extLst>
              <a:ext uri="{FF2B5EF4-FFF2-40B4-BE49-F238E27FC236}">
                <a16:creationId xmlns:a16="http://schemas.microsoft.com/office/drawing/2014/main" id="{7A913EFE-4DE8-4E08-9D82-247DBD92DB38}"/>
              </a:ext>
            </a:extLst>
          </p:cNvPr>
          <p:cNvPicPr>
            <a:picLocks noChangeAspect="1"/>
          </p:cNvPicPr>
          <p:nvPr/>
        </p:nvPicPr>
        <p:blipFill>
          <a:blip r:embed="rId4"/>
          <a:stretch>
            <a:fillRect/>
          </a:stretch>
        </p:blipFill>
        <p:spPr>
          <a:xfrm>
            <a:off x="4295717" y="796834"/>
            <a:ext cx="4673840" cy="3549832"/>
          </a:xfrm>
          <a:prstGeom prst="rect">
            <a:avLst/>
          </a:prstGeom>
        </p:spPr>
      </p:pic>
      <p:sp>
        <p:nvSpPr>
          <p:cNvPr id="3" name="TextBox 2">
            <a:extLst>
              <a:ext uri="{FF2B5EF4-FFF2-40B4-BE49-F238E27FC236}">
                <a16:creationId xmlns:a16="http://schemas.microsoft.com/office/drawing/2014/main" id="{E85C2311-20E7-4605-9A70-0325387B4844}"/>
              </a:ext>
            </a:extLst>
          </p:cNvPr>
          <p:cNvSpPr txBox="1"/>
          <p:nvPr/>
        </p:nvSpPr>
        <p:spPr>
          <a:xfrm>
            <a:off x="8043169" y="13440"/>
            <a:ext cx="110083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cs typeface="Calibri"/>
              </a:rPr>
              <a:t>Talia Andrews</a:t>
            </a:r>
          </a:p>
        </p:txBody>
      </p:sp>
      <p:sp>
        <p:nvSpPr>
          <p:cNvPr id="4" name="Rectangle 3">
            <a:extLst>
              <a:ext uri="{FF2B5EF4-FFF2-40B4-BE49-F238E27FC236}">
                <a16:creationId xmlns:a16="http://schemas.microsoft.com/office/drawing/2014/main" id="{4FFFC33A-A06F-4398-863C-C2E9D5B93F8F}"/>
              </a:ext>
            </a:extLst>
          </p:cNvPr>
          <p:cNvSpPr/>
          <p:nvPr/>
        </p:nvSpPr>
        <p:spPr>
          <a:xfrm>
            <a:off x="5622924" y="3948890"/>
            <a:ext cx="261937" cy="2222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ensored | Jerma Lore Wiki | Fandom">
            <a:extLst>
              <a:ext uri="{FF2B5EF4-FFF2-40B4-BE49-F238E27FC236}">
                <a16:creationId xmlns:a16="http://schemas.microsoft.com/office/drawing/2014/main" id="{1DA6696F-D4E6-429E-B7B8-A1CB37E5ED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2923" y="3979861"/>
            <a:ext cx="261937" cy="160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804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 person&#10;&#10;Description automatically generated">
            <a:extLst>
              <a:ext uri="{FF2B5EF4-FFF2-40B4-BE49-F238E27FC236}">
                <a16:creationId xmlns:a16="http://schemas.microsoft.com/office/drawing/2014/main" id="{76B90D69-2168-4490-8A30-D9326A5DECBE}"/>
              </a:ext>
            </a:extLst>
          </p:cNvPr>
          <p:cNvPicPr>
            <a:picLocks noGrp="1" noChangeAspect="1"/>
          </p:cNvPicPr>
          <p:nvPr>
            <p:ph idx="1"/>
          </p:nvPr>
        </p:nvPicPr>
        <p:blipFill rotWithShape="1">
          <a:blip r:embed="rId3">
            <a:extLst>
              <a:ext uri="{BEBA8EAE-BF5A-486C-A8C5-ECC9F3942E4B}">
                <a14:imgProps xmlns:a14="http://schemas.microsoft.com/office/drawing/2010/main">
                  <a14:imgLayer r:embed="rId4">
                    <a14:imgEffect>
                      <a14:brightnessContrast bright="39000"/>
                    </a14:imgEffect>
                  </a14:imgLayer>
                </a14:imgProps>
              </a:ext>
            </a:extLst>
          </a:blip>
          <a:srcRect r="21613"/>
          <a:stretch/>
        </p:blipFill>
        <p:spPr>
          <a:xfrm>
            <a:off x="4510969" y="841475"/>
            <a:ext cx="4572000" cy="3201750"/>
          </a:xfrm>
        </p:spPr>
      </p:pic>
      <p:sp>
        <p:nvSpPr>
          <p:cNvPr id="8" name="Title 1">
            <a:extLst>
              <a:ext uri="{FF2B5EF4-FFF2-40B4-BE49-F238E27FC236}">
                <a16:creationId xmlns:a16="http://schemas.microsoft.com/office/drawing/2014/main" id="{01E2740A-DCBE-484A-8A3E-BBC3BA15354E}"/>
              </a:ext>
            </a:extLst>
          </p:cNvPr>
          <p:cNvSpPr txBox="1">
            <a:spLocks/>
          </p:cNvSpPr>
          <p:nvPr/>
        </p:nvSpPr>
        <p:spPr>
          <a:xfrm>
            <a:off x="628650" y="13691"/>
            <a:ext cx="7886700" cy="9941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latin typeface="Bahnschrift SemiLight" panose="020B0502040204020203" pitchFamily="34" charset="0"/>
              </a:rPr>
              <a:t>Propaganda</a:t>
            </a:r>
            <a:endParaRPr lang="en-US" dirty="0">
              <a:latin typeface="Bahnschrift SemiLight" panose="020B0502040204020203" pitchFamily="34" charset="0"/>
            </a:endParaRPr>
          </a:p>
        </p:txBody>
      </p:sp>
      <p:sp>
        <p:nvSpPr>
          <p:cNvPr id="9" name="Content Placeholder 2">
            <a:extLst>
              <a:ext uri="{FF2B5EF4-FFF2-40B4-BE49-F238E27FC236}">
                <a16:creationId xmlns:a16="http://schemas.microsoft.com/office/drawing/2014/main" id="{7A6EB93E-84FF-403A-8C48-3F192C8E17B6}"/>
              </a:ext>
            </a:extLst>
          </p:cNvPr>
          <p:cNvSpPr txBox="1">
            <a:spLocks/>
          </p:cNvSpPr>
          <p:nvPr/>
        </p:nvSpPr>
        <p:spPr>
          <a:xfrm>
            <a:off x="0" y="895350"/>
            <a:ext cx="4791807" cy="33528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342900" indent="0" algn="ctr" defTabSz="914400" rtl="0" eaLnBrk="1" latinLnBrk="0" hangingPunct="1">
              <a:lnSpc>
                <a:spcPct val="90000"/>
              </a:lnSpc>
              <a:spcBef>
                <a:spcPts val="500"/>
              </a:spcBef>
              <a:buFont typeface="Arial" panose="020B0604020202020204" pitchFamily="34" charset="0"/>
              <a:buNone/>
              <a:defRPr sz="1500" kern="1200">
                <a:solidFill>
                  <a:schemeClr val="tx1"/>
                </a:solidFill>
                <a:latin typeface="+mn-lt"/>
                <a:ea typeface="+mn-ea"/>
                <a:cs typeface="+mn-cs"/>
              </a:defRPr>
            </a:lvl2pPr>
            <a:lvl3pPr marL="685800" indent="0" algn="ctr" defTabSz="914400" rtl="0" eaLnBrk="1" latinLnBrk="0" hangingPunct="1">
              <a:lnSpc>
                <a:spcPct val="90000"/>
              </a:lnSpc>
              <a:spcBef>
                <a:spcPts val="500"/>
              </a:spcBef>
              <a:buFont typeface="Arial" panose="020B0604020202020204" pitchFamily="34" charset="0"/>
              <a:buNone/>
              <a:defRPr sz="1350" kern="1200">
                <a:solidFill>
                  <a:schemeClr val="tx1"/>
                </a:solidFill>
                <a:latin typeface="+mn-lt"/>
                <a:ea typeface="+mn-ea"/>
                <a:cs typeface="+mn-cs"/>
              </a:defRPr>
            </a:lvl3pPr>
            <a:lvl4pPr marL="10287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3716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17145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marL="285750" indent="-285750" algn="l">
              <a:buFont typeface="Arial" panose="020B0604020202020204" pitchFamily="34" charset="0"/>
              <a:buChar char="•"/>
            </a:pPr>
            <a:r>
              <a:rPr lang="en-US" sz="1600" dirty="0">
                <a:latin typeface="Bahnschrift SemiLight" panose="020B0502040204020203" pitchFamily="34" charset="0"/>
              </a:rPr>
              <a:t>Propaganda against human with DNA “defects”</a:t>
            </a:r>
          </a:p>
          <a:p>
            <a:pPr marL="285750" indent="-285750" algn="l">
              <a:buFont typeface="Arial" panose="020B0604020202020204" pitchFamily="34" charset="0"/>
              <a:buChar char="•"/>
            </a:pPr>
            <a:r>
              <a:rPr lang="en-US" sz="1600" dirty="0">
                <a:latin typeface="Bahnschrift SemiLight" panose="020B0502040204020203" pitchFamily="34" charset="0"/>
              </a:rPr>
              <a:t>Nazis persecuting Jews for “spreading disease” direct parallels to the propaganda in the movie.</a:t>
            </a:r>
          </a:p>
          <a:p>
            <a:pPr marL="628650" lvl="1" indent="-285750" algn="l">
              <a:buFont typeface="Arial" panose="020B0604020202020204" pitchFamily="34" charset="0"/>
              <a:buChar char="•"/>
            </a:pPr>
            <a:r>
              <a:rPr lang="en-US" sz="1600" dirty="0">
                <a:latin typeface="Bahnschrift SemiLight" panose="020B0502040204020203" pitchFamily="34" charset="0"/>
              </a:rPr>
              <a:t>6 million Jews killed </a:t>
            </a:r>
            <a:r>
              <a:rPr lang="en-US" sz="1600" dirty="0">
                <a:latin typeface="Bahnschrift SemiLight" panose="020B0502040204020203" pitchFamily="34" charset="0"/>
                <a:hlinkClick r:id="rId5" action="ppaction://hlinksldjump"/>
              </a:rPr>
              <a:t>[5]</a:t>
            </a:r>
            <a:endParaRPr lang="en-US" sz="1600" dirty="0">
              <a:latin typeface="Bahnschrift SemiLight" panose="020B0502040204020203" pitchFamily="34" charset="0"/>
            </a:endParaRPr>
          </a:p>
          <a:p>
            <a:pPr algn="l"/>
            <a:endParaRPr lang="en-US" dirty="0">
              <a:latin typeface="Bahnschrift SemiLight" panose="020B0502040204020203" pitchFamily="34" charset="0"/>
            </a:endParaRPr>
          </a:p>
          <a:p>
            <a:pPr algn="l"/>
            <a:endParaRPr lang="en-US" dirty="0">
              <a:latin typeface="Bahnschrift SemiLight" panose="020B0502040204020203" pitchFamily="34" charset="0"/>
            </a:endParaRPr>
          </a:p>
        </p:txBody>
      </p:sp>
      <p:sp>
        <p:nvSpPr>
          <p:cNvPr id="2" name="Slide Number Placeholder 1">
            <a:extLst>
              <a:ext uri="{FF2B5EF4-FFF2-40B4-BE49-F238E27FC236}">
                <a16:creationId xmlns:a16="http://schemas.microsoft.com/office/drawing/2014/main" id="{4CC39BF1-1107-483C-A9AF-5C40FF296B41}"/>
              </a:ext>
            </a:extLst>
          </p:cNvPr>
          <p:cNvSpPr>
            <a:spLocks noGrp="1"/>
          </p:cNvSpPr>
          <p:nvPr>
            <p:ph type="sldNum" sz="quarter" idx="12"/>
          </p:nvPr>
        </p:nvSpPr>
        <p:spPr/>
        <p:txBody>
          <a:bodyPr/>
          <a:lstStyle/>
          <a:p>
            <a:fld id="{ECD56417-8AC7-43CA-8C45-1B6949897750}" type="slidenum">
              <a:rPr lang="en-US" smtClean="0"/>
              <a:t>5</a:t>
            </a:fld>
            <a:endParaRPr lang="en-US"/>
          </a:p>
        </p:txBody>
      </p:sp>
      <p:sp>
        <p:nvSpPr>
          <p:cNvPr id="7" name="TextBox 6">
            <a:extLst>
              <a:ext uri="{FF2B5EF4-FFF2-40B4-BE49-F238E27FC236}">
                <a16:creationId xmlns:a16="http://schemas.microsoft.com/office/drawing/2014/main" id="{EB9548E8-ECE4-45E4-BF60-E9D593CFCD42}"/>
              </a:ext>
            </a:extLst>
          </p:cNvPr>
          <p:cNvSpPr txBox="1"/>
          <p:nvPr/>
        </p:nvSpPr>
        <p:spPr>
          <a:xfrm>
            <a:off x="189349" y="4629931"/>
            <a:ext cx="1832580" cy="523220"/>
          </a:xfrm>
          <a:prstGeom prst="rect">
            <a:avLst/>
          </a:prstGeom>
          <a:noFill/>
        </p:spPr>
        <p:txBody>
          <a:bodyPr wrap="square" rtlCol="0">
            <a:spAutoFit/>
          </a:bodyPr>
          <a:lstStyle/>
          <a:p>
            <a:pPr algn="ctr"/>
            <a:r>
              <a:rPr lang="en-US" sz="1400" dirty="0">
                <a:latin typeface="Bahnschrift SemiLight" panose="020B0502040204020203" pitchFamily="34" charset="0"/>
              </a:rPr>
              <a:t>“Jews are lice they cause Typhus”</a:t>
            </a:r>
          </a:p>
        </p:txBody>
      </p:sp>
      <p:pic>
        <p:nvPicPr>
          <p:cNvPr id="2054" name="Picture 6" descr="Propaganda Poster: “Jews Are Lice: They Cause Typhus” | Experiencing  History: Holocaust Sources in Context">
            <a:extLst>
              <a:ext uri="{FF2B5EF4-FFF2-40B4-BE49-F238E27FC236}">
                <a16:creationId xmlns:a16="http://schemas.microsoft.com/office/drawing/2014/main" id="{8401D439-7E20-4579-B2D6-97FA559A59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015" y="2372848"/>
            <a:ext cx="1553617" cy="224318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ALISBURY,BEN &amp;amp; BARROW,GEOFF - Black Mirror: Men Against Fire (Original  Soundtrack) - Amazon.com Music">
            <a:extLst>
              <a:ext uri="{FF2B5EF4-FFF2-40B4-BE49-F238E27FC236}">
                <a16:creationId xmlns:a16="http://schemas.microsoft.com/office/drawing/2014/main" id="{3AA8E004-4811-4163-B9F2-199B3E0EF6E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08648" y="2377472"/>
            <a:ext cx="2198271" cy="219827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366224A-D06B-4957-951D-25112D309FF0}"/>
              </a:ext>
            </a:extLst>
          </p:cNvPr>
          <p:cNvSpPr txBox="1"/>
          <p:nvPr/>
        </p:nvSpPr>
        <p:spPr>
          <a:xfrm>
            <a:off x="2491011" y="4616038"/>
            <a:ext cx="1954943" cy="523220"/>
          </a:xfrm>
          <a:prstGeom prst="rect">
            <a:avLst/>
          </a:prstGeom>
          <a:noFill/>
        </p:spPr>
        <p:txBody>
          <a:bodyPr wrap="square" rtlCol="0">
            <a:spAutoFit/>
          </a:bodyPr>
          <a:lstStyle/>
          <a:p>
            <a:pPr algn="ctr"/>
            <a:r>
              <a:rPr lang="en-US" sz="1400" dirty="0">
                <a:latin typeface="Bahnschrift SemiLight" panose="020B0502040204020203" pitchFamily="34" charset="0"/>
              </a:rPr>
              <a:t>Promotional poster for the movie</a:t>
            </a:r>
          </a:p>
        </p:txBody>
      </p:sp>
      <p:sp>
        <p:nvSpPr>
          <p:cNvPr id="12" name="TextBox 11">
            <a:extLst>
              <a:ext uri="{FF2B5EF4-FFF2-40B4-BE49-F238E27FC236}">
                <a16:creationId xmlns:a16="http://schemas.microsoft.com/office/drawing/2014/main" id="{ED000226-CC4B-405C-9C2C-E964C8E620C4}"/>
              </a:ext>
            </a:extLst>
          </p:cNvPr>
          <p:cNvSpPr txBox="1"/>
          <p:nvPr/>
        </p:nvSpPr>
        <p:spPr>
          <a:xfrm>
            <a:off x="7812010" y="20221"/>
            <a:ext cx="1356609" cy="276999"/>
          </a:xfrm>
          <a:prstGeom prst="rect">
            <a:avLst/>
          </a:prstGeom>
          <a:noFill/>
        </p:spPr>
        <p:txBody>
          <a:bodyPr wrap="square" rtlCol="0">
            <a:spAutoFit/>
          </a:bodyPr>
          <a:lstStyle/>
          <a:p>
            <a:r>
              <a:rPr lang="en-US" sz="1200"/>
              <a:t>Brian </a:t>
            </a:r>
            <a:r>
              <a:rPr lang="en-US" sz="1200" err="1"/>
              <a:t>DeFlaminio</a:t>
            </a:r>
            <a:endParaRPr lang="en-US" sz="1200"/>
          </a:p>
        </p:txBody>
      </p:sp>
      <p:sp>
        <p:nvSpPr>
          <p:cNvPr id="13" name="TextBox 12">
            <a:extLst>
              <a:ext uri="{FF2B5EF4-FFF2-40B4-BE49-F238E27FC236}">
                <a16:creationId xmlns:a16="http://schemas.microsoft.com/office/drawing/2014/main" id="{528B8E1E-6A10-4BC8-88E0-64E7EEC373FB}"/>
              </a:ext>
            </a:extLst>
          </p:cNvPr>
          <p:cNvSpPr txBox="1"/>
          <p:nvPr/>
        </p:nvSpPr>
        <p:spPr>
          <a:xfrm>
            <a:off x="5416165" y="4137478"/>
            <a:ext cx="3132436" cy="535531"/>
          </a:xfrm>
          <a:prstGeom prst="rect">
            <a:avLst/>
          </a:prstGeom>
          <a:noFill/>
        </p:spPr>
        <p:txBody>
          <a:bodyPr wrap="square">
            <a:spAutoFit/>
          </a:bodyPr>
          <a:lstStyle/>
          <a:p>
            <a:pPr defTabSz="914400">
              <a:lnSpc>
                <a:spcPct val="90000"/>
              </a:lnSpc>
              <a:spcAft>
                <a:spcPts val="600"/>
              </a:spcAft>
            </a:pPr>
            <a:r>
              <a:rPr lang="en-US" sz="1600" dirty="0">
                <a:solidFill>
                  <a:srgbClr val="FFFFFF"/>
                </a:solidFill>
                <a:latin typeface="Bahnschrift SemiLight" panose="020B0502040204020203" pitchFamily="34" charset="0"/>
              </a:rPr>
              <a:t>A female “roach” explain how media was used for propaganda</a:t>
            </a:r>
          </a:p>
        </p:txBody>
      </p:sp>
    </p:spTree>
    <p:extLst>
      <p:ext uri="{BB962C8B-B14F-4D97-AF65-F5344CB8AC3E}">
        <p14:creationId xmlns:p14="http://schemas.microsoft.com/office/powerpoint/2010/main" val="103471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51435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EF5AB2-889B-4D19-931A-71BA7541C79D}"/>
              </a:ext>
            </a:extLst>
          </p:cNvPr>
          <p:cNvSpPr>
            <a:spLocks noGrp="1"/>
          </p:cNvSpPr>
          <p:nvPr>
            <p:ph type="title"/>
          </p:nvPr>
        </p:nvSpPr>
        <p:spPr>
          <a:xfrm>
            <a:off x="420360" y="-82153"/>
            <a:ext cx="3517222" cy="1424934"/>
          </a:xfrm>
        </p:spPr>
        <p:txBody>
          <a:bodyPr>
            <a:normAutofit/>
          </a:bodyPr>
          <a:lstStyle/>
          <a:p>
            <a:r>
              <a:rPr lang="en-US" sz="3600">
                <a:latin typeface="Bahnschrift SemiLight" panose="020B0502040204020203" pitchFamily="34" charset="0"/>
              </a:rPr>
              <a:t>MASS Implant</a:t>
            </a:r>
          </a:p>
        </p:txBody>
      </p:sp>
      <p:sp>
        <p:nvSpPr>
          <p:cNvPr id="4" name="Slide Number Placeholder 3">
            <a:extLst>
              <a:ext uri="{FF2B5EF4-FFF2-40B4-BE49-F238E27FC236}">
                <a16:creationId xmlns:a16="http://schemas.microsoft.com/office/drawing/2014/main" id="{2A8A384D-0D00-4F22-81C5-0511AB972092}"/>
              </a:ext>
            </a:extLst>
          </p:cNvPr>
          <p:cNvSpPr>
            <a:spLocks noGrp="1"/>
          </p:cNvSpPr>
          <p:nvPr>
            <p:ph type="sldNum" sz="quarter" idx="12"/>
          </p:nvPr>
        </p:nvSpPr>
        <p:spPr>
          <a:xfrm>
            <a:off x="6457950" y="4869656"/>
            <a:ext cx="2057400" cy="273844"/>
          </a:xfrm>
        </p:spPr>
        <p:txBody>
          <a:bodyPr>
            <a:normAutofit/>
          </a:bodyPr>
          <a:lstStyle/>
          <a:p>
            <a:pPr>
              <a:spcAft>
                <a:spcPts val="600"/>
              </a:spcAft>
            </a:pPr>
            <a:fld id="{ECD56417-8AC7-43CA-8C45-1B6949897750}" type="slidenum">
              <a:rPr lang="en-US">
                <a:solidFill>
                  <a:srgbClr val="FFFFFF"/>
                </a:solidFill>
              </a:rPr>
              <a:pPr>
                <a:spcAft>
                  <a:spcPts val="600"/>
                </a:spcAft>
              </a:pPr>
              <a:t>6</a:t>
            </a:fld>
            <a:endParaRPr lang="en-US">
              <a:solidFill>
                <a:srgbClr val="FFFFFF"/>
              </a:solidFill>
            </a:endParaRPr>
          </a:p>
        </p:txBody>
      </p:sp>
      <p:sp>
        <p:nvSpPr>
          <p:cNvPr id="16" name="TextBox 15">
            <a:extLst>
              <a:ext uri="{FF2B5EF4-FFF2-40B4-BE49-F238E27FC236}">
                <a16:creationId xmlns:a16="http://schemas.microsoft.com/office/drawing/2014/main" id="{3DABA1B3-F332-45C5-9DB7-36E29147CBF6}"/>
              </a:ext>
            </a:extLst>
          </p:cNvPr>
          <p:cNvSpPr txBox="1"/>
          <p:nvPr/>
        </p:nvSpPr>
        <p:spPr>
          <a:xfrm>
            <a:off x="8065604" y="0"/>
            <a:ext cx="1605106" cy="276999"/>
          </a:xfrm>
          <a:prstGeom prst="rect">
            <a:avLst/>
          </a:prstGeom>
          <a:noFill/>
        </p:spPr>
        <p:txBody>
          <a:bodyPr wrap="square" rtlCol="0">
            <a:spAutoFit/>
          </a:bodyPr>
          <a:lstStyle/>
          <a:p>
            <a:r>
              <a:rPr lang="en-US" sz="1200"/>
              <a:t>Cather Zhang</a:t>
            </a:r>
          </a:p>
        </p:txBody>
      </p:sp>
      <p:pic>
        <p:nvPicPr>
          <p:cNvPr id="6" name="Picture 5">
            <a:extLst>
              <a:ext uri="{FF2B5EF4-FFF2-40B4-BE49-F238E27FC236}">
                <a16:creationId xmlns:a16="http://schemas.microsoft.com/office/drawing/2014/main" id="{F05604F8-0FF7-4EC8-B7C1-94C619586FF3}"/>
              </a:ext>
            </a:extLst>
          </p:cNvPr>
          <p:cNvPicPr>
            <a:picLocks noChangeAspect="1"/>
          </p:cNvPicPr>
          <p:nvPr/>
        </p:nvPicPr>
        <p:blipFill rotWithShape="1">
          <a:blip r:embed="rId3"/>
          <a:srcRect t="18520" b="29184"/>
          <a:stretch/>
        </p:blipFill>
        <p:spPr>
          <a:xfrm>
            <a:off x="4026494" y="746259"/>
            <a:ext cx="4884247" cy="1749555"/>
          </a:xfrm>
          <a:prstGeom prst="rect">
            <a:avLst/>
          </a:prstGeom>
        </p:spPr>
      </p:pic>
      <p:sp>
        <p:nvSpPr>
          <p:cNvPr id="3" name="Content Placeholder 2">
            <a:extLst>
              <a:ext uri="{FF2B5EF4-FFF2-40B4-BE49-F238E27FC236}">
                <a16:creationId xmlns:a16="http://schemas.microsoft.com/office/drawing/2014/main" id="{AD71A737-C684-46C4-970A-8FA4313CA274}"/>
              </a:ext>
            </a:extLst>
          </p:cNvPr>
          <p:cNvSpPr>
            <a:spLocks noGrp="1"/>
          </p:cNvSpPr>
          <p:nvPr>
            <p:ph idx="1"/>
          </p:nvPr>
        </p:nvSpPr>
        <p:spPr>
          <a:xfrm>
            <a:off x="187104" y="1072508"/>
            <a:ext cx="3983736" cy="3719383"/>
          </a:xfrm>
        </p:spPr>
        <p:txBody>
          <a:bodyPr>
            <a:noAutofit/>
          </a:bodyPr>
          <a:lstStyle/>
          <a:p>
            <a:pPr marL="0" indent="0" algn="ctr">
              <a:buNone/>
            </a:pPr>
            <a:r>
              <a:rPr lang="en-US" sz="1600" b="1" u="sng" dirty="0">
                <a:latin typeface="Bahnschrift SemiLight" panose="020B0502040204020203" pitchFamily="34" charset="0"/>
              </a:rPr>
              <a:t>Fiction</a:t>
            </a:r>
          </a:p>
          <a:p>
            <a:pPr marL="0" indent="0" algn="ctr">
              <a:buNone/>
            </a:pPr>
            <a:endParaRPr lang="en-US" sz="100" u="sng" dirty="0">
              <a:latin typeface="Bahnschrift SemiLight" panose="020B0502040204020203" pitchFamily="34" charset="0"/>
            </a:endParaRPr>
          </a:p>
          <a:p>
            <a:r>
              <a:rPr lang="en-US" sz="1600" i="1" dirty="0">
                <a:latin typeface="Bahnschrift SemiLight" panose="020B0502040204020203" pitchFamily="34" charset="0"/>
              </a:rPr>
              <a:t>MASS Implant – </a:t>
            </a:r>
            <a:r>
              <a:rPr lang="en-US" sz="1600" dirty="0">
                <a:latin typeface="Bahnschrift SemiLight" panose="020B0502040204020203" pitchFamily="34" charset="0"/>
              </a:rPr>
              <a:t>A device used by the government to assist a soldier in performing their duties</a:t>
            </a:r>
          </a:p>
          <a:p>
            <a:pPr lvl="1"/>
            <a:r>
              <a:rPr lang="en-US" sz="1600" dirty="0">
                <a:latin typeface="Bahnschrift SemiLight" panose="020B0502040204020203" pitchFamily="34" charset="0"/>
              </a:rPr>
              <a:t>Intelligence</a:t>
            </a:r>
          </a:p>
          <a:p>
            <a:pPr lvl="1"/>
            <a:r>
              <a:rPr lang="en-US" sz="1600" dirty="0">
                <a:latin typeface="Bahnschrift SemiLight" panose="020B0502040204020203" pitchFamily="34" charset="0"/>
              </a:rPr>
              <a:t>Conditioning</a:t>
            </a:r>
          </a:p>
          <a:p>
            <a:pPr lvl="1"/>
            <a:r>
              <a:rPr lang="en-US" sz="1600" dirty="0">
                <a:latin typeface="Bahnschrift SemiLight" panose="020B0502040204020203" pitchFamily="34" charset="0"/>
              </a:rPr>
              <a:t>Communication </a:t>
            </a:r>
          </a:p>
          <a:p>
            <a:pPr marL="0" indent="0">
              <a:buNone/>
            </a:pPr>
            <a:endParaRPr lang="en-US" sz="100" dirty="0">
              <a:latin typeface="Bahnschrift SemiLight" panose="020B0502040204020203" pitchFamily="34" charset="0"/>
            </a:endParaRPr>
          </a:p>
          <a:p>
            <a:r>
              <a:rPr lang="en-US" sz="1600" dirty="0">
                <a:latin typeface="Bahnschrift SemiLight" panose="020B0502040204020203" pitchFamily="34" charset="0"/>
              </a:rPr>
              <a:t>Complete control over sight, sound, smell, and possibly touch.</a:t>
            </a:r>
          </a:p>
          <a:p>
            <a:pPr marL="0" indent="0">
              <a:buNone/>
            </a:pPr>
            <a:endParaRPr lang="en-US" sz="100" dirty="0">
              <a:latin typeface="Bahnschrift SemiLight" panose="020B0502040204020203" pitchFamily="34" charset="0"/>
            </a:endParaRPr>
          </a:p>
          <a:p>
            <a:r>
              <a:rPr lang="en-US" sz="1600" dirty="0">
                <a:latin typeface="Bahnschrift SemiLight" panose="020B0502040204020203" pitchFamily="34" charset="0"/>
              </a:rPr>
              <a:t>Records these senses to a server for later memory playback</a:t>
            </a:r>
          </a:p>
          <a:p>
            <a:pPr marL="0" indent="0">
              <a:buNone/>
            </a:pPr>
            <a:endParaRPr lang="en-US" sz="100" dirty="0">
              <a:latin typeface="Bahnschrift SemiLight" panose="020B0502040204020203" pitchFamily="34" charset="0"/>
            </a:endParaRPr>
          </a:p>
        </p:txBody>
      </p:sp>
      <p:sp>
        <p:nvSpPr>
          <p:cNvPr id="7" name="TextBox 6">
            <a:extLst>
              <a:ext uri="{FF2B5EF4-FFF2-40B4-BE49-F238E27FC236}">
                <a16:creationId xmlns:a16="http://schemas.microsoft.com/office/drawing/2014/main" id="{CBCC732C-0324-484C-87AC-4D8A78005ABD}"/>
              </a:ext>
            </a:extLst>
          </p:cNvPr>
          <p:cNvSpPr txBox="1"/>
          <p:nvPr/>
        </p:nvSpPr>
        <p:spPr>
          <a:xfrm>
            <a:off x="4098667" y="407095"/>
            <a:ext cx="4973160" cy="584775"/>
          </a:xfrm>
          <a:prstGeom prst="rect">
            <a:avLst/>
          </a:prstGeom>
          <a:noFill/>
        </p:spPr>
        <p:txBody>
          <a:bodyPr wrap="square" rtlCol="0">
            <a:spAutoFit/>
          </a:bodyPr>
          <a:lstStyle/>
          <a:p>
            <a:r>
              <a:rPr lang="en-US" sz="1600" dirty="0">
                <a:latin typeface="Bahnschrift SemiLight" panose="020B0502040204020203" pitchFamily="34" charset="0"/>
              </a:rPr>
              <a:t>Target </a:t>
            </a:r>
            <a:r>
              <a:rPr lang="en-US" sz="1600" dirty="0">
                <a:effectLst/>
                <a:latin typeface="Bahnschrift SemiLight" panose="020B0502040204020203" pitchFamily="34" charset="0"/>
              </a:rPr>
              <a:t>Acquisition tool built within the Mass System</a:t>
            </a:r>
          </a:p>
          <a:p>
            <a:endParaRPr lang="en-US" sz="1600" dirty="0"/>
          </a:p>
        </p:txBody>
      </p:sp>
      <p:pic>
        <p:nvPicPr>
          <p:cNvPr id="8" name="Picture 7">
            <a:extLst>
              <a:ext uri="{FF2B5EF4-FFF2-40B4-BE49-F238E27FC236}">
                <a16:creationId xmlns:a16="http://schemas.microsoft.com/office/drawing/2014/main" id="{A1C2F001-0DAB-404A-A977-E6CF261290DE}"/>
              </a:ext>
            </a:extLst>
          </p:cNvPr>
          <p:cNvPicPr>
            <a:picLocks noChangeAspect="1"/>
          </p:cNvPicPr>
          <p:nvPr/>
        </p:nvPicPr>
        <p:blipFill>
          <a:blip r:embed="rId4"/>
          <a:stretch>
            <a:fillRect/>
          </a:stretch>
        </p:blipFill>
        <p:spPr>
          <a:xfrm>
            <a:off x="4026494" y="3095910"/>
            <a:ext cx="4984641" cy="1732669"/>
          </a:xfrm>
          <a:prstGeom prst="rect">
            <a:avLst/>
          </a:prstGeom>
        </p:spPr>
      </p:pic>
      <p:sp>
        <p:nvSpPr>
          <p:cNvPr id="12" name="TextBox 11">
            <a:extLst>
              <a:ext uri="{FF2B5EF4-FFF2-40B4-BE49-F238E27FC236}">
                <a16:creationId xmlns:a16="http://schemas.microsoft.com/office/drawing/2014/main" id="{0403472D-F04B-4661-9D1A-2499C3D34A26}"/>
              </a:ext>
            </a:extLst>
          </p:cNvPr>
          <p:cNvSpPr txBox="1"/>
          <p:nvPr/>
        </p:nvSpPr>
        <p:spPr>
          <a:xfrm>
            <a:off x="4168554" y="2495814"/>
            <a:ext cx="4973160" cy="830997"/>
          </a:xfrm>
          <a:prstGeom prst="rect">
            <a:avLst/>
          </a:prstGeom>
          <a:noFill/>
        </p:spPr>
        <p:txBody>
          <a:bodyPr wrap="square" rtlCol="0">
            <a:spAutoFit/>
          </a:bodyPr>
          <a:lstStyle/>
          <a:p>
            <a:pPr algn="ctr"/>
            <a:r>
              <a:rPr lang="en-US" sz="1600" dirty="0">
                <a:latin typeface="Bahnschrift SemiLight" panose="020B0502040204020203" pitchFamily="34" charset="0"/>
              </a:rPr>
              <a:t>“94% of shooters improve after using </a:t>
            </a:r>
            <a:r>
              <a:rPr lang="en-US" sz="1600" dirty="0" err="1">
                <a:latin typeface="Bahnschrift SemiLight" panose="020B0502040204020203" pitchFamily="34" charset="0"/>
              </a:rPr>
              <a:t>MantisX</a:t>
            </a:r>
            <a:r>
              <a:rPr lang="en-US" sz="1600" dirty="0">
                <a:latin typeface="Bahnschrift SemiLight" panose="020B0502040204020203" pitchFamily="34" charset="0"/>
              </a:rPr>
              <a:t> for just 20 minutes” </a:t>
            </a:r>
            <a:r>
              <a:rPr lang="en-US" sz="1600" dirty="0">
                <a:latin typeface="Bahnschrift SemiLight" panose="020B0502040204020203" pitchFamily="34" charset="0"/>
                <a:hlinkClick r:id="rId5" action="ppaction://hlinksldjump"/>
              </a:rPr>
              <a:t>[6]</a:t>
            </a:r>
            <a:endParaRPr lang="en-US" sz="1600" dirty="0">
              <a:latin typeface="Bahnschrift SemiLight" panose="020B0502040204020203" pitchFamily="34" charset="0"/>
            </a:endParaRPr>
          </a:p>
          <a:p>
            <a:pPr algn="ctr"/>
            <a:endParaRPr lang="en-US" sz="1600" dirty="0"/>
          </a:p>
        </p:txBody>
      </p:sp>
    </p:spTree>
    <p:extLst>
      <p:ext uri="{BB962C8B-B14F-4D97-AF65-F5344CB8AC3E}">
        <p14:creationId xmlns:p14="http://schemas.microsoft.com/office/powerpoint/2010/main" val="3137503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5B665FA-4E96-4BD4-9B91-D9C9E4607DC5}"/>
              </a:ext>
            </a:extLst>
          </p:cNvPr>
          <p:cNvSpPr txBox="1">
            <a:spLocks/>
          </p:cNvSpPr>
          <p:nvPr/>
        </p:nvSpPr>
        <p:spPr>
          <a:xfrm>
            <a:off x="368247" y="182328"/>
            <a:ext cx="7675765" cy="77510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US" sz="3600">
                <a:latin typeface="Bahnschrift SemiLight" panose="020B0502040204020203" pitchFamily="34" charset="0"/>
              </a:rPr>
              <a:t>Big Brother </a:t>
            </a:r>
            <a:r>
              <a:rPr lang="en-US" sz="3600" dirty="0">
                <a:latin typeface="Bahnschrift SemiLight" panose="020B0502040204020203" pitchFamily="34" charset="0"/>
              </a:rPr>
              <a:t>Surveillance</a:t>
            </a:r>
          </a:p>
        </p:txBody>
      </p:sp>
      <p:pic>
        <p:nvPicPr>
          <p:cNvPr id="1026" name="Picture 2">
            <a:extLst>
              <a:ext uri="{FF2B5EF4-FFF2-40B4-BE49-F238E27FC236}">
                <a16:creationId xmlns:a16="http://schemas.microsoft.com/office/drawing/2014/main" id="{6ABB7FBB-6DAE-449A-806D-1F1D5F04A186}"/>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7650" t="15659" r="19588" b="7538"/>
          <a:stretch/>
        </p:blipFill>
        <p:spPr bwMode="auto">
          <a:xfrm>
            <a:off x="4108943" y="1072914"/>
            <a:ext cx="5035057" cy="3465835"/>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E4D89B1A-012F-48CE-A2E9-1EEE9C495BD8}"/>
              </a:ext>
            </a:extLst>
          </p:cNvPr>
          <p:cNvSpPr txBox="1">
            <a:spLocks/>
          </p:cNvSpPr>
          <p:nvPr/>
        </p:nvSpPr>
        <p:spPr>
          <a:xfrm>
            <a:off x="230910" y="1278384"/>
            <a:ext cx="3878034" cy="385453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342900" indent="0" algn="ctr" defTabSz="914400" rtl="0" eaLnBrk="1" latinLnBrk="0" hangingPunct="1">
              <a:lnSpc>
                <a:spcPct val="90000"/>
              </a:lnSpc>
              <a:spcBef>
                <a:spcPts val="500"/>
              </a:spcBef>
              <a:buFont typeface="Arial" panose="020B0604020202020204" pitchFamily="34" charset="0"/>
              <a:buNone/>
              <a:defRPr sz="1500" kern="1200">
                <a:solidFill>
                  <a:schemeClr val="tx1"/>
                </a:solidFill>
                <a:latin typeface="+mn-lt"/>
                <a:ea typeface="+mn-ea"/>
                <a:cs typeface="+mn-cs"/>
              </a:defRPr>
            </a:lvl2pPr>
            <a:lvl3pPr marL="685800" indent="0" algn="ctr" defTabSz="914400" rtl="0" eaLnBrk="1" latinLnBrk="0" hangingPunct="1">
              <a:lnSpc>
                <a:spcPct val="90000"/>
              </a:lnSpc>
              <a:spcBef>
                <a:spcPts val="500"/>
              </a:spcBef>
              <a:buFont typeface="Arial" panose="020B0604020202020204" pitchFamily="34" charset="0"/>
              <a:buNone/>
              <a:defRPr sz="1350" kern="1200">
                <a:solidFill>
                  <a:schemeClr val="tx1"/>
                </a:solidFill>
                <a:latin typeface="+mn-lt"/>
                <a:ea typeface="+mn-ea"/>
                <a:cs typeface="+mn-cs"/>
              </a:defRPr>
            </a:lvl3pPr>
            <a:lvl4pPr marL="10287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3716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17145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marL="285750" indent="-285750" algn="l">
              <a:lnSpc>
                <a:spcPct val="100000"/>
              </a:lnSpc>
              <a:buFont typeface="Arial" panose="020B0604020202020204" pitchFamily="34" charset="0"/>
              <a:buChar char="•"/>
            </a:pPr>
            <a:r>
              <a:rPr lang="en-US" sz="1600" dirty="0">
                <a:latin typeface="Bahnschrift SemiLight" panose="020B0502040204020203" pitchFamily="34" charset="0"/>
              </a:rPr>
              <a:t>Boomer – get a layout of any structure </a:t>
            </a:r>
          </a:p>
          <a:p>
            <a:pPr marL="628650" lvl="1" indent="-285750" algn="l">
              <a:lnSpc>
                <a:spcPct val="100000"/>
              </a:lnSpc>
              <a:buFont typeface="Arial" panose="020B0604020202020204" pitchFamily="34" charset="0"/>
              <a:buChar char="•"/>
            </a:pPr>
            <a:r>
              <a:rPr lang="en-US" sz="1600" dirty="0">
                <a:latin typeface="Bahnschrift SemiLight" panose="020B0502040204020203" pitchFamily="34" charset="0"/>
              </a:rPr>
              <a:t>seismic prospecting (reality) </a:t>
            </a:r>
            <a:r>
              <a:rPr lang="en-US" sz="1600" dirty="0">
                <a:latin typeface="Bahnschrift SemiLight" panose="020B0502040204020203" pitchFamily="34" charset="0"/>
                <a:hlinkClick r:id="rId4" action="ppaction://hlinksldjump"/>
              </a:rPr>
              <a:t>[7]</a:t>
            </a:r>
            <a:endParaRPr lang="en-US" sz="1600" dirty="0">
              <a:latin typeface="Bahnschrift SemiLight" panose="020B0502040204020203" pitchFamily="34" charset="0"/>
            </a:endParaRPr>
          </a:p>
          <a:p>
            <a:pPr marL="285750" indent="-285750" algn="l">
              <a:lnSpc>
                <a:spcPct val="100000"/>
              </a:lnSpc>
              <a:buFont typeface="Arial" panose="020B0604020202020204" pitchFamily="34" charset="0"/>
              <a:buChar char="•"/>
            </a:pPr>
            <a:r>
              <a:rPr lang="en-US" sz="1600" dirty="0">
                <a:latin typeface="Bahnschrift SemiLight" panose="020B0502040204020203" pitchFamily="34" charset="0"/>
              </a:rPr>
              <a:t>Drone – observing surroundings</a:t>
            </a:r>
          </a:p>
          <a:p>
            <a:pPr marL="285750" indent="-285750" algn="l">
              <a:lnSpc>
                <a:spcPct val="100000"/>
              </a:lnSpc>
              <a:buFont typeface="Arial" panose="020B0604020202020204" pitchFamily="34" charset="0"/>
              <a:buChar char="•"/>
            </a:pPr>
            <a:r>
              <a:rPr lang="en-US" sz="1600" dirty="0">
                <a:latin typeface="Bahnschrift SemiLight" panose="020B0502040204020203" pitchFamily="34" charset="0"/>
              </a:rPr>
              <a:t>Information about individual</a:t>
            </a:r>
          </a:p>
          <a:p>
            <a:pPr marL="285750" indent="-285750" algn="l">
              <a:lnSpc>
                <a:spcPct val="100000"/>
              </a:lnSpc>
              <a:buFont typeface="Arial" panose="020B0604020202020204" pitchFamily="34" charset="0"/>
              <a:buChar char="•"/>
            </a:pPr>
            <a:r>
              <a:rPr lang="en-US" sz="1600" dirty="0">
                <a:latin typeface="Bahnschrift SemiLight" panose="020B0502040204020203" pitchFamily="34" charset="0"/>
              </a:rPr>
              <a:t>24-7 Monitoring on soldiers</a:t>
            </a:r>
          </a:p>
          <a:p>
            <a:pPr marL="628650" lvl="1" indent="-285750" algn="l">
              <a:lnSpc>
                <a:spcPct val="100000"/>
              </a:lnSpc>
              <a:buFont typeface="Arial" panose="020B0604020202020204" pitchFamily="34" charset="0"/>
              <a:buChar char="•"/>
            </a:pPr>
            <a:r>
              <a:rPr lang="en-US" sz="1600" dirty="0">
                <a:latin typeface="Bahnschrift SemiLight" panose="020B0502040204020203" pitchFamily="34" charset="0"/>
              </a:rPr>
              <a:t>Found out intimate desires to reward soldiers for killing</a:t>
            </a:r>
          </a:p>
          <a:p>
            <a:pPr marL="628650" lvl="1" indent="-285750" algn="l">
              <a:lnSpc>
                <a:spcPct val="100000"/>
              </a:lnSpc>
              <a:buFont typeface="Arial" panose="020B0604020202020204" pitchFamily="34" charset="0"/>
              <a:buChar char="•"/>
            </a:pPr>
            <a:r>
              <a:rPr lang="en-US" sz="1600" dirty="0">
                <a:latin typeface="Bahnschrift SemiLight" panose="020B0502040204020203" pitchFamily="34" charset="0"/>
              </a:rPr>
              <a:t>No “turn-off” button</a:t>
            </a:r>
          </a:p>
          <a:p>
            <a:pPr marL="628650" lvl="1" indent="-285750" algn="l">
              <a:lnSpc>
                <a:spcPct val="100000"/>
              </a:lnSpc>
              <a:buFont typeface="Arial" panose="020B0604020202020204" pitchFamily="34" charset="0"/>
              <a:buChar char="•"/>
            </a:pPr>
            <a:r>
              <a:rPr lang="en-US" sz="1600" dirty="0">
                <a:latin typeface="Bahnschrift SemiLight" panose="020B0502040204020203" pitchFamily="34" charset="0"/>
              </a:rPr>
              <a:t>Police body cameras (on-duty)</a:t>
            </a:r>
          </a:p>
          <a:p>
            <a:pPr algn="l"/>
            <a:endParaRPr lang="en-US" sz="1600" dirty="0">
              <a:latin typeface="Bahnschrift SemiLight" panose="020B0502040204020203" pitchFamily="34" charset="0"/>
            </a:endParaRPr>
          </a:p>
          <a:p>
            <a:pPr algn="l"/>
            <a:endParaRPr lang="en-US" sz="1600" dirty="0">
              <a:latin typeface="Bahnschrift SemiLight" panose="020B0502040204020203" pitchFamily="34" charset="0"/>
            </a:endParaRPr>
          </a:p>
        </p:txBody>
      </p:sp>
      <p:sp>
        <p:nvSpPr>
          <p:cNvPr id="2" name="Slide Number Placeholder 1">
            <a:extLst>
              <a:ext uri="{FF2B5EF4-FFF2-40B4-BE49-F238E27FC236}">
                <a16:creationId xmlns:a16="http://schemas.microsoft.com/office/drawing/2014/main" id="{5D181FD0-D04D-422B-8D9E-C866A258D4DA}"/>
              </a:ext>
            </a:extLst>
          </p:cNvPr>
          <p:cNvSpPr>
            <a:spLocks noGrp="1"/>
          </p:cNvSpPr>
          <p:nvPr>
            <p:ph type="sldNum" sz="quarter" idx="12"/>
          </p:nvPr>
        </p:nvSpPr>
        <p:spPr/>
        <p:txBody>
          <a:bodyPr/>
          <a:lstStyle/>
          <a:p>
            <a:fld id="{ECD56417-8AC7-43CA-8C45-1B6949897750}" type="slidenum">
              <a:rPr lang="en-US" smtClean="0"/>
              <a:t>7</a:t>
            </a:fld>
            <a:endParaRPr lang="en-US"/>
          </a:p>
        </p:txBody>
      </p:sp>
      <p:sp>
        <p:nvSpPr>
          <p:cNvPr id="6" name="TextBox 5">
            <a:extLst>
              <a:ext uri="{FF2B5EF4-FFF2-40B4-BE49-F238E27FC236}">
                <a16:creationId xmlns:a16="http://schemas.microsoft.com/office/drawing/2014/main" id="{6550DE1F-7F9F-4891-AD02-2F5298FDD73B}"/>
              </a:ext>
            </a:extLst>
          </p:cNvPr>
          <p:cNvSpPr txBox="1"/>
          <p:nvPr/>
        </p:nvSpPr>
        <p:spPr>
          <a:xfrm>
            <a:off x="8044012" y="33130"/>
            <a:ext cx="1170800" cy="276999"/>
          </a:xfrm>
          <a:prstGeom prst="rect">
            <a:avLst/>
          </a:prstGeom>
          <a:noFill/>
        </p:spPr>
        <p:txBody>
          <a:bodyPr wrap="square" rtlCol="0">
            <a:spAutoFit/>
          </a:bodyPr>
          <a:lstStyle/>
          <a:p>
            <a:r>
              <a:rPr lang="en-US" sz="1200"/>
              <a:t>Cather Zhang</a:t>
            </a:r>
          </a:p>
        </p:txBody>
      </p:sp>
      <p:sp>
        <p:nvSpPr>
          <p:cNvPr id="7" name="TextBox 6">
            <a:extLst>
              <a:ext uri="{FF2B5EF4-FFF2-40B4-BE49-F238E27FC236}">
                <a16:creationId xmlns:a16="http://schemas.microsoft.com/office/drawing/2014/main" id="{1B53ECD0-F78D-4DDD-A889-7AA793FD31CE}"/>
              </a:ext>
            </a:extLst>
          </p:cNvPr>
          <p:cNvSpPr txBox="1"/>
          <p:nvPr/>
        </p:nvSpPr>
        <p:spPr>
          <a:xfrm>
            <a:off x="5511929" y="4497262"/>
            <a:ext cx="2842362" cy="535531"/>
          </a:xfrm>
          <a:prstGeom prst="rect">
            <a:avLst/>
          </a:prstGeom>
          <a:noFill/>
        </p:spPr>
        <p:txBody>
          <a:bodyPr wrap="square">
            <a:spAutoFit/>
          </a:bodyPr>
          <a:lstStyle/>
          <a:p>
            <a:pPr defTabSz="914400">
              <a:lnSpc>
                <a:spcPct val="90000"/>
              </a:lnSpc>
              <a:spcAft>
                <a:spcPts val="600"/>
              </a:spcAft>
            </a:pPr>
            <a:r>
              <a:rPr lang="en-US" sz="1600" dirty="0">
                <a:solidFill>
                  <a:srgbClr val="FFFFFF"/>
                </a:solidFill>
                <a:latin typeface="Bahnschrift SemiLight" panose="020B0502040204020203" pitchFamily="34" charset="0"/>
              </a:rPr>
              <a:t>Personal info of a man who hides “roaches” in his house</a:t>
            </a:r>
            <a:endParaRPr lang="en-US" sz="1600" i="1" dirty="0">
              <a:solidFill>
                <a:srgbClr val="FFFFFF"/>
              </a:solidFill>
              <a:latin typeface="Bahnschrift SemiLight" panose="020B0502040204020203" pitchFamily="34" charset="0"/>
            </a:endParaRPr>
          </a:p>
        </p:txBody>
      </p:sp>
    </p:spTree>
    <p:extLst>
      <p:ext uri="{BB962C8B-B14F-4D97-AF65-F5344CB8AC3E}">
        <p14:creationId xmlns:p14="http://schemas.microsoft.com/office/powerpoint/2010/main" val="1597340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172A0AC-3DCE-4672-BCAF-28FEF91F6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AE6F1C77-EDC9-4C5F-8C1C-62DD46BD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lose-up of a brain&#10;&#10;Description automatically generated with low confidence">
            <a:extLst>
              <a:ext uri="{FF2B5EF4-FFF2-40B4-BE49-F238E27FC236}">
                <a16:creationId xmlns:a16="http://schemas.microsoft.com/office/drawing/2014/main" id="{B91B6FE5-2106-4259-8EFB-FA3D6F8F0D3B}"/>
              </a:ext>
            </a:extLst>
          </p:cNvPr>
          <p:cNvPicPr>
            <a:picLocks noChangeAspect="1"/>
          </p:cNvPicPr>
          <p:nvPr/>
        </p:nvPicPr>
        <p:blipFill rotWithShape="1">
          <a:blip r:embed="rId3">
            <a:alphaModFix amt="51000"/>
          </a:blip>
          <a:srcRect l="15961" r="21541"/>
          <a:stretch/>
        </p:blipFill>
        <p:spPr>
          <a:xfrm>
            <a:off x="3720400" y="131572"/>
            <a:ext cx="5363220" cy="4827090"/>
          </a:xfrm>
          <a:prstGeom prst="rect">
            <a:avLst/>
          </a:prstGeom>
        </p:spPr>
      </p:pic>
      <p:sp>
        <p:nvSpPr>
          <p:cNvPr id="2" name="Title 1">
            <a:extLst>
              <a:ext uri="{FF2B5EF4-FFF2-40B4-BE49-F238E27FC236}">
                <a16:creationId xmlns:a16="http://schemas.microsoft.com/office/drawing/2014/main" id="{7DEF5AB2-889B-4D19-931A-71BA7541C79D}"/>
              </a:ext>
            </a:extLst>
          </p:cNvPr>
          <p:cNvSpPr>
            <a:spLocks noGrp="1"/>
          </p:cNvSpPr>
          <p:nvPr>
            <p:ph type="title"/>
          </p:nvPr>
        </p:nvSpPr>
        <p:spPr>
          <a:xfrm>
            <a:off x="518744" y="77801"/>
            <a:ext cx="3938487" cy="1085120"/>
          </a:xfrm>
        </p:spPr>
        <p:txBody>
          <a:bodyPr vert="horz" lIns="91440" tIns="45720" rIns="91440" bIns="45720" rtlCol="0" anchor="ctr">
            <a:normAutofit/>
          </a:bodyPr>
          <a:lstStyle/>
          <a:p>
            <a:r>
              <a:rPr lang="en-US" sz="4000" kern="1200">
                <a:solidFill>
                  <a:srgbClr val="FFFFFF"/>
                </a:solidFill>
                <a:latin typeface="Bahnschrift SemiLight" panose="020B0502040204020203" pitchFamily="34" charset="0"/>
              </a:rPr>
              <a:t>Brain Implants </a:t>
            </a:r>
          </a:p>
        </p:txBody>
      </p:sp>
      <p:sp>
        <p:nvSpPr>
          <p:cNvPr id="5" name="TextBox 4">
            <a:extLst>
              <a:ext uri="{FF2B5EF4-FFF2-40B4-BE49-F238E27FC236}">
                <a16:creationId xmlns:a16="http://schemas.microsoft.com/office/drawing/2014/main" id="{DF1D2406-34C2-4F05-AB7F-49C87AA58617}"/>
              </a:ext>
            </a:extLst>
          </p:cNvPr>
          <p:cNvSpPr txBox="1"/>
          <p:nvPr/>
        </p:nvSpPr>
        <p:spPr>
          <a:xfrm>
            <a:off x="429967" y="1162920"/>
            <a:ext cx="3795804" cy="3595437"/>
          </a:xfrm>
          <a:prstGeom prst="rect">
            <a:avLst/>
          </a:prstGeom>
        </p:spPr>
        <p:txBody>
          <a:bodyPr vert="horz" lIns="91440" tIns="45720" rIns="91440" bIns="45720" rtlCol="0">
            <a:noAutofit/>
          </a:bodyPr>
          <a:lstStyle/>
          <a:p>
            <a:pPr algn="ctr" defTabSz="914400">
              <a:spcAft>
                <a:spcPts val="600"/>
              </a:spcAft>
            </a:pPr>
            <a:r>
              <a:rPr lang="en-US" sz="1600" u="sng" dirty="0">
                <a:solidFill>
                  <a:srgbClr val="FFFFFF"/>
                </a:solidFill>
                <a:latin typeface="Bahnschrift SemiLight" panose="020B0502040204020203" pitchFamily="34" charset="0"/>
              </a:rPr>
              <a:t>Reality</a:t>
            </a:r>
          </a:p>
          <a:p>
            <a:pPr indent="-228600" defTabSz="914400">
              <a:lnSpc>
                <a:spcPct val="90000"/>
              </a:lnSpc>
              <a:spcAft>
                <a:spcPts val="600"/>
              </a:spcAft>
              <a:buFont typeface="Arial" panose="020B0604020202020204" pitchFamily="34" charset="0"/>
              <a:buChar char="•"/>
            </a:pPr>
            <a:endParaRPr lang="en-US" sz="100" u="sng" dirty="0">
              <a:solidFill>
                <a:srgbClr val="FFFFFF"/>
              </a:solidFill>
              <a:latin typeface="Bahnschrift SemiLight" panose="020B0502040204020203" pitchFamily="34" charset="0"/>
            </a:endParaRPr>
          </a:p>
          <a:p>
            <a:pPr indent="-228600" defTabSz="914400">
              <a:lnSpc>
                <a:spcPct val="90000"/>
              </a:lnSpc>
              <a:spcAft>
                <a:spcPts val="600"/>
              </a:spcAft>
              <a:buFont typeface="Arial" panose="020B0604020202020204" pitchFamily="34" charset="0"/>
              <a:buChar char="•"/>
            </a:pPr>
            <a:r>
              <a:rPr lang="en-US" sz="1600" i="1" dirty="0">
                <a:solidFill>
                  <a:srgbClr val="FFFFFF"/>
                </a:solidFill>
                <a:latin typeface="Bahnschrift SemiLight" panose="020B0502040204020203" pitchFamily="34" charset="0"/>
              </a:rPr>
              <a:t>Brain Machine Interfaces - </a:t>
            </a:r>
            <a:r>
              <a:rPr lang="en-US" sz="1600" dirty="0">
                <a:solidFill>
                  <a:srgbClr val="FFFFFF"/>
                </a:solidFill>
                <a:latin typeface="Bahnschrift SemiLight" panose="020B0502040204020203" pitchFamily="34" charset="0"/>
              </a:rPr>
              <a:t>Will allow for a brain to communicate with machines in small capacities </a:t>
            </a:r>
            <a:r>
              <a:rPr lang="en-US" sz="1600" dirty="0">
                <a:solidFill>
                  <a:srgbClr val="FFFFFF"/>
                </a:solidFill>
                <a:latin typeface="Bahnschrift SemiLight" panose="020B0502040204020203" pitchFamily="34" charset="0"/>
                <a:hlinkClick r:id="rId4" action="ppaction://hlinksldjump"/>
              </a:rPr>
              <a:t>[8]</a:t>
            </a:r>
            <a:r>
              <a:rPr lang="en-US" sz="1600" dirty="0">
                <a:solidFill>
                  <a:srgbClr val="FFFFFF"/>
                </a:solidFill>
                <a:latin typeface="Bahnschrift SemiLight" panose="020B0502040204020203" pitchFamily="34" charset="0"/>
              </a:rPr>
              <a:t>.</a:t>
            </a:r>
          </a:p>
          <a:p>
            <a:pPr defTabSz="914400">
              <a:lnSpc>
                <a:spcPct val="90000"/>
              </a:lnSpc>
              <a:spcAft>
                <a:spcPts val="600"/>
              </a:spcAft>
            </a:pPr>
            <a:endParaRPr lang="en-US" sz="100" dirty="0">
              <a:solidFill>
                <a:srgbClr val="FFFFFF"/>
              </a:solidFill>
              <a:latin typeface="Bahnschrift SemiLight" panose="020B0502040204020203" pitchFamily="34" charset="0"/>
            </a:endParaRPr>
          </a:p>
          <a:p>
            <a:pPr indent="-228600" defTabSz="914400">
              <a:lnSpc>
                <a:spcPct val="90000"/>
              </a:lnSpc>
              <a:spcAft>
                <a:spcPts val="600"/>
              </a:spcAft>
              <a:buFont typeface="Arial" panose="020B0604020202020204" pitchFamily="34" charset="0"/>
              <a:buChar char="•"/>
            </a:pPr>
            <a:r>
              <a:rPr lang="en-US" sz="1600" i="1" dirty="0" err="1">
                <a:solidFill>
                  <a:srgbClr val="FFFFFF"/>
                </a:solidFill>
                <a:latin typeface="Bahnschrift SemiLight" panose="020B0502040204020203" pitchFamily="34" charset="0"/>
              </a:rPr>
              <a:t>Neuralink</a:t>
            </a:r>
            <a:r>
              <a:rPr lang="en-US" sz="1600" i="1" dirty="0">
                <a:solidFill>
                  <a:srgbClr val="FFFFFF"/>
                </a:solidFill>
                <a:latin typeface="Bahnschrift SemiLight" panose="020B0502040204020203" pitchFamily="34" charset="0"/>
              </a:rPr>
              <a:t> implant (a form of BMI)– </a:t>
            </a:r>
            <a:r>
              <a:rPr lang="en-US" sz="1600" dirty="0">
                <a:solidFill>
                  <a:srgbClr val="FFFFFF"/>
                </a:solidFill>
                <a:latin typeface="Bahnschrift SemiLight" panose="020B0502040204020203" pitchFamily="34" charset="0"/>
              </a:rPr>
              <a:t>Going to be used to help people with nerve damage reactivate the nerves for use again </a:t>
            </a:r>
            <a:r>
              <a:rPr lang="en-US" sz="1600" dirty="0">
                <a:solidFill>
                  <a:srgbClr val="FFFFFF"/>
                </a:solidFill>
                <a:latin typeface="Bahnschrift SemiLight" panose="020B0502040204020203" pitchFamily="34" charset="0"/>
                <a:hlinkClick r:id="rId4" action="ppaction://hlinksldjump"/>
              </a:rPr>
              <a:t>[9][10]</a:t>
            </a:r>
            <a:r>
              <a:rPr lang="en-US" sz="1600" dirty="0">
                <a:solidFill>
                  <a:srgbClr val="FFFFFF"/>
                </a:solidFill>
                <a:latin typeface="Bahnschrift SemiLight" panose="020B0502040204020203" pitchFamily="34" charset="0"/>
              </a:rPr>
              <a:t>.</a:t>
            </a:r>
          </a:p>
          <a:p>
            <a:pPr indent="-228600" defTabSz="914400">
              <a:lnSpc>
                <a:spcPct val="90000"/>
              </a:lnSpc>
              <a:spcAft>
                <a:spcPts val="600"/>
              </a:spcAft>
              <a:buFont typeface="Arial" panose="020B0604020202020204" pitchFamily="34" charset="0"/>
              <a:buChar char="•"/>
            </a:pPr>
            <a:endParaRPr lang="en-US" sz="100" dirty="0">
              <a:solidFill>
                <a:srgbClr val="FFFFFF"/>
              </a:solidFill>
              <a:latin typeface="Bahnschrift SemiLight" panose="020B0502040204020203" pitchFamily="34" charset="0"/>
            </a:endParaRPr>
          </a:p>
          <a:p>
            <a:pPr indent="-228600" defTabSz="914400">
              <a:lnSpc>
                <a:spcPct val="90000"/>
              </a:lnSpc>
              <a:spcAft>
                <a:spcPts val="600"/>
              </a:spcAft>
              <a:buFont typeface="Arial" panose="020B0604020202020204" pitchFamily="34" charset="0"/>
              <a:buChar char="•"/>
            </a:pPr>
            <a:r>
              <a:rPr lang="en-US" sz="1600" i="1" dirty="0">
                <a:solidFill>
                  <a:srgbClr val="FFFFFF"/>
                </a:solidFill>
                <a:latin typeface="Bahnschrift SemiLight" panose="020B0502040204020203" pitchFamily="34" charset="0"/>
              </a:rPr>
              <a:t>Deep Brain Stimulation – </a:t>
            </a:r>
            <a:r>
              <a:rPr lang="en-US" sz="1600" dirty="0">
                <a:solidFill>
                  <a:srgbClr val="FFFFFF"/>
                </a:solidFill>
                <a:latin typeface="Bahnschrift SemiLight" panose="020B0502040204020203" pitchFamily="34" charset="0"/>
              </a:rPr>
              <a:t>An already approved method of treating Parkinson's disease via electric signals sent through the brain </a:t>
            </a:r>
            <a:r>
              <a:rPr lang="en-US" sz="1600" dirty="0">
                <a:solidFill>
                  <a:srgbClr val="FFFFFF"/>
                </a:solidFill>
                <a:latin typeface="Bahnschrift SemiLight" panose="020B0502040204020203" pitchFamily="34" charset="0"/>
                <a:hlinkClick r:id="rId4" action="ppaction://hlinksldjump"/>
              </a:rPr>
              <a:t>[11]</a:t>
            </a:r>
            <a:r>
              <a:rPr lang="en-US" sz="1600" dirty="0">
                <a:solidFill>
                  <a:srgbClr val="FFFFFF"/>
                </a:solidFill>
                <a:latin typeface="Bahnschrift SemiLight" panose="020B0502040204020203" pitchFamily="34" charset="0"/>
              </a:rPr>
              <a:t>. Has potential in memory erase </a:t>
            </a:r>
            <a:r>
              <a:rPr lang="en-US" sz="1600" dirty="0">
                <a:solidFill>
                  <a:srgbClr val="FFFFFF"/>
                </a:solidFill>
                <a:latin typeface="Bahnschrift SemiLight" panose="020B0502040204020203" pitchFamily="34" charset="0"/>
                <a:hlinkClick r:id="rId4" action="ppaction://hlinksldjump"/>
              </a:rPr>
              <a:t>[12]</a:t>
            </a:r>
            <a:r>
              <a:rPr lang="en-US" sz="1600" dirty="0">
                <a:solidFill>
                  <a:srgbClr val="FFFFFF"/>
                </a:solidFill>
                <a:latin typeface="Bahnschrift SemiLight" panose="020B0502040204020203" pitchFamily="34" charset="0"/>
              </a:rPr>
              <a:t>.</a:t>
            </a:r>
          </a:p>
        </p:txBody>
      </p:sp>
      <p:sp>
        <p:nvSpPr>
          <p:cNvPr id="4" name="Slide Number Placeholder 3">
            <a:extLst>
              <a:ext uri="{FF2B5EF4-FFF2-40B4-BE49-F238E27FC236}">
                <a16:creationId xmlns:a16="http://schemas.microsoft.com/office/drawing/2014/main" id="{2A8A384D-0D00-4F22-81C5-0511AB972092}"/>
              </a:ext>
            </a:extLst>
          </p:cNvPr>
          <p:cNvSpPr>
            <a:spLocks noGrp="1"/>
          </p:cNvSpPr>
          <p:nvPr>
            <p:ph type="sldNum" sz="quarter" idx="12"/>
          </p:nvPr>
        </p:nvSpPr>
        <p:spPr>
          <a:xfrm>
            <a:off x="6457950" y="4767262"/>
            <a:ext cx="2057400" cy="273844"/>
          </a:xfrm>
        </p:spPr>
        <p:txBody>
          <a:bodyPr vert="horz" lIns="91440" tIns="45720" rIns="91440" bIns="45720" rtlCol="0" anchor="ctr">
            <a:normAutofit/>
          </a:bodyPr>
          <a:lstStyle/>
          <a:p>
            <a:pPr defTabSz="914400">
              <a:lnSpc>
                <a:spcPct val="90000"/>
              </a:lnSpc>
              <a:spcAft>
                <a:spcPts val="600"/>
              </a:spcAft>
            </a:pPr>
            <a:fld id="{ECD56417-8AC7-43CA-8C45-1B6949897750}" type="slidenum">
              <a:rPr lang="en-US" sz="1200">
                <a:solidFill>
                  <a:srgbClr val="FFFFFF"/>
                </a:solidFill>
              </a:rPr>
              <a:pPr defTabSz="914400">
                <a:lnSpc>
                  <a:spcPct val="90000"/>
                </a:lnSpc>
                <a:spcAft>
                  <a:spcPts val="600"/>
                </a:spcAft>
              </a:pPr>
              <a:t>8</a:t>
            </a:fld>
            <a:endParaRPr lang="en-US" sz="1200">
              <a:solidFill>
                <a:srgbClr val="FFFFFF"/>
              </a:solidFill>
            </a:endParaRPr>
          </a:p>
        </p:txBody>
      </p:sp>
      <p:sp>
        <p:nvSpPr>
          <p:cNvPr id="13" name="TextBox 12">
            <a:extLst>
              <a:ext uri="{FF2B5EF4-FFF2-40B4-BE49-F238E27FC236}">
                <a16:creationId xmlns:a16="http://schemas.microsoft.com/office/drawing/2014/main" id="{F67F2426-6AC7-45F7-8393-FD386AB8E945}"/>
              </a:ext>
            </a:extLst>
          </p:cNvPr>
          <p:cNvSpPr txBox="1"/>
          <p:nvPr/>
        </p:nvSpPr>
        <p:spPr>
          <a:xfrm>
            <a:off x="7880322" y="0"/>
            <a:ext cx="1379087" cy="276999"/>
          </a:xfrm>
          <a:prstGeom prst="rect">
            <a:avLst/>
          </a:prstGeom>
          <a:noFill/>
        </p:spPr>
        <p:txBody>
          <a:bodyPr wrap="square" rtlCol="0">
            <a:spAutoFit/>
          </a:bodyPr>
          <a:lstStyle/>
          <a:p>
            <a:r>
              <a:rPr lang="en-US" sz="1200"/>
              <a:t>Brian DeFlaminio</a:t>
            </a:r>
          </a:p>
        </p:txBody>
      </p:sp>
      <p:sp>
        <p:nvSpPr>
          <p:cNvPr id="10" name="TextBox 9">
            <a:extLst>
              <a:ext uri="{FF2B5EF4-FFF2-40B4-BE49-F238E27FC236}">
                <a16:creationId xmlns:a16="http://schemas.microsoft.com/office/drawing/2014/main" id="{F2BE8DE8-422F-4168-879B-7BF9DF6F8538}"/>
              </a:ext>
            </a:extLst>
          </p:cNvPr>
          <p:cNvSpPr txBox="1"/>
          <p:nvPr/>
        </p:nvSpPr>
        <p:spPr>
          <a:xfrm>
            <a:off x="5202495" y="4610296"/>
            <a:ext cx="4627418" cy="313932"/>
          </a:xfrm>
          <a:prstGeom prst="rect">
            <a:avLst/>
          </a:prstGeom>
          <a:noFill/>
        </p:spPr>
        <p:txBody>
          <a:bodyPr wrap="square">
            <a:spAutoFit/>
          </a:bodyPr>
          <a:lstStyle/>
          <a:p>
            <a:pPr defTabSz="914400">
              <a:lnSpc>
                <a:spcPct val="90000"/>
              </a:lnSpc>
              <a:spcAft>
                <a:spcPts val="600"/>
              </a:spcAft>
            </a:pPr>
            <a:r>
              <a:rPr lang="en-US" sz="1600" dirty="0">
                <a:solidFill>
                  <a:srgbClr val="FFFFFF"/>
                </a:solidFill>
                <a:latin typeface="Bahnschrift SemiLight" panose="020B0502040204020203" pitchFamily="34" charset="0"/>
              </a:rPr>
              <a:t>Deep Brain Stimulation Implant</a:t>
            </a:r>
            <a:endParaRPr lang="en-US" sz="1600" i="1" dirty="0">
              <a:solidFill>
                <a:srgbClr val="FFFFFF"/>
              </a:solidFill>
              <a:latin typeface="Bahnschrift SemiLight" panose="020B0502040204020203" pitchFamily="34" charset="0"/>
            </a:endParaRPr>
          </a:p>
        </p:txBody>
      </p:sp>
    </p:spTree>
    <p:extLst>
      <p:ext uri="{BB962C8B-B14F-4D97-AF65-F5344CB8AC3E}">
        <p14:creationId xmlns:p14="http://schemas.microsoft.com/office/powerpoint/2010/main" val="2118011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BA20F97-B8AA-4289-84DC-3F5E91536359}"/>
              </a:ext>
            </a:extLst>
          </p:cNvPr>
          <p:cNvSpPr>
            <a:spLocks noGrp="1"/>
          </p:cNvSpPr>
          <p:nvPr>
            <p:ph idx="1"/>
          </p:nvPr>
        </p:nvSpPr>
        <p:spPr>
          <a:xfrm>
            <a:off x="242553" y="1369219"/>
            <a:ext cx="4262946" cy="3263504"/>
          </a:xfrm>
        </p:spPr>
        <p:txBody>
          <a:bodyPr vert="horz" lIns="91440" tIns="45720" rIns="91440" bIns="45720" rtlCol="0" anchor="t">
            <a:normAutofit/>
          </a:bodyPr>
          <a:lstStyle/>
          <a:p>
            <a:r>
              <a:rPr lang="en-US" sz="1600" dirty="0">
                <a:latin typeface="Bahnschrift SemiLight"/>
              </a:rPr>
              <a:t>Virtual reality – uses sense of vision and sound to transport user into a digital simulation</a:t>
            </a:r>
          </a:p>
          <a:p>
            <a:pPr lvl="1"/>
            <a:r>
              <a:rPr lang="en-US" sz="1600" dirty="0">
                <a:latin typeface="Bahnschrift SemiLight"/>
              </a:rPr>
              <a:t>Potential to affect sense of touch, but more equipment is required </a:t>
            </a:r>
            <a:r>
              <a:rPr lang="en-US" sz="1600" dirty="0">
                <a:latin typeface="Bahnschrift SemiLight"/>
                <a:hlinkClick r:id="rId3" action="ppaction://hlinksldjump"/>
              </a:rPr>
              <a:t>[13]</a:t>
            </a:r>
            <a:endParaRPr lang="en-US" sz="1600" dirty="0">
              <a:latin typeface="Bahnschrift SemiLight"/>
            </a:endParaRPr>
          </a:p>
          <a:p>
            <a:r>
              <a:rPr lang="en-US" sz="1600" dirty="0">
                <a:latin typeface="Bahnschrift SemiLight"/>
              </a:rPr>
              <a:t>Augmented reality – displays graphical objects within the physical world </a:t>
            </a:r>
            <a:r>
              <a:rPr lang="en-US" sz="1600" dirty="0">
                <a:latin typeface="Bahnschrift SemiLight"/>
                <a:hlinkClick r:id="rId3" action="ppaction://hlinksldjump"/>
              </a:rPr>
              <a:t>[14]</a:t>
            </a:r>
            <a:endParaRPr lang="en-US" sz="1600" dirty="0">
              <a:latin typeface="Bahnschrift SemiLight"/>
            </a:endParaRPr>
          </a:p>
          <a:p>
            <a:r>
              <a:rPr lang="en-US" sz="1600" dirty="0">
                <a:latin typeface="Bahnschrift SemiLight"/>
              </a:rPr>
              <a:t>Both "realities" still require some type of headgear</a:t>
            </a:r>
          </a:p>
          <a:p>
            <a:r>
              <a:rPr lang="en-US" sz="1600" dirty="0">
                <a:latin typeface="Bahnschrift SemiLight"/>
              </a:rPr>
              <a:t>Combination of both can potentially replicate what is shown in the movie</a:t>
            </a:r>
          </a:p>
        </p:txBody>
      </p:sp>
      <p:sp>
        <p:nvSpPr>
          <p:cNvPr id="7" name="Title 1">
            <a:extLst>
              <a:ext uri="{FF2B5EF4-FFF2-40B4-BE49-F238E27FC236}">
                <a16:creationId xmlns:a16="http://schemas.microsoft.com/office/drawing/2014/main" id="{83BAA51E-6B0A-4040-975D-437164619958}"/>
              </a:ext>
            </a:extLst>
          </p:cNvPr>
          <p:cNvSpPr>
            <a:spLocks noGrp="1"/>
          </p:cNvSpPr>
          <p:nvPr>
            <p:ph type="title"/>
          </p:nvPr>
        </p:nvSpPr>
        <p:spPr>
          <a:xfrm>
            <a:off x="437861" y="173615"/>
            <a:ext cx="7886700" cy="994172"/>
          </a:xfrm>
        </p:spPr>
        <p:txBody>
          <a:bodyPr>
            <a:normAutofit/>
          </a:bodyPr>
          <a:lstStyle/>
          <a:p>
            <a:r>
              <a:rPr lang="en-US" sz="3600" dirty="0">
                <a:latin typeface="Bahnschrift SemiLight" panose="020B0502040204020203" pitchFamily="34" charset="0"/>
              </a:rPr>
              <a:t>Virtual and Augmented Reality</a:t>
            </a:r>
          </a:p>
        </p:txBody>
      </p:sp>
      <p:sp>
        <p:nvSpPr>
          <p:cNvPr id="2" name="Slide Number Placeholder 1">
            <a:extLst>
              <a:ext uri="{FF2B5EF4-FFF2-40B4-BE49-F238E27FC236}">
                <a16:creationId xmlns:a16="http://schemas.microsoft.com/office/drawing/2014/main" id="{7ECEBE9C-CF92-46FF-A48C-C74A378EC252}"/>
              </a:ext>
            </a:extLst>
          </p:cNvPr>
          <p:cNvSpPr>
            <a:spLocks noGrp="1"/>
          </p:cNvSpPr>
          <p:nvPr>
            <p:ph type="sldNum" sz="quarter" idx="12"/>
          </p:nvPr>
        </p:nvSpPr>
        <p:spPr/>
        <p:txBody>
          <a:bodyPr/>
          <a:lstStyle/>
          <a:p>
            <a:fld id="{ECD56417-8AC7-43CA-8C45-1B6949897750}" type="slidenum">
              <a:rPr lang="en-US" smtClean="0"/>
              <a:t>9</a:t>
            </a:fld>
            <a:endParaRPr lang="en-US"/>
          </a:p>
        </p:txBody>
      </p:sp>
      <p:pic>
        <p:nvPicPr>
          <p:cNvPr id="4" name="Picture 3" descr="A picture containing spectacles&#10;&#10;Description automatically generated">
            <a:extLst>
              <a:ext uri="{FF2B5EF4-FFF2-40B4-BE49-F238E27FC236}">
                <a16:creationId xmlns:a16="http://schemas.microsoft.com/office/drawing/2014/main" id="{60E9A4E4-E464-46E3-A4C9-C520D8AA4A40}"/>
              </a:ext>
            </a:extLst>
          </p:cNvPr>
          <p:cNvPicPr>
            <a:picLocks noChangeAspect="1"/>
          </p:cNvPicPr>
          <p:nvPr/>
        </p:nvPicPr>
        <p:blipFill rotWithShape="1">
          <a:blip r:embed="rId4"/>
          <a:srcRect r="12296"/>
          <a:stretch/>
        </p:blipFill>
        <p:spPr>
          <a:xfrm>
            <a:off x="4643292" y="1369218"/>
            <a:ext cx="4350487" cy="2704017"/>
          </a:xfrm>
          <a:prstGeom prst="rect">
            <a:avLst/>
          </a:prstGeom>
        </p:spPr>
      </p:pic>
      <p:sp>
        <p:nvSpPr>
          <p:cNvPr id="3" name="TextBox 2">
            <a:extLst>
              <a:ext uri="{FF2B5EF4-FFF2-40B4-BE49-F238E27FC236}">
                <a16:creationId xmlns:a16="http://schemas.microsoft.com/office/drawing/2014/main" id="{4575EA56-0F76-44BC-A605-462D8CFBD1C9}"/>
              </a:ext>
            </a:extLst>
          </p:cNvPr>
          <p:cNvSpPr txBox="1"/>
          <p:nvPr/>
        </p:nvSpPr>
        <p:spPr>
          <a:xfrm>
            <a:off x="8399205" y="1843"/>
            <a:ext cx="101948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Emily Lin</a:t>
            </a:r>
          </a:p>
        </p:txBody>
      </p:sp>
      <p:sp>
        <p:nvSpPr>
          <p:cNvPr id="9" name="TextBox 8">
            <a:extLst>
              <a:ext uri="{FF2B5EF4-FFF2-40B4-BE49-F238E27FC236}">
                <a16:creationId xmlns:a16="http://schemas.microsoft.com/office/drawing/2014/main" id="{746CE432-067B-46E8-8470-DD348AC5CF77}"/>
              </a:ext>
            </a:extLst>
          </p:cNvPr>
          <p:cNvSpPr txBox="1"/>
          <p:nvPr/>
        </p:nvSpPr>
        <p:spPr>
          <a:xfrm>
            <a:off x="5703993" y="4117700"/>
            <a:ext cx="2229083" cy="313932"/>
          </a:xfrm>
          <a:prstGeom prst="rect">
            <a:avLst/>
          </a:prstGeom>
          <a:noFill/>
        </p:spPr>
        <p:txBody>
          <a:bodyPr wrap="square">
            <a:spAutoFit/>
          </a:bodyPr>
          <a:lstStyle/>
          <a:p>
            <a:pPr defTabSz="914400">
              <a:lnSpc>
                <a:spcPct val="90000"/>
              </a:lnSpc>
              <a:spcAft>
                <a:spcPts val="600"/>
              </a:spcAft>
            </a:pPr>
            <a:r>
              <a:rPr lang="en-US" sz="1600" dirty="0">
                <a:solidFill>
                  <a:srgbClr val="FFFFFF"/>
                </a:solidFill>
                <a:latin typeface="Bahnschrift SemiLight" panose="020B0502040204020203" pitchFamily="34" charset="0"/>
              </a:rPr>
              <a:t>AR/VR headset design</a:t>
            </a:r>
            <a:endParaRPr lang="en-US" sz="1600" i="1" dirty="0">
              <a:solidFill>
                <a:srgbClr val="FFFFFF"/>
              </a:solidFill>
              <a:latin typeface="Bahnschrift SemiLight" panose="020B0502040204020203" pitchFamily="34" charset="0"/>
            </a:endParaRPr>
          </a:p>
        </p:txBody>
      </p:sp>
    </p:spTree>
    <p:extLst>
      <p:ext uri="{BB962C8B-B14F-4D97-AF65-F5344CB8AC3E}">
        <p14:creationId xmlns:p14="http://schemas.microsoft.com/office/powerpoint/2010/main" val="21435434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255A674EF163C46A5A395B2F0CA4431" ma:contentTypeVersion="7" ma:contentTypeDescription="Create a new document." ma:contentTypeScope="" ma:versionID="8e8e6ab61f91781093034c12949ccc4c">
  <xsd:schema xmlns:xsd="http://www.w3.org/2001/XMLSchema" xmlns:xs="http://www.w3.org/2001/XMLSchema" xmlns:p="http://schemas.microsoft.com/office/2006/metadata/properties" xmlns:ns3="a035d214-4904-4124-8cbd-b4b80491b63a" xmlns:ns4="1f7f79d9-3bf5-46c7-9aec-74709fae6064" targetNamespace="http://schemas.microsoft.com/office/2006/metadata/properties" ma:root="true" ma:fieldsID="24287986215f7b4856329367ae4264bf" ns3:_="" ns4:_="">
    <xsd:import namespace="a035d214-4904-4124-8cbd-b4b80491b63a"/>
    <xsd:import namespace="1f7f79d9-3bf5-46c7-9aec-74709fae606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35d214-4904-4124-8cbd-b4b80491b63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7f79d9-3bf5-46c7-9aec-74709fae606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5944755-CD11-4DF8-B4E2-493FC8F52205}">
  <ds:schemaRefs>
    <ds:schemaRef ds:uri="http://schemas.microsoft.com/sharepoint/v3/contenttype/forms"/>
  </ds:schemaRefs>
</ds:datastoreItem>
</file>

<file path=customXml/itemProps2.xml><?xml version="1.0" encoding="utf-8"?>
<ds:datastoreItem xmlns:ds="http://schemas.openxmlformats.org/officeDocument/2006/customXml" ds:itemID="{6473A713-BD8E-469E-B263-F99FE61EA18E}">
  <ds:schemaRefs>
    <ds:schemaRef ds:uri="1f7f79d9-3bf5-46c7-9aec-74709fae6064"/>
    <ds:schemaRef ds:uri="a035d214-4904-4124-8cbd-b4b80491b63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528C9BE-FBDE-462F-BB28-07AC0FC51BFF}">
  <ds:schemaRefs>
    <ds:schemaRef ds:uri="1f7f79d9-3bf5-46c7-9aec-74709fae6064"/>
    <ds:schemaRef ds:uri="a035d214-4904-4124-8cbd-b4b80491b63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2780</TotalTime>
  <Words>3687</Words>
  <Application>Microsoft Office PowerPoint</Application>
  <PresentationFormat>On-screen Show (16:9)</PresentationFormat>
  <Paragraphs>198</Paragraphs>
  <Slides>13</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Arial,Sans-Serif</vt:lpstr>
      <vt:lpstr>Arial</vt:lpstr>
      <vt:lpstr>Bahnschrift SemiLight</vt:lpstr>
      <vt:lpstr>Calibri</vt:lpstr>
      <vt:lpstr>Calibri Light</vt:lpstr>
      <vt:lpstr>Office Theme</vt:lpstr>
      <vt:lpstr>Men Against Fire</vt:lpstr>
      <vt:lpstr>Plot summary</vt:lpstr>
      <vt:lpstr>PowerPoint Presentation</vt:lpstr>
      <vt:lpstr>PowerPoint Presentation</vt:lpstr>
      <vt:lpstr>PowerPoint Presentation</vt:lpstr>
      <vt:lpstr>MASS Implant</vt:lpstr>
      <vt:lpstr>PowerPoint Presentation</vt:lpstr>
      <vt:lpstr>Brain Implants </vt:lpstr>
      <vt:lpstr>Virtual and Augmented Reality</vt:lpstr>
      <vt:lpstr>Conclusion</vt:lpstr>
      <vt:lpstr>Reference</vt:lpstr>
      <vt:lpstr>Reference (cont.)</vt:lpstr>
      <vt:lpstr>Image Reference</vt:lpstr>
    </vt:vector>
  </TitlesOfParts>
  <Company>WPI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Zhang, Cather</cp:lastModifiedBy>
  <cp:revision>46</cp:revision>
  <dcterms:created xsi:type="dcterms:W3CDTF">2014-08-25T02:19:16Z</dcterms:created>
  <dcterms:modified xsi:type="dcterms:W3CDTF">2021-10-05T04:48:48Z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0x0101009255A674EF163C46A5A395B2F0CA4431</vt:lpwstr>
  </property>
</Properties>
</file>