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Average" panose="02000503040000020003" pitchFamily="2" charset="77"/>
      <p:regular r:id="rId18"/>
    </p:embeddedFont>
    <p:embeddedFont>
      <p:font typeface="Oswald" pitchFamily="2" charset="77"/>
      <p:regular r:id="rId19"/>
      <p:bold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0612" autoAdjust="0"/>
  </p:normalViewPr>
  <p:slideViewPr>
    <p:cSldViewPr snapToGrid="0">
      <p:cViewPr varScale="1">
        <p:scale>
          <a:sx n="154" d="100"/>
          <a:sy n="154" d="100"/>
        </p:scale>
        <p:origin x="984"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ookiepro.com/blog/website-tracking/#:~:text=Website%20tracking%20is%20incredibly%20common,track%20users%20outside%20of%20advertising"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pewresearch.org/internet/2019/11/15/americans-and-privacy-concerned-confused-and-feeling-lack-of-control-over-their-personal-information/"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5ee075521c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5ee075521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everyone my name is Michael and today I will be presenting the 2018 Sci-fi Thriller Anon along with Aaron, Bryce, and Cody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5fe2ea14ce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5fe2ea14c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Anon was able to manipulate Sal’s sight to escape and torture him. While she was being chased down a subway, Anon made fake images appear making Sal stumble, and she also made a fake subway train appear at the station that Sal then searched as pictured. Seconds later a real train pulled in and almost killed Sal. Another instance was while Sal was on house arrest. She took advantage of his fears and shortly after this, it appeared his apartment building caught on fire and was tricked into shooting and killing his neighbor despite, Sal never seeing him in his point of view. In both these instances Sal was unable to differentiate between real life and the hack.</a:t>
            </a:r>
            <a:endParaRPr/>
          </a:p>
          <a:p>
            <a:pPr marL="0" lvl="0" indent="0" algn="l" rtl="0">
              <a:spcBef>
                <a:spcPts val="0"/>
              </a:spcBef>
              <a:spcAft>
                <a:spcPts val="0"/>
              </a:spcAft>
              <a:buNone/>
            </a:pPr>
            <a:endParaRPr/>
          </a:p>
          <a:p>
            <a:pPr marL="0" lvl="0" indent="0" algn="l" rtl="0">
              <a:spcBef>
                <a:spcPts val="0"/>
              </a:spcBef>
              <a:spcAft>
                <a:spcPts val="0"/>
              </a:spcAft>
              <a:buNone/>
            </a:pPr>
            <a:r>
              <a:rPr lang="en"/>
              <a:t>There was also a fake sense of safety that the hackers created for Sal. While driving they made the traffic patterns different than what it was in real life. This resulted in Sal getting into a car accident.</a:t>
            </a:r>
            <a:endParaRPr/>
          </a:p>
          <a:p>
            <a:pPr marL="0" lvl="0" indent="0" algn="l" rtl="0">
              <a:spcBef>
                <a:spcPts val="0"/>
              </a:spcBef>
              <a:spcAft>
                <a:spcPts val="0"/>
              </a:spcAft>
              <a:buNone/>
            </a:pPr>
            <a:endParaRPr/>
          </a:p>
          <a:p>
            <a:pPr marL="0" lvl="0" indent="0" algn="l" rtl="0">
              <a:spcBef>
                <a:spcPts val="0"/>
              </a:spcBef>
              <a:spcAft>
                <a:spcPts val="0"/>
              </a:spcAft>
              <a:buNone/>
            </a:pPr>
            <a:r>
              <a:rPr lang="en"/>
              <a:t>The last fake reality the hackers created were fake recommendations. The main hacker, Cyrus, was able to manipulate the government to convince them to hire him for the investigation. The hackers were able to make anything they wanted a reality through the use of the reality.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5fe2ea14ce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5fe2ea14ce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Instances in our world that we can see technology blurring reality between what is real and what is fake is Pokemon Go, Cat Fishing, and the addition to video games</a:t>
            </a:r>
            <a:endParaRPr/>
          </a:p>
          <a:p>
            <a:pPr marL="0" lvl="0" indent="0" algn="l" rtl="0">
              <a:spcBef>
                <a:spcPts val="0"/>
              </a:spcBef>
              <a:spcAft>
                <a:spcPts val="0"/>
              </a:spcAft>
              <a:buNone/>
            </a:pPr>
            <a:endParaRPr/>
          </a:p>
          <a:p>
            <a:pPr marL="0" lvl="0" indent="0" algn="l" rtl="0">
              <a:spcBef>
                <a:spcPts val="0"/>
              </a:spcBef>
              <a:spcAft>
                <a:spcPts val="0"/>
              </a:spcAft>
              <a:buNone/>
            </a:pPr>
            <a:r>
              <a:rPr lang="en"/>
              <a:t>Pokemon Go was one of the first augmented reality games that was easily available to everyone. Augmented reality is a technology that superimposes a computer-generated image on a user's view of the real world. So pokemon go combined the real world with catching pokemon. 26 deaths and 64 injuries can be attributed to using the app and having the app lead people where they are not supposed to be whether that be on someone’s private property, crossing a road, or near dangerous landmarks. We can see that with an augmented reality, people lose touch of real life and put themselves in danger.</a:t>
            </a:r>
            <a:endParaRPr/>
          </a:p>
          <a:p>
            <a:pPr marL="457200" lvl="0" indent="0" algn="l" rtl="0">
              <a:lnSpc>
                <a:spcPct val="115000"/>
              </a:lnSpc>
              <a:spcBef>
                <a:spcPts val="0"/>
              </a:spcBef>
              <a:spcAft>
                <a:spcPts val="0"/>
              </a:spcAft>
              <a:buNone/>
            </a:pPr>
            <a:endParaRPr/>
          </a:p>
          <a:p>
            <a:pPr marL="0" lvl="0" indent="0" algn="l" rtl="0">
              <a:spcBef>
                <a:spcPts val="1200"/>
              </a:spcBef>
              <a:spcAft>
                <a:spcPts val="0"/>
              </a:spcAft>
              <a:buNone/>
            </a:pPr>
            <a:r>
              <a:rPr lang="en"/>
              <a:t>The next example is cat fishing. People are able to create a false image on the internet. They are able to make these profiles have characteristics that they lack or wish they had. This can be most seen on dating apps or in general online relationships. Dating app usage has increased by 18.4% since 2020. Cat fishing can be detrimental in two ways. Psychologically it can take a toll on the person who got tricked. A documentary on Netflix called “Untold:The Girlfriend who Didn’t exist” where Manti Te'o was a college football player and his football career was ruined shows the consequences. What is becoming more popular is internet scams. The cat fishers can make up fake situations and ask the person they are in a tight financial situation and trick them into sending them funds. Americans lost $201 million in 2019 and $143 million in 2020 to scams [2]. </a:t>
            </a:r>
            <a:endParaRPr/>
          </a:p>
          <a:p>
            <a:pPr marL="0" lvl="0" indent="0" algn="l" rtl="0">
              <a:spcBef>
                <a:spcPts val="0"/>
              </a:spcBef>
              <a:spcAft>
                <a:spcPts val="0"/>
              </a:spcAft>
              <a:buNone/>
            </a:pPr>
            <a:endParaRPr/>
          </a:p>
          <a:p>
            <a:pPr marL="0" lvl="0" indent="0" algn="l" rtl="0">
              <a:spcBef>
                <a:spcPts val="0"/>
              </a:spcBef>
              <a:spcAft>
                <a:spcPts val="0"/>
              </a:spcAft>
              <a:buNone/>
            </a:pPr>
            <a:r>
              <a:rPr lang="en"/>
              <a:t>The final example is video game addiction. Video games create a virtual reality that most times is not in touch with the real life. People become addicted to such video games as we have seen in South Korea. People are experiencing negative effects such as increased in anxiety, depression, and aggression [3]. The graphs also show that while the percent of users is staying even, we see an increase in average hours spent during a week on video games.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In all these instances we can see that technology is able to distance people from reality in such a way that it can lead to harm in real life.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5fe2ea14ce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5fe2ea14c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movie, society no longer has memory, but rather they rely on technology for their memory.  Sal’s boss tells him “We have to believe our eyes, or the system doesn’t work,” when Sal is arguing that their security had been breached. There is no trust between people if there are no files to backup their claims. Sal’s files were hacked and edited so all of his claims were not believed. In a non investigation situation, Sal lost all his files of his son who had passed away. He did not have any physical memorabilia so his son was essentially deleted from the world.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5fe2ea14ce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5fe2ea14c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rPr>
              <a:t>In today's society we can see a heavy reliance on videos and technology for looking at past events. </a:t>
            </a:r>
            <a:endParaRPr>
              <a:solidFill>
                <a:schemeClr val="dk1"/>
              </a:solidFill>
            </a:endParaRPr>
          </a:p>
          <a:p>
            <a:pPr marL="0" lvl="0" indent="0" algn="l" rtl="0">
              <a:lnSpc>
                <a:spcPct val="115000"/>
              </a:lnSpc>
              <a:spcBef>
                <a:spcPts val="1200"/>
              </a:spcBef>
              <a:spcAft>
                <a:spcPts val="0"/>
              </a:spcAft>
              <a:buNone/>
            </a:pPr>
            <a:r>
              <a:rPr lang="en">
                <a:solidFill>
                  <a:schemeClr val="dk1"/>
                </a:solidFill>
              </a:rPr>
              <a:t>There is a strong relationship between memory and decision making. When we are faced with decision we automatically value the outcomes based on past events. Being able to manipulate our memory would then in turn give people the power to alter our decision making.</a:t>
            </a:r>
            <a:endParaRPr>
              <a:solidFill>
                <a:schemeClr val="dk1"/>
              </a:solidFill>
            </a:endParaRPr>
          </a:p>
          <a:p>
            <a:pPr marL="0" lvl="0" indent="0" algn="l" rtl="0">
              <a:lnSpc>
                <a:spcPct val="115000"/>
              </a:lnSpc>
              <a:spcBef>
                <a:spcPts val="1200"/>
              </a:spcBef>
              <a:spcAft>
                <a:spcPts val="0"/>
              </a:spcAft>
              <a:buNone/>
            </a:pPr>
            <a:r>
              <a:rPr lang="en">
                <a:solidFill>
                  <a:schemeClr val="dk1"/>
                </a:solidFill>
              </a:rPr>
              <a:t>An example of society using videos to make decisions can be seen in court. Video evidence is used in about 80% of crime cases. The jury and judge use videos to base their decisions on. As technology improves there is a possibility that video editing could be done in such a way that it cannot be proved as fake. This idea is why we cannot only rely on videos.</a:t>
            </a:r>
            <a:endParaRPr>
              <a:solidFill>
                <a:schemeClr val="dk1"/>
              </a:solidFill>
            </a:endParaRPr>
          </a:p>
          <a:p>
            <a:pPr marL="0" lvl="0" indent="0" algn="l" rtl="0">
              <a:lnSpc>
                <a:spcPct val="115000"/>
              </a:lnSpc>
              <a:spcBef>
                <a:spcPts val="1200"/>
              </a:spcBef>
              <a:spcAft>
                <a:spcPts val="0"/>
              </a:spcAft>
              <a:buNone/>
            </a:pPr>
            <a:r>
              <a:rPr lang="en">
                <a:solidFill>
                  <a:schemeClr val="dk1"/>
                </a:solidFill>
              </a:rPr>
              <a:t>On a social media perspective, 71.2 % of the content on Facebook are pictures and 16.6% are videos. While there is no danger, this shows that people are not living in the moment, rather they use their time to video their experiences. Virtually everyone (96 percent of the respondents) will take photos or video of the event, 66% felt they were deleting core memories when they delete pictures and 75% run out of storage while at events which shows the mass amount of pictures and videos that are being taken. [7]. Society has to consider becoming lost in videoing and not taking time to enjoy their experiences through their eyes.</a:t>
            </a:r>
            <a:endParaRPr sz="1200">
              <a:solidFill>
                <a:srgbClr val="666666"/>
              </a:solidFill>
              <a:highlight>
                <a:srgbClr val="F7F7F7"/>
              </a:highlight>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ff9b64250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ff9b6425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Andrew Niccol, well known for his other works such as The Truman Show, Gattaca, and Good Kill is no stranger to incorporating innovative technologies the movies he makes. But along with the heavy use of technology you can also see the underlying unease behind it. He completely avoids social media entirely. In an interview with Ryan Lambie of Den of Geek, he said that the primary reason for it is privacy [10]. This is reflected in Anon with the government’s and later the hacker’s access to the Ether. This closely mirrored the 2018 FaceBook (now Meta) data breach that leaked 50 million accounts worth of data. In another interview with Tasha Robinson of the verge Niccol mentioned that. “Facebook is now  giving people pause because they’ve given themselves up for nothing. It’s all for convenience, and maybe people are thinking twice about that. Perhaps that is an element to this. It’s a cautionary tale.”[11] He further mentioned that due to people’s overuse of technology we have become permanently changed by it, citing that “Because we rely on GPS we’re losing our innate ability to navigate our world”[10]. The bottom line is throughout the film anon you can see how engrossed every individual is in their mind’s eye and how it is reshaping the world around it.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5e75bef985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5e75bef985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5eebbc24d3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5eebbc24d3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Michael </a:t>
            </a:r>
            <a:r>
              <a:rPr lang="en" dirty="0" err="1"/>
              <a:t>Gatti</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 first wanted to touch on what technologies are engrossed in this story and how they shape the world around Anon.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most prominent technology is Mind’s Eye. It is a optical implant that the government forces everyone to have. It comes with Augmented Reality Heads Up Display that can be minimized but not disabled. While being used you are able to see information such as a person's current occupation, their criminal history, family tree, bio data (including height down to the nearest millimeter and their weight), and relationship status. This is all done with a simple glance at their face. It also allows you to see information about inanimate objects that you look at such as nutritional data from foods, the make and model of a car driving by (as shown in the image), and even can be used to pay and tip a street vendor without exchanging a word.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is also the Ether that is a government database that has the entire history of every person from what they have seen through their mind’s eye. They can access the person’s view in real time at anytime with the prime example of this being when it was hacked into to project what a killer sees onto its target in real time.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final main technology used is seamless augmented/ virtual reality. There is a complete blurring of reality with hyper realistic projections onto what the people can see through the mind’s eye. Throughout the film this concept was used frequently from making a </a:t>
            </a:r>
            <a:r>
              <a:rPr lang="en" dirty="0" err="1"/>
              <a:t>musophobic</a:t>
            </a:r>
            <a:r>
              <a:rPr lang="en" dirty="0"/>
              <a:t> (fear of rats) person see a room filled with them, change the position of objects in front of them, to even replacing the entire world around them with other videos so life like that you could have thought you were dying.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Some other minor yet notable technologies is real time translation where the mind’s eye was able to project what the person was saying to your HUD, Driver assist where it says and projects the route ahead of you while driving, and being able to unlock a combination lock on the door just by looking at it.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Information: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Image: </a:t>
            </a:r>
            <a:r>
              <a:rPr lang="en" dirty="0">
                <a:solidFill>
                  <a:schemeClr val="dk1"/>
                </a:solidFill>
              </a:rPr>
              <a:t>Niccol, A. (2018, May 11). </a:t>
            </a:r>
            <a:r>
              <a:rPr lang="en" i="1" dirty="0">
                <a:solidFill>
                  <a:schemeClr val="dk1"/>
                </a:solidFill>
              </a:rPr>
              <a:t>Anon</a:t>
            </a:r>
            <a:r>
              <a:rPr lang="en" dirty="0">
                <a:solidFill>
                  <a:schemeClr val="dk1"/>
                </a:solidFill>
              </a:rPr>
              <a:t> [Sci-fi Noir Thriller]. Netflix. https://</a:t>
            </a:r>
            <a:r>
              <a:rPr lang="en" dirty="0" err="1">
                <a:solidFill>
                  <a:schemeClr val="dk1"/>
                </a:solidFill>
              </a:rPr>
              <a:t>www.netflix.com</a:t>
            </a:r>
            <a:r>
              <a:rPr lang="en" dirty="0">
                <a:solidFill>
                  <a:schemeClr val="dk1"/>
                </a:solidFill>
              </a:rPr>
              <a:t>/watch/80195964?trackId=255824129&amp;tctx=0%2C0%2CNAPA%40%40%7C0281440f-7025-4f0a-8692-ccb1533a9472-263798107_titles%2F1%2F%2Fanon%2F0%2F0%2CNAPA%40%40%7C0281440f-7025-4f0a-8692-ccb1533a9472-263798107_titles%2F1%2F%2Fanon%2F0%2F0%2Cunknown%2C%2C0281440f-7025-4f0a-8692-ccb1533a9472-263798107%7C1%2CtitlesResults%2C80195964</a:t>
            </a:r>
            <a:endParaRPr dirty="0">
              <a:solidFill>
                <a:schemeClr val="dk1"/>
              </a:solidFill>
            </a:endParaRPr>
          </a:p>
          <a:p>
            <a:pPr marL="0" lvl="0" indent="0" algn="l" rtl="0">
              <a:spcBef>
                <a:spcPts val="0"/>
              </a:spcBef>
              <a:spcAft>
                <a:spcPts val="0"/>
              </a:spcAft>
              <a:buNone/>
            </a:pP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5eebbc24d3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5eebbc24d3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All of those somewhat futuristic technologies envelop a mundane unnamed metropolis. Despite the advanced technology in the film, the architecture is quite similar to what you would see in any standard city in the US.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Anon follows Sal </a:t>
            </a:r>
            <a:r>
              <a:rPr lang="en" dirty="0" err="1"/>
              <a:t>Frieland</a:t>
            </a:r>
            <a:r>
              <a:rPr lang="en" dirty="0"/>
              <a:t>. A cold stoic detective for the metropolitan police force. He is tasked to find and stop a mysterious hacker/murderer that has found a way to hack into the ether and completely remove themselves from all records including people’s own recollection. They later find the perceived suspect working with a collective of hackers that help people remove what they want to forget. He goes on a series of sting operations to get in contact with this mysterious hacker known as The Girl and hopefully shut her operation down.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Anon values her own privacy so once she finds out that Sal is a detective she exacts revenge. To punish him for getting too close she shows him his worst fears and even deletes memories of his passed son.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Sal is stripped from his duty for accidentally shooting a civilian during </a:t>
            </a:r>
            <a:r>
              <a:rPr lang="en" dirty="0" err="1"/>
              <a:t>Anon’s</a:t>
            </a:r>
            <a:r>
              <a:rPr lang="en" dirty="0"/>
              <a:t> </a:t>
            </a:r>
            <a:r>
              <a:rPr lang="en" dirty="0" err="1"/>
              <a:t>tourture</a:t>
            </a:r>
            <a:r>
              <a:rPr lang="en" dirty="0"/>
              <a:t> of him and placed under house arrest. During this time the hunter became the hunted and he is attacked by the true murderer, Cyrus. He has found a way to project what he is seeing onto others and visa versa. In order to combat this Sal blindly shooting Cyrus killing him and freeing Anon from her torturous stalker.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 movie ends with our main characters starting off into the city skyline with Anon sharing that she has “nothing that she would want Sal to see” then leaves him there clouded in a shade of errors.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Images: </a:t>
            </a:r>
            <a:r>
              <a:rPr lang="en" dirty="0">
                <a:solidFill>
                  <a:schemeClr val="dk1"/>
                </a:solidFill>
              </a:rPr>
              <a:t>Niccol, A. (2018, May 11). </a:t>
            </a:r>
            <a:r>
              <a:rPr lang="en" i="1" dirty="0">
                <a:solidFill>
                  <a:schemeClr val="dk1"/>
                </a:solidFill>
              </a:rPr>
              <a:t>Anon</a:t>
            </a:r>
            <a:r>
              <a:rPr lang="en" dirty="0">
                <a:solidFill>
                  <a:schemeClr val="dk1"/>
                </a:solidFill>
              </a:rPr>
              <a:t> [Sci-fi Noir Thriller]. Netflix. https://</a:t>
            </a:r>
            <a:r>
              <a:rPr lang="en" dirty="0" err="1">
                <a:solidFill>
                  <a:schemeClr val="dk1"/>
                </a:solidFill>
              </a:rPr>
              <a:t>www.netflix.com</a:t>
            </a:r>
            <a:r>
              <a:rPr lang="en" dirty="0">
                <a:solidFill>
                  <a:schemeClr val="dk1"/>
                </a:solidFill>
              </a:rPr>
              <a:t>/watch/80195964?trackId=255824129&amp;tctx=0%2C0%2CNAPA%40%40%7C0281440f-7025-4f0a-8692-ccb1533a9472-263798107_titles%2F1%2F%2Fanon%2F0%2F0%2CNAPA%40%40%7C0281440f-7025-4f0a-8692-ccb1533a9472-263798107_titles%2F1%2F%2Fanon%2F0%2F0%2Cunknown%2C%2C0281440f-7025-4f0a-8692-ccb1533a9472-263798107%7C1%2CtitlesResults%2C80195964</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57af5c4c09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57af5c4c09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girl and Cyrus are the two main characters we see access the Ether through unauthorized methods</a:t>
            </a:r>
            <a:endParaRPr/>
          </a:p>
          <a:p>
            <a:pPr marL="0" lvl="0" indent="0" algn="l" rtl="0">
              <a:spcBef>
                <a:spcPts val="0"/>
              </a:spcBef>
              <a:spcAft>
                <a:spcPts val="0"/>
              </a:spcAft>
              <a:buNone/>
            </a:pPr>
            <a:r>
              <a:rPr lang="en"/>
              <a:t>Cyrus uses an attack to be able to access the girl’s eyesight in an attempt to determine her location</a:t>
            </a:r>
            <a:endParaRPr/>
          </a:p>
          <a:p>
            <a:pPr marL="0" lvl="0" indent="0" algn="l" rtl="0">
              <a:spcBef>
                <a:spcPts val="0"/>
              </a:spcBef>
              <a:spcAft>
                <a:spcPts val="0"/>
              </a:spcAft>
              <a:buNone/>
            </a:pPr>
            <a:r>
              <a:rPr lang="en"/>
              <a:t>	Uses the same attack later to edit what the end user sees,</a:t>
            </a:r>
            <a:endParaRPr/>
          </a:p>
          <a:p>
            <a:pPr marL="0" lvl="0" indent="0" algn="l" rtl="0">
              <a:spcBef>
                <a:spcPts val="0"/>
              </a:spcBef>
              <a:spcAft>
                <a:spcPts val="0"/>
              </a:spcAft>
              <a:buNone/>
            </a:pPr>
            <a:r>
              <a:rPr lang="en"/>
              <a:t>The girl uses the attack to gain read/write access to Sal’s and other clients memory records as seen in the visual</a:t>
            </a:r>
            <a:endParaRPr/>
          </a:p>
          <a:p>
            <a:pPr marL="0" lvl="0" indent="0" algn="l" rtl="0">
              <a:spcBef>
                <a:spcPts val="0"/>
              </a:spcBef>
              <a:spcAft>
                <a:spcPts val="0"/>
              </a:spcAft>
              <a:buNone/>
            </a:pPr>
            <a:r>
              <a:rPr lang="en"/>
              <a:t>	As well as alter what Sal sees</a:t>
            </a:r>
            <a:endParaRPr/>
          </a:p>
          <a:p>
            <a:pPr marL="0" lvl="0" indent="0" algn="l" rtl="0">
              <a:spcBef>
                <a:spcPts val="0"/>
              </a:spcBef>
              <a:spcAft>
                <a:spcPts val="0"/>
              </a:spcAft>
              <a:buNone/>
            </a:pPr>
            <a:r>
              <a:rPr lang="en"/>
              <a:t>The closest real life attack would be SQL injection</a:t>
            </a:r>
            <a:endParaRPr/>
          </a:p>
          <a:p>
            <a:pPr marL="0" lvl="0" indent="0" algn="l" rtl="0">
              <a:spcBef>
                <a:spcPts val="0"/>
              </a:spcBef>
              <a:spcAft>
                <a:spcPts val="0"/>
              </a:spcAft>
              <a:buNone/>
            </a:pPr>
            <a:r>
              <a:rPr lang="en"/>
              <a:t>	Based on the idea that the Ether is a database of memories and SQL injection would be used to get read access to a person’s</a:t>
            </a:r>
            <a:endParaRPr/>
          </a:p>
          <a:p>
            <a:pPr marL="0" lvl="0" indent="457200" algn="l" rtl="0">
              <a:spcBef>
                <a:spcPts val="0"/>
              </a:spcBef>
              <a:spcAft>
                <a:spcPts val="0"/>
              </a:spcAft>
              <a:buNone/>
            </a:pPr>
            <a:r>
              <a:rPr lang="en"/>
              <a:t>memories and then further attacks to edit/upload/delete data</a:t>
            </a:r>
            <a:endParaRPr/>
          </a:p>
          <a:p>
            <a:pPr marL="0" lvl="0" indent="0" algn="l" rtl="0">
              <a:spcBef>
                <a:spcPts val="0"/>
              </a:spcBef>
              <a:spcAft>
                <a:spcPts val="0"/>
              </a:spcAft>
              <a:buNone/>
            </a:pPr>
            <a:r>
              <a:rPr lang="en"/>
              <a:t>Although we only see 2 characters execute the attack, there are background characters who attempt to make contact with Sal that claim to be able to hack the Ether</a:t>
            </a:r>
            <a:endParaRPr/>
          </a:p>
          <a:p>
            <a:pPr marL="0" lvl="0" indent="0" algn="l" rtl="0">
              <a:spcBef>
                <a:spcPts val="0"/>
              </a:spcBef>
              <a:spcAft>
                <a:spcPts val="0"/>
              </a:spcAft>
              <a:buNone/>
            </a:pPr>
            <a:r>
              <a:rPr lang="en"/>
              <a:t>This could mean the number of people with knowledge of the vulnerability/ attack method is larger than just Cyrus and the girl</a:t>
            </a:r>
            <a:endParaRPr/>
          </a:p>
          <a:p>
            <a:pPr marL="0" lvl="0" indent="45720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5e75bef98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5e75bef98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movie the government agency that regulates and uses the Ether never visually makes attempts to prevent these attacks from occurring</a:t>
            </a:r>
            <a:endParaRPr/>
          </a:p>
          <a:p>
            <a:pPr marL="0" lvl="0" indent="0" algn="l" rtl="0">
              <a:spcBef>
                <a:spcPts val="0"/>
              </a:spcBef>
              <a:spcAft>
                <a:spcPts val="0"/>
              </a:spcAft>
              <a:buNone/>
            </a:pPr>
            <a:r>
              <a:rPr lang="en"/>
              <a:t>There is no scene where a software engineer is seen diagnosing or patching out the vulnerability</a:t>
            </a:r>
            <a:endParaRPr/>
          </a:p>
          <a:p>
            <a:pPr marL="0" lvl="0" indent="0" algn="l" rtl="0">
              <a:spcBef>
                <a:spcPts val="0"/>
              </a:spcBef>
              <a:spcAft>
                <a:spcPts val="0"/>
              </a:spcAft>
              <a:buNone/>
            </a:pPr>
            <a:r>
              <a:rPr lang="en"/>
              <a:t>The only reason they investigate it is because of the murders related to the problem</a:t>
            </a:r>
            <a:endParaRPr/>
          </a:p>
          <a:p>
            <a:pPr marL="0" lvl="0" indent="0" algn="l" rtl="0">
              <a:spcBef>
                <a:spcPts val="0"/>
              </a:spcBef>
              <a:spcAft>
                <a:spcPts val="0"/>
              </a:spcAft>
              <a:buNone/>
            </a:pPr>
            <a:r>
              <a:rPr lang="en"/>
              <a:t>This suggests that the security of the Ether isn’t the main concern of the Government Agency</a:t>
            </a:r>
            <a:endParaRPr/>
          </a:p>
          <a:p>
            <a:pPr marL="0" lvl="0" indent="0" algn="l" rtl="0">
              <a:spcBef>
                <a:spcPts val="0"/>
              </a:spcBef>
              <a:spcAft>
                <a:spcPts val="0"/>
              </a:spcAft>
              <a:buNone/>
            </a:pPr>
            <a:r>
              <a:rPr lang="en"/>
              <a:t>	Even though it is critical for just trials where all information in the Ether must be unedited and true</a:t>
            </a:r>
            <a:endParaRPr/>
          </a:p>
          <a:p>
            <a:pPr marL="0" lvl="0" indent="0" algn="l" rtl="0">
              <a:spcBef>
                <a:spcPts val="0"/>
              </a:spcBef>
              <a:spcAft>
                <a:spcPts val="0"/>
              </a:spcAft>
              <a:buNone/>
            </a:pPr>
            <a:r>
              <a:rPr lang="en"/>
              <a:t>We see the Government Agency use the editing attack on Sal’s memories for their own use</a:t>
            </a:r>
            <a:endParaRPr/>
          </a:p>
          <a:p>
            <a:pPr marL="0" lvl="0" indent="0" algn="l" rtl="0">
              <a:spcBef>
                <a:spcPts val="0"/>
              </a:spcBef>
              <a:spcAft>
                <a:spcPts val="0"/>
              </a:spcAft>
              <a:buNone/>
            </a:pPr>
            <a:r>
              <a:rPr lang="en"/>
              <a:t>This demonstrates that the Government understands to some extent the editing attack, but not how to prevent it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5e75bef985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5e75bef985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Penetration testing is a common business practice where companies use inside and or outside testers to attempt to hack their own system to find vulnerabilities</a:t>
            </a:r>
            <a:endParaRPr/>
          </a:p>
          <a:p>
            <a:pPr marL="0" lvl="0" indent="0" algn="l" rtl="0">
              <a:spcBef>
                <a:spcPts val="0"/>
              </a:spcBef>
              <a:spcAft>
                <a:spcPts val="0"/>
              </a:spcAft>
              <a:buNone/>
            </a:pPr>
            <a:r>
              <a:rPr lang="en"/>
              <a:t>White box Testing results in the tester being able to provide key information on internal vulnerabilities</a:t>
            </a:r>
            <a:endParaRPr/>
          </a:p>
          <a:p>
            <a:pPr marL="0" lvl="0" indent="0" algn="l" rtl="0">
              <a:spcBef>
                <a:spcPts val="0"/>
              </a:spcBef>
              <a:spcAft>
                <a:spcPts val="0"/>
              </a:spcAft>
              <a:buNone/>
            </a:pPr>
            <a:endParaRPr/>
          </a:p>
          <a:p>
            <a:pPr marL="0" lvl="0" indent="0" algn="l" rtl="0">
              <a:spcBef>
                <a:spcPts val="0"/>
              </a:spcBef>
              <a:spcAft>
                <a:spcPts val="0"/>
              </a:spcAft>
              <a:buNone/>
            </a:pPr>
            <a:r>
              <a:rPr lang="en"/>
              <a:t>Black Box Testing is more lifelike, tester is given no information other than possibly an IP address.</a:t>
            </a:r>
            <a:endParaRPr/>
          </a:p>
          <a:p>
            <a:pPr marL="0" lvl="0" indent="0" algn="l" rtl="0">
              <a:spcBef>
                <a:spcPts val="0"/>
              </a:spcBef>
              <a:spcAft>
                <a:spcPts val="0"/>
              </a:spcAft>
              <a:buNone/>
            </a:pPr>
            <a:r>
              <a:rPr lang="en"/>
              <a:t>These tests don’t teach much about the internal structure, usually tests firewall and outward defences</a:t>
            </a:r>
            <a:endParaRPr/>
          </a:p>
          <a:p>
            <a:pPr marL="0" lvl="0" indent="0" algn="l" rtl="0">
              <a:spcBef>
                <a:spcPts val="0"/>
              </a:spcBef>
              <a:spcAft>
                <a:spcPts val="0"/>
              </a:spcAft>
              <a:buNone/>
            </a:pPr>
            <a:endParaRPr/>
          </a:p>
          <a:p>
            <a:pPr marL="0" lvl="0" indent="0" algn="l" rtl="0">
              <a:spcBef>
                <a:spcPts val="0"/>
              </a:spcBef>
              <a:spcAft>
                <a:spcPts val="0"/>
              </a:spcAft>
              <a:buNone/>
            </a:pPr>
            <a:r>
              <a:rPr lang="en"/>
              <a:t>Vulnerability Scans</a:t>
            </a:r>
            <a:endParaRPr/>
          </a:p>
          <a:p>
            <a:pPr marL="0" lvl="0" indent="0" algn="l" rtl="0">
              <a:spcBef>
                <a:spcPts val="0"/>
              </a:spcBef>
              <a:spcAft>
                <a:spcPts val="0"/>
              </a:spcAft>
              <a:buNone/>
            </a:pPr>
            <a:r>
              <a:rPr lang="en"/>
              <a:t>Software based scan of a system that requires human analysis afterwards to ensure that the listed recommendations are applicable</a:t>
            </a:r>
            <a:endParaRPr/>
          </a:p>
          <a:p>
            <a:pPr marL="0" lvl="0" indent="0" algn="l" rtl="0">
              <a:spcBef>
                <a:spcPts val="0"/>
              </a:spcBef>
              <a:spcAft>
                <a:spcPts val="0"/>
              </a:spcAft>
              <a:buNone/>
            </a:pPr>
            <a:r>
              <a:rPr lang="en"/>
              <a:t>Useful for deployment of a software and for making sure patches are installed across the estate</a:t>
            </a:r>
            <a:endParaRPr/>
          </a:p>
          <a:p>
            <a:pPr marL="0" lvl="0" indent="0" algn="l" rtl="0">
              <a:spcBef>
                <a:spcPts val="0"/>
              </a:spcBef>
              <a:spcAft>
                <a:spcPts val="0"/>
              </a:spcAft>
              <a:buNone/>
            </a:pPr>
            <a:endParaRPr/>
          </a:p>
          <a:p>
            <a:pPr marL="0" lvl="0" indent="0" algn="l" rtl="0">
              <a:spcBef>
                <a:spcPts val="0"/>
              </a:spcBef>
              <a:spcAft>
                <a:spcPts val="0"/>
              </a:spcAft>
              <a:buNone/>
            </a:pPr>
            <a:r>
              <a:rPr lang="en"/>
              <a:t>All of these are parts of penetration testing which can be and are employed by businesses that have confidential data like ssns, addresses, etc.</a:t>
            </a:r>
            <a:endParaRPr/>
          </a:p>
          <a:p>
            <a:pPr marL="0" lvl="0" indent="0" algn="l" rtl="0">
              <a:spcBef>
                <a:spcPts val="0"/>
              </a:spcBef>
              <a:spcAft>
                <a:spcPts val="0"/>
              </a:spcAft>
              <a:buNone/>
            </a:pPr>
            <a:r>
              <a:rPr lang="en"/>
              <a:t>But we don’t see them employed in the movie Anon to assess the vulnerabilities of the Government’s system</a:t>
            </a:r>
            <a:endParaRPr/>
          </a:p>
          <a:p>
            <a:pPr marL="0" lvl="0" indent="0" algn="l" rtl="0">
              <a:spcBef>
                <a:spcPts val="0"/>
              </a:spcBef>
              <a:spcAft>
                <a:spcPts val="0"/>
              </a:spcAft>
              <a:buNone/>
            </a:pPr>
            <a:endParaRPr/>
          </a:p>
          <a:p>
            <a:pPr marL="0" lvl="0" indent="0" algn="l" rtl="0">
              <a:spcBef>
                <a:spcPts val="0"/>
              </a:spcBef>
              <a:spcAft>
                <a:spcPts val="0"/>
              </a:spcAft>
              <a:buNone/>
            </a:pPr>
            <a:r>
              <a:rPr lang="en"/>
              <a:t>The infographic on the right is from Bulletproof which is a business who conducts external penetration testing</a:t>
            </a:r>
            <a:endParaRPr/>
          </a:p>
          <a:p>
            <a:pPr marL="0" lvl="0" indent="0" algn="l" rtl="0">
              <a:spcBef>
                <a:spcPts val="0"/>
              </a:spcBef>
              <a:spcAft>
                <a:spcPts val="0"/>
              </a:spcAft>
              <a:buNone/>
            </a:pPr>
            <a:r>
              <a:rPr lang="en"/>
              <a:t>In 2018 they found 1,046 vulnerabilities across their clients</a:t>
            </a:r>
            <a:endParaRPr/>
          </a:p>
          <a:p>
            <a:pPr marL="0" lvl="0" indent="0" algn="l" rtl="0">
              <a:spcBef>
                <a:spcPts val="0"/>
              </a:spcBef>
              <a:spcAft>
                <a:spcPts val="0"/>
              </a:spcAft>
              <a:buNone/>
            </a:pPr>
            <a:r>
              <a:rPr lang="en"/>
              <a:t>Of the weaknesses 18% were of high significance or greater</a:t>
            </a:r>
            <a:endParaRPr/>
          </a:p>
          <a:p>
            <a:pPr marL="0" lvl="0" indent="0" algn="l" rtl="0">
              <a:spcBef>
                <a:spcPts val="0"/>
              </a:spcBef>
              <a:spcAft>
                <a:spcPts val="0"/>
              </a:spcAft>
              <a:buNone/>
            </a:pPr>
            <a:endParaRPr/>
          </a:p>
          <a:p>
            <a:pPr marL="0" lvl="0" indent="0" algn="l" rtl="0">
              <a:spcBef>
                <a:spcPts val="0"/>
              </a:spcBef>
              <a:spcAft>
                <a:spcPts val="0"/>
              </a:spcAft>
              <a:buNone/>
            </a:pPr>
            <a:r>
              <a:rPr lang="en"/>
              <a:t>If the government agency in Anon had their system tested by a company like this, they would likely have mostly critical or high vulnerabilities related to the attacks by the girl and Cyrus which is demonstrative of how unsecure the technology is.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57af5c4c09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57af5c4c09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Everything viewed by the mind’s eye is recorded and stored government database with restricted access.  Anyone with access either government officials or hackers can look at the memories of anyone the want.  Even without government access people can share their own memories to others, so if someone was seen doing something it is being recorded and can be sent to others.  The antagonist in the movie basically wants to be anonymous and keep her privacy. As Michael said when the detective confronts her and asks why she hides she says how shes not hiding there are just things she does not want to share.  No one else could even comprehend that way of thinking.  </a:t>
            </a:r>
            <a:endParaRPr/>
          </a:p>
          <a:p>
            <a:pPr marL="0" lvl="0" indent="0" algn="l" rtl="0">
              <a:spcBef>
                <a:spcPts val="0"/>
              </a:spcBef>
              <a:spcAft>
                <a:spcPts val="0"/>
              </a:spcAft>
              <a:buNone/>
            </a:pPr>
            <a:endParaRPr/>
          </a:p>
          <a:p>
            <a:pPr marL="0" lvl="0" indent="0" algn="l" rtl="0">
              <a:spcBef>
                <a:spcPts val="0"/>
              </a:spcBef>
              <a:spcAft>
                <a:spcPts val="0"/>
              </a:spcAft>
              <a:buNone/>
            </a:pPr>
            <a:r>
              <a:rPr lang="en"/>
              <a:t>Seen in the picture is what others see when looking at people.  It is small, but the information provided includes his name, age, occupation, height, weight, eye color, gender, location, ethnicity among other things.  Being able to see this much information on someone without even meeting them proves there was no privacy.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5e665e892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5e665e892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With more and more personal information being collected everyday our privacy is decreasing.  About 80% of websites track user data including location, emails, phone numbers and more.  60% of Americans believe they are not able to go day to day without having personal information collected.  80% of Americans don’t think they can even control what information about them is collected about them.  It is starting to look like the world In Anon where all information is already collected and freely shared between everyone.</a:t>
            </a:r>
            <a:endParaRPr/>
          </a:p>
          <a:p>
            <a:pPr marL="0" lvl="0" indent="0" algn="l" rtl="0">
              <a:spcBef>
                <a:spcPts val="0"/>
              </a:spcBef>
              <a:spcAft>
                <a:spcPts val="0"/>
              </a:spcAft>
              <a:buNone/>
            </a:pPr>
            <a:endParaRPr/>
          </a:p>
          <a:p>
            <a:pPr marL="0" lvl="0" indent="0" algn="l" rtl="0">
              <a:spcBef>
                <a:spcPts val="0"/>
              </a:spcBef>
              <a:spcAft>
                <a:spcPts val="0"/>
              </a:spcAft>
              <a:buNone/>
            </a:pPr>
            <a:r>
              <a:rPr lang="en"/>
              <a:t>The graphic shows specifically what information americans feel like the have control over who can see their information.  They feel safest about their physical location but least safe about search terms they use online.  This is contradictory however because often searches involve your location such as restaurants in worcester or target near me.</a:t>
            </a:r>
            <a:endParaRPr/>
          </a:p>
          <a:p>
            <a:pPr marL="0" lvl="0" indent="0" algn="l" rtl="0">
              <a:spcBef>
                <a:spcPts val="0"/>
              </a:spcBef>
              <a:spcAft>
                <a:spcPts val="0"/>
              </a:spcAft>
              <a:buNone/>
            </a:pPr>
            <a:endParaRPr/>
          </a:p>
          <a:p>
            <a:pPr marL="0" lvl="0" indent="0" algn="l" rtl="0">
              <a:spcBef>
                <a:spcPts val="0"/>
              </a:spcBef>
              <a:spcAft>
                <a:spcPts val="0"/>
              </a:spcAft>
              <a:buNone/>
            </a:pPr>
            <a:r>
              <a:rPr lang="en"/>
              <a:t>Losing privacy in the virtual world can lead to privacy issues in the real world.  Information such as addresses, house price, relatives, current place of work or school, and contact information can be found online as we demonstrated through our privacy essay assignment.</a:t>
            </a:r>
            <a:endParaRPr/>
          </a:p>
          <a:p>
            <a:pPr marL="0" lvl="0" indent="0" algn="l" rtl="0">
              <a:spcBef>
                <a:spcPts val="0"/>
              </a:spcBef>
              <a:spcAft>
                <a:spcPts val="0"/>
              </a:spcAft>
              <a:buNone/>
            </a:pPr>
            <a:endParaRPr/>
          </a:p>
          <a:p>
            <a:pPr marL="0" lvl="0" indent="0" algn="l" rtl="0">
              <a:spcBef>
                <a:spcPts val="0"/>
              </a:spcBef>
              <a:spcAft>
                <a:spcPts val="0"/>
              </a:spcAft>
              <a:buNone/>
            </a:pPr>
            <a:r>
              <a:rPr lang="en"/>
              <a:t>Overall losses in privacy online causes a loss of privacy in real life </a:t>
            </a:r>
            <a:endParaRPr/>
          </a:p>
          <a:p>
            <a:pPr marL="0" lvl="0" indent="0" algn="l" rtl="0">
              <a:spcBef>
                <a:spcPts val="0"/>
              </a:spcBef>
              <a:spcAft>
                <a:spcPts val="0"/>
              </a:spcAft>
              <a:buNone/>
            </a:pPr>
            <a:endParaRPr/>
          </a:p>
          <a:p>
            <a:pPr marL="0" lvl="0" indent="0" algn="l" rtl="0">
              <a:spcBef>
                <a:spcPts val="0"/>
              </a:spcBef>
              <a:spcAft>
                <a:spcPts val="0"/>
              </a:spcAft>
              <a:buNone/>
            </a:pPr>
            <a:r>
              <a:rPr lang="en"/>
              <a:t>[1] Eliza Crawford, Why and how do website track you (cookie pro 2020) </a:t>
            </a:r>
            <a:r>
              <a:rPr lang="en" u="sng">
                <a:solidFill>
                  <a:schemeClr val="hlink"/>
                </a:solidFill>
                <a:hlinkClick r:id="rId3"/>
              </a:rPr>
              <a:t>https://www.cookiepro.com/blog/website-tracking/#:~:text=Website%20tracking%20is%20incredibly%20common,track%20users%20outside%20of%20advertising</a:t>
            </a:r>
            <a:r>
              <a:rPr lang="en"/>
              <a:t>. Oct 1 2022</a:t>
            </a:r>
            <a:endParaRPr/>
          </a:p>
          <a:p>
            <a:pPr marL="0" lvl="0" indent="0" algn="l" rtl="0">
              <a:spcBef>
                <a:spcPts val="0"/>
              </a:spcBef>
              <a:spcAft>
                <a:spcPts val="0"/>
              </a:spcAft>
              <a:buNone/>
            </a:pPr>
            <a:r>
              <a:rPr lang="en"/>
              <a:t>[2] Americans and Privacy: concerned confused and feeling lack of control over their personal information (PEW Research Center 2019) </a:t>
            </a:r>
            <a:r>
              <a:rPr lang="en" u="sng">
                <a:solidFill>
                  <a:schemeClr val="hlink"/>
                </a:solidFill>
                <a:hlinkClick r:id="rId4"/>
              </a:rPr>
              <a:t>https://www.pewresearch.org/internet/2019/11/15/americans-and-privacy-concerned-confused-and-feeling-lack-of-control-over-their-personal-information/</a:t>
            </a:r>
            <a:r>
              <a:rPr lang="en"/>
              <a:t> Oct 1 2022</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57af5c4c09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57af5c4c09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800">
                <a:solidFill>
                  <a:schemeClr val="dk1"/>
                </a:solidFill>
                <a:latin typeface="Average"/>
                <a:ea typeface="Average"/>
                <a:cs typeface="Average"/>
                <a:sym typeface="Average"/>
              </a:rPr>
              <a:t>Our next conclusion is that the technology was too powerful in that it blurred reality and virtual elements. In the movie we often saw a lack of differentiation between what was real and what was not.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www.pewresearch.org/internet/2019/11/15/americans-and-privacy-concerned-confused-and-feeling-lack-of-control-over-their-personal-information/" TargetMode="External"/><Relationship Id="rId3" Type="http://schemas.openxmlformats.org/officeDocument/2006/relationships/hyperlink" Target="http://pokemongodeathtracker.com/" TargetMode="External"/><Relationship Id="rId7" Type="http://schemas.openxmlformats.org/officeDocument/2006/relationships/hyperlink" Target="https://www.cookiepro.com/blog/website-tracking/#:~:text=Website%20tracking%20is%20incredibly%20common,track%20users%20outside%20of%20advertisin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www.theverge.com/2018/5/3/17312756/gattaca-director-andrew-niccol-interview-netflix-film-anon-clive-owen-amanda-seyfried" TargetMode="External"/><Relationship Id="rId5" Type="http://schemas.openxmlformats.org/officeDocument/2006/relationships/hyperlink" Target="https://www.digitalinformationworld.com/2021/05/images-videos-or-links-study-shows-most.html" TargetMode="External"/><Relationship Id="rId4" Type="http://schemas.openxmlformats.org/officeDocument/2006/relationships/hyperlink" Target="https://bja.ojp.gov/sites/g/files/xyckuh186/files/media/document/final-video-evidence-primer-for-prosecutors.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Anon</a:t>
            </a:r>
            <a:endParaRPr/>
          </a:p>
        </p:txBody>
      </p:sp>
      <p:sp>
        <p:nvSpPr>
          <p:cNvPr id="60" name="Google Shape;60;p1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Aaron Brady, Bryce Lukens, Cody Rueda, and Michael Gatti</a:t>
            </a:r>
            <a:endParaRPr/>
          </a:p>
        </p:txBody>
      </p:sp>
      <p:sp>
        <p:nvSpPr>
          <p:cNvPr id="61" name="Google Shape;61;p1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Hackers were able to create false realities</a:t>
            </a:r>
            <a:endParaRPr/>
          </a:p>
        </p:txBody>
      </p:sp>
      <p:sp>
        <p:nvSpPr>
          <p:cNvPr id="136" name="Google Shape;136;p22"/>
          <p:cNvSpPr txBox="1">
            <a:spLocks noGrp="1"/>
          </p:cNvSpPr>
          <p:nvPr>
            <p:ph type="body" idx="1"/>
          </p:nvPr>
        </p:nvSpPr>
        <p:spPr>
          <a:xfrm>
            <a:off x="311700" y="1152475"/>
            <a:ext cx="29922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False danger</a:t>
            </a:r>
            <a:endParaRPr/>
          </a:p>
          <a:p>
            <a:pPr marL="914400" lvl="1" indent="-317500" algn="l" rtl="0">
              <a:spcBef>
                <a:spcPts val="0"/>
              </a:spcBef>
              <a:spcAft>
                <a:spcPts val="0"/>
              </a:spcAft>
              <a:buSzPts val="1400"/>
              <a:buChar char="○"/>
            </a:pPr>
            <a:r>
              <a:rPr lang="en"/>
              <a:t>Chase in subway</a:t>
            </a:r>
            <a:endParaRPr/>
          </a:p>
          <a:p>
            <a:pPr marL="914400" lvl="1" indent="-317500" algn="l" rtl="0">
              <a:spcBef>
                <a:spcPts val="0"/>
              </a:spcBef>
              <a:spcAft>
                <a:spcPts val="0"/>
              </a:spcAft>
              <a:buSzPts val="1400"/>
              <a:buChar char="○"/>
            </a:pPr>
            <a:r>
              <a:rPr lang="en"/>
              <a:t>Rats and fire</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False safety</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Fake recommendations</a:t>
            </a:r>
            <a:endParaRPr/>
          </a:p>
        </p:txBody>
      </p:sp>
      <p:sp>
        <p:nvSpPr>
          <p:cNvPr id="137" name="Google Shape;137;p2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138" name="Google Shape;138;p22"/>
          <p:cNvPicPr preferRelativeResize="0"/>
          <p:nvPr/>
        </p:nvPicPr>
        <p:blipFill>
          <a:blip r:embed="rId3">
            <a:alphaModFix/>
          </a:blip>
          <a:stretch>
            <a:fillRect/>
          </a:stretch>
        </p:blipFill>
        <p:spPr>
          <a:xfrm>
            <a:off x="3112975" y="1227800"/>
            <a:ext cx="5782474" cy="28003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Fake realities exist in real life</a:t>
            </a:r>
            <a:endParaRPr/>
          </a:p>
        </p:txBody>
      </p:sp>
      <p:sp>
        <p:nvSpPr>
          <p:cNvPr id="144" name="Google Shape;144;p23"/>
          <p:cNvSpPr txBox="1">
            <a:spLocks noGrp="1"/>
          </p:cNvSpPr>
          <p:nvPr>
            <p:ph type="body" idx="1"/>
          </p:nvPr>
        </p:nvSpPr>
        <p:spPr>
          <a:xfrm>
            <a:off x="311700" y="1152475"/>
            <a:ext cx="4494900" cy="34164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100000"/>
              <a:buChar char="●"/>
            </a:pPr>
            <a:r>
              <a:rPr lang="en"/>
              <a:t>Pokemon Go </a:t>
            </a:r>
            <a:endParaRPr/>
          </a:p>
          <a:p>
            <a:pPr marL="914400" lvl="1" indent="-310832" algn="l" rtl="0">
              <a:spcBef>
                <a:spcPts val="0"/>
              </a:spcBef>
              <a:spcAft>
                <a:spcPts val="0"/>
              </a:spcAft>
              <a:buSzPct val="100000"/>
              <a:buChar char="○"/>
            </a:pPr>
            <a:r>
              <a:rPr lang="en"/>
              <a:t>At least 26 deaths and 64 injuries [1] </a:t>
            </a:r>
            <a:endParaRPr/>
          </a:p>
          <a:p>
            <a:pPr marL="0" lvl="0" indent="0" algn="l" rtl="0">
              <a:spcBef>
                <a:spcPts val="1200"/>
              </a:spcBef>
              <a:spcAft>
                <a:spcPts val="0"/>
              </a:spcAft>
              <a:buNone/>
            </a:pPr>
            <a:endParaRPr/>
          </a:p>
          <a:p>
            <a:pPr marL="457200" lvl="0" indent="-334327" algn="l" rtl="0">
              <a:spcBef>
                <a:spcPts val="1200"/>
              </a:spcBef>
              <a:spcAft>
                <a:spcPts val="0"/>
              </a:spcAft>
              <a:buSzPct val="100000"/>
              <a:buChar char="●"/>
            </a:pPr>
            <a:r>
              <a:rPr lang="en"/>
              <a:t>Cat fishing</a:t>
            </a:r>
            <a:endParaRPr/>
          </a:p>
          <a:p>
            <a:pPr marL="914400" lvl="1" indent="-310832" algn="l" rtl="0">
              <a:spcBef>
                <a:spcPts val="0"/>
              </a:spcBef>
              <a:spcAft>
                <a:spcPts val="0"/>
              </a:spcAft>
              <a:buSzPct val="100000"/>
              <a:buChar char="○"/>
            </a:pPr>
            <a:r>
              <a:rPr lang="en"/>
              <a:t>Dating app usage has increased by 18.4% [2]</a:t>
            </a:r>
            <a:endParaRPr/>
          </a:p>
          <a:p>
            <a:pPr marL="914400" lvl="1" indent="-310832" algn="l" rtl="0">
              <a:spcBef>
                <a:spcPts val="0"/>
              </a:spcBef>
              <a:spcAft>
                <a:spcPts val="0"/>
              </a:spcAft>
              <a:buSzPct val="100000"/>
              <a:buChar char="○"/>
            </a:pPr>
            <a:r>
              <a:rPr lang="en"/>
              <a:t>Americans lost $201 million in 2019 and $143 million in 2020 to scams [2]</a:t>
            </a:r>
            <a:endParaRPr/>
          </a:p>
          <a:p>
            <a:pPr marL="0" lvl="0" indent="0" algn="l" rtl="0">
              <a:spcBef>
                <a:spcPts val="1200"/>
              </a:spcBef>
              <a:spcAft>
                <a:spcPts val="0"/>
              </a:spcAft>
              <a:buNone/>
            </a:pPr>
            <a:endParaRPr/>
          </a:p>
          <a:p>
            <a:pPr marL="457200" lvl="0" indent="-334327" algn="l" rtl="0">
              <a:spcBef>
                <a:spcPts val="1200"/>
              </a:spcBef>
              <a:spcAft>
                <a:spcPts val="0"/>
              </a:spcAft>
              <a:buSzPct val="100000"/>
              <a:buChar char="●"/>
            </a:pPr>
            <a:r>
              <a:rPr lang="en"/>
              <a:t>Video game addiction</a:t>
            </a:r>
            <a:endParaRPr/>
          </a:p>
          <a:p>
            <a:pPr marL="914400" lvl="1" indent="-310832" algn="l" rtl="0">
              <a:spcBef>
                <a:spcPts val="0"/>
              </a:spcBef>
              <a:spcAft>
                <a:spcPts val="0"/>
              </a:spcAft>
              <a:buSzPct val="100000"/>
              <a:buChar char="○"/>
            </a:pPr>
            <a:r>
              <a:rPr lang="en"/>
              <a:t>Statistical significance between video game addiction and anxiety, depression, aggression [3]</a:t>
            </a:r>
            <a:endParaRPr/>
          </a:p>
        </p:txBody>
      </p:sp>
      <p:sp>
        <p:nvSpPr>
          <p:cNvPr id="145" name="Google Shape;145;p2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146" name="Google Shape;146;p23"/>
          <p:cNvPicPr preferRelativeResize="0"/>
          <p:nvPr/>
        </p:nvPicPr>
        <p:blipFill>
          <a:blip r:embed="rId3">
            <a:alphaModFix/>
          </a:blip>
          <a:stretch>
            <a:fillRect/>
          </a:stretch>
        </p:blipFill>
        <p:spPr>
          <a:xfrm>
            <a:off x="4806500" y="1017725"/>
            <a:ext cx="4025798" cy="3058650"/>
          </a:xfrm>
          <a:prstGeom prst="rect">
            <a:avLst/>
          </a:prstGeom>
          <a:noFill/>
          <a:ln>
            <a:noFill/>
          </a:ln>
        </p:spPr>
      </p:pic>
      <p:sp>
        <p:nvSpPr>
          <p:cNvPr id="147" name="Google Shape;147;p23"/>
          <p:cNvSpPr txBox="1"/>
          <p:nvPr/>
        </p:nvSpPr>
        <p:spPr>
          <a:xfrm>
            <a:off x="4806500" y="4076375"/>
            <a:ext cx="4025700" cy="354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100">
                <a:solidFill>
                  <a:schemeClr val="accent3"/>
                </a:solidFill>
                <a:latin typeface="Average"/>
                <a:ea typeface="Average"/>
                <a:cs typeface="Average"/>
                <a:sym typeface="Average"/>
              </a:rPr>
              <a:t>Video game use since 2019 [8] </a:t>
            </a:r>
            <a:endParaRPr sz="1100">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Memory becomes non-existent</a:t>
            </a:r>
            <a:endParaRPr/>
          </a:p>
        </p:txBody>
      </p:sp>
      <p:sp>
        <p:nvSpPr>
          <p:cNvPr id="153" name="Google Shape;153;p24"/>
          <p:cNvSpPr txBox="1">
            <a:spLocks noGrp="1"/>
          </p:cNvSpPr>
          <p:nvPr>
            <p:ph type="body" idx="1"/>
          </p:nvPr>
        </p:nvSpPr>
        <p:spPr>
          <a:xfrm>
            <a:off x="311700" y="1152475"/>
            <a:ext cx="3966600" cy="34164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Char char="●"/>
            </a:pPr>
            <a:r>
              <a:rPr lang="en"/>
              <a:t>“We have to believe our eyes, or the system doesn’t work”</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If there are no files to back you up no one will believe you</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No physical memorabilia of his child, his memory is deleted</a:t>
            </a:r>
            <a:endParaRPr/>
          </a:p>
          <a:p>
            <a:pPr marL="0" lvl="0" indent="0" algn="l" rtl="0">
              <a:spcBef>
                <a:spcPts val="1200"/>
              </a:spcBef>
              <a:spcAft>
                <a:spcPts val="1200"/>
              </a:spcAft>
              <a:buNone/>
            </a:pPr>
            <a:endParaRPr/>
          </a:p>
        </p:txBody>
      </p:sp>
      <p:sp>
        <p:nvSpPr>
          <p:cNvPr id="154" name="Google Shape;154;p2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pic>
        <p:nvPicPr>
          <p:cNvPr id="155" name="Google Shape;155;p24"/>
          <p:cNvPicPr preferRelativeResize="0"/>
          <p:nvPr/>
        </p:nvPicPr>
        <p:blipFill>
          <a:blip r:embed="rId3">
            <a:alphaModFix/>
          </a:blip>
          <a:stretch>
            <a:fillRect/>
          </a:stretch>
        </p:blipFill>
        <p:spPr>
          <a:xfrm>
            <a:off x="4489500" y="1345130"/>
            <a:ext cx="4342800" cy="26735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Dependency on technology for memory in real life</a:t>
            </a:r>
            <a:endParaRPr/>
          </a:p>
        </p:txBody>
      </p:sp>
      <p:sp>
        <p:nvSpPr>
          <p:cNvPr id="161" name="Google Shape;161;p25"/>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lnSpcReduction="20000"/>
          </a:bodyPr>
          <a:lstStyle/>
          <a:p>
            <a:pPr marL="457200" lvl="0" indent="-342900" algn="l" rtl="0">
              <a:spcBef>
                <a:spcPts val="0"/>
              </a:spcBef>
              <a:spcAft>
                <a:spcPts val="0"/>
              </a:spcAft>
              <a:buSzPts val="1800"/>
              <a:buChar char="●"/>
            </a:pPr>
            <a:r>
              <a:rPr lang="en"/>
              <a:t>Memory and decision making is closely related [6]</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en"/>
              <a:t>Video evidence is involved in about </a:t>
            </a:r>
            <a:r>
              <a:rPr lang="en" b="1"/>
              <a:t>80%</a:t>
            </a:r>
            <a:r>
              <a:rPr lang="en"/>
              <a:t> of crime cases as of 2016 [4]</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On facebook </a:t>
            </a:r>
            <a:r>
              <a:rPr lang="en" b="1"/>
              <a:t>71.2%</a:t>
            </a:r>
            <a:r>
              <a:rPr lang="en"/>
              <a:t> of the content are pictures, </a:t>
            </a:r>
            <a:r>
              <a:rPr lang="en" b="1"/>
              <a:t>16.6%</a:t>
            </a:r>
            <a:r>
              <a:rPr lang="en"/>
              <a:t> are videos [5]</a:t>
            </a:r>
            <a:endParaRPr/>
          </a:p>
          <a:p>
            <a:pPr marL="0" lvl="0" indent="0" algn="l" rtl="0">
              <a:spcBef>
                <a:spcPts val="1200"/>
              </a:spcBef>
              <a:spcAft>
                <a:spcPts val="1200"/>
              </a:spcAft>
              <a:buNone/>
            </a:pPr>
            <a:endParaRPr/>
          </a:p>
        </p:txBody>
      </p:sp>
      <p:sp>
        <p:nvSpPr>
          <p:cNvPr id="162" name="Google Shape;162;p2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pic>
        <p:nvPicPr>
          <p:cNvPr id="163" name="Google Shape;163;p25"/>
          <p:cNvPicPr preferRelativeResize="0"/>
          <p:nvPr/>
        </p:nvPicPr>
        <p:blipFill>
          <a:blip r:embed="rId3">
            <a:alphaModFix/>
          </a:blip>
          <a:stretch>
            <a:fillRect/>
          </a:stretch>
        </p:blipFill>
        <p:spPr>
          <a:xfrm>
            <a:off x="5142075" y="957575"/>
            <a:ext cx="2737198" cy="1953985"/>
          </a:xfrm>
          <a:prstGeom prst="rect">
            <a:avLst/>
          </a:prstGeom>
          <a:noFill/>
          <a:ln>
            <a:noFill/>
          </a:ln>
        </p:spPr>
      </p:pic>
      <p:pic>
        <p:nvPicPr>
          <p:cNvPr id="164" name="Google Shape;164;p25"/>
          <p:cNvPicPr preferRelativeResize="0"/>
          <p:nvPr/>
        </p:nvPicPr>
        <p:blipFill>
          <a:blip r:embed="rId4">
            <a:alphaModFix/>
          </a:blip>
          <a:stretch>
            <a:fillRect/>
          </a:stretch>
        </p:blipFill>
        <p:spPr>
          <a:xfrm>
            <a:off x="5162525" y="2911550"/>
            <a:ext cx="2737198" cy="1954011"/>
          </a:xfrm>
          <a:prstGeom prst="rect">
            <a:avLst/>
          </a:prstGeom>
          <a:noFill/>
          <a:ln>
            <a:noFill/>
          </a:ln>
        </p:spPr>
      </p:pic>
      <p:sp>
        <p:nvSpPr>
          <p:cNvPr id="165" name="Google Shape;165;p25"/>
          <p:cNvSpPr txBox="1"/>
          <p:nvPr/>
        </p:nvSpPr>
        <p:spPr>
          <a:xfrm>
            <a:off x="5142075" y="4789500"/>
            <a:ext cx="34152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100">
                <a:solidFill>
                  <a:schemeClr val="accent3"/>
                </a:solidFill>
                <a:latin typeface="Average"/>
                <a:ea typeface="Average"/>
                <a:cs typeface="Average"/>
                <a:sym typeface="Average"/>
              </a:rPr>
              <a:t>Results from a survey of music festival attendees [7]</a:t>
            </a:r>
            <a:endParaRPr sz="700">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Director’s Intent</a:t>
            </a:r>
            <a:endParaRPr/>
          </a:p>
        </p:txBody>
      </p:sp>
      <p:sp>
        <p:nvSpPr>
          <p:cNvPr id="171" name="Google Shape;171;p26"/>
          <p:cNvSpPr txBox="1">
            <a:spLocks noGrp="1"/>
          </p:cNvSpPr>
          <p:nvPr>
            <p:ph type="body" idx="1"/>
          </p:nvPr>
        </p:nvSpPr>
        <p:spPr>
          <a:xfrm>
            <a:off x="311700" y="1152475"/>
            <a:ext cx="5483400" cy="3416400"/>
          </a:xfrm>
          <a:prstGeom prst="rect">
            <a:avLst/>
          </a:prstGeom>
        </p:spPr>
        <p:txBody>
          <a:bodyPr spcFirstLastPara="1" wrap="square" lIns="91425" tIns="91425" rIns="91425" bIns="91425" anchor="t" anchorCtr="0">
            <a:normAutofit fontScale="92500" lnSpcReduction="20000"/>
          </a:bodyPr>
          <a:lstStyle/>
          <a:p>
            <a:pPr marL="457200" lvl="0" indent="0" algn="l" rtl="0">
              <a:spcBef>
                <a:spcPts val="0"/>
              </a:spcBef>
              <a:spcAft>
                <a:spcPts val="0"/>
              </a:spcAft>
              <a:buNone/>
            </a:pPr>
            <a:endParaRPr/>
          </a:p>
          <a:p>
            <a:pPr marL="457200" lvl="0" indent="-334327" algn="l" rtl="0">
              <a:spcBef>
                <a:spcPts val="1200"/>
              </a:spcBef>
              <a:spcAft>
                <a:spcPts val="0"/>
              </a:spcAft>
              <a:buSzPct val="100000"/>
              <a:buChar char="●"/>
            </a:pPr>
            <a:r>
              <a:rPr lang="en"/>
              <a:t>The Loss of Privacy / “A War For Information” </a:t>
            </a:r>
            <a:endParaRPr/>
          </a:p>
          <a:p>
            <a:pPr marL="914400" lvl="1" indent="-310832" algn="l" rtl="0">
              <a:spcBef>
                <a:spcPts val="0"/>
              </a:spcBef>
              <a:spcAft>
                <a:spcPts val="0"/>
              </a:spcAft>
              <a:buSzPct val="100000"/>
              <a:buChar char="○"/>
            </a:pPr>
            <a:r>
              <a:rPr lang="en"/>
              <a:t>Andrew Niccol avoids social media</a:t>
            </a:r>
            <a:endParaRPr/>
          </a:p>
          <a:p>
            <a:pPr marL="914400" lvl="1" indent="-310832" algn="l" rtl="0">
              <a:spcBef>
                <a:spcPts val="0"/>
              </a:spcBef>
              <a:spcAft>
                <a:spcPts val="0"/>
              </a:spcAft>
              <a:buSzPct val="100000"/>
              <a:buChar char="○"/>
            </a:pPr>
            <a:r>
              <a:rPr lang="en"/>
              <a:t>“ It’s all for convenience, and maybe people are thinking twice about that. Perhaps that is an element to this. It’s a cautionary tale.”</a:t>
            </a:r>
            <a:endParaRPr/>
          </a:p>
          <a:p>
            <a:pPr marL="0" lvl="0" indent="0" algn="l" rtl="0">
              <a:spcBef>
                <a:spcPts val="1200"/>
              </a:spcBef>
              <a:spcAft>
                <a:spcPts val="0"/>
              </a:spcAft>
              <a:buNone/>
            </a:pPr>
            <a:endParaRPr/>
          </a:p>
          <a:p>
            <a:pPr marL="457200" lvl="0" indent="-334327" algn="l" rtl="0">
              <a:spcBef>
                <a:spcPts val="1200"/>
              </a:spcBef>
              <a:spcAft>
                <a:spcPts val="0"/>
              </a:spcAft>
              <a:buSzPct val="100000"/>
              <a:buChar char="●"/>
            </a:pPr>
            <a:r>
              <a:rPr lang="en"/>
              <a:t>The Overuse of Technology </a:t>
            </a:r>
            <a:endParaRPr/>
          </a:p>
          <a:p>
            <a:pPr marL="914400" lvl="1" indent="-310832" algn="l" rtl="0">
              <a:spcBef>
                <a:spcPts val="0"/>
              </a:spcBef>
              <a:spcAft>
                <a:spcPts val="0"/>
              </a:spcAft>
              <a:buSzPct val="100000"/>
              <a:buChar char="○"/>
            </a:pPr>
            <a:r>
              <a:rPr lang="en"/>
              <a:t>GPS is making us lose our ability to navigate</a:t>
            </a:r>
            <a:endParaRPr/>
          </a:p>
          <a:p>
            <a:pPr marL="0" lvl="0" indent="0" algn="l" rtl="0">
              <a:spcBef>
                <a:spcPts val="1200"/>
              </a:spcBef>
              <a:spcAft>
                <a:spcPts val="0"/>
              </a:spcAft>
              <a:buNone/>
            </a:pPr>
            <a:endParaRPr/>
          </a:p>
          <a:p>
            <a:pPr marL="457200" lvl="0" indent="0" algn="l" rtl="0">
              <a:spcBef>
                <a:spcPts val="1200"/>
              </a:spcBef>
              <a:spcAft>
                <a:spcPts val="1200"/>
              </a:spcAft>
              <a:buNone/>
            </a:pPr>
            <a:endParaRPr/>
          </a:p>
        </p:txBody>
      </p:sp>
      <p:sp>
        <p:nvSpPr>
          <p:cNvPr id="172" name="Google Shape;172;p2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pic>
        <p:nvPicPr>
          <p:cNvPr id="173" name="Google Shape;173;p26"/>
          <p:cNvPicPr preferRelativeResize="0"/>
          <p:nvPr/>
        </p:nvPicPr>
        <p:blipFill>
          <a:blip r:embed="rId3">
            <a:alphaModFix/>
          </a:blip>
          <a:stretch>
            <a:fillRect/>
          </a:stretch>
        </p:blipFill>
        <p:spPr>
          <a:xfrm>
            <a:off x="6073350" y="1548825"/>
            <a:ext cx="2076450" cy="2667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179" name="Google Shape;179;p27"/>
          <p:cNvSpPr txBox="1">
            <a:spLocks noGrp="1"/>
          </p:cNvSpPr>
          <p:nvPr>
            <p:ph type="body" idx="1"/>
          </p:nvPr>
        </p:nvSpPr>
        <p:spPr>
          <a:xfrm>
            <a:off x="311700" y="1017724"/>
            <a:ext cx="8520600" cy="4125775"/>
          </a:xfrm>
          <a:prstGeom prst="rect">
            <a:avLst/>
          </a:prstGeom>
        </p:spPr>
        <p:txBody>
          <a:bodyPr spcFirstLastPara="1" wrap="square" lIns="91425" tIns="91425" rIns="91425" bIns="91425" anchor="t" anchorCtr="0">
            <a:normAutofit fontScale="70000" lnSpcReduction="20000"/>
          </a:bodyPr>
          <a:lstStyle/>
          <a:p>
            <a:pPr marL="457200" lvl="0" indent="-288607" algn="l" rtl="0">
              <a:lnSpc>
                <a:spcPct val="120000"/>
              </a:lnSpc>
              <a:spcBef>
                <a:spcPts val="0"/>
              </a:spcBef>
              <a:spcAft>
                <a:spcPts val="0"/>
              </a:spcAft>
              <a:buClr>
                <a:srgbClr val="CACACA"/>
              </a:buClr>
              <a:buSzPct val="100000"/>
              <a:buAutoNum type="arabicPeriod"/>
            </a:pPr>
            <a:r>
              <a:rPr lang="en" sz="1350" u="sng" dirty="0">
                <a:solidFill>
                  <a:srgbClr val="CACACA"/>
                </a:solidFill>
                <a:hlinkClick r:id="rId3">
                  <a:extLst>
                    <a:ext uri="{A12FA001-AC4F-418D-AE19-62706E023703}">
                      <ahyp:hlinkClr xmlns:ahyp="http://schemas.microsoft.com/office/drawing/2018/hyperlinkcolor" val="tx"/>
                    </a:ext>
                  </a:extLst>
                </a:hlinkClick>
              </a:rPr>
              <a:t>http://pokemongodeathtracker.com/</a:t>
            </a:r>
            <a:r>
              <a:rPr lang="en" sz="1350" dirty="0">
                <a:solidFill>
                  <a:srgbClr val="CACACA"/>
                </a:solidFill>
              </a:rPr>
              <a:t>. Accessed 4 Oct. 2022.</a:t>
            </a:r>
            <a:endParaRPr sz="1350" dirty="0">
              <a:solidFill>
                <a:srgbClr val="CACACA"/>
              </a:solidFill>
            </a:endParaRPr>
          </a:p>
          <a:p>
            <a:pPr marL="457200" lvl="0" indent="-288607" algn="l" rtl="0">
              <a:lnSpc>
                <a:spcPct val="120000"/>
              </a:lnSpc>
              <a:spcBef>
                <a:spcPts val="0"/>
              </a:spcBef>
              <a:spcAft>
                <a:spcPts val="0"/>
              </a:spcAft>
              <a:buClr>
                <a:srgbClr val="CACACA"/>
              </a:buClr>
              <a:buSzPct val="100000"/>
              <a:buAutoNum type="arabicPeriod"/>
            </a:pPr>
            <a:r>
              <a:rPr lang="en" sz="1350" dirty="0" err="1">
                <a:solidFill>
                  <a:srgbClr val="CACACA"/>
                </a:solidFill>
              </a:rPr>
              <a:t>Knafo</a:t>
            </a:r>
            <a:r>
              <a:rPr lang="en" sz="1350" dirty="0">
                <a:solidFill>
                  <a:srgbClr val="CACACA"/>
                </a:solidFill>
              </a:rPr>
              <a:t>, Danielle. “Digital Desire and the Cyber Imposter: A Psychoanalytic Reflection on Catfishing.” Taylor &amp; Francis Online, https://doi-org.ezpv7-web-p-u01.wpi.edu/10.1080/10481885.2021.1976187. Accessed 4 Oct. 2022.</a:t>
            </a:r>
            <a:endParaRPr sz="1350" dirty="0">
              <a:solidFill>
                <a:srgbClr val="CACACA"/>
              </a:solidFill>
            </a:endParaRPr>
          </a:p>
          <a:p>
            <a:pPr marL="457200" lvl="0" indent="-288607" algn="l" rtl="0">
              <a:lnSpc>
                <a:spcPct val="120000"/>
              </a:lnSpc>
              <a:spcBef>
                <a:spcPts val="0"/>
              </a:spcBef>
              <a:spcAft>
                <a:spcPts val="0"/>
              </a:spcAft>
              <a:buClr>
                <a:srgbClr val="CACACA"/>
              </a:buClr>
              <a:buSzPct val="100000"/>
              <a:buAutoNum type="arabicPeriod"/>
            </a:pPr>
            <a:r>
              <a:rPr lang="en" sz="1350" dirty="0" err="1">
                <a:solidFill>
                  <a:srgbClr val="CACACA"/>
                </a:solidFill>
              </a:rPr>
              <a:t>Sockdale</a:t>
            </a:r>
            <a:r>
              <a:rPr lang="en" sz="1350" dirty="0">
                <a:solidFill>
                  <a:srgbClr val="CACACA"/>
                </a:solidFill>
              </a:rPr>
              <a:t>, Laura, and Coyne, Sarah. “Video game addiction in emerging adulthood: Cross-sectional evidence of pathology in video game addicts as compared to matched healthy controls.” Science Direct, https://</a:t>
            </a:r>
            <a:r>
              <a:rPr lang="en" sz="1350" dirty="0" err="1">
                <a:solidFill>
                  <a:srgbClr val="CACACA"/>
                </a:solidFill>
              </a:rPr>
              <a:t>doi.org</a:t>
            </a:r>
            <a:r>
              <a:rPr lang="en" sz="1350" dirty="0">
                <a:solidFill>
                  <a:srgbClr val="CACACA"/>
                </a:solidFill>
              </a:rPr>
              <a:t>/10.1016/j.jad.2017.08.045. Accessed 4 Oct. 2022.</a:t>
            </a:r>
            <a:endParaRPr sz="1350" dirty="0">
              <a:solidFill>
                <a:srgbClr val="CACACA"/>
              </a:solidFill>
            </a:endParaRPr>
          </a:p>
          <a:p>
            <a:pPr marL="457200" lvl="0" indent="-288607" algn="l" rtl="0">
              <a:lnSpc>
                <a:spcPct val="120000"/>
              </a:lnSpc>
              <a:spcBef>
                <a:spcPts val="0"/>
              </a:spcBef>
              <a:spcAft>
                <a:spcPts val="0"/>
              </a:spcAft>
              <a:buClr>
                <a:srgbClr val="CACACA"/>
              </a:buClr>
              <a:buSzPct val="100000"/>
              <a:buAutoNum type="arabicPeriod"/>
            </a:pPr>
            <a:r>
              <a:rPr lang="en" sz="1350" dirty="0">
                <a:solidFill>
                  <a:srgbClr val="CACACA"/>
                </a:solidFill>
              </a:rPr>
              <a:t>“Video Evidence: A Primer For Prosecutors.” </a:t>
            </a:r>
            <a:r>
              <a:rPr lang="en" sz="1350" i="1" dirty="0">
                <a:solidFill>
                  <a:srgbClr val="CACACA"/>
                </a:solidFill>
              </a:rPr>
              <a:t>Bureau of Justice Assistance,</a:t>
            </a:r>
            <a:r>
              <a:rPr lang="en" sz="1350" dirty="0">
                <a:solidFill>
                  <a:srgbClr val="CACACA"/>
                </a:solidFill>
              </a:rPr>
              <a:t> </a:t>
            </a:r>
            <a:r>
              <a:rPr lang="en" sz="1350" u="sng" dirty="0">
                <a:solidFill>
                  <a:srgbClr val="CACACA"/>
                </a:solidFill>
                <a:hlinkClick r:id="rId4">
                  <a:extLst>
                    <a:ext uri="{A12FA001-AC4F-418D-AE19-62706E023703}">
                      <ahyp:hlinkClr xmlns:ahyp="http://schemas.microsoft.com/office/drawing/2018/hyperlinkcolor" val="tx"/>
                    </a:ext>
                  </a:extLst>
                </a:hlinkClick>
              </a:rPr>
              <a:t>https://bja.ojp.gov/sites/g/files/xyckuh186/files/media/document/final-video-evidence-primer-for-prosecutors.pdf</a:t>
            </a:r>
            <a:r>
              <a:rPr lang="en" sz="1350" dirty="0">
                <a:solidFill>
                  <a:srgbClr val="CACACA"/>
                </a:solidFill>
              </a:rPr>
              <a:t>. Accessed 4 Oct. 2022.</a:t>
            </a:r>
            <a:endParaRPr sz="1350" dirty="0">
              <a:solidFill>
                <a:srgbClr val="CACACA"/>
              </a:solidFill>
            </a:endParaRPr>
          </a:p>
          <a:p>
            <a:pPr marL="457200" lvl="0" indent="-288607" algn="l" rtl="0">
              <a:lnSpc>
                <a:spcPct val="120000"/>
              </a:lnSpc>
              <a:spcBef>
                <a:spcPts val="0"/>
              </a:spcBef>
              <a:spcAft>
                <a:spcPts val="0"/>
              </a:spcAft>
              <a:buClr>
                <a:srgbClr val="CACACA"/>
              </a:buClr>
              <a:buSzPct val="100000"/>
              <a:buAutoNum type="arabicPeriod"/>
            </a:pPr>
            <a:r>
              <a:rPr lang="en" sz="1350" dirty="0">
                <a:solidFill>
                  <a:srgbClr val="CACACA"/>
                </a:solidFill>
              </a:rPr>
              <a:t>Ahmed, Arooj. “Images, Videos Or Links? Study Shows Most common Social Media Post Types on Facebook and Instagram.” </a:t>
            </a:r>
            <a:r>
              <a:rPr lang="en" sz="1350" i="1" dirty="0">
                <a:solidFill>
                  <a:srgbClr val="CACACA"/>
                </a:solidFill>
              </a:rPr>
              <a:t>Digital Information World,</a:t>
            </a:r>
            <a:r>
              <a:rPr lang="en" sz="1350" dirty="0">
                <a:solidFill>
                  <a:srgbClr val="CACACA"/>
                </a:solidFill>
              </a:rPr>
              <a:t> </a:t>
            </a:r>
            <a:r>
              <a:rPr lang="en" sz="1350" u="sng" dirty="0">
                <a:solidFill>
                  <a:srgbClr val="CACACA"/>
                </a:solidFill>
                <a:hlinkClick r:id="rId5">
                  <a:extLst>
                    <a:ext uri="{A12FA001-AC4F-418D-AE19-62706E023703}">
                      <ahyp:hlinkClr xmlns:ahyp="http://schemas.microsoft.com/office/drawing/2018/hyperlinkcolor" val="tx"/>
                    </a:ext>
                  </a:extLst>
                </a:hlinkClick>
              </a:rPr>
              <a:t>https://www.digitalinformationworld.com/2021/05/images-videos-or-links-study-shows-most.html</a:t>
            </a:r>
            <a:r>
              <a:rPr lang="en" sz="1350" dirty="0">
                <a:solidFill>
                  <a:srgbClr val="CACACA"/>
                </a:solidFill>
              </a:rPr>
              <a:t>. Accessed 4 Oct. 2022.</a:t>
            </a:r>
            <a:endParaRPr sz="1350" dirty="0">
              <a:solidFill>
                <a:srgbClr val="CACACA"/>
              </a:solidFill>
            </a:endParaRPr>
          </a:p>
          <a:p>
            <a:pPr marL="457200" lvl="0" indent="-288607" algn="l" rtl="0">
              <a:lnSpc>
                <a:spcPct val="120000"/>
              </a:lnSpc>
              <a:spcBef>
                <a:spcPts val="0"/>
              </a:spcBef>
              <a:spcAft>
                <a:spcPts val="0"/>
              </a:spcAft>
              <a:buClr>
                <a:srgbClr val="CACACA"/>
              </a:buClr>
              <a:buSzPct val="100000"/>
              <a:buAutoNum type="arabicPeriod"/>
            </a:pPr>
            <a:r>
              <a:rPr lang="en" sz="1350" dirty="0">
                <a:solidFill>
                  <a:srgbClr val="CACACA"/>
                </a:solidFill>
              </a:rPr>
              <a:t>Reddish, David, and </a:t>
            </a:r>
            <a:r>
              <a:rPr lang="en" sz="1350" dirty="0" err="1">
                <a:solidFill>
                  <a:srgbClr val="CACACA"/>
                </a:solidFill>
              </a:rPr>
              <a:t>Mizumori</a:t>
            </a:r>
            <a:r>
              <a:rPr lang="en" sz="1350" dirty="0">
                <a:solidFill>
                  <a:srgbClr val="CACACA"/>
                </a:solidFill>
              </a:rPr>
              <a:t>, Sheri. “Memory and Decision Making.” National Library of Medicine, https://</a:t>
            </a:r>
            <a:r>
              <a:rPr lang="en" sz="1350" dirty="0" err="1">
                <a:solidFill>
                  <a:srgbClr val="CACACA"/>
                </a:solidFill>
              </a:rPr>
              <a:t>www.ncbi.nlm.nih.gov</a:t>
            </a:r>
            <a:r>
              <a:rPr lang="en" sz="1350" dirty="0">
                <a:solidFill>
                  <a:srgbClr val="CACACA"/>
                </a:solidFill>
              </a:rPr>
              <a:t>/</a:t>
            </a:r>
            <a:r>
              <a:rPr lang="en" sz="1350" dirty="0" err="1">
                <a:solidFill>
                  <a:srgbClr val="CACACA"/>
                </a:solidFill>
              </a:rPr>
              <a:t>pmc</a:t>
            </a:r>
            <a:r>
              <a:rPr lang="en" sz="1350" dirty="0">
                <a:solidFill>
                  <a:srgbClr val="CACACA"/>
                </a:solidFill>
              </a:rPr>
              <a:t>/articles/PMC4428655/. Accessed 9 Oct. 2022. </a:t>
            </a:r>
            <a:endParaRPr sz="1350" dirty="0">
              <a:solidFill>
                <a:srgbClr val="CACACA"/>
              </a:solidFill>
            </a:endParaRPr>
          </a:p>
          <a:p>
            <a:pPr marL="457200" lvl="0" indent="-288607" algn="l" rtl="0">
              <a:lnSpc>
                <a:spcPct val="120000"/>
              </a:lnSpc>
              <a:spcBef>
                <a:spcPts val="0"/>
              </a:spcBef>
              <a:spcAft>
                <a:spcPts val="0"/>
              </a:spcAft>
              <a:buClr>
                <a:srgbClr val="CACACA"/>
              </a:buClr>
              <a:buSzPct val="100000"/>
              <a:buAutoNum type="arabicPeriod"/>
            </a:pPr>
            <a:r>
              <a:rPr lang="en" sz="1350" dirty="0">
                <a:solidFill>
                  <a:srgbClr val="CACACA"/>
                </a:solidFill>
              </a:rPr>
              <a:t>“SURVEY: CONCERT ATTENDEES BASICALLY TAKE TOO MANY PHOTOS.” https://</a:t>
            </a:r>
            <a:r>
              <a:rPr lang="en" sz="1350" dirty="0" err="1">
                <a:solidFill>
                  <a:srgbClr val="CACACA"/>
                </a:solidFill>
              </a:rPr>
              <a:t>www.thephoblographer.com</a:t>
            </a:r>
            <a:r>
              <a:rPr lang="en" sz="1350" dirty="0">
                <a:solidFill>
                  <a:srgbClr val="CACACA"/>
                </a:solidFill>
              </a:rPr>
              <a:t>/2016/06/08/survey-concert-goers-photos/. Accessed 9 Oct. 2022.</a:t>
            </a:r>
            <a:endParaRPr sz="1350" dirty="0">
              <a:solidFill>
                <a:srgbClr val="CACACA"/>
              </a:solidFill>
            </a:endParaRPr>
          </a:p>
          <a:p>
            <a:pPr marL="457200" lvl="0" indent="-288607" algn="l" rtl="0">
              <a:lnSpc>
                <a:spcPct val="120000"/>
              </a:lnSpc>
              <a:spcBef>
                <a:spcPts val="0"/>
              </a:spcBef>
              <a:spcAft>
                <a:spcPts val="0"/>
              </a:spcAft>
              <a:buClr>
                <a:srgbClr val="CACACA"/>
              </a:buClr>
              <a:buSzPct val="100000"/>
              <a:buAutoNum type="arabicPeriod"/>
            </a:pPr>
            <a:r>
              <a:rPr lang="en" sz="1350" dirty="0">
                <a:solidFill>
                  <a:srgbClr val="CACACA"/>
                </a:solidFill>
              </a:rPr>
              <a:t>“Time Spent Playing Video Games Continues to Rise.” Marketing Charts, https://</a:t>
            </a:r>
            <a:r>
              <a:rPr lang="en" sz="1350" dirty="0" err="1">
                <a:solidFill>
                  <a:srgbClr val="CACACA"/>
                </a:solidFill>
              </a:rPr>
              <a:t>www.marketingcharts.com</a:t>
            </a:r>
            <a:r>
              <a:rPr lang="en" sz="1350" dirty="0">
                <a:solidFill>
                  <a:srgbClr val="CACACA"/>
                </a:solidFill>
              </a:rPr>
              <a:t>/demographics-and-audiences-118663. Accessed 9 Oct. 2022.</a:t>
            </a:r>
            <a:endParaRPr sz="1350" dirty="0">
              <a:solidFill>
                <a:srgbClr val="CACACA"/>
              </a:solidFill>
            </a:endParaRPr>
          </a:p>
          <a:p>
            <a:pPr marL="457200" lvl="0" indent="-288607" algn="l" rtl="0">
              <a:lnSpc>
                <a:spcPct val="120000"/>
              </a:lnSpc>
              <a:spcBef>
                <a:spcPts val="0"/>
              </a:spcBef>
              <a:spcAft>
                <a:spcPts val="0"/>
              </a:spcAft>
              <a:buClr>
                <a:srgbClr val="CACACA"/>
              </a:buClr>
              <a:buSzPct val="100000"/>
              <a:buAutoNum type="arabicPeriod"/>
            </a:pPr>
            <a:r>
              <a:rPr lang="en" sz="1350" dirty="0">
                <a:solidFill>
                  <a:srgbClr val="CACACA"/>
                </a:solidFill>
              </a:rPr>
              <a:t>MOONEY, TOM. “PENETRATION TESTING.” Information Security A Practical Guide: Bridging the Gap between IT and Management, IT Governance Publishing, 2015, pp. 90–102. JSTOR, http://</a:t>
            </a:r>
            <a:r>
              <a:rPr lang="en" sz="1350" dirty="0" err="1">
                <a:solidFill>
                  <a:srgbClr val="CACACA"/>
                </a:solidFill>
              </a:rPr>
              <a:t>www.jstor.org</a:t>
            </a:r>
            <a:r>
              <a:rPr lang="en" sz="1350" dirty="0">
                <a:solidFill>
                  <a:srgbClr val="CACACA"/>
                </a:solidFill>
              </a:rPr>
              <a:t>/stable/j.ctt155j4c1.14. Accessed 4 Oct. 2022.</a:t>
            </a:r>
            <a:endParaRPr sz="1350" dirty="0">
              <a:solidFill>
                <a:srgbClr val="CACACA"/>
              </a:solidFill>
            </a:endParaRPr>
          </a:p>
          <a:p>
            <a:pPr marL="457200" lvl="0" indent="-284162" algn="l" rtl="0">
              <a:lnSpc>
                <a:spcPct val="120000"/>
              </a:lnSpc>
              <a:spcBef>
                <a:spcPts val="0"/>
              </a:spcBef>
              <a:spcAft>
                <a:spcPts val="0"/>
              </a:spcAft>
              <a:buClr>
                <a:srgbClr val="CACACA"/>
              </a:buClr>
              <a:buSzPct val="100000"/>
              <a:buAutoNum type="arabicPeriod"/>
            </a:pPr>
            <a:r>
              <a:rPr lang="en" sz="1250" dirty="0">
                <a:solidFill>
                  <a:srgbClr val="CACACA"/>
                </a:solidFill>
              </a:rPr>
              <a:t>jbindeck2015. (2018, May 7). </a:t>
            </a:r>
            <a:r>
              <a:rPr lang="en" sz="1250" i="1" dirty="0">
                <a:solidFill>
                  <a:srgbClr val="CACACA"/>
                </a:solidFill>
              </a:rPr>
              <a:t>Andrew Niccol interview: Anon, privacy, My Little Pony</a:t>
            </a:r>
            <a:r>
              <a:rPr lang="en" sz="1250" dirty="0">
                <a:solidFill>
                  <a:srgbClr val="CACACA"/>
                </a:solidFill>
              </a:rPr>
              <a:t>. Den of Geek. https://</a:t>
            </a:r>
            <a:r>
              <a:rPr lang="en" sz="1250" dirty="0" err="1">
                <a:solidFill>
                  <a:srgbClr val="CACACA"/>
                </a:solidFill>
              </a:rPr>
              <a:t>www.denofgeek.com</a:t>
            </a:r>
            <a:r>
              <a:rPr lang="en" sz="1250" dirty="0">
                <a:solidFill>
                  <a:srgbClr val="CACACA"/>
                </a:solidFill>
              </a:rPr>
              <a:t>/movies/</a:t>
            </a:r>
            <a:r>
              <a:rPr lang="en" sz="1250" dirty="0" err="1">
                <a:solidFill>
                  <a:srgbClr val="CACACA"/>
                </a:solidFill>
              </a:rPr>
              <a:t>andrew</a:t>
            </a:r>
            <a:r>
              <a:rPr lang="en" sz="1250" dirty="0">
                <a:solidFill>
                  <a:srgbClr val="CACACA"/>
                </a:solidFill>
              </a:rPr>
              <a:t>-</a:t>
            </a:r>
            <a:r>
              <a:rPr lang="en" sz="1250" dirty="0" err="1">
                <a:solidFill>
                  <a:srgbClr val="CACACA"/>
                </a:solidFill>
              </a:rPr>
              <a:t>niccol</a:t>
            </a:r>
            <a:r>
              <a:rPr lang="en" sz="1250" dirty="0">
                <a:solidFill>
                  <a:srgbClr val="CACACA"/>
                </a:solidFill>
              </a:rPr>
              <a:t>-interview-anon-privacy-my-little-pony/ Accessed 6 Oct. 2022.</a:t>
            </a:r>
            <a:endParaRPr sz="1250" dirty="0">
              <a:solidFill>
                <a:srgbClr val="CACACA"/>
              </a:solidFill>
            </a:endParaRPr>
          </a:p>
          <a:p>
            <a:pPr marL="457200" lvl="0" indent="-284162" algn="l" rtl="0">
              <a:lnSpc>
                <a:spcPct val="120000"/>
              </a:lnSpc>
              <a:spcBef>
                <a:spcPts val="0"/>
              </a:spcBef>
              <a:spcAft>
                <a:spcPts val="0"/>
              </a:spcAft>
              <a:buClr>
                <a:srgbClr val="CACACA"/>
              </a:buClr>
              <a:buSzPct val="100000"/>
              <a:buAutoNum type="arabicPeriod"/>
            </a:pPr>
            <a:r>
              <a:rPr lang="en" sz="1250" dirty="0">
                <a:solidFill>
                  <a:srgbClr val="CACACA"/>
                </a:solidFill>
              </a:rPr>
              <a:t>Robinson, T. (2018, May 3). </a:t>
            </a:r>
            <a:r>
              <a:rPr lang="en" sz="1250" i="1" dirty="0">
                <a:solidFill>
                  <a:srgbClr val="CACACA"/>
                </a:solidFill>
              </a:rPr>
              <a:t>Gattaca director Andrew Niccol discusses his new Netflix film Anon</a:t>
            </a:r>
            <a:r>
              <a:rPr lang="en" sz="1250" dirty="0">
                <a:solidFill>
                  <a:srgbClr val="CACACA"/>
                </a:solidFill>
              </a:rPr>
              <a:t>. The Verge. </a:t>
            </a:r>
            <a:r>
              <a:rPr lang="en" sz="1250" u="sng" dirty="0">
                <a:solidFill>
                  <a:schemeClr val="hlink"/>
                </a:solidFill>
                <a:hlinkClick r:id="rId6"/>
              </a:rPr>
              <a:t>https://www.theverge.com/2018/5/3/17312756/gattaca-director-andrew-niccol-interview-netflix-film-anon-clive-owen-amanda-seyfried</a:t>
            </a:r>
            <a:r>
              <a:rPr lang="en" sz="1250" dirty="0">
                <a:solidFill>
                  <a:srgbClr val="CACACA"/>
                </a:solidFill>
              </a:rPr>
              <a:t> Accessed 6 Oct. 2022</a:t>
            </a:r>
            <a:endParaRPr sz="1250" dirty="0">
              <a:solidFill>
                <a:srgbClr val="CACACA"/>
              </a:solidFill>
            </a:endParaRPr>
          </a:p>
          <a:p>
            <a:pPr marL="457200" lvl="0" indent="-284162" algn="l" rtl="0">
              <a:lnSpc>
                <a:spcPct val="120000"/>
              </a:lnSpc>
              <a:spcBef>
                <a:spcPts val="0"/>
              </a:spcBef>
              <a:spcAft>
                <a:spcPts val="0"/>
              </a:spcAft>
              <a:buClr>
                <a:srgbClr val="CACACA"/>
              </a:buClr>
              <a:buSzPct val="113636"/>
              <a:buAutoNum type="arabicPeriod"/>
            </a:pPr>
            <a:r>
              <a:rPr lang="en" sz="1100" dirty="0">
                <a:solidFill>
                  <a:srgbClr val="CACACA"/>
                </a:solidFill>
                <a:latin typeface="Arial"/>
                <a:ea typeface="Arial"/>
                <a:cs typeface="Arial"/>
                <a:sym typeface="Arial"/>
              </a:rPr>
              <a:t>Eliza Crawford, Why and how do website track you (cookie pro 2020) </a:t>
            </a:r>
            <a:r>
              <a:rPr lang="en" sz="1100" u="sng" dirty="0">
                <a:solidFill>
                  <a:srgbClr val="CACACA"/>
                </a:solidFill>
                <a:latin typeface="Arial"/>
                <a:ea typeface="Arial"/>
                <a:cs typeface="Arial"/>
                <a:sym typeface="Arial"/>
                <a:hlinkClick r:id="rId7">
                  <a:extLst>
                    <a:ext uri="{A12FA001-AC4F-418D-AE19-62706E023703}">
                      <ahyp:hlinkClr xmlns:ahyp="http://schemas.microsoft.com/office/drawing/2018/hyperlinkcolor" val="tx"/>
                    </a:ext>
                  </a:extLst>
                </a:hlinkClick>
              </a:rPr>
              <a:t>https://www.cookiepro.com/blog/website-tracking/#:~:text=Website%20tracking%20is%20incredibly%20common,track%20users%20outside%20of%20advertising</a:t>
            </a:r>
            <a:r>
              <a:rPr lang="en" sz="1100" dirty="0">
                <a:solidFill>
                  <a:srgbClr val="CACACA"/>
                </a:solidFill>
                <a:latin typeface="Arial"/>
                <a:ea typeface="Arial"/>
                <a:cs typeface="Arial"/>
                <a:sym typeface="Arial"/>
              </a:rPr>
              <a:t>. Oct 1 2022 </a:t>
            </a:r>
            <a:endParaRPr sz="1100" dirty="0">
              <a:solidFill>
                <a:srgbClr val="CACACA"/>
              </a:solidFill>
              <a:latin typeface="Arial"/>
              <a:ea typeface="Arial"/>
              <a:cs typeface="Arial"/>
              <a:sym typeface="Arial"/>
            </a:endParaRPr>
          </a:p>
          <a:p>
            <a:pPr marL="457200" lvl="0" indent="-277495" algn="l" rtl="0">
              <a:lnSpc>
                <a:spcPct val="120000"/>
              </a:lnSpc>
              <a:spcBef>
                <a:spcPts val="0"/>
              </a:spcBef>
              <a:spcAft>
                <a:spcPts val="0"/>
              </a:spcAft>
              <a:buClr>
                <a:srgbClr val="CACACA"/>
              </a:buClr>
              <a:buSzPct val="100000"/>
              <a:buFont typeface="Arial"/>
              <a:buAutoNum type="arabicPeriod"/>
            </a:pPr>
            <a:r>
              <a:rPr lang="en" sz="1100" dirty="0">
                <a:solidFill>
                  <a:srgbClr val="CACACA"/>
                </a:solidFill>
                <a:latin typeface="Arial"/>
                <a:ea typeface="Arial"/>
                <a:cs typeface="Arial"/>
                <a:sym typeface="Arial"/>
              </a:rPr>
              <a:t>Americans and Privacy: concerned confused and feeling lack of control over their personal information (PEW Research Center 2019) </a:t>
            </a:r>
            <a:r>
              <a:rPr lang="en" sz="1100" u="sng" dirty="0">
                <a:solidFill>
                  <a:srgbClr val="CACACA"/>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https://www.pewresearch.org/internet/2019/11/15/americans-and-privacy-concerned-confused-and-feeling-lack-of-control-over-their-personal-information/</a:t>
            </a:r>
            <a:r>
              <a:rPr lang="en" sz="1100" dirty="0">
                <a:solidFill>
                  <a:srgbClr val="CACACA"/>
                </a:solidFill>
                <a:latin typeface="Arial"/>
                <a:ea typeface="Arial"/>
                <a:cs typeface="Arial"/>
                <a:sym typeface="Arial"/>
              </a:rPr>
              <a:t> Oct 1 2022</a:t>
            </a:r>
            <a:endParaRPr sz="1100" dirty="0">
              <a:solidFill>
                <a:srgbClr val="CACACA"/>
              </a:solidFill>
              <a:latin typeface="Arial"/>
              <a:ea typeface="Arial"/>
              <a:cs typeface="Arial"/>
              <a:sym typeface="Arial"/>
            </a:endParaRPr>
          </a:p>
          <a:p>
            <a:pPr marL="457200" lvl="0" indent="-284162" algn="l" rtl="0">
              <a:lnSpc>
                <a:spcPct val="120000"/>
              </a:lnSpc>
              <a:spcBef>
                <a:spcPts val="0"/>
              </a:spcBef>
              <a:spcAft>
                <a:spcPts val="0"/>
              </a:spcAft>
              <a:buClr>
                <a:srgbClr val="CACACA"/>
              </a:buClr>
              <a:buSzPct val="100000"/>
              <a:buAutoNum type="arabicPeriod"/>
            </a:pPr>
            <a:r>
              <a:rPr lang="en" sz="1250" dirty="0">
                <a:solidFill>
                  <a:srgbClr val="CACACA"/>
                </a:solidFill>
              </a:rPr>
              <a:t>Niccol, A. (2018, May 11). </a:t>
            </a:r>
            <a:r>
              <a:rPr lang="en" sz="1250" i="1" dirty="0">
                <a:solidFill>
                  <a:srgbClr val="CACACA"/>
                </a:solidFill>
              </a:rPr>
              <a:t>Anon</a:t>
            </a:r>
            <a:r>
              <a:rPr lang="en" sz="1250" dirty="0">
                <a:solidFill>
                  <a:srgbClr val="CACACA"/>
                </a:solidFill>
              </a:rPr>
              <a:t> [Sci-fi Noir Thriller]. Netflix. https://</a:t>
            </a:r>
            <a:r>
              <a:rPr lang="en" sz="1250" dirty="0" err="1">
                <a:solidFill>
                  <a:srgbClr val="CACACA"/>
                </a:solidFill>
              </a:rPr>
              <a:t>www.netflix.com</a:t>
            </a:r>
            <a:r>
              <a:rPr lang="en" sz="1250" dirty="0">
                <a:solidFill>
                  <a:srgbClr val="CACACA"/>
                </a:solidFill>
              </a:rPr>
              <a:t>/watch/80195964?trackId=255824129&amp;tctx=0%2C0%2CNAPA%40%40%7C0281440f-7025-4f0a-8692-ccb1533a9472-263798107_titles%2F1%2F%2Fanon%2F0%2F0%2CNAPA%40%40%7C0281440f-7025-4f0a-8692-ccb1533a9472-263798107_titles%2F1%2F%2Fanon%2F0%2F0%2Cunknown%2C%2C0281440f-7025-4f0a-8692-ccb1533a9472-263798107%7C1%2CtitlesResults%2C80195964</a:t>
            </a:r>
            <a:endParaRPr sz="1250" dirty="0">
              <a:solidFill>
                <a:srgbClr val="CACACA"/>
              </a:solidFill>
            </a:endParaRPr>
          </a:p>
        </p:txBody>
      </p:sp>
      <p:sp>
        <p:nvSpPr>
          <p:cNvPr id="180" name="Google Shape;180;p2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Relevant technologies  </a:t>
            </a:r>
            <a:endParaRPr/>
          </a:p>
        </p:txBody>
      </p:sp>
      <p:sp>
        <p:nvSpPr>
          <p:cNvPr id="67" name="Google Shape;67;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The Mind’s Eye</a:t>
            </a:r>
            <a:endParaRPr/>
          </a:p>
          <a:p>
            <a:pPr marL="914400" lvl="1" indent="-317500" algn="l" rtl="0">
              <a:spcBef>
                <a:spcPts val="0"/>
              </a:spcBef>
              <a:spcAft>
                <a:spcPts val="0"/>
              </a:spcAft>
              <a:buSzPts val="1400"/>
              <a:buChar char="○"/>
            </a:pPr>
            <a:r>
              <a:rPr lang="en"/>
              <a:t>Augmented Reality Heads Up Display</a:t>
            </a:r>
            <a:endParaRPr/>
          </a:p>
          <a:p>
            <a:pPr marL="1371600" lvl="2" indent="-317500" algn="l" rtl="0">
              <a:spcBef>
                <a:spcPts val="0"/>
              </a:spcBef>
              <a:spcAft>
                <a:spcPts val="0"/>
              </a:spcAft>
              <a:buSzPts val="1400"/>
              <a:buChar char="■"/>
            </a:pPr>
            <a:r>
              <a:rPr lang="en"/>
              <a:t>Current Occupation</a:t>
            </a:r>
            <a:endParaRPr/>
          </a:p>
          <a:p>
            <a:pPr marL="1371600" lvl="2" indent="-317500" algn="l" rtl="0">
              <a:spcBef>
                <a:spcPts val="0"/>
              </a:spcBef>
              <a:spcAft>
                <a:spcPts val="0"/>
              </a:spcAft>
              <a:buSzPts val="1400"/>
              <a:buChar char="■"/>
            </a:pPr>
            <a:r>
              <a:rPr lang="en"/>
              <a:t>Criminal History </a:t>
            </a:r>
            <a:endParaRPr/>
          </a:p>
          <a:p>
            <a:pPr marL="1371600" lvl="2" indent="-317500" algn="l" rtl="0">
              <a:spcBef>
                <a:spcPts val="0"/>
              </a:spcBef>
              <a:spcAft>
                <a:spcPts val="0"/>
              </a:spcAft>
              <a:buSzPts val="1400"/>
              <a:buChar char="■"/>
            </a:pPr>
            <a:r>
              <a:rPr lang="en"/>
              <a:t>Family Tree</a:t>
            </a:r>
            <a:endParaRPr/>
          </a:p>
          <a:p>
            <a:pPr marL="1371600" lvl="2" indent="-317500" algn="l" rtl="0">
              <a:spcBef>
                <a:spcPts val="0"/>
              </a:spcBef>
              <a:spcAft>
                <a:spcPts val="0"/>
              </a:spcAft>
              <a:buSzPts val="1400"/>
              <a:buChar char="■"/>
            </a:pPr>
            <a:r>
              <a:rPr lang="en"/>
              <a:t>Bio Data</a:t>
            </a:r>
            <a:endParaRPr/>
          </a:p>
          <a:p>
            <a:pPr marL="1371600" lvl="2" indent="-317500" algn="l" rtl="0">
              <a:spcBef>
                <a:spcPts val="0"/>
              </a:spcBef>
              <a:spcAft>
                <a:spcPts val="0"/>
              </a:spcAft>
              <a:buSzPts val="1400"/>
              <a:buChar char="■"/>
            </a:pPr>
            <a:r>
              <a:rPr lang="en"/>
              <a:t>Relationship Status</a:t>
            </a:r>
            <a:endParaRPr/>
          </a:p>
          <a:p>
            <a:pPr marL="457200" lvl="0" indent="-342900" algn="l" rtl="0">
              <a:spcBef>
                <a:spcPts val="0"/>
              </a:spcBef>
              <a:spcAft>
                <a:spcPts val="0"/>
              </a:spcAft>
              <a:buSzPts val="1800"/>
              <a:buChar char="●"/>
            </a:pPr>
            <a:r>
              <a:rPr lang="en"/>
              <a:t>Ether</a:t>
            </a:r>
            <a:endParaRPr/>
          </a:p>
          <a:p>
            <a:pPr marL="457200" lvl="0" indent="-342900" algn="l" rtl="0">
              <a:spcBef>
                <a:spcPts val="0"/>
              </a:spcBef>
              <a:spcAft>
                <a:spcPts val="0"/>
              </a:spcAft>
              <a:buSzPts val="1800"/>
              <a:buChar char="●"/>
            </a:pPr>
            <a:r>
              <a:rPr lang="en"/>
              <a:t>Seamless Augmented/Virtual Reality</a:t>
            </a:r>
            <a:endParaRPr/>
          </a:p>
          <a:p>
            <a:pPr marL="457200" lvl="0" indent="-342900" algn="l" rtl="0">
              <a:spcBef>
                <a:spcPts val="0"/>
              </a:spcBef>
              <a:spcAft>
                <a:spcPts val="0"/>
              </a:spcAft>
              <a:buSzPts val="1800"/>
              <a:buChar char="●"/>
            </a:pPr>
            <a:r>
              <a:rPr lang="en"/>
              <a:t>Smaller Technologies:</a:t>
            </a:r>
            <a:endParaRPr/>
          </a:p>
          <a:p>
            <a:pPr marL="914400" lvl="1" indent="-317500" algn="l" rtl="0">
              <a:spcBef>
                <a:spcPts val="0"/>
              </a:spcBef>
              <a:spcAft>
                <a:spcPts val="0"/>
              </a:spcAft>
              <a:buSzPts val="1400"/>
              <a:buChar char="○"/>
            </a:pPr>
            <a:r>
              <a:rPr lang="en"/>
              <a:t>Real Time Translation</a:t>
            </a:r>
            <a:endParaRPr/>
          </a:p>
          <a:p>
            <a:pPr marL="914400" lvl="1" indent="-317500" algn="l" rtl="0">
              <a:spcBef>
                <a:spcPts val="0"/>
              </a:spcBef>
              <a:spcAft>
                <a:spcPts val="0"/>
              </a:spcAft>
              <a:buSzPts val="1400"/>
              <a:buChar char="○"/>
            </a:pPr>
            <a:r>
              <a:rPr lang="en"/>
              <a:t>Driver Assist </a:t>
            </a:r>
            <a:endParaRPr/>
          </a:p>
          <a:p>
            <a:pPr marL="914400" lvl="1" indent="-317500" algn="l" rtl="0">
              <a:spcBef>
                <a:spcPts val="0"/>
              </a:spcBef>
              <a:spcAft>
                <a:spcPts val="0"/>
              </a:spcAft>
              <a:buSzPts val="1400"/>
              <a:buChar char="○"/>
            </a:pPr>
            <a:r>
              <a:rPr lang="en"/>
              <a:t>Door Unlocks By Looking At It</a:t>
            </a:r>
            <a:endParaRPr/>
          </a:p>
        </p:txBody>
      </p:sp>
      <p:sp>
        <p:nvSpPr>
          <p:cNvPr id="68" name="Google Shape;68;p1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pic>
        <p:nvPicPr>
          <p:cNvPr id="69" name="Google Shape;69;p14"/>
          <p:cNvPicPr preferRelativeResize="0"/>
          <p:nvPr/>
        </p:nvPicPr>
        <p:blipFill>
          <a:blip r:embed="rId3">
            <a:alphaModFix/>
          </a:blip>
          <a:stretch>
            <a:fillRect/>
          </a:stretch>
        </p:blipFill>
        <p:spPr>
          <a:xfrm>
            <a:off x="4249475" y="1017725"/>
            <a:ext cx="4685248" cy="2166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Plot Summary:</a:t>
            </a:r>
            <a:endParaRPr/>
          </a:p>
        </p:txBody>
      </p:sp>
      <p:sp>
        <p:nvSpPr>
          <p:cNvPr id="75" name="Google Shape;75;p15"/>
          <p:cNvSpPr txBox="1">
            <a:spLocks noGrp="1"/>
          </p:cNvSpPr>
          <p:nvPr>
            <p:ph type="body" idx="1"/>
          </p:nvPr>
        </p:nvSpPr>
        <p:spPr>
          <a:xfrm>
            <a:off x="311700" y="1141176"/>
            <a:ext cx="8520600" cy="3646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Set in the near future in a unnamed metropolis</a:t>
            </a:r>
            <a:endParaRPr/>
          </a:p>
          <a:p>
            <a:pPr marL="457200" lvl="0" indent="-342900" algn="l" rtl="0">
              <a:spcBef>
                <a:spcPts val="0"/>
              </a:spcBef>
              <a:spcAft>
                <a:spcPts val="0"/>
              </a:spcAft>
              <a:buSzPts val="1800"/>
              <a:buChar char="●"/>
            </a:pPr>
            <a:r>
              <a:rPr lang="en"/>
              <a:t>Sal Frieland</a:t>
            </a:r>
            <a:endParaRPr/>
          </a:p>
          <a:p>
            <a:pPr marL="914400" lvl="1" indent="-317500" algn="l" rtl="0">
              <a:spcBef>
                <a:spcPts val="0"/>
              </a:spcBef>
              <a:spcAft>
                <a:spcPts val="0"/>
              </a:spcAft>
              <a:buSzPts val="1400"/>
              <a:buChar char="○"/>
            </a:pPr>
            <a:r>
              <a:rPr lang="en"/>
              <a:t>Main character</a:t>
            </a:r>
            <a:endParaRPr/>
          </a:p>
          <a:p>
            <a:pPr marL="914400" lvl="1" indent="-317500" algn="l" rtl="0">
              <a:spcBef>
                <a:spcPts val="0"/>
              </a:spcBef>
              <a:spcAft>
                <a:spcPts val="0"/>
              </a:spcAft>
              <a:buSzPts val="1400"/>
              <a:buChar char="○"/>
            </a:pPr>
            <a:r>
              <a:rPr lang="en"/>
              <a:t>Detective for the Metropolitan police force</a:t>
            </a:r>
            <a:endParaRPr/>
          </a:p>
          <a:p>
            <a:pPr marL="457200" lvl="0" indent="-342900" algn="l" rtl="0">
              <a:spcBef>
                <a:spcPts val="0"/>
              </a:spcBef>
              <a:spcAft>
                <a:spcPts val="0"/>
              </a:spcAft>
              <a:buSzPts val="1800"/>
              <a:buChar char="●"/>
            </a:pPr>
            <a:r>
              <a:rPr lang="en"/>
              <a:t>“The Girl” / “Anon”</a:t>
            </a:r>
            <a:endParaRPr/>
          </a:p>
          <a:p>
            <a:pPr marL="914400" lvl="1" indent="-317500" algn="l" rtl="0">
              <a:spcBef>
                <a:spcPts val="0"/>
              </a:spcBef>
              <a:spcAft>
                <a:spcPts val="0"/>
              </a:spcAft>
              <a:buSzPts val="1400"/>
              <a:buChar char="○"/>
            </a:pPr>
            <a:r>
              <a:rPr lang="en"/>
              <a:t>Hacker </a:t>
            </a:r>
            <a:endParaRPr/>
          </a:p>
          <a:p>
            <a:pPr marL="914400" lvl="1" indent="-317500" algn="l" rtl="0">
              <a:spcBef>
                <a:spcPts val="0"/>
              </a:spcBef>
              <a:spcAft>
                <a:spcPts val="0"/>
              </a:spcAft>
              <a:buSzPts val="1400"/>
              <a:buChar char="○"/>
            </a:pPr>
            <a:r>
              <a:rPr lang="en"/>
              <a:t>Invisible to the police</a:t>
            </a:r>
            <a:endParaRPr/>
          </a:p>
          <a:p>
            <a:pPr marL="457200" lvl="0" indent="-342900" algn="l" rtl="0">
              <a:spcBef>
                <a:spcPts val="0"/>
              </a:spcBef>
              <a:spcAft>
                <a:spcPts val="0"/>
              </a:spcAft>
              <a:buSzPts val="1800"/>
              <a:buChar char="●"/>
            </a:pPr>
            <a:r>
              <a:rPr lang="en"/>
              <a:t>Cyrus </a:t>
            </a:r>
            <a:endParaRPr/>
          </a:p>
          <a:p>
            <a:pPr marL="914400" lvl="1" indent="-317500" algn="l" rtl="0">
              <a:spcBef>
                <a:spcPts val="0"/>
              </a:spcBef>
              <a:spcAft>
                <a:spcPts val="0"/>
              </a:spcAft>
              <a:buSzPts val="1400"/>
              <a:buChar char="○"/>
            </a:pPr>
            <a:r>
              <a:rPr lang="en"/>
              <a:t>Information Technology Employee for the police force</a:t>
            </a:r>
            <a:endParaRPr/>
          </a:p>
          <a:p>
            <a:pPr marL="914400" lvl="1" indent="-317500" algn="l" rtl="0">
              <a:spcBef>
                <a:spcPts val="0"/>
              </a:spcBef>
              <a:spcAft>
                <a:spcPts val="0"/>
              </a:spcAft>
              <a:buSzPts val="1400"/>
              <a:buChar char="○"/>
            </a:pPr>
            <a:r>
              <a:rPr lang="en"/>
              <a:t>Obsessed with Anon</a:t>
            </a:r>
            <a:endParaRPr/>
          </a:p>
        </p:txBody>
      </p:sp>
      <p:sp>
        <p:nvSpPr>
          <p:cNvPr id="76" name="Google Shape;76;p1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77" name="Google Shape;77;p15"/>
          <p:cNvPicPr preferRelativeResize="0"/>
          <p:nvPr/>
        </p:nvPicPr>
        <p:blipFill>
          <a:blip r:embed="rId3">
            <a:alphaModFix/>
          </a:blip>
          <a:stretch>
            <a:fillRect/>
          </a:stretch>
        </p:blipFill>
        <p:spPr>
          <a:xfrm>
            <a:off x="6300663" y="445025"/>
            <a:ext cx="1966250" cy="2180400"/>
          </a:xfrm>
          <a:prstGeom prst="rect">
            <a:avLst/>
          </a:prstGeom>
          <a:noFill/>
          <a:ln>
            <a:noFill/>
          </a:ln>
        </p:spPr>
      </p:pic>
      <p:pic>
        <p:nvPicPr>
          <p:cNvPr id="78" name="Google Shape;78;p15"/>
          <p:cNvPicPr preferRelativeResize="0"/>
          <p:nvPr/>
        </p:nvPicPr>
        <p:blipFill>
          <a:blip r:embed="rId4">
            <a:alphaModFix/>
          </a:blip>
          <a:stretch>
            <a:fillRect/>
          </a:stretch>
        </p:blipFill>
        <p:spPr>
          <a:xfrm>
            <a:off x="6230261" y="2763320"/>
            <a:ext cx="2107075" cy="214500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technology in Anon is not secure</a:t>
            </a:r>
            <a:endParaRPr/>
          </a:p>
        </p:txBody>
      </p:sp>
      <p:sp>
        <p:nvSpPr>
          <p:cNvPr id="84" name="Google Shape;8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SzPts val="2000"/>
              <a:buChar char="●"/>
            </a:pPr>
            <a:r>
              <a:rPr lang="en" sz="2000"/>
              <a:t>The girl and Cyrus </a:t>
            </a:r>
            <a:endParaRPr sz="2000"/>
          </a:p>
          <a:p>
            <a:pPr marL="914400" lvl="1" indent="-330200" algn="l" rtl="0">
              <a:spcBef>
                <a:spcPts val="0"/>
              </a:spcBef>
              <a:spcAft>
                <a:spcPts val="0"/>
              </a:spcAft>
              <a:buSzPts val="1600"/>
              <a:buChar char="○"/>
            </a:pPr>
            <a:r>
              <a:rPr lang="en" sz="1600"/>
              <a:t>Gain unauthorized access to the Ether</a:t>
            </a:r>
            <a:endParaRPr sz="1600"/>
          </a:p>
          <a:p>
            <a:pPr marL="1371600" lvl="2" indent="-330200" algn="l" rtl="0">
              <a:spcBef>
                <a:spcPts val="0"/>
              </a:spcBef>
              <a:spcAft>
                <a:spcPts val="0"/>
              </a:spcAft>
              <a:buSzPts val="1600"/>
              <a:buChar char="■"/>
            </a:pPr>
            <a:r>
              <a:rPr lang="en" sz="1600"/>
              <a:t>Used to delete/edit/replace records of memory</a:t>
            </a:r>
            <a:endParaRPr sz="1600"/>
          </a:p>
          <a:p>
            <a:pPr marL="1371600" lvl="2" indent="-330200" algn="l" rtl="0">
              <a:spcBef>
                <a:spcPts val="0"/>
              </a:spcBef>
              <a:spcAft>
                <a:spcPts val="0"/>
              </a:spcAft>
              <a:buSzPts val="1600"/>
              <a:buChar char="■"/>
            </a:pPr>
            <a:r>
              <a:rPr lang="en" sz="1600"/>
              <a:t>Critical issue</a:t>
            </a:r>
            <a:endParaRPr sz="1600"/>
          </a:p>
          <a:p>
            <a:pPr marL="914400" lvl="1" indent="-330200" algn="l" rtl="0">
              <a:spcBef>
                <a:spcPts val="0"/>
              </a:spcBef>
              <a:spcAft>
                <a:spcPts val="0"/>
              </a:spcAft>
              <a:buSzPts val="1600"/>
              <a:buChar char="○"/>
            </a:pPr>
            <a:r>
              <a:rPr lang="en" sz="1600"/>
              <a:t>The kind of attack used is not specified</a:t>
            </a:r>
            <a:endParaRPr sz="1600"/>
          </a:p>
          <a:p>
            <a:pPr marL="1371600" lvl="2" indent="-330200" algn="l" rtl="0">
              <a:spcBef>
                <a:spcPts val="0"/>
              </a:spcBef>
              <a:spcAft>
                <a:spcPts val="0"/>
              </a:spcAft>
              <a:buSzPts val="1600"/>
              <a:buChar char="■"/>
            </a:pPr>
            <a:r>
              <a:rPr lang="en" sz="1600"/>
              <a:t>Most similar real life attack is SQL injection</a:t>
            </a:r>
            <a:endParaRPr sz="1600"/>
          </a:p>
          <a:p>
            <a:pPr marL="914400" lvl="1" indent="-330200" algn="l" rtl="0">
              <a:spcBef>
                <a:spcPts val="0"/>
              </a:spcBef>
              <a:spcAft>
                <a:spcPts val="0"/>
              </a:spcAft>
              <a:buSzPts val="1600"/>
              <a:buChar char="○"/>
            </a:pPr>
            <a:r>
              <a:rPr lang="en" sz="1600"/>
              <a:t>Background characters </a:t>
            </a:r>
            <a:endParaRPr sz="1600"/>
          </a:p>
          <a:p>
            <a:pPr marL="1371600" lvl="2" indent="-330200" algn="l" rtl="0">
              <a:spcBef>
                <a:spcPts val="0"/>
              </a:spcBef>
              <a:spcAft>
                <a:spcPts val="0"/>
              </a:spcAft>
              <a:buSzPts val="1600"/>
              <a:buChar char="■"/>
            </a:pPr>
            <a:r>
              <a:rPr lang="en" sz="1600"/>
              <a:t>Never seen attempting</a:t>
            </a:r>
            <a:endParaRPr sz="1600"/>
          </a:p>
          <a:p>
            <a:pPr marL="1371600" lvl="2" indent="-330200" algn="l" rtl="0">
              <a:spcBef>
                <a:spcPts val="0"/>
              </a:spcBef>
              <a:spcAft>
                <a:spcPts val="0"/>
              </a:spcAft>
              <a:buSzPts val="1600"/>
              <a:buChar char="■"/>
            </a:pPr>
            <a:r>
              <a:rPr lang="en" sz="1600"/>
              <a:t>Claim to be able to access Ether</a:t>
            </a:r>
            <a:endParaRPr sz="1600"/>
          </a:p>
        </p:txBody>
      </p:sp>
      <p:sp>
        <p:nvSpPr>
          <p:cNvPr id="85" name="Google Shape;85;p1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accent3"/>
                </a:solidFill>
                <a:latin typeface="Average"/>
                <a:ea typeface="Average"/>
                <a:cs typeface="Average"/>
                <a:sym typeface="Average"/>
              </a:rPr>
              <a:t>4</a:t>
            </a:fld>
            <a:endParaRPr>
              <a:solidFill>
                <a:schemeClr val="accent3"/>
              </a:solidFill>
              <a:latin typeface="Average"/>
              <a:ea typeface="Average"/>
              <a:cs typeface="Average"/>
              <a:sym typeface="Average"/>
            </a:endParaRPr>
          </a:p>
        </p:txBody>
      </p:sp>
      <p:pic>
        <p:nvPicPr>
          <p:cNvPr id="86" name="Google Shape;86;p16"/>
          <p:cNvPicPr preferRelativeResize="0"/>
          <p:nvPr/>
        </p:nvPicPr>
        <p:blipFill>
          <a:blip r:embed="rId3">
            <a:alphaModFix/>
          </a:blip>
          <a:stretch>
            <a:fillRect/>
          </a:stretch>
        </p:blipFill>
        <p:spPr>
          <a:xfrm>
            <a:off x="5563375" y="2432389"/>
            <a:ext cx="3580624" cy="20132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Lack of Fixing Vulnerabilities/ using countermeasures</a:t>
            </a:r>
            <a:endParaRPr/>
          </a:p>
        </p:txBody>
      </p:sp>
      <p:sp>
        <p:nvSpPr>
          <p:cNvPr id="92" name="Google Shape;92;p17"/>
          <p:cNvSpPr txBox="1">
            <a:spLocks noGrp="1"/>
          </p:cNvSpPr>
          <p:nvPr>
            <p:ph type="body" idx="1"/>
          </p:nvPr>
        </p:nvSpPr>
        <p:spPr>
          <a:xfrm>
            <a:off x="0" y="1017725"/>
            <a:ext cx="8520600" cy="34164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SzPts val="2100"/>
              <a:buChar char="●"/>
            </a:pPr>
            <a:r>
              <a:rPr lang="en" sz="2100"/>
              <a:t>Lack of attempts to fix vulnerabilities</a:t>
            </a:r>
            <a:endParaRPr sz="2100"/>
          </a:p>
          <a:p>
            <a:pPr marL="914400" lvl="1" indent="-336550" algn="l" rtl="0">
              <a:spcBef>
                <a:spcPts val="0"/>
              </a:spcBef>
              <a:spcAft>
                <a:spcPts val="0"/>
              </a:spcAft>
              <a:buSzPts val="1700"/>
              <a:buChar char="○"/>
            </a:pPr>
            <a:r>
              <a:rPr lang="en" sz="1700"/>
              <a:t>No focus on preventing future attacks</a:t>
            </a:r>
            <a:endParaRPr sz="1700"/>
          </a:p>
          <a:p>
            <a:pPr marL="1371600" lvl="2" indent="-336550" algn="l" rtl="0">
              <a:spcBef>
                <a:spcPts val="0"/>
              </a:spcBef>
              <a:spcAft>
                <a:spcPts val="0"/>
              </a:spcAft>
              <a:buSzPts val="1700"/>
              <a:buChar char="■"/>
            </a:pPr>
            <a:r>
              <a:rPr lang="en" sz="1700"/>
              <a:t>No appearance of engineers to diagnose</a:t>
            </a:r>
            <a:endParaRPr sz="1700"/>
          </a:p>
          <a:p>
            <a:pPr marL="1371600" lvl="2" indent="-336550" algn="l" rtl="0">
              <a:spcBef>
                <a:spcPts val="0"/>
              </a:spcBef>
              <a:spcAft>
                <a:spcPts val="0"/>
              </a:spcAft>
              <a:buSzPts val="1700"/>
              <a:buChar char="■"/>
            </a:pPr>
            <a:r>
              <a:rPr lang="en" sz="1700"/>
              <a:t>Factual events are crucial to just trials</a:t>
            </a:r>
            <a:endParaRPr sz="1700"/>
          </a:p>
          <a:p>
            <a:pPr marL="1371600" lvl="2" indent="-336550" algn="l" rtl="0">
              <a:spcBef>
                <a:spcPts val="0"/>
              </a:spcBef>
              <a:spcAft>
                <a:spcPts val="0"/>
              </a:spcAft>
              <a:buSzPts val="1700"/>
              <a:buChar char="■"/>
            </a:pPr>
            <a:r>
              <a:rPr lang="en" sz="1700"/>
              <a:t>Security isn’t a priority</a:t>
            </a:r>
            <a:endParaRPr sz="1700"/>
          </a:p>
          <a:p>
            <a:pPr marL="914400" lvl="1" indent="-336550" algn="l" rtl="0">
              <a:spcBef>
                <a:spcPts val="0"/>
              </a:spcBef>
              <a:spcAft>
                <a:spcPts val="0"/>
              </a:spcAft>
              <a:buSzPts val="1700"/>
              <a:buChar char="○"/>
            </a:pPr>
            <a:r>
              <a:rPr lang="en" sz="1700"/>
              <a:t>See the editing attack used by Gov</a:t>
            </a:r>
            <a:endParaRPr sz="1700"/>
          </a:p>
          <a:p>
            <a:pPr marL="1371600" lvl="2" indent="-336550" algn="l" rtl="0">
              <a:spcBef>
                <a:spcPts val="0"/>
              </a:spcBef>
              <a:spcAft>
                <a:spcPts val="0"/>
              </a:spcAft>
              <a:buSzPts val="1700"/>
              <a:buChar char="■"/>
            </a:pPr>
            <a:r>
              <a:rPr lang="en" sz="1700"/>
              <a:t>When Sal goes undercover</a:t>
            </a:r>
            <a:endParaRPr sz="1700"/>
          </a:p>
          <a:p>
            <a:pPr marL="1371600" lvl="2" indent="-336550" algn="l" rtl="0">
              <a:spcBef>
                <a:spcPts val="0"/>
              </a:spcBef>
              <a:spcAft>
                <a:spcPts val="0"/>
              </a:spcAft>
              <a:buSzPts val="1700"/>
              <a:buChar char="■"/>
            </a:pPr>
            <a:r>
              <a:rPr lang="en" sz="1700"/>
              <a:t>Cyrus using similar attack</a:t>
            </a:r>
            <a:endParaRPr sz="1700"/>
          </a:p>
          <a:p>
            <a:pPr marL="0" lvl="0" indent="0" algn="l" rtl="0">
              <a:spcBef>
                <a:spcPts val="1200"/>
              </a:spcBef>
              <a:spcAft>
                <a:spcPts val="1200"/>
              </a:spcAft>
              <a:buNone/>
            </a:pPr>
            <a:endParaRPr sz="2000"/>
          </a:p>
        </p:txBody>
      </p:sp>
      <p:sp>
        <p:nvSpPr>
          <p:cNvPr id="93" name="Google Shape;93;p1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pic>
        <p:nvPicPr>
          <p:cNvPr id="94" name="Google Shape;94;p17"/>
          <p:cNvPicPr preferRelativeResize="0"/>
          <p:nvPr/>
        </p:nvPicPr>
        <p:blipFill>
          <a:blip r:embed="rId3">
            <a:alphaModFix/>
          </a:blip>
          <a:stretch>
            <a:fillRect/>
          </a:stretch>
        </p:blipFill>
        <p:spPr>
          <a:xfrm>
            <a:off x="4915475" y="2302375"/>
            <a:ext cx="4230402" cy="23786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How secure is private information in reality</a:t>
            </a:r>
            <a:endParaRPr/>
          </a:p>
        </p:txBody>
      </p:sp>
      <p:sp>
        <p:nvSpPr>
          <p:cNvPr id="100" name="Google Shape;100;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Clr>
                <a:schemeClr val="dk1"/>
              </a:buClr>
              <a:buSzPts val="2100"/>
              <a:buChar char="●"/>
            </a:pPr>
            <a:r>
              <a:rPr lang="en" sz="2100">
                <a:solidFill>
                  <a:schemeClr val="dk1"/>
                </a:solidFill>
              </a:rPr>
              <a:t>Most companies are secure</a:t>
            </a:r>
            <a:endParaRPr sz="2100">
              <a:solidFill>
                <a:schemeClr val="dk1"/>
              </a:solidFill>
            </a:endParaRPr>
          </a:p>
          <a:p>
            <a:pPr marL="914400" lvl="1" indent="-336550" algn="l" rtl="0">
              <a:spcBef>
                <a:spcPts val="0"/>
              </a:spcBef>
              <a:spcAft>
                <a:spcPts val="0"/>
              </a:spcAft>
              <a:buClr>
                <a:schemeClr val="dk1"/>
              </a:buClr>
              <a:buSzPts val="1700"/>
              <a:buChar char="○"/>
            </a:pPr>
            <a:r>
              <a:rPr lang="en" sz="1700">
                <a:solidFill>
                  <a:schemeClr val="dk1"/>
                </a:solidFill>
              </a:rPr>
              <a:t>Penetration Testing [9]</a:t>
            </a:r>
            <a:endParaRPr sz="1700">
              <a:solidFill>
                <a:schemeClr val="dk1"/>
              </a:solidFill>
            </a:endParaRPr>
          </a:p>
          <a:p>
            <a:pPr marL="1371600" lvl="2" indent="-336550" algn="l" rtl="0">
              <a:spcBef>
                <a:spcPts val="0"/>
              </a:spcBef>
              <a:spcAft>
                <a:spcPts val="0"/>
              </a:spcAft>
              <a:buClr>
                <a:schemeClr val="dk1"/>
              </a:buClr>
              <a:buSzPts val="1700"/>
              <a:buChar char="■"/>
            </a:pPr>
            <a:r>
              <a:rPr lang="en" sz="1700">
                <a:solidFill>
                  <a:schemeClr val="dk1"/>
                </a:solidFill>
              </a:rPr>
              <a:t>White Box Testing</a:t>
            </a:r>
            <a:endParaRPr sz="1700">
              <a:solidFill>
                <a:schemeClr val="dk1"/>
              </a:solidFill>
            </a:endParaRPr>
          </a:p>
          <a:p>
            <a:pPr marL="1828800" lvl="3" indent="-336550" algn="l" rtl="0">
              <a:spcBef>
                <a:spcPts val="0"/>
              </a:spcBef>
              <a:spcAft>
                <a:spcPts val="0"/>
              </a:spcAft>
              <a:buClr>
                <a:schemeClr val="dk1"/>
              </a:buClr>
              <a:buSzPts val="1700"/>
              <a:buChar char="●"/>
            </a:pPr>
            <a:r>
              <a:rPr lang="en" sz="1700">
                <a:solidFill>
                  <a:schemeClr val="dk1"/>
                </a:solidFill>
              </a:rPr>
              <a:t>Inside hacker</a:t>
            </a:r>
            <a:endParaRPr sz="1700">
              <a:solidFill>
                <a:schemeClr val="dk1"/>
              </a:solidFill>
            </a:endParaRPr>
          </a:p>
          <a:p>
            <a:pPr marL="1371600" lvl="2" indent="-336550" algn="l" rtl="0">
              <a:spcBef>
                <a:spcPts val="0"/>
              </a:spcBef>
              <a:spcAft>
                <a:spcPts val="0"/>
              </a:spcAft>
              <a:buClr>
                <a:schemeClr val="dk1"/>
              </a:buClr>
              <a:buSzPts val="1700"/>
              <a:buChar char="■"/>
            </a:pPr>
            <a:r>
              <a:rPr lang="en" sz="1700">
                <a:solidFill>
                  <a:schemeClr val="dk1"/>
                </a:solidFill>
              </a:rPr>
              <a:t>Black Box Testing</a:t>
            </a:r>
            <a:endParaRPr sz="1700">
              <a:solidFill>
                <a:schemeClr val="dk1"/>
              </a:solidFill>
            </a:endParaRPr>
          </a:p>
          <a:p>
            <a:pPr marL="1828800" lvl="3" indent="-336550" algn="l" rtl="0">
              <a:spcBef>
                <a:spcPts val="0"/>
              </a:spcBef>
              <a:spcAft>
                <a:spcPts val="0"/>
              </a:spcAft>
              <a:buClr>
                <a:schemeClr val="dk1"/>
              </a:buClr>
              <a:buSzPts val="1700"/>
              <a:buChar char="●"/>
            </a:pPr>
            <a:r>
              <a:rPr lang="en" sz="1700">
                <a:solidFill>
                  <a:schemeClr val="dk1"/>
                </a:solidFill>
              </a:rPr>
              <a:t>Outside hacker</a:t>
            </a:r>
            <a:endParaRPr sz="1700">
              <a:solidFill>
                <a:schemeClr val="dk1"/>
              </a:solidFill>
            </a:endParaRPr>
          </a:p>
          <a:p>
            <a:pPr marL="1371600" lvl="2" indent="-336550" algn="l" rtl="0">
              <a:spcBef>
                <a:spcPts val="0"/>
              </a:spcBef>
              <a:spcAft>
                <a:spcPts val="0"/>
              </a:spcAft>
              <a:buClr>
                <a:schemeClr val="dk1"/>
              </a:buClr>
              <a:buSzPts val="1700"/>
              <a:buChar char="■"/>
            </a:pPr>
            <a:r>
              <a:rPr lang="en" sz="1700">
                <a:solidFill>
                  <a:schemeClr val="dk1"/>
                </a:solidFill>
              </a:rPr>
              <a:t>Vulnerability Scans</a:t>
            </a:r>
            <a:endParaRPr sz="1700">
              <a:solidFill>
                <a:schemeClr val="dk1"/>
              </a:solidFill>
            </a:endParaRPr>
          </a:p>
          <a:p>
            <a:pPr marL="1828800" lvl="3" indent="-336550" algn="l" rtl="0">
              <a:spcBef>
                <a:spcPts val="0"/>
              </a:spcBef>
              <a:spcAft>
                <a:spcPts val="0"/>
              </a:spcAft>
              <a:buClr>
                <a:schemeClr val="dk1"/>
              </a:buClr>
              <a:buSzPts val="1700"/>
              <a:buChar char="●"/>
            </a:pPr>
            <a:r>
              <a:rPr lang="en" sz="1700">
                <a:solidFill>
                  <a:schemeClr val="dk1"/>
                </a:solidFill>
              </a:rPr>
              <a:t>Software based</a:t>
            </a:r>
            <a:endParaRPr sz="1700">
              <a:solidFill>
                <a:schemeClr val="dk1"/>
              </a:solidFill>
            </a:endParaRPr>
          </a:p>
        </p:txBody>
      </p:sp>
      <p:sp>
        <p:nvSpPr>
          <p:cNvPr id="101" name="Google Shape;101;p1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102" name="Google Shape;102;p18"/>
          <p:cNvPicPr preferRelativeResize="0"/>
          <p:nvPr/>
        </p:nvPicPr>
        <p:blipFill>
          <a:blip r:embed="rId3">
            <a:alphaModFix/>
          </a:blip>
          <a:stretch>
            <a:fillRect/>
          </a:stretch>
        </p:blipFill>
        <p:spPr>
          <a:xfrm>
            <a:off x="4670175" y="1017725"/>
            <a:ext cx="4473826" cy="1943125"/>
          </a:xfrm>
          <a:prstGeom prst="rect">
            <a:avLst/>
          </a:prstGeom>
          <a:noFill/>
          <a:ln>
            <a:noFill/>
          </a:ln>
        </p:spPr>
      </p:pic>
      <p:pic>
        <p:nvPicPr>
          <p:cNvPr id="103" name="Google Shape;103;p18"/>
          <p:cNvPicPr preferRelativeResize="0"/>
          <p:nvPr/>
        </p:nvPicPr>
        <p:blipFill>
          <a:blip r:embed="rId4">
            <a:alphaModFix/>
          </a:blip>
          <a:stretch>
            <a:fillRect/>
          </a:stretch>
        </p:blipFill>
        <p:spPr>
          <a:xfrm>
            <a:off x="5131750" y="2960848"/>
            <a:ext cx="4012257" cy="1696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concept of privacy did not exist in Anon and is fading in real life</a:t>
            </a:r>
            <a:endParaRPr/>
          </a:p>
        </p:txBody>
      </p:sp>
      <p:sp>
        <p:nvSpPr>
          <p:cNvPr id="109" name="Google Shape;109;p19"/>
          <p:cNvSpPr txBox="1">
            <a:spLocks noGrp="1"/>
          </p:cNvSpPr>
          <p:nvPr>
            <p:ph type="body" idx="1"/>
          </p:nvPr>
        </p:nvSpPr>
        <p:spPr>
          <a:xfrm>
            <a:off x="311700" y="1264600"/>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Everything seen is recorded</a:t>
            </a:r>
            <a:endParaRPr/>
          </a:p>
          <a:p>
            <a:pPr marL="457200" lvl="0" indent="-342900" algn="l" rtl="0">
              <a:spcBef>
                <a:spcPts val="0"/>
              </a:spcBef>
              <a:spcAft>
                <a:spcPts val="0"/>
              </a:spcAft>
              <a:buSzPts val="1800"/>
              <a:buChar char="●"/>
            </a:pPr>
            <a:r>
              <a:rPr lang="en"/>
              <a:t>Any part of a person's life can reviewed by someone with access to the Ether</a:t>
            </a:r>
            <a:endParaRPr/>
          </a:p>
          <a:p>
            <a:pPr marL="457200" lvl="0" indent="-342900" algn="l" rtl="0">
              <a:spcBef>
                <a:spcPts val="0"/>
              </a:spcBef>
              <a:spcAft>
                <a:spcPts val="0"/>
              </a:spcAft>
              <a:buSzPts val="1800"/>
              <a:buChar char="●"/>
            </a:pPr>
            <a:r>
              <a:rPr lang="en"/>
              <a:t>Others can share videos of you doing daily activities</a:t>
            </a:r>
            <a:endParaRPr/>
          </a:p>
          <a:p>
            <a:pPr marL="457200" lvl="0" indent="0" algn="l" rtl="0">
              <a:spcBef>
                <a:spcPts val="1200"/>
              </a:spcBef>
              <a:spcAft>
                <a:spcPts val="1200"/>
              </a:spcAft>
              <a:buNone/>
            </a:pPr>
            <a:endParaRPr/>
          </a:p>
        </p:txBody>
      </p:sp>
      <p:sp>
        <p:nvSpPr>
          <p:cNvPr id="110" name="Google Shape;110;p1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accent3"/>
                </a:solidFill>
                <a:latin typeface="Average"/>
                <a:ea typeface="Average"/>
                <a:cs typeface="Average"/>
                <a:sym typeface="Average"/>
              </a:rPr>
              <a:t>7</a:t>
            </a:fld>
            <a:endParaRPr>
              <a:solidFill>
                <a:schemeClr val="accent3"/>
              </a:solidFill>
              <a:latin typeface="Average"/>
              <a:ea typeface="Average"/>
              <a:cs typeface="Average"/>
              <a:sym typeface="Average"/>
            </a:endParaRPr>
          </a:p>
        </p:txBody>
      </p:sp>
      <p:pic>
        <p:nvPicPr>
          <p:cNvPr id="111" name="Google Shape;111;p19"/>
          <p:cNvPicPr preferRelativeResize="0"/>
          <p:nvPr/>
        </p:nvPicPr>
        <p:blipFill>
          <a:blip r:embed="rId3">
            <a:alphaModFix/>
          </a:blip>
          <a:stretch>
            <a:fillRect/>
          </a:stretch>
        </p:blipFill>
        <p:spPr>
          <a:xfrm>
            <a:off x="3804501" y="2389651"/>
            <a:ext cx="5027799" cy="2513900"/>
          </a:xfrm>
          <a:prstGeom prst="rect">
            <a:avLst/>
          </a:prstGeom>
          <a:noFill/>
          <a:ln>
            <a:noFill/>
          </a:ln>
        </p:spPr>
      </p:pic>
      <p:sp>
        <p:nvSpPr>
          <p:cNvPr id="112" name="Google Shape;112;p19"/>
          <p:cNvSpPr txBox="1"/>
          <p:nvPr/>
        </p:nvSpPr>
        <p:spPr>
          <a:xfrm>
            <a:off x="311700" y="2326300"/>
            <a:ext cx="3278100" cy="12930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CACACA"/>
              </a:buClr>
              <a:buSzPts val="1800"/>
              <a:buFont typeface="Average"/>
              <a:buChar char="●"/>
            </a:pPr>
            <a:r>
              <a:rPr lang="en" sz="1800">
                <a:solidFill>
                  <a:srgbClr val="CACACA"/>
                </a:solidFill>
                <a:latin typeface="Average"/>
                <a:ea typeface="Average"/>
                <a:cs typeface="Average"/>
                <a:sym typeface="Average"/>
              </a:rPr>
              <a:t>Can’t understand that there are some things that people do not want to share</a:t>
            </a:r>
            <a:endParaRPr sz="1800">
              <a:solidFill>
                <a:srgbClr val="CACACA"/>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Privacy is being lost in the virtual world leading to a loss of privacy in the real world</a:t>
            </a:r>
            <a:endParaRPr/>
          </a:p>
        </p:txBody>
      </p:sp>
      <p:sp>
        <p:nvSpPr>
          <p:cNvPr id="118" name="Google Shape;118;p20"/>
          <p:cNvSpPr txBox="1">
            <a:spLocks noGrp="1"/>
          </p:cNvSpPr>
          <p:nvPr>
            <p:ph type="body" idx="1"/>
          </p:nvPr>
        </p:nvSpPr>
        <p:spPr>
          <a:xfrm>
            <a:off x="311700" y="1345350"/>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79% of websites track user data [12]</a:t>
            </a:r>
            <a:endParaRPr/>
          </a:p>
          <a:p>
            <a:pPr marL="457200" lvl="0" indent="-342900" algn="l" rtl="0">
              <a:spcBef>
                <a:spcPts val="0"/>
              </a:spcBef>
              <a:spcAft>
                <a:spcPts val="0"/>
              </a:spcAft>
              <a:buSzPts val="1800"/>
              <a:buChar char="●"/>
            </a:pPr>
            <a:r>
              <a:rPr lang="en"/>
              <a:t>60% of Americans think it's impossible to go through their day to day life without having data collected [13]</a:t>
            </a:r>
            <a:endParaRPr/>
          </a:p>
          <a:p>
            <a:pPr marL="457200" lvl="0" indent="-342900" algn="l" rtl="0">
              <a:spcBef>
                <a:spcPts val="0"/>
              </a:spcBef>
              <a:spcAft>
                <a:spcPts val="0"/>
              </a:spcAft>
              <a:buSzPts val="1800"/>
              <a:buChar char="●"/>
            </a:pPr>
            <a:endParaRPr/>
          </a:p>
        </p:txBody>
      </p:sp>
      <p:sp>
        <p:nvSpPr>
          <p:cNvPr id="119" name="Google Shape;119;p2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pic>
        <p:nvPicPr>
          <p:cNvPr id="120" name="Google Shape;120;p20"/>
          <p:cNvPicPr preferRelativeResize="0"/>
          <p:nvPr/>
        </p:nvPicPr>
        <p:blipFill>
          <a:blip r:embed="rId3">
            <a:alphaModFix/>
          </a:blip>
          <a:stretch>
            <a:fillRect/>
          </a:stretch>
        </p:blipFill>
        <p:spPr>
          <a:xfrm>
            <a:off x="4834900" y="2106975"/>
            <a:ext cx="3813050" cy="2967624"/>
          </a:xfrm>
          <a:prstGeom prst="rect">
            <a:avLst/>
          </a:prstGeom>
          <a:noFill/>
          <a:ln>
            <a:noFill/>
          </a:ln>
        </p:spPr>
      </p:pic>
      <p:sp>
        <p:nvSpPr>
          <p:cNvPr id="121" name="Google Shape;121;p20"/>
          <p:cNvSpPr txBox="1"/>
          <p:nvPr/>
        </p:nvSpPr>
        <p:spPr>
          <a:xfrm>
            <a:off x="311700" y="2293350"/>
            <a:ext cx="4113000" cy="14175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Over 80% of Americans believe they have no control over the data collected by companies and the government [13]</a:t>
            </a:r>
            <a:endParaRPr sz="1800">
              <a:solidFill>
                <a:srgbClr val="CACACA"/>
              </a:solidFill>
              <a:latin typeface="Average"/>
              <a:ea typeface="Average"/>
              <a:cs typeface="Average"/>
              <a:sym typeface="Average"/>
            </a:endParaRPr>
          </a:p>
        </p:txBody>
      </p:sp>
      <p:sp>
        <p:nvSpPr>
          <p:cNvPr id="122" name="Google Shape;122;p20"/>
          <p:cNvSpPr txBox="1"/>
          <p:nvPr/>
        </p:nvSpPr>
        <p:spPr>
          <a:xfrm>
            <a:off x="8570450" y="3875550"/>
            <a:ext cx="49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CACACA"/>
                </a:solidFill>
                <a:latin typeface="Average"/>
                <a:ea typeface="Average"/>
                <a:cs typeface="Average"/>
                <a:sym typeface="Average"/>
              </a:rPr>
              <a:t>[13]</a:t>
            </a:r>
            <a:endParaRPr>
              <a:solidFill>
                <a:srgbClr val="CACACA"/>
              </a:solidFill>
              <a:latin typeface="Average"/>
              <a:ea typeface="Average"/>
              <a:cs typeface="Average"/>
              <a:sym typeface="Averag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technology blurred reality and virtual elements</a:t>
            </a:r>
            <a:endParaRPr/>
          </a:p>
        </p:txBody>
      </p:sp>
      <p:sp>
        <p:nvSpPr>
          <p:cNvPr id="128" name="Google Shape;128;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a:p>
          <a:p>
            <a:pPr marL="457200" lvl="0" indent="-342900" algn="l" rtl="0">
              <a:spcBef>
                <a:spcPts val="1200"/>
              </a:spcBef>
              <a:spcAft>
                <a:spcPts val="0"/>
              </a:spcAft>
              <a:buSzPts val="1800"/>
              <a:buChar char="●"/>
            </a:pPr>
            <a:r>
              <a:rPr lang="en"/>
              <a:t>Live manipulation</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en"/>
              <a:t>Memory became nonexistent</a:t>
            </a:r>
            <a:endParaRPr/>
          </a:p>
          <a:p>
            <a:pPr marL="0" lvl="0" indent="0" algn="l" rtl="0">
              <a:spcBef>
                <a:spcPts val="1200"/>
              </a:spcBef>
              <a:spcAft>
                <a:spcPts val="1200"/>
              </a:spcAft>
              <a:buNone/>
            </a:pPr>
            <a:endParaRPr/>
          </a:p>
        </p:txBody>
      </p:sp>
      <p:sp>
        <p:nvSpPr>
          <p:cNvPr id="129" name="Google Shape;129;p2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solidFill>
                  <a:schemeClr val="accent3"/>
                </a:solidFill>
                <a:latin typeface="Average"/>
                <a:ea typeface="Average"/>
                <a:cs typeface="Average"/>
                <a:sym typeface="Average"/>
              </a:rPr>
              <a:t>9</a:t>
            </a:fld>
            <a:endParaRPr>
              <a:solidFill>
                <a:schemeClr val="accent3"/>
              </a:solidFill>
              <a:latin typeface="Average"/>
              <a:ea typeface="Average"/>
              <a:cs typeface="Average"/>
              <a:sym typeface="Average"/>
            </a:endParaRPr>
          </a:p>
        </p:txBody>
      </p:sp>
      <p:pic>
        <p:nvPicPr>
          <p:cNvPr id="130" name="Google Shape;130;p21"/>
          <p:cNvPicPr preferRelativeResize="0"/>
          <p:nvPr/>
        </p:nvPicPr>
        <p:blipFill>
          <a:blip r:embed="rId3">
            <a:alphaModFix/>
          </a:blip>
          <a:stretch>
            <a:fillRect/>
          </a:stretch>
        </p:blipFill>
        <p:spPr>
          <a:xfrm>
            <a:off x="3912925" y="1606449"/>
            <a:ext cx="4968100" cy="2856675"/>
          </a:xfrm>
          <a:prstGeom prst="rect">
            <a:avLst/>
          </a:prstGeom>
          <a:noFill/>
          <a:ln>
            <a:noFill/>
          </a:ln>
        </p:spPr>
      </p:pic>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4432</Words>
  <Application>Microsoft Macintosh PowerPoint</Application>
  <PresentationFormat>On-screen Show (16:9)</PresentationFormat>
  <Paragraphs>243</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Oswald</vt:lpstr>
      <vt:lpstr>Average</vt:lpstr>
      <vt:lpstr>Slate</vt:lpstr>
      <vt:lpstr>Anon</vt:lpstr>
      <vt:lpstr>Relevant technologies  </vt:lpstr>
      <vt:lpstr>Plot Summary:</vt:lpstr>
      <vt:lpstr>The technology in Anon is not secure</vt:lpstr>
      <vt:lpstr>Lack of Fixing Vulnerabilities/ using countermeasures</vt:lpstr>
      <vt:lpstr>How secure is private information in reality</vt:lpstr>
      <vt:lpstr>The concept of privacy did not exist in Anon and is fading in real life</vt:lpstr>
      <vt:lpstr>Privacy is being lost in the virtual world leading to a loss of privacy in the real world</vt:lpstr>
      <vt:lpstr>The technology blurred reality and virtual elements</vt:lpstr>
      <vt:lpstr>Hackers were able to create false realities</vt:lpstr>
      <vt:lpstr>Fake realities exist in real life</vt:lpstr>
      <vt:lpstr>Memory becomes non-existent</vt:lpstr>
      <vt:lpstr>Dependency on technology for memory in real life</vt:lpstr>
      <vt:lpstr>Director’s Intent</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Anon</dc:title>
  <cp:lastModifiedBy>Keith A. Pray</cp:lastModifiedBy>
  <cp:revision>2</cp:revision>
  <dcterms:modified xsi:type="dcterms:W3CDTF">2024-10-16T00:14:21Z</dcterms:modified>
</cp:coreProperties>
</file>