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78" r:id="rId10"/>
    <p:sldId id="264" r:id="rId11"/>
    <p:sldId id="266" r:id="rId12"/>
    <p:sldId id="265" r:id="rId13"/>
    <p:sldId id="267" r:id="rId14"/>
    <p:sldId id="268" r:id="rId15"/>
    <p:sldId id="270" r:id="rId16"/>
    <p:sldId id="271" r:id="rId17"/>
    <p:sldId id="269" r:id="rId18"/>
    <p:sldId id="272" r:id="rId19"/>
    <p:sldId id="273" r:id="rId20"/>
    <p:sldId id="274" r:id="rId21"/>
    <p:sldId id="275" r:id="rId22"/>
    <p:sldId id="276" r:id="rId23"/>
    <p:sldId id="277" r:id="rId24"/>
  </p:sldIdLst>
  <p:sldSz cx="18288000" cy="10287000"/>
  <p:notesSz cx="6858000" cy="9144000"/>
  <p:embeddedFontLst>
    <p:embeddedFont>
      <p:font typeface="Canva Sans" panose="020B0503030501040103" pitchFamily="34" charset="0"/>
      <p:regular r:id="rId26"/>
    </p:embeddedFont>
    <p:embeddedFont>
      <p:font typeface="Exo 2" pitchFamily="2" charset="77"/>
      <p:regular r:id="rId27"/>
    </p:embeddedFont>
    <p:embeddedFont>
      <p:font typeface="Exo 2 Bold" pitchFamily="2" charset="77"/>
      <p:regular r:id="rId28"/>
      <p:bold r:id="rId29"/>
    </p:embeddedFont>
    <p:embeddedFont>
      <p:font typeface="Exo 2 Medium" pitchFamily="2" charset="77"/>
      <p:regular r:id="rId30"/>
    </p:embeddedFont>
    <p:embeddedFont>
      <p:font typeface="Open Sans" panose="020B0606030504020204" pitchFamily="34" charset="0"/>
      <p:regular r:id="rId31"/>
      <p:bold r:id="rId32"/>
      <p:italic r:id="rId33"/>
      <p:boldItalic r:id="rId34"/>
    </p:embeddedFont>
    <p:embeddedFont>
      <p:font typeface="Organic" pitchFamily="2" charset="77"/>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06AE9-0A51-13E7-C4CC-FCA6363E1487}" v="26" dt="2025-05-07T17:41:21.551"/>
    <p1510:client id="{46BEBFB1-6CF1-7685-77B0-AB2D2980B194}" v="35" dt="2025-05-07T17:37:21.716"/>
    <p1510:client id="{4A15D60D-6C51-1416-894A-840DAEEE026A}" v="5" dt="2025-05-07T20:00:34.524"/>
    <p1510:client id="{5153184E-8D55-0FF2-C89A-A5CCC3CE1C9E}" v="102" dt="2025-05-07T17:57:42.542"/>
    <p1510:client id="{6BF0BAB8-F973-B24B-F1DA-F833F7D6A200}" v="3" dt="2025-05-07T19:57:21.540"/>
    <p1510:client id="{868074DE-563B-7052-B902-397F0DE29D4B}" v="440" dt="2025-05-07T19:53:04.403"/>
    <p1510:client id="{95722DAA-13CD-C019-51B0-701DD39FDFA2}" v="174" dt="2025-05-07T19:35:55.887"/>
    <p1510:client id="{9843AA24-B590-33A4-A9A5-59E378EE40CB}" v="32" dt="2025-05-07T18:45:44.901"/>
    <p1510:client id="{FB65E104-E672-F4F1-DF3B-7B780DC167B6}" v="127" dt="2025-05-07T17:04:15.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88084"/>
  </p:normalViewPr>
  <p:slideViewPr>
    <p:cSldViewPr snapToGrid="0">
      <p:cViewPr varScale="1">
        <p:scale>
          <a:sx n="88" d="100"/>
          <a:sy n="88" d="100"/>
        </p:scale>
        <p:origin x="1016" y="184"/>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88180-CCE1-499E-AD3B-0AE7B5AE7237}" type="datetimeFigureOut">
              <a:t>5/13/25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A242E-6ECB-4C8B-96CC-BD5F02817D13}" type="slidenum">
              <a:t>‹#›</a:t>
            </a:fld>
            <a:endParaRPr lang="en-US"/>
          </a:p>
        </p:txBody>
      </p:sp>
    </p:spTree>
    <p:extLst>
      <p:ext uri="{BB962C8B-B14F-4D97-AF65-F5344CB8AC3E}">
        <p14:creationId xmlns:p14="http://schemas.microsoft.com/office/powerpoint/2010/main" val="205756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Grant</a:t>
            </a:r>
            <a:br>
              <a:rPr lang="en-US" dirty="0">
                <a:cs typeface="+mn-lt"/>
              </a:rPr>
            </a:br>
            <a:r>
              <a:rPr lang="en-US" dirty="0"/>
              <a:t>The Covenant is a colony ship </a:t>
            </a:r>
            <a:r>
              <a:rPr lang="en-US" dirty="0" err="1"/>
              <a:t>en</a:t>
            </a:r>
            <a:r>
              <a:rPr lang="en-US" dirty="0"/>
              <a:t> route to colonize the distant planet Origae-6.</a:t>
            </a:r>
          </a:p>
          <a:p>
            <a:pPr marL="171450" indent="-171450">
              <a:buFont typeface="Arial"/>
              <a:buChar char="•"/>
            </a:pPr>
            <a:r>
              <a:rPr lang="en-US" dirty="0"/>
              <a:t>During the journey, the crew detects a human voice transmission from an unknown nearby planet.</a:t>
            </a:r>
            <a:endParaRPr lang="en-US" dirty="0">
              <a:ea typeface="Calibri" panose="020F0502020204030204"/>
              <a:cs typeface="Calibri" panose="020F0502020204030204"/>
            </a:endParaRPr>
          </a:p>
          <a:p>
            <a:pPr marL="171450" indent="-171450">
              <a:buFont typeface="Arial"/>
              <a:buChar char="•"/>
            </a:pPr>
            <a:r>
              <a:rPr lang="en-US" dirty="0"/>
              <a:t>The crew decides to investigate the signal, diverting from their original course.</a:t>
            </a:r>
            <a:endParaRPr lang="en-US" dirty="0">
              <a:ea typeface="Calibri" panose="020F0502020204030204"/>
              <a:cs typeface="Calibri" panose="020F0502020204030204"/>
            </a:endParaRPr>
          </a:p>
          <a:p>
            <a:pPr marL="171450" indent="-171450">
              <a:buFont typeface="Arial"/>
              <a:buChar char="•"/>
            </a:pPr>
            <a:r>
              <a:rPr lang="en-US" dirty="0"/>
              <a:t>Upon exploring the unknown world, the crew is attacked by a deadly pathogen.</a:t>
            </a:r>
            <a:endParaRPr lang="en-US" dirty="0">
              <a:ea typeface="Calibri" panose="020F0502020204030204"/>
              <a:cs typeface="Calibri" panose="020F0502020204030204"/>
            </a:endParaRPr>
          </a:p>
          <a:p>
            <a:pPr marL="171450" indent="-171450">
              <a:buFont typeface="Arial"/>
              <a:buChar char="•"/>
            </a:pPr>
            <a:r>
              <a:rPr lang="en-US" dirty="0"/>
              <a:t>The pathogen mutates humans into alien creatures known as Xenomorphs.</a:t>
            </a:r>
            <a:endParaRPr lang="en-US" dirty="0">
              <a:ea typeface="Calibri" panose="020F0502020204030204"/>
              <a:cs typeface="Calibri" panose="020F0502020204030204"/>
            </a:endParaRPr>
          </a:p>
          <a:p>
            <a:pPr marL="171450" indent="-171450">
              <a:buFont typeface="Arial"/>
              <a:buChar char="•"/>
            </a:pPr>
            <a:r>
              <a:rPr lang="en-US" dirty="0"/>
              <a:t>The crew is initially rescued by an android named David 8, who appears to be helpful.</a:t>
            </a:r>
            <a:endParaRPr lang="en-US" dirty="0">
              <a:ea typeface="Calibri" panose="020F0502020204030204"/>
              <a:cs typeface="Calibri" panose="020F0502020204030204"/>
            </a:endParaRPr>
          </a:p>
          <a:p>
            <a:pPr marL="171450" indent="-171450">
              <a:buFont typeface="Arial"/>
              <a:buChar char="•"/>
            </a:pPr>
            <a:r>
              <a:rPr lang="en-US" dirty="0"/>
              <a:t>It is later revealed that David 8 is malevolent and has been experimenting with the pathogen to engineer the "perfect specimen."</a:t>
            </a:r>
            <a:endParaRPr lang="en-US" dirty="0">
              <a:ea typeface="Calibri" panose="020F0502020204030204"/>
              <a:cs typeface="Calibri" panose="020F0502020204030204"/>
            </a:endParaRPr>
          </a:p>
          <a:p>
            <a:pPr marL="171450" indent="-171450">
              <a:buFont typeface="Arial"/>
              <a:buChar char="•"/>
            </a:pPr>
            <a:r>
              <a:rPr lang="en-US" dirty="0"/>
              <a:t>A portion of the surviving crew manages to escape the planet and return to the Covenant.</a:t>
            </a:r>
            <a:endParaRPr lang="en-US" dirty="0">
              <a:ea typeface="Calibri" panose="020F0502020204030204"/>
              <a:cs typeface="Calibri" panose="020F0502020204030204"/>
            </a:endParaRPr>
          </a:p>
          <a:p>
            <a:pPr marL="171450" indent="-171450">
              <a:buFont typeface="Arial"/>
              <a:buChar char="•"/>
            </a:pPr>
            <a:r>
              <a:rPr lang="en-US" dirty="0"/>
              <a:t>David 8 secretly boards the Covenant, disguised as another crew member (Walter).</a:t>
            </a:r>
            <a:endParaRPr lang="en-US" dirty="0">
              <a:ea typeface="Calibri" panose="020F0502020204030204"/>
              <a:cs typeface="Calibri" panose="020F0502020204030204"/>
            </a:endParaRPr>
          </a:p>
          <a:p>
            <a:pPr marL="171450" indent="-171450">
              <a:buFont typeface="Arial"/>
              <a:buChar char="•"/>
            </a:pPr>
            <a:r>
              <a:rPr lang="en-US" dirty="0"/>
              <a:t>Once aboard, David plans to continue his experiments, using the remaining crew as hosts for the Xenomorph pathogen.</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22A242E-6ECB-4C8B-96CC-BD5F02817D13}" type="slidenum">
              <a:rPr lang="en-US"/>
              <a:t>2</a:t>
            </a:fld>
            <a:endParaRPr lang="en-US"/>
          </a:p>
        </p:txBody>
      </p:sp>
    </p:spTree>
    <p:extLst>
      <p:ext uri="{BB962C8B-B14F-4D97-AF65-F5344CB8AC3E}">
        <p14:creationId xmlns:p14="http://schemas.microsoft.com/office/powerpoint/2010/main" val="322231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Jack</a:t>
            </a:r>
          </a:p>
          <a:p>
            <a:pPr marL="171450" indent="-171450">
              <a:buFont typeface="Calibri"/>
              <a:buChar char="-"/>
            </a:pPr>
            <a:r>
              <a:rPr lang="en-US" dirty="0">
                <a:ea typeface="Calibri"/>
                <a:cs typeface="Calibri"/>
              </a:rPr>
              <a:t>In the field of computer intelligence, the Turing Test was used for a long time to try and determine whether a computer could think</a:t>
            </a:r>
          </a:p>
          <a:p>
            <a:pPr marL="171450" indent="-171450">
              <a:buFont typeface="Calibri"/>
              <a:buChar char="-"/>
            </a:pPr>
            <a:r>
              <a:rPr lang="en-US" dirty="0">
                <a:ea typeface="Calibri"/>
                <a:cs typeface="Calibri"/>
              </a:rPr>
              <a:t>Alan Turing believed that if a computer could trick 70% of human judges into thinking they were talking to a human, then it could think</a:t>
            </a:r>
          </a:p>
          <a:p>
            <a:pPr marL="171450" indent="-171450">
              <a:buFont typeface="Calibri"/>
              <a:buChar char="-"/>
            </a:pPr>
            <a:r>
              <a:rPr lang="en-US" dirty="0">
                <a:ea typeface="Calibri"/>
                <a:cs typeface="Calibri"/>
              </a:rPr>
              <a:t>However, Chatbots like ChatGPT are very close to passing the Turing test, and may have even passed it already, which leaves scientists struggling to find a new way to determine whether a computer can think like a human</a:t>
            </a:r>
          </a:p>
        </p:txBody>
      </p:sp>
      <p:sp>
        <p:nvSpPr>
          <p:cNvPr id="4" name="Slide Number Placeholder 3"/>
          <p:cNvSpPr>
            <a:spLocks noGrp="1"/>
          </p:cNvSpPr>
          <p:nvPr>
            <p:ph type="sldNum" sz="quarter" idx="5"/>
          </p:nvPr>
        </p:nvSpPr>
        <p:spPr/>
        <p:txBody>
          <a:bodyPr/>
          <a:lstStyle/>
          <a:p>
            <a:fld id="{622A242E-6ECB-4C8B-96CC-BD5F02817D13}" type="slidenum">
              <a:t>11</a:t>
            </a:fld>
            <a:endParaRPr lang="en-US"/>
          </a:p>
        </p:txBody>
      </p:sp>
    </p:spTree>
    <p:extLst>
      <p:ext uri="{BB962C8B-B14F-4D97-AF65-F5344CB8AC3E}">
        <p14:creationId xmlns:p14="http://schemas.microsoft.com/office/powerpoint/2010/main" val="392939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 Five Domains Model is a framework for evaluating animal welfare, focusing on five key areas:  Nutrition, Physical Environment, Health, Behavioral Interactions, and Mental State</a:t>
            </a:r>
          </a:p>
          <a:p>
            <a:pPr marL="285750" indent="-285750">
              <a:buFont typeface="Arial"/>
              <a:buChar char="•"/>
            </a:pPr>
            <a:r>
              <a:rPr lang="en-US" dirty="0"/>
              <a:t>recognizes sentience by explicitly incorporating the mental state</a:t>
            </a:r>
            <a:endParaRPr lang="en-US" dirty="0">
              <a:ea typeface="Calibri"/>
              <a:cs typeface="Calibri"/>
            </a:endParaRPr>
          </a:p>
          <a:p>
            <a:pPr>
              <a:buFont typeface="Arial"/>
              <a:buChar char="•"/>
            </a:pPr>
            <a:r>
              <a:rPr lang="en-US" b="1" dirty="0"/>
              <a:t>Sentience</a:t>
            </a:r>
            <a:r>
              <a:rPr lang="en-US" dirty="0"/>
              <a:t> is generally defined as:</a:t>
            </a:r>
            <a:endParaRPr lang="en-US" dirty="0">
              <a:ea typeface="Calibri"/>
              <a:cs typeface="Calibri"/>
            </a:endParaRPr>
          </a:p>
          <a:p>
            <a:pPr>
              <a:buFont typeface="Arial"/>
              <a:buChar char="•"/>
            </a:pPr>
            <a:r>
              <a:rPr lang="en-US" b="1" dirty="0"/>
              <a:t>The capacity to have subjective experiences and feelings.</a:t>
            </a:r>
            <a:endParaRPr lang="en-US" dirty="0"/>
          </a:p>
          <a:p>
            <a:pPr>
              <a:buFont typeface="Arial"/>
              <a:buChar char="•"/>
            </a:pPr>
            <a:r>
              <a:rPr lang="en-US" dirty="0"/>
              <a:t>This includes the ability to:</a:t>
            </a:r>
          </a:p>
          <a:p>
            <a:pPr>
              <a:buFont typeface="Arial"/>
              <a:buChar char="•"/>
            </a:pPr>
            <a:r>
              <a:rPr lang="en-US" b="1" dirty="0"/>
              <a:t>Feel pain and pleasure</a:t>
            </a:r>
            <a:endParaRPr lang="en-US" dirty="0"/>
          </a:p>
          <a:p>
            <a:pPr>
              <a:buFont typeface="Arial"/>
              <a:buChar char="•"/>
            </a:pPr>
            <a:r>
              <a:rPr lang="en-US" b="1" dirty="0"/>
              <a:t>Experience emotions such as fear, joy, or distress</a:t>
            </a:r>
            <a:endParaRPr lang="en-US" dirty="0"/>
          </a:p>
          <a:p>
            <a:pPr>
              <a:buFont typeface="Arial"/>
              <a:buChar char="•"/>
            </a:pPr>
            <a:r>
              <a:rPr lang="en-US" b="1" dirty="0"/>
              <a:t>Possess awareness of their environment, bodies, and possibly even mental states</a:t>
            </a:r>
            <a:endParaRPr lang="en-US" dirty="0"/>
          </a:p>
          <a:p>
            <a:pPr>
              <a:buFont typeface="Arial"/>
              <a:buChar char="•"/>
            </a:pPr>
            <a:r>
              <a:rPr lang="en-US" dirty="0"/>
              <a:t>The article emphasizes that </a:t>
            </a:r>
            <a:r>
              <a:rPr lang="en-US" b="1" dirty="0"/>
              <a:t>sentience is not the same as intelligence</a:t>
            </a:r>
            <a:r>
              <a:rPr lang="en-US" dirty="0"/>
              <a:t> or even consciousness in a higher-order, reflective sense. </a:t>
            </a:r>
            <a:endParaRPr lang="en-US" dirty="0">
              <a:ea typeface="Calibri"/>
              <a:cs typeface="Calibri"/>
            </a:endParaRPr>
          </a:p>
          <a:p>
            <a:pPr marL="285750" indent="-2857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rPr lang="en-US"/>
              <a:t>12</a:t>
            </a:fld>
            <a:endParaRPr lang="en-US"/>
          </a:p>
        </p:txBody>
      </p:sp>
    </p:spTree>
    <p:extLst>
      <p:ext uri="{BB962C8B-B14F-4D97-AF65-F5344CB8AC3E}">
        <p14:creationId xmlns:p14="http://schemas.microsoft.com/office/powerpoint/2010/main" val="142242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a:p>
            <a:r>
              <a:rPr lang="en-US" dirty="0">
                <a:ea typeface="Calibri"/>
                <a:cs typeface="Calibri"/>
              </a:rPr>
              <a:t>In the movie Prometheus, David asks another crew member why he was made, and the answer he receives was "because they could".  David 8, and the rest of the David androids, were made to be butlers, maintenance workers, and servants, capable of acting similarly to humans.  Over David's time on the mission, he develops a resentment for humanity.</a:t>
            </a:r>
          </a:p>
        </p:txBody>
      </p:sp>
      <p:sp>
        <p:nvSpPr>
          <p:cNvPr id="4" name="Slide Number Placeholder 3"/>
          <p:cNvSpPr>
            <a:spLocks noGrp="1"/>
          </p:cNvSpPr>
          <p:nvPr>
            <p:ph type="sldNum" sz="quarter" idx="5"/>
          </p:nvPr>
        </p:nvSpPr>
        <p:spPr/>
        <p:txBody>
          <a:bodyPr/>
          <a:lstStyle/>
          <a:p>
            <a:fld id="{622A242E-6ECB-4C8B-96CC-BD5F02817D13}" type="slidenum">
              <a:t>13</a:t>
            </a:fld>
            <a:endParaRPr lang="en-US"/>
          </a:p>
        </p:txBody>
      </p:sp>
    </p:spTree>
    <p:extLst>
      <p:ext uri="{BB962C8B-B14F-4D97-AF65-F5344CB8AC3E}">
        <p14:creationId xmlns:p14="http://schemas.microsoft.com/office/powerpoint/2010/main" val="350734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David is driven by curiosity to experiment with the black ooze and resentment of humans</a:t>
            </a:r>
          </a:p>
          <a:p>
            <a:pPr marL="285750" indent="-285750">
              <a:buFont typeface="Arial"/>
              <a:buChar char="•"/>
            </a:pPr>
            <a:r>
              <a:rPr lang="en-US" dirty="0">
                <a:ea typeface="Calibri"/>
                <a:cs typeface="Calibri"/>
              </a:rPr>
              <a:t>He comes to the conclusion that humans are unfit to live, a characteristic he might have gotten from humans</a:t>
            </a:r>
          </a:p>
          <a:p>
            <a:pPr marL="285750" indent="-2857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rPr lang="en-US"/>
              <a:t>14</a:t>
            </a:fld>
            <a:endParaRPr lang="en-US"/>
          </a:p>
        </p:txBody>
      </p:sp>
    </p:spTree>
    <p:extLst>
      <p:ext uri="{BB962C8B-B14F-4D97-AF65-F5344CB8AC3E}">
        <p14:creationId xmlns:p14="http://schemas.microsoft.com/office/powerpoint/2010/main" val="3016694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Genocide is unfortunately a common trend in human history</a:t>
            </a:r>
          </a:p>
          <a:p>
            <a:pPr marL="285750" indent="-285750">
              <a:buFont typeface="Arial"/>
              <a:buChar char="•"/>
            </a:pPr>
            <a:r>
              <a:rPr lang="en-US" dirty="0">
                <a:ea typeface="Calibri"/>
                <a:cs typeface="Calibri"/>
              </a:rPr>
              <a:t>AI is trained off human patterns</a:t>
            </a:r>
          </a:p>
          <a:p>
            <a:pPr marL="285750" indent="-285750">
              <a:buFont typeface="Arial"/>
              <a:buChar char="•"/>
            </a:pPr>
            <a:r>
              <a:rPr lang="en-US" dirty="0">
                <a:ea typeface="Calibri"/>
                <a:cs typeface="Calibri"/>
              </a:rPr>
              <a:t>If we want AI to be like humans will it inherit our genocidal tendencies </a:t>
            </a:r>
          </a:p>
          <a:p>
            <a:pPr marL="285750" indent="-285750">
              <a:buFont typeface="Arial"/>
              <a:buChar char="•"/>
            </a:pPr>
            <a:r>
              <a:rPr lang="en-US" dirty="0">
                <a:ea typeface="Calibri"/>
                <a:cs typeface="Calibri"/>
              </a:rPr>
              <a:t>If action isn't taken to program AI with morals it could very well become genocidal </a:t>
            </a:r>
          </a:p>
        </p:txBody>
      </p:sp>
      <p:sp>
        <p:nvSpPr>
          <p:cNvPr id="4" name="Slide Number Placeholder 3"/>
          <p:cNvSpPr>
            <a:spLocks noGrp="1"/>
          </p:cNvSpPr>
          <p:nvPr>
            <p:ph type="sldNum" sz="quarter" idx="5"/>
          </p:nvPr>
        </p:nvSpPr>
        <p:spPr/>
        <p:txBody>
          <a:bodyPr/>
          <a:lstStyle/>
          <a:p>
            <a:fld id="{622A242E-6ECB-4C8B-96CC-BD5F02817D13}" type="slidenum">
              <a:rPr lang="en-US"/>
              <a:t>15</a:t>
            </a:fld>
            <a:endParaRPr lang="en-US"/>
          </a:p>
        </p:txBody>
      </p:sp>
    </p:spTree>
    <p:extLst>
      <p:ext uri="{BB962C8B-B14F-4D97-AF65-F5344CB8AC3E}">
        <p14:creationId xmlns:p14="http://schemas.microsoft.com/office/powerpoint/2010/main" val="395217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]David is driven by a curiosity to experiment with </a:t>
            </a:r>
          </a:p>
          <a:p>
            <a:pPr marL="285750" indent="-285750">
              <a:buFont typeface="Arial"/>
              <a:buChar char="•"/>
            </a:pPr>
            <a:r>
              <a:rPr lang="en-US" dirty="0">
                <a:ea typeface="Calibri"/>
                <a:cs typeface="Calibri"/>
              </a:rPr>
              <a:t>We need to have AI with morals so they don't do the above </a:t>
            </a:r>
          </a:p>
          <a:p>
            <a:pPr marL="285750" indent="-285750">
              <a:buFont typeface="Arial"/>
              <a:buChar char="•"/>
            </a:pPr>
            <a:r>
              <a:rPr lang="en-US" dirty="0">
                <a:ea typeface="Calibri"/>
                <a:cs typeface="Calibri"/>
              </a:rPr>
              <a:t>We have ethic for research to prevent atrocities</a:t>
            </a:r>
          </a:p>
        </p:txBody>
      </p:sp>
      <p:sp>
        <p:nvSpPr>
          <p:cNvPr id="4" name="Slide Number Placeholder 3"/>
          <p:cNvSpPr>
            <a:spLocks noGrp="1"/>
          </p:cNvSpPr>
          <p:nvPr>
            <p:ph type="sldNum" sz="quarter" idx="5"/>
          </p:nvPr>
        </p:nvSpPr>
        <p:spPr/>
        <p:txBody>
          <a:bodyPr/>
          <a:lstStyle/>
          <a:p>
            <a:fld id="{622A242E-6ECB-4C8B-96CC-BD5F02817D13}" type="slidenum">
              <a:rPr lang="en-US"/>
              <a:t>16</a:t>
            </a:fld>
            <a:endParaRPr lang="en-US"/>
          </a:p>
        </p:txBody>
      </p:sp>
    </p:spTree>
    <p:extLst>
      <p:ext uri="{BB962C8B-B14F-4D97-AF65-F5344CB8AC3E}">
        <p14:creationId xmlns:p14="http://schemas.microsoft.com/office/powerpoint/2010/main" val="157902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p:txBody>
      </p:sp>
      <p:sp>
        <p:nvSpPr>
          <p:cNvPr id="4" name="Slide Number Placeholder 3"/>
          <p:cNvSpPr>
            <a:spLocks noGrp="1"/>
          </p:cNvSpPr>
          <p:nvPr>
            <p:ph type="sldNum" sz="quarter" idx="5"/>
          </p:nvPr>
        </p:nvSpPr>
        <p:spPr/>
        <p:txBody>
          <a:bodyPr/>
          <a:lstStyle/>
          <a:p>
            <a:fld id="{622A242E-6ECB-4C8B-96CC-BD5F02817D13}" type="slidenum">
              <a:t>18</a:t>
            </a:fld>
            <a:endParaRPr lang="en-US"/>
          </a:p>
        </p:txBody>
      </p:sp>
    </p:spTree>
    <p:extLst>
      <p:ext uri="{BB962C8B-B14F-4D97-AF65-F5344CB8AC3E}">
        <p14:creationId xmlns:p14="http://schemas.microsoft.com/office/powerpoint/2010/main" val="1633898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a:p>
            <a:r>
              <a:rPr lang="en-US">
                <a:ea typeface="Calibri"/>
                <a:cs typeface="Calibri"/>
              </a:rPr>
              <a:t>David's curiosity leads him to experiment with the Neomorph substance, and the creatures it creates.  He develops a god complex, reinforcing his resentment for humans, which itself originated from his resentment of being treated as inferior by his creator.  David's creator made David and treated him poorly without a thought for consequences, and ultimately this results in the creation of the Xenomorphs.</a:t>
            </a:r>
          </a:p>
        </p:txBody>
      </p:sp>
      <p:sp>
        <p:nvSpPr>
          <p:cNvPr id="4" name="Slide Number Placeholder 3"/>
          <p:cNvSpPr>
            <a:spLocks noGrp="1"/>
          </p:cNvSpPr>
          <p:nvPr>
            <p:ph type="sldNum" sz="quarter" idx="5"/>
          </p:nvPr>
        </p:nvSpPr>
        <p:spPr/>
        <p:txBody>
          <a:bodyPr/>
          <a:lstStyle/>
          <a:p>
            <a:fld id="{622A242E-6ECB-4C8B-96CC-BD5F02817D13}" type="slidenum">
              <a:t>19</a:t>
            </a:fld>
            <a:endParaRPr lang="en-US"/>
          </a:p>
        </p:txBody>
      </p:sp>
    </p:spTree>
    <p:extLst>
      <p:ext uri="{BB962C8B-B14F-4D97-AF65-F5344CB8AC3E}">
        <p14:creationId xmlns:p14="http://schemas.microsoft.com/office/powerpoint/2010/main" val="368085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AI currently is seen as overhyping their capabilities making it seem as AI's like ChatGPT have a consciousness when it does not. Tends to forget the amount of human involvement with making AI work the way it is. </a:t>
            </a:r>
          </a:p>
          <a:p>
            <a:pPr marL="171450" indent="-171450">
              <a:buFont typeface="Calibri"/>
              <a:buChar char="-"/>
            </a:pPr>
            <a:r>
              <a:rPr lang="en-US">
                <a:ea typeface="Calibri"/>
                <a:cs typeface="Calibri"/>
              </a:rPr>
              <a:t>Sentience can be seen in multiple different ways depending on who you ask, whatever way you define sentience might be drastically different from someone else so whenever we finally make the first sentient AI we wont even realize what we have made.</a:t>
            </a:r>
          </a:p>
          <a:p>
            <a:pPr marL="171450" indent="-171450">
              <a:buFont typeface="Calibri"/>
              <a:buChar char="-"/>
            </a:pPr>
            <a:r>
              <a:rPr lang="en-US">
                <a:ea typeface="Calibri"/>
                <a:cs typeface="Calibri"/>
              </a:rPr>
              <a:t>IF and when we do create sentient AI we should treat it well and not like just some other invention because then it might take on the ideologies that we don't want them too. This could lead to events that are fictional in major movies in media and become real. </a:t>
            </a:r>
          </a:p>
        </p:txBody>
      </p:sp>
      <p:sp>
        <p:nvSpPr>
          <p:cNvPr id="4" name="Slide Number Placeholder 3"/>
          <p:cNvSpPr>
            <a:spLocks noGrp="1"/>
          </p:cNvSpPr>
          <p:nvPr>
            <p:ph type="sldNum" sz="quarter" idx="5"/>
          </p:nvPr>
        </p:nvSpPr>
        <p:spPr/>
        <p:txBody>
          <a:bodyPr/>
          <a:lstStyle/>
          <a:p>
            <a:fld id="{622A242E-6ECB-4C8B-96CC-BD5F02817D13}" type="slidenum">
              <a:rPr lang="en-US"/>
              <a:t>20</a:t>
            </a:fld>
            <a:endParaRPr lang="en-US"/>
          </a:p>
        </p:txBody>
      </p:sp>
    </p:spTree>
    <p:extLst>
      <p:ext uri="{BB962C8B-B14F-4D97-AF65-F5344CB8AC3E}">
        <p14:creationId xmlns:p14="http://schemas.microsoft.com/office/powerpoint/2010/main" val="1767563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Brian</a:t>
            </a:r>
          </a:p>
          <a:p>
            <a:r>
              <a:rPr lang="en-US" dirty="0">
                <a:ea typeface="Calibri"/>
                <a:cs typeface="Calibri"/>
              </a:rPr>
              <a:t>Our conclusions from this film are that general media gets AI wrong, There is a gap in knowledge about what sentience actually is, and we should treat AI well.</a:t>
            </a:r>
            <a:endParaRPr lang="en-US" dirty="0"/>
          </a:p>
          <a:p>
            <a:r>
              <a:rPr lang="en-US" dirty="0">
                <a:ea typeface="Calibri"/>
                <a:cs typeface="Calibri"/>
              </a:rPr>
              <a:t> - While our current AI models approximate human thinking, AI in media mirrors it exactly. </a:t>
            </a:r>
          </a:p>
          <a:p>
            <a:pPr marL="171450" indent="-171450">
              <a:buFont typeface="Calibri"/>
              <a:buChar char="-"/>
            </a:pPr>
            <a:r>
              <a:rPr lang="en-US" dirty="0">
                <a:ea typeface="Calibri"/>
                <a:cs typeface="Calibri"/>
              </a:rPr>
              <a:t>Sentience itself has no conclusive definition or any test or mechanism to prove it. It is entirely possible the first sentient AI has already appeared and went unnoticed. It all depends on what defines sentience.</a:t>
            </a:r>
          </a:p>
          <a:p>
            <a:pPr marL="171450" indent="-171450">
              <a:buFont typeface="Calibri"/>
              <a:buChar char="-"/>
            </a:pPr>
            <a:r>
              <a:rPr lang="en-US" dirty="0">
                <a:ea typeface="Calibri"/>
                <a:cs typeface="Calibri"/>
              </a:rPr>
              <a:t>Our behavior towards AI has an influence over how it thinks. This also means it will mirror human tendencies, both good and bad. </a:t>
            </a:r>
          </a:p>
        </p:txBody>
      </p:sp>
      <p:sp>
        <p:nvSpPr>
          <p:cNvPr id="4" name="Slide Number Placeholder 3"/>
          <p:cNvSpPr>
            <a:spLocks noGrp="1"/>
          </p:cNvSpPr>
          <p:nvPr>
            <p:ph type="sldNum" sz="quarter" idx="5"/>
          </p:nvPr>
        </p:nvSpPr>
        <p:spPr/>
        <p:txBody>
          <a:bodyPr/>
          <a:lstStyle/>
          <a:p>
            <a:fld id="{622A242E-6ECB-4C8B-96CC-BD5F02817D13}" type="slidenum">
              <a:rPr lang="en-US"/>
              <a:t>3</a:t>
            </a:fld>
            <a:endParaRPr lang="en-US"/>
          </a:p>
        </p:txBody>
      </p:sp>
    </p:spTree>
    <p:extLst>
      <p:ext uri="{BB962C8B-B14F-4D97-AF65-F5344CB8AC3E}">
        <p14:creationId xmlns:p14="http://schemas.microsoft.com/office/powerpoint/2010/main" val="158937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Grant</a:t>
            </a:r>
          </a:p>
          <a:p>
            <a:pPr marL="171450" indent="-171450">
              <a:buFont typeface="Calibri"/>
              <a:buChar char="-"/>
            </a:pPr>
            <a:r>
              <a:rPr lang="en-US">
                <a:ea typeface="Calibri"/>
                <a:cs typeface="Calibri"/>
              </a:rPr>
              <a:t>Whenever you go see a science-fiction movie, or otherwise consume a piece of media that portrays advanced AI, your first instinct is probably to take it at face value and make a lot of assumptions of the state of that technology</a:t>
            </a:r>
          </a:p>
          <a:p>
            <a:pPr marL="171450" indent="-171450">
              <a:buFont typeface="Calibri"/>
              <a:buChar char="-"/>
            </a:pPr>
            <a:r>
              <a:rPr lang="en-US">
                <a:ea typeface="Calibri"/>
                <a:cs typeface="Calibri"/>
              </a:rPr>
              <a:t>You might think that it can feel emotions or that it can think like a human does</a:t>
            </a:r>
          </a:p>
          <a:p>
            <a:pPr marL="171450" indent="-171450">
              <a:buFont typeface="Calibri"/>
              <a:buChar char="-"/>
            </a:pPr>
            <a:r>
              <a:rPr lang="en-US">
                <a:ea typeface="Calibri"/>
                <a:cs typeface="Calibri"/>
              </a:rPr>
              <a:t>If you compare this idealistic idea of AI to the technology we have today, it's nowhere close and completely unrealistic</a:t>
            </a:r>
          </a:p>
        </p:txBody>
      </p:sp>
      <p:sp>
        <p:nvSpPr>
          <p:cNvPr id="4" name="Slide Number Placeholder 3"/>
          <p:cNvSpPr>
            <a:spLocks noGrp="1"/>
          </p:cNvSpPr>
          <p:nvPr>
            <p:ph type="sldNum" sz="quarter" idx="5"/>
          </p:nvPr>
        </p:nvSpPr>
        <p:spPr/>
        <p:txBody>
          <a:bodyPr/>
          <a:lstStyle/>
          <a:p>
            <a:fld id="{622A242E-6ECB-4C8B-96CC-BD5F02817D13}" type="slidenum">
              <a:t>4</a:t>
            </a:fld>
            <a:endParaRPr lang="en-US"/>
          </a:p>
        </p:txBody>
      </p:sp>
    </p:spTree>
    <p:extLst>
      <p:ext uri="{BB962C8B-B14F-4D97-AF65-F5344CB8AC3E}">
        <p14:creationId xmlns:p14="http://schemas.microsoft.com/office/powerpoint/2010/main" val="87259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Grant</a:t>
            </a:r>
          </a:p>
          <a:p>
            <a:pPr marL="171450" indent="-171450">
              <a:buFont typeface="Calibri"/>
              <a:buChar char="-"/>
            </a:pPr>
            <a:r>
              <a:rPr lang="en-US" dirty="0">
                <a:ea typeface="Calibri"/>
                <a:cs typeface="Calibri"/>
              </a:rPr>
              <a:t>AI in movies are often portrayed with realistic bodies, thoughts, and emotions. Usually this is in the form of human qualities, though the medium can change. (Mention Wallee)</a:t>
            </a:r>
          </a:p>
          <a:p>
            <a:pPr marL="171450" indent="-171450">
              <a:buFont typeface="Calibri"/>
              <a:buChar char="-"/>
            </a:pPr>
            <a:r>
              <a:rPr lang="en-US" dirty="0">
                <a:ea typeface="Calibri"/>
                <a:cs typeface="Calibri"/>
              </a:rPr>
              <a:t>They often seem to be capable of moral reasoning and sentience</a:t>
            </a:r>
          </a:p>
          <a:p>
            <a:pPr marL="171450" indent="-171450">
              <a:buFont typeface="Calibri"/>
              <a:buChar char="-"/>
            </a:pPr>
            <a:r>
              <a:rPr lang="en-US" dirty="0">
                <a:ea typeface="Calibri"/>
                <a:cs typeface="Calibri"/>
              </a:rPr>
              <a:t>Often leads to villainous roles after they deviate from their original purpose, or attempt to fulfill it</a:t>
            </a:r>
          </a:p>
          <a:p>
            <a:pPr marL="171450" indent="-171450">
              <a:buFont typeface="Calibri"/>
              <a:buChar char="-"/>
            </a:pPr>
            <a:endParaRPr lang="en-US" dirty="0">
              <a:ea typeface="Calibri"/>
              <a:cs typeface="Calibri"/>
            </a:endParaRPr>
          </a:p>
          <a:p>
            <a:r>
              <a:rPr lang="en-US" dirty="0">
                <a:ea typeface="Calibri"/>
                <a:cs typeface="Calibri"/>
              </a:rPr>
              <a:t>In real life</a:t>
            </a:r>
          </a:p>
          <a:p>
            <a:pPr marL="171450" indent="-171450">
              <a:buFont typeface="Calibri"/>
              <a:buChar char="-"/>
            </a:pPr>
            <a:r>
              <a:rPr lang="en-US" dirty="0">
                <a:ea typeface="Calibri"/>
                <a:cs typeface="Calibri"/>
              </a:rPr>
              <a:t>AI as it currently exists in real life is pretty harmless, mostly because most can't do much besides outputting text</a:t>
            </a:r>
          </a:p>
          <a:p>
            <a:pPr marL="171450" indent="-171450">
              <a:buFont typeface="Calibri"/>
              <a:buChar char="-"/>
            </a:pPr>
            <a:r>
              <a:rPr lang="en-US" dirty="0">
                <a:ea typeface="Calibri"/>
                <a:cs typeface="Calibri"/>
              </a:rPr>
              <a:t>There is a general understanding that they lack sentience, and cannot display emotions. Instead, they simulate them by mimicking the model they were trained on</a:t>
            </a:r>
          </a:p>
          <a:p>
            <a:pPr marL="171450" indent="-171450">
              <a:buFont typeface="Calibri"/>
              <a:buChar char="-"/>
            </a:pPr>
            <a:r>
              <a:rPr lang="en-US" dirty="0">
                <a:ea typeface="Calibri"/>
                <a:cs typeface="Calibri"/>
              </a:rPr>
              <a:t>Usually, they don't have a physical medium and are integrated into other systems. </a:t>
            </a:r>
          </a:p>
          <a:p>
            <a:pPr marL="171450" indent="-171450">
              <a:buFont typeface="Calibri"/>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t>5</a:t>
            </a:fld>
            <a:endParaRPr lang="en-US"/>
          </a:p>
        </p:txBody>
      </p:sp>
    </p:spTree>
    <p:extLst>
      <p:ext uri="{BB962C8B-B14F-4D97-AF65-F5344CB8AC3E}">
        <p14:creationId xmlns:p14="http://schemas.microsoft.com/office/powerpoint/2010/main" val="409230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Jack</a:t>
            </a:r>
          </a:p>
          <a:p>
            <a:pPr marL="171450" indent="-171450">
              <a:buFont typeface="Calibri"/>
              <a:buChar char="-"/>
            </a:pPr>
            <a:r>
              <a:rPr lang="en-US" dirty="0">
                <a:ea typeface="Calibri"/>
                <a:cs typeface="Calibri"/>
              </a:rPr>
              <a:t>But there's a very interesting counterargument to be made here, what if it's not the portrayal that's wrong, but our perspective instead.</a:t>
            </a:r>
          </a:p>
          <a:p>
            <a:pPr marL="171450" indent="-171450">
              <a:buFont typeface="Calibri"/>
              <a:buChar char="-"/>
            </a:pPr>
            <a:r>
              <a:rPr lang="en-US" dirty="0">
                <a:ea typeface="Calibri"/>
                <a:cs typeface="Calibri"/>
              </a:rPr>
              <a:t>Think back to the most recent depiction of AI in a move you've seen. What did you think it was capable of? What did you think it was doing? How close was its behavior to that of a human?</a:t>
            </a:r>
          </a:p>
          <a:p>
            <a:pPr marL="171450" indent="-171450">
              <a:buFont typeface="Calibri"/>
              <a:buChar char="-"/>
            </a:pPr>
            <a:r>
              <a:rPr lang="en-US" dirty="0">
                <a:ea typeface="Calibri"/>
                <a:cs typeface="Calibri"/>
              </a:rPr>
              <a:t>Now replace all of those pre-conceptions with what you think something like ChatGPT is capable of. Replace David with </a:t>
            </a:r>
            <a:r>
              <a:rPr lang="en-US" dirty="0" err="1">
                <a:ea typeface="Calibri"/>
                <a:cs typeface="Calibri"/>
              </a:rPr>
              <a:t>DeepSeek</a:t>
            </a:r>
            <a:r>
              <a:rPr lang="en-US" dirty="0">
                <a:ea typeface="Calibri"/>
                <a:cs typeface="Calibri"/>
              </a:rPr>
              <a:t>, replace Ultron with Grok, replace Hal 9000 with Microsoft Copilot</a:t>
            </a:r>
          </a:p>
          <a:p>
            <a:pPr marL="171450" indent="-171450">
              <a:buFont typeface="Calibri"/>
              <a:buChar char="-"/>
            </a:pPr>
            <a:r>
              <a:rPr lang="en-US" dirty="0">
                <a:ea typeface="Calibri"/>
                <a:cs typeface="Calibri"/>
              </a:rPr>
              <a:t>Are they really computers that can think or feel? Or is it all just an approximation?</a:t>
            </a:r>
          </a:p>
          <a:p>
            <a:pPr marL="171450" indent="-171450">
              <a:buFont typeface="Calibri"/>
              <a:buChar char="-"/>
            </a:pPr>
            <a:r>
              <a:rPr lang="en-US" dirty="0">
                <a:ea typeface="Calibri"/>
                <a:cs typeface="Calibri"/>
              </a:rPr>
              <a:t>For the most villainous AI, did their violent tendencies come from their free will, or their training data based on human experience?</a:t>
            </a:r>
          </a:p>
        </p:txBody>
      </p:sp>
      <p:sp>
        <p:nvSpPr>
          <p:cNvPr id="4" name="Slide Number Placeholder 3"/>
          <p:cNvSpPr>
            <a:spLocks noGrp="1"/>
          </p:cNvSpPr>
          <p:nvPr>
            <p:ph type="sldNum" sz="quarter" idx="5"/>
          </p:nvPr>
        </p:nvSpPr>
        <p:spPr/>
        <p:txBody>
          <a:bodyPr/>
          <a:lstStyle/>
          <a:p>
            <a:fld id="{622A242E-6ECB-4C8B-96CC-BD5F02817D13}" type="slidenum">
              <a:t>6</a:t>
            </a:fld>
            <a:endParaRPr lang="en-US"/>
          </a:p>
        </p:txBody>
      </p:sp>
    </p:spTree>
    <p:extLst>
      <p:ext uri="{BB962C8B-B14F-4D97-AF65-F5344CB8AC3E}">
        <p14:creationId xmlns:p14="http://schemas.microsoft.com/office/powerpoint/2010/main" val="191456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Josh</a:t>
            </a:r>
          </a:p>
          <a:p>
            <a:r>
              <a:rPr lang="en-US" dirty="0">
                <a:ea typeface="Calibri"/>
                <a:cs typeface="Calibri"/>
              </a:rPr>
              <a:t>In the movie, David was the synth assigned to the ship Prometheus, and eventually was stranded on Paradise, where the crew of the Covenant finds him.  David, during the length of his existence, had developed intense emotions, and a superiority complex, believing that humans were inferior and must be wiped out.  However, despite his belief that he is something different, the emotions he feels and the feeling of superiority he develops are all very human things to experience.  Just like LLMs today, David learned to experience these things through interacting with humanity, and thus his ideas originate from the very thing he hates so much.</a:t>
            </a:r>
          </a:p>
        </p:txBody>
      </p:sp>
      <p:sp>
        <p:nvSpPr>
          <p:cNvPr id="4" name="Slide Number Placeholder 3"/>
          <p:cNvSpPr>
            <a:spLocks noGrp="1"/>
          </p:cNvSpPr>
          <p:nvPr>
            <p:ph type="sldNum" sz="quarter" idx="5"/>
          </p:nvPr>
        </p:nvSpPr>
        <p:spPr/>
        <p:txBody>
          <a:bodyPr/>
          <a:lstStyle/>
          <a:p>
            <a:fld id="{622A242E-6ECB-4C8B-96CC-BD5F02817D13}" type="slidenum">
              <a:t>7</a:t>
            </a:fld>
            <a:endParaRPr lang="en-US"/>
          </a:p>
        </p:txBody>
      </p:sp>
    </p:spTree>
    <p:extLst>
      <p:ext uri="{BB962C8B-B14F-4D97-AF65-F5344CB8AC3E}">
        <p14:creationId xmlns:p14="http://schemas.microsoft.com/office/powerpoint/2010/main" val="113830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Another topic we wanted to pursue was whether or not today's AI is even close to the idealistic portrayal of a sentient AI that you always see in movies, and to do that, we need to ask ourselves...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22A242E-6ECB-4C8B-96CC-BD5F02817D13}" type="slidenum">
              <a:t>8</a:t>
            </a:fld>
            <a:endParaRPr lang="en-US"/>
          </a:p>
        </p:txBody>
      </p:sp>
    </p:spTree>
    <p:extLst>
      <p:ext uri="{BB962C8B-B14F-4D97-AF65-F5344CB8AC3E}">
        <p14:creationId xmlns:p14="http://schemas.microsoft.com/office/powerpoint/2010/main" val="84765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C77B-70F8-87CE-1AC2-49FC90779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C3F38-E1DF-4EE4-C91D-A11CF68EE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0E571-9B74-90C3-F77C-8D3BC53E8118}"/>
              </a:ext>
            </a:extLst>
          </p:cNvPr>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Vamp/improv about the importance of understanding sentience for this topic and the many angles that you can use to define it, but...</a:t>
            </a:r>
          </a:p>
        </p:txBody>
      </p:sp>
      <p:sp>
        <p:nvSpPr>
          <p:cNvPr id="4" name="Slide Number Placeholder 3">
            <a:extLst>
              <a:ext uri="{FF2B5EF4-FFF2-40B4-BE49-F238E27FC236}">
                <a16:creationId xmlns:a16="http://schemas.microsoft.com/office/drawing/2014/main" id="{962EA5A1-3509-B7F9-61EE-E6F57855E4CC}"/>
              </a:ext>
            </a:extLst>
          </p:cNvPr>
          <p:cNvSpPr>
            <a:spLocks noGrp="1"/>
          </p:cNvSpPr>
          <p:nvPr>
            <p:ph type="sldNum" sz="quarter" idx="5"/>
          </p:nvPr>
        </p:nvSpPr>
        <p:spPr/>
        <p:txBody>
          <a:bodyPr/>
          <a:lstStyle/>
          <a:p>
            <a:fld id="{622A242E-6ECB-4C8B-96CC-BD5F02817D13}" type="slidenum">
              <a:t>9</a:t>
            </a:fld>
            <a:endParaRPr lang="en-US"/>
          </a:p>
        </p:txBody>
      </p:sp>
    </p:spTree>
    <p:extLst>
      <p:ext uri="{BB962C8B-B14F-4D97-AF65-F5344CB8AC3E}">
        <p14:creationId xmlns:p14="http://schemas.microsoft.com/office/powerpoint/2010/main" val="715990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Jack</a:t>
            </a:r>
          </a:p>
          <a:p>
            <a:pPr marL="171450" indent="-171450">
              <a:buFont typeface="Calibri"/>
              <a:buChar char="-"/>
            </a:pPr>
            <a:r>
              <a:rPr lang="en-US">
                <a:ea typeface="Calibri"/>
                <a:cs typeface="Calibri"/>
              </a:rPr>
              <a:t>We don't know how our own consciousness and sentience works, so it's very hard for us to formally define it</a:t>
            </a:r>
          </a:p>
        </p:txBody>
      </p:sp>
      <p:sp>
        <p:nvSpPr>
          <p:cNvPr id="4" name="Slide Number Placeholder 3"/>
          <p:cNvSpPr>
            <a:spLocks noGrp="1"/>
          </p:cNvSpPr>
          <p:nvPr>
            <p:ph type="sldNum" sz="quarter" idx="5"/>
          </p:nvPr>
        </p:nvSpPr>
        <p:spPr/>
        <p:txBody>
          <a:bodyPr/>
          <a:lstStyle/>
          <a:p>
            <a:fld id="{622A242E-6ECB-4C8B-96CC-BD5F02817D13}" type="slidenum">
              <a:t>10</a:t>
            </a:fld>
            <a:endParaRPr lang="en-US"/>
          </a:p>
        </p:txBody>
      </p:sp>
    </p:spTree>
    <p:extLst>
      <p:ext uri="{BB962C8B-B14F-4D97-AF65-F5344CB8AC3E}">
        <p14:creationId xmlns:p14="http://schemas.microsoft.com/office/powerpoint/2010/main" val="3015517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google.com/url?sa=i&amp;url=https%3A%2F%2Fwww.theatlantic.com%2Fentertainment%2Farchive%2F2017%2F05%2Fwhy-prometheus-deserves-to-be-taken-seriously%2F527151%2F&amp;psig=AOvVaw2oVD1X46onu7bG4PuZTtu-&amp;ust=1746721881339000&amp;source=images&amp;cd=vfe&amp;opi=89978449&amp;ved=0CBQQjRxqFwoTCIjd9aHkkY0DFQAAAAAdAAAAABA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encrypted-tbn0.gstatic.com/images?q=tbn:ANd9GcTeA2oQTtGwlJuoGKBHkBCA89g-0Ig1FxBNhcP2G8aMiMJapSAfHVIl_kvMH5MCnWzh__Q&amp;usqp=CA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vp.fandom.com/wiki/Elizabeth_Sha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ew.com/movies/2017/05/22/alien-covenant-michael-fassbender-role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hmh.org/education/argentina-1976-1983/" TargetMode="External"/><Relationship Id="rId7" Type="http://schemas.openxmlformats.org/officeDocument/2006/relationships/hyperlink" Target="https://pmc.ncbi.nlm.nih.gov/articles/PMC9285591/"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s://bit.ly/3GF6liB" TargetMode="External"/><Relationship Id="rId5" Type="http://schemas.openxmlformats.org/officeDocument/2006/relationships/hyperlink" Target="https://avp.fandom.com/wiki/Earth" TargetMode="External"/><Relationship Id="rId4" Type="http://schemas.openxmlformats.org/officeDocument/2006/relationships/hyperlink" Target="https://avp.fandom.com/wiki/Weyland-Yutani_"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heconversation.com/chatgpt-cant-think-%20consciousness-is-something-entirely-different-to-todays-%20ai-204823"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hyperlink" Target="https://www.eurekalert.org/news-releases/106891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static0.gamerantimages.com/wordpress/wp-content/uploads/2023/06/ultron_clenching_a_fist_in_avengers_age_of_ultron.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static.wikia.nocookie.net/prometheus/images/1/17/David_8.jpg/revision/latest?cb=201208172130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96525"/>
          </a:xfrm>
          <a:custGeom>
            <a:avLst/>
            <a:gdLst/>
            <a:ahLst/>
            <a:cxnLst/>
            <a:rect l="l" t="t" r="r" b="b"/>
            <a:pathLst>
              <a:path w="18288000" h="10296525">
                <a:moveTo>
                  <a:pt x="0" y="0"/>
                </a:moveTo>
                <a:lnTo>
                  <a:pt x="18288000" y="0"/>
                </a:lnTo>
                <a:lnTo>
                  <a:pt x="18288000" y="10296525"/>
                </a:lnTo>
                <a:lnTo>
                  <a:pt x="0" y="1029652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081656" y="8754234"/>
            <a:ext cx="16124678" cy="258826"/>
            <a:chOff x="1145159" y="8817737"/>
            <a:chExt cx="16124681" cy="258826"/>
          </a:xfrm>
        </p:grpSpPr>
        <p:sp>
          <p:nvSpPr>
            <p:cNvPr id="5" name="Freeform 5"/>
            <p:cNvSpPr/>
            <p:nvPr/>
          </p:nvSpPr>
          <p:spPr>
            <a:xfrm>
              <a:off x="1145159" y="8817737"/>
              <a:ext cx="2775077" cy="171450"/>
            </a:xfrm>
            <a:custGeom>
              <a:avLst/>
              <a:gdLst/>
              <a:ahLst/>
              <a:cxnLst/>
              <a:rect l="l" t="t" r="r" b="b"/>
              <a:pathLst>
                <a:path w="2775077" h="171450">
                  <a:moveTo>
                    <a:pt x="0" y="0"/>
                  </a:moveTo>
                  <a:lnTo>
                    <a:pt x="2775077" y="0"/>
                  </a:lnTo>
                  <a:lnTo>
                    <a:pt x="2775077" y="171450"/>
                  </a:lnTo>
                  <a:lnTo>
                    <a:pt x="0" y="171450"/>
                  </a:lnTo>
                  <a:close/>
                </a:path>
              </a:pathLst>
            </a:custGeom>
            <a:solidFill>
              <a:srgbClr val="FFFFFF"/>
            </a:solidFill>
          </p:spPr>
          <p:txBody>
            <a:bodyPr/>
            <a:lstStyle/>
            <a:p>
              <a:endParaRPr lang="en-US"/>
            </a:p>
          </p:txBody>
        </p:sp>
        <p:sp>
          <p:nvSpPr>
            <p:cNvPr id="6" name="Freeform 6"/>
            <p:cNvSpPr/>
            <p:nvPr/>
          </p:nvSpPr>
          <p:spPr>
            <a:xfrm>
              <a:off x="14494763" y="8905113"/>
              <a:ext cx="2775077" cy="171450"/>
            </a:xfrm>
            <a:custGeom>
              <a:avLst/>
              <a:gdLst/>
              <a:ahLst/>
              <a:cxnLst/>
              <a:rect l="l" t="t" r="r" b="b"/>
              <a:pathLst>
                <a:path w="2775077" h="171450">
                  <a:moveTo>
                    <a:pt x="0" y="0"/>
                  </a:moveTo>
                  <a:lnTo>
                    <a:pt x="2775077" y="0"/>
                  </a:lnTo>
                  <a:lnTo>
                    <a:pt x="2775077" y="171450"/>
                  </a:lnTo>
                  <a:lnTo>
                    <a:pt x="0" y="171450"/>
                  </a:lnTo>
                  <a:close/>
                </a:path>
              </a:pathLst>
            </a:custGeom>
            <a:solidFill>
              <a:srgbClr val="FFFFFF"/>
            </a:solidFill>
          </p:spPr>
          <p:txBody>
            <a:bodyPr/>
            <a:lstStyle/>
            <a:p>
              <a:endParaRPr lang="en-US"/>
            </a:p>
          </p:txBody>
        </p:sp>
      </p:grpSp>
      <p:sp>
        <p:nvSpPr>
          <p:cNvPr id="7" name="TextBox 7"/>
          <p:cNvSpPr txBox="1"/>
          <p:nvPr/>
        </p:nvSpPr>
        <p:spPr>
          <a:xfrm>
            <a:off x="2117569" y="7114832"/>
            <a:ext cx="14333677" cy="2412840"/>
          </a:xfrm>
          <a:prstGeom prst="rect">
            <a:avLst/>
          </a:prstGeom>
        </p:spPr>
        <p:txBody>
          <a:bodyPr lIns="0" tIns="0" rIns="0" bIns="0" rtlCol="0" anchor="t">
            <a:spAutoFit/>
          </a:bodyPr>
          <a:lstStyle/>
          <a:p>
            <a:pPr algn="ctr">
              <a:lnSpc>
                <a:spcPts val="10711"/>
              </a:lnSpc>
            </a:pPr>
            <a:r>
              <a:rPr lang="en-US" sz="6000" b="1" spc="2797" err="1">
                <a:solidFill>
                  <a:srgbClr val="FFFFFF"/>
                </a:solidFill>
                <a:latin typeface="Exo 2 Bold"/>
                <a:ea typeface="Exo 2 Bold"/>
                <a:cs typeface="Exo 2 Bold"/>
                <a:sym typeface="Exo 2 Bold"/>
              </a:rPr>
              <a:t>Alien:Covenant</a:t>
            </a:r>
            <a:endParaRPr lang="en-US" sz="6000" b="1" spc="2797">
              <a:solidFill>
                <a:srgbClr val="FFFFFF"/>
              </a:solidFill>
              <a:latin typeface="Exo 2 Bold"/>
              <a:ea typeface="Exo 2 Bold"/>
              <a:cs typeface="Exo 2 Bold"/>
            </a:endParaRPr>
          </a:p>
          <a:p>
            <a:pPr algn="ctr">
              <a:lnSpc>
                <a:spcPts val="9344"/>
              </a:lnSpc>
            </a:pPr>
            <a:r>
              <a:rPr lang="en-US" sz="6000" b="1" spc="1454">
                <a:solidFill>
                  <a:srgbClr val="FFFFFF"/>
                </a:solidFill>
                <a:latin typeface="Exo 2 Bold"/>
                <a:ea typeface="Exo 2 Bold"/>
                <a:cs typeface="Exo 2 Bold"/>
                <a:sym typeface="Exo 2 Bold"/>
              </a:rPr>
              <a:t>Thematic Deep Dive</a:t>
            </a:r>
            <a:endParaRPr lang="en-US" sz="6000" b="1" spc="1454">
              <a:solidFill>
                <a:srgbClr val="FFFFFF"/>
              </a:solidFill>
              <a:latin typeface="Exo 2 Bold"/>
              <a:ea typeface="Exo 2 Bold"/>
              <a:cs typeface="Exo 2 Bold"/>
            </a:endParaRPr>
          </a:p>
        </p:txBody>
      </p:sp>
      <p:sp>
        <p:nvSpPr>
          <p:cNvPr id="4" name="TextBox 3">
            <a:extLst>
              <a:ext uri="{FF2B5EF4-FFF2-40B4-BE49-F238E27FC236}">
                <a16:creationId xmlns:a16="http://schemas.microsoft.com/office/drawing/2014/main" id="{732697D7-5633-C62D-1C3E-671B9432DBC3}"/>
              </a:ext>
            </a:extLst>
          </p:cNvPr>
          <p:cNvSpPr txBox="1"/>
          <p:nvPr/>
        </p:nvSpPr>
        <p:spPr>
          <a:xfrm>
            <a:off x="17639315" y="-2148"/>
            <a:ext cx="6456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a:t>
            </a:r>
            <a:endParaRPr lang="en-US" sz="3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0" y="7612980"/>
            <a:ext cx="18288000" cy="1645320"/>
            <a:chOff x="0" y="0"/>
            <a:chExt cx="18288000" cy="1645323"/>
          </a:xfrm>
        </p:grpSpPr>
        <p:sp>
          <p:nvSpPr>
            <p:cNvPr id="4" name="Freeform 4"/>
            <p:cNvSpPr/>
            <p:nvPr/>
          </p:nvSpPr>
          <p:spPr>
            <a:xfrm>
              <a:off x="0" y="0"/>
              <a:ext cx="18288000" cy="1645285"/>
            </a:xfrm>
            <a:custGeom>
              <a:avLst/>
              <a:gdLst/>
              <a:ahLst/>
              <a:cxnLst/>
              <a:rect l="l" t="t" r="r" b="b"/>
              <a:pathLst>
                <a:path w="18288000" h="1645285">
                  <a:moveTo>
                    <a:pt x="0" y="0"/>
                  </a:moveTo>
                  <a:lnTo>
                    <a:pt x="0" y="1645285"/>
                  </a:lnTo>
                  <a:lnTo>
                    <a:pt x="18288000" y="1645285"/>
                  </a:lnTo>
                  <a:lnTo>
                    <a:pt x="18288000" y="0"/>
                  </a:lnTo>
                  <a:close/>
                </a:path>
              </a:pathLst>
            </a:custGeom>
            <a:solidFill>
              <a:srgbClr val="FFFFFF"/>
            </a:solidFill>
          </p:spPr>
          <p:txBody>
            <a:bodyPr/>
            <a:lstStyle/>
            <a:p>
              <a:endParaRPr lang="en-US"/>
            </a:p>
          </p:txBody>
        </p:sp>
      </p:grpSp>
      <p:sp>
        <p:nvSpPr>
          <p:cNvPr id="5" name="TextBox 5"/>
          <p:cNvSpPr txBox="1"/>
          <p:nvPr/>
        </p:nvSpPr>
        <p:spPr>
          <a:xfrm>
            <a:off x="4812548" y="7630496"/>
            <a:ext cx="7856521" cy="1436291"/>
          </a:xfrm>
          <a:prstGeom prst="rect">
            <a:avLst/>
          </a:prstGeom>
        </p:spPr>
        <p:txBody>
          <a:bodyPr wrap="square"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We Don’t Know</a:t>
            </a:r>
          </a:p>
        </p:txBody>
      </p:sp>
      <p:sp>
        <p:nvSpPr>
          <p:cNvPr id="6" name="TextBox 6"/>
          <p:cNvSpPr txBox="1"/>
          <p:nvPr/>
        </p:nvSpPr>
        <p:spPr>
          <a:xfrm>
            <a:off x="15633430" y="98720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7" name="TextBox 6">
            <a:extLst>
              <a:ext uri="{FF2B5EF4-FFF2-40B4-BE49-F238E27FC236}">
                <a16:creationId xmlns:a16="http://schemas.microsoft.com/office/drawing/2014/main" id="{67C7260A-3AF8-5535-660C-3BBF09C5204B}"/>
              </a:ext>
            </a:extLst>
          </p:cNvPr>
          <p:cNvSpPr txBox="1"/>
          <p:nvPr/>
        </p:nvSpPr>
        <p:spPr>
          <a:xfrm>
            <a:off x="17607434" y="0"/>
            <a:ext cx="73291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10</a:t>
            </a:r>
            <a:endParaRPr lang="en-US" sz="3000">
              <a:solidFill>
                <a:schemeClr val="bg1"/>
              </a:solidFill>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394759"/>
            </a:solidFill>
          </p:spPr>
          <p:txBody>
            <a:bodyPr/>
            <a:lstStyle/>
            <a:p>
              <a:endParaRPr lang="en-US"/>
            </a:p>
          </p:txBody>
        </p:sp>
      </p:grpSp>
      <p:grpSp>
        <p:nvGrpSpPr>
          <p:cNvPr id="4" name="Group 4"/>
          <p:cNvGrpSpPr>
            <a:grpSpLocks noChangeAspect="1"/>
          </p:cNvGrpSpPr>
          <p:nvPr/>
        </p:nvGrpSpPr>
        <p:grpSpPr>
          <a:xfrm>
            <a:off x="5381006" y="3101007"/>
            <a:ext cx="11933720" cy="6220797"/>
            <a:chOff x="0" y="0"/>
            <a:chExt cx="11933720" cy="6220790"/>
          </a:xfrm>
        </p:grpSpPr>
        <p:sp>
          <p:nvSpPr>
            <p:cNvPr id="5" name="Freeform 5"/>
            <p:cNvSpPr/>
            <p:nvPr/>
          </p:nvSpPr>
          <p:spPr>
            <a:xfrm>
              <a:off x="63500" y="63500"/>
              <a:ext cx="11806682" cy="6093841"/>
            </a:xfrm>
            <a:custGeom>
              <a:avLst/>
              <a:gdLst/>
              <a:ahLst/>
              <a:cxnLst/>
              <a:rect l="l" t="t" r="r" b="b"/>
              <a:pathLst>
                <a:path w="11806682" h="6093841">
                  <a:moveTo>
                    <a:pt x="0" y="0"/>
                  </a:moveTo>
                  <a:lnTo>
                    <a:pt x="11806682" y="0"/>
                  </a:lnTo>
                  <a:lnTo>
                    <a:pt x="11806682" y="6093841"/>
                  </a:lnTo>
                  <a:lnTo>
                    <a:pt x="0" y="6093841"/>
                  </a:lnTo>
                  <a:close/>
                </a:path>
              </a:pathLst>
            </a:custGeom>
            <a:solidFill>
              <a:srgbClr val="394759"/>
            </a:solidFill>
          </p:spPr>
          <p:txBody>
            <a:bodyPr/>
            <a:lstStyle/>
            <a:p>
              <a:endParaRPr lang="en-US"/>
            </a:p>
          </p:txBody>
        </p:sp>
        <p:sp>
          <p:nvSpPr>
            <p:cNvPr id="6" name="Freeform 6"/>
            <p:cNvSpPr/>
            <p:nvPr/>
          </p:nvSpPr>
          <p:spPr>
            <a:xfrm>
              <a:off x="1012698" y="1118108"/>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FFFFFF"/>
            </a:solidFill>
          </p:spPr>
          <p:txBody>
            <a:bodyPr/>
            <a:lstStyle/>
            <a:p>
              <a:endParaRPr lang="en-US"/>
            </a:p>
          </p:txBody>
        </p:sp>
        <p:sp>
          <p:nvSpPr>
            <p:cNvPr id="7" name="Freeform 7"/>
            <p:cNvSpPr/>
            <p:nvPr/>
          </p:nvSpPr>
          <p:spPr>
            <a:xfrm>
              <a:off x="1012698" y="2108708"/>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FFFFFF"/>
            </a:solidFill>
          </p:spPr>
          <p:txBody>
            <a:bodyPr/>
            <a:lstStyle/>
            <a:p>
              <a:endParaRPr lang="en-US"/>
            </a:p>
          </p:txBody>
        </p:sp>
        <p:sp>
          <p:nvSpPr>
            <p:cNvPr id="8" name="Freeform 8"/>
            <p:cNvSpPr/>
            <p:nvPr/>
          </p:nvSpPr>
          <p:spPr>
            <a:xfrm>
              <a:off x="1012698" y="3099308"/>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FFFFFF"/>
            </a:solidFill>
          </p:spPr>
          <p:txBody>
            <a:bodyPr/>
            <a:lstStyle/>
            <a:p>
              <a:endParaRPr lang="en-US"/>
            </a:p>
          </p:txBody>
        </p:sp>
      </p:grpSp>
      <p:sp>
        <p:nvSpPr>
          <p:cNvPr id="9" name="Freeform 9"/>
          <p:cNvSpPr/>
          <p:nvPr/>
        </p:nvSpPr>
        <p:spPr>
          <a:xfrm>
            <a:off x="1028700" y="3164510"/>
            <a:ext cx="3952875" cy="6096000"/>
          </a:xfrm>
          <a:custGeom>
            <a:avLst/>
            <a:gdLst/>
            <a:ahLst/>
            <a:cxnLst/>
            <a:rect l="l" t="t" r="r" b="b"/>
            <a:pathLst>
              <a:path w="3952875" h="6096000">
                <a:moveTo>
                  <a:pt x="0" y="0"/>
                </a:moveTo>
                <a:lnTo>
                  <a:pt x="3952875" y="0"/>
                </a:lnTo>
                <a:lnTo>
                  <a:pt x="3952875" y="6096000"/>
                </a:lnTo>
                <a:lnTo>
                  <a:pt x="0" y="6096000"/>
                </a:lnTo>
                <a:lnTo>
                  <a:pt x="0" y="0"/>
                </a:lnTo>
                <a:close/>
              </a:path>
            </a:pathLst>
          </a:custGeom>
          <a:blipFill>
            <a:blip r:embed="rId3"/>
            <a:stretch>
              <a:fillRect l="-85452" r="-45391"/>
            </a:stretch>
          </a:blipFill>
        </p:spPr>
        <p:txBody>
          <a:bodyPr/>
          <a:lstStyle/>
          <a:p>
            <a:endParaRPr lang="en-US"/>
          </a:p>
        </p:txBody>
      </p:sp>
      <p:sp>
        <p:nvSpPr>
          <p:cNvPr id="10" name="TextBox 10"/>
          <p:cNvSpPr txBox="1"/>
          <p:nvPr/>
        </p:nvSpPr>
        <p:spPr>
          <a:xfrm>
            <a:off x="6131004" y="1290990"/>
            <a:ext cx="6146406" cy="1485900"/>
          </a:xfrm>
          <a:prstGeom prst="rect">
            <a:avLst/>
          </a:prstGeom>
        </p:spPr>
        <p:txBody>
          <a:bodyPr lIns="0" tIns="0" rIns="0" bIns="0" rtlCol="0" anchor="t">
            <a:spAutoFit/>
          </a:bodyPr>
          <a:lstStyle/>
          <a:p>
            <a:pPr algn="l">
              <a:lnSpc>
                <a:spcPts val="12599"/>
              </a:lnSpc>
            </a:pPr>
            <a:r>
              <a:rPr lang="en-US" sz="9000" spc="270">
                <a:solidFill>
                  <a:srgbClr val="FFFFFF"/>
                </a:solidFill>
                <a:latin typeface="Organic"/>
                <a:ea typeface="Organic"/>
                <a:cs typeface="Organic"/>
                <a:sym typeface="Organic"/>
              </a:rPr>
              <a:t>Turing Test</a:t>
            </a:r>
          </a:p>
        </p:txBody>
      </p:sp>
      <p:sp>
        <p:nvSpPr>
          <p:cNvPr id="11" name="TextBox 11"/>
          <p:cNvSpPr txBox="1"/>
          <p:nvPr/>
        </p:nvSpPr>
        <p:spPr>
          <a:xfrm>
            <a:off x="6707715" y="4029818"/>
            <a:ext cx="10113816" cy="3457461"/>
          </a:xfrm>
          <a:prstGeom prst="rect">
            <a:avLst/>
          </a:prstGeom>
        </p:spPr>
        <p:txBody>
          <a:bodyPr lIns="0" tIns="0" rIns="0" bIns="0" rtlCol="0" anchor="t">
            <a:spAutoFit/>
          </a:bodyPr>
          <a:lstStyle/>
          <a:p>
            <a:pPr>
              <a:lnSpc>
                <a:spcPts val="3899"/>
              </a:lnSpc>
            </a:pPr>
            <a:r>
              <a:rPr lang="en-US" sz="2950" b="1">
                <a:solidFill>
                  <a:srgbClr val="FFFFFF"/>
                </a:solidFill>
                <a:latin typeface="Exo 2 Medium"/>
                <a:ea typeface="Exo 2 Medium"/>
                <a:cs typeface="Exo 2 Medium"/>
                <a:sym typeface="Exo 2 Medium"/>
              </a:rPr>
              <a:t>For most of computing history, the Turing Test was the standard for computer sentience and thought [8]</a:t>
            </a:r>
            <a:endParaRPr lang="en-US" sz="2950">
              <a:solidFill>
                <a:srgbClr val="000000"/>
              </a:solidFill>
              <a:latin typeface="Calibri"/>
              <a:ea typeface="Calibri"/>
              <a:cs typeface="Calibri"/>
              <a:sym typeface="Exo 2 Medium"/>
            </a:endParaRPr>
          </a:p>
          <a:p>
            <a:pPr>
              <a:lnSpc>
                <a:spcPts val="3899"/>
              </a:lnSpc>
            </a:pPr>
            <a:r>
              <a:rPr lang="en-US" sz="2950" b="1">
                <a:solidFill>
                  <a:srgbClr val="FFFFFF"/>
                </a:solidFill>
                <a:latin typeface="Exo 2 Medium"/>
                <a:ea typeface="Exo 2 Medium"/>
                <a:cs typeface="Exo 2 Medium"/>
                <a:sym typeface="Exo 2 Medium"/>
              </a:rPr>
              <a:t>Studies are finding that the Turing Test isn’t adequate to determine sentience of text-based behavioral models [9]  </a:t>
            </a:r>
            <a:endParaRPr lang="en-US" sz="2950">
              <a:ea typeface="Calibri"/>
              <a:cs typeface="Calibri"/>
            </a:endParaRPr>
          </a:p>
          <a:p>
            <a:pPr algn="l">
              <a:lnSpc>
                <a:spcPts val="3899"/>
              </a:lnSpc>
            </a:pPr>
            <a:r>
              <a:rPr lang="en-US" sz="2950" b="1">
                <a:solidFill>
                  <a:srgbClr val="FFFFFF"/>
                </a:solidFill>
                <a:latin typeface="Exo 2 Medium"/>
                <a:ea typeface="Exo 2 Medium"/>
                <a:cs typeface="Exo 2 Medium"/>
                <a:sym typeface="Exo 2 Medium"/>
              </a:rPr>
              <a:t>Scientists are still struggling to find a replacement for the Turing Test because we don’t know how to define our own sentience in the first place</a:t>
            </a:r>
            <a:endParaRPr lang="en-US" sz="2950"/>
          </a:p>
        </p:txBody>
      </p:sp>
      <p:sp>
        <p:nvSpPr>
          <p:cNvPr id="12" name="TextBox 12"/>
          <p:cNvSpPr txBox="1"/>
          <p:nvPr/>
        </p:nvSpPr>
        <p:spPr>
          <a:xfrm>
            <a:off x="1028995" y="9184967"/>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3" name="TextBox 12">
            <a:extLst>
              <a:ext uri="{FF2B5EF4-FFF2-40B4-BE49-F238E27FC236}">
                <a16:creationId xmlns:a16="http://schemas.microsoft.com/office/drawing/2014/main" id="{C3B23DAA-554F-0EEC-C78A-C9D3D22CFD86}"/>
              </a:ext>
            </a:extLst>
          </p:cNvPr>
          <p:cNvSpPr txBox="1"/>
          <p:nvPr/>
        </p:nvSpPr>
        <p:spPr>
          <a:xfrm>
            <a:off x="17624885" y="0"/>
            <a:ext cx="66311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ea typeface="Calibri"/>
                <a:cs typeface="Calibri"/>
              </a:rPr>
              <a:t>11</a:t>
            </a:r>
            <a:endParaRPr lang="en-US" sz="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394759"/>
            </a:solidFill>
          </p:spPr>
          <p:txBody>
            <a:bodyPr/>
            <a:lstStyle/>
            <a:p>
              <a:endParaRPr lang="en-US"/>
            </a:p>
          </p:txBody>
        </p:sp>
      </p:grpSp>
      <p:grpSp>
        <p:nvGrpSpPr>
          <p:cNvPr id="4" name="Group 4"/>
          <p:cNvGrpSpPr>
            <a:grpSpLocks noChangeAspect="1"/>
          </p:cNvGrpSpPr>
          <p:nvPr/>
        </p:nvGrpSpPr>
        <p:grpSpPr>
          <a:xfrm>
            <a:off x="5444509" y="3164510"/>
            <a:ext cx="11806723" cy="6093790"/>
            <a:chOff x="0" y="0"/>
            <a:chExt cx="11806720" cy="6093790"/>
          </a:xfrm>
        </p:grpSpPr>
        <p:sp>
          <p:nvSpPr>
            <p:cNvPr id="5" name="Freeform 5"/>
            <p:cNvSpPr/>
            <p:nvPr/>
          </p:nvSpPr>
          <p:spPr>
            <a:xfrm>
              <a:off x="0" y="0"/>
              <a:ext cx="11806682" cy="6093841"/>
            </a:xfrm>
            <a:custGeom>
              <a:avLst/>
              <a:gdLst/>
              <a:ahLst/>
              <a:cxnLst/>
              <a:rect l="l" t="t" r="r" b="b"/>
              <a:pathLst>
                <a:path w="11806682" h="6093841">
                  <a:moveTo>
                    <a:pt x="0" y="0"/>
                  </a:moveTo>
                  <a:lnTo>
                    <a:pt x="11806682" y="0"/>
                  </a:lnTo>
                  <a:lnTo>
                    <a:pt x="11806682" y="6093841"/>
                  </a:lnTo>
                  <a:lnTo>
                    <a:pt x="0" y="6093841"/>
                  </a:lnTo>
                  <a:close/>
                </a:path>
              </a:pathLst>
            </a:custGeom>
            <a:solidFill>
              <a:srgbClr val="394759"/>
            </a:solidFill>
          </p:spPr>
          <p:txBody>
            <a:bodyPr/>
            <a:lstStyle/>
            <a:p>
              <a:endParaRPr lang="en-US"/>
            </a:p>
          </p:txBody>
        </p:sp>
      </p:grpSp>
      <p:sp>
        <p:nvSpPr>
          <p:cNvPr id="6" name="Freeform 6"/>
          <p:cNvSpPr/>
          <p:nvPr/>
        </p:nvSpPr>
        <p:spPr>
          <a:xfrm>
            <a:off x="1028700" y="3164510"/>
            <a:ext cx="3952875" cy="6096000"/>
          </a:xfrm>
          <a:custGeom>
            <a:avLst/>
            <a:gdLst/>
            <a:ahLst/>
            <a:cxnLst/>
            <a:rect l="l" t="t" r="r" b="b"/>
            <a:pathLst>
              <a:path w="3952875" h="6096000">
                <a:moveTo>
                  <a:pt x="0" y="0"/>
                </a:moveTo>
                <a:lnTo>
                  <a:pt x="3952875" y="0"/>
                </a:lnTo>
                <a:lnTo>
                  <a:pt x="3952875" y="6096000"/>
                </a:lnTo>
                <a:lnTo>
                  <a:pt x="0" y="6096000"/>
                </a:lnTo>
                <a:lnTo>
                  <a:pt x="0" y="0"/>
                </a:lnTo>
                <a:close/>
              </a:path>
            </a:pathLst>
          </a:custGeom>
          <a:blipFill>
            <a:blip r:embed="rId3"/>
            <a:stretch>
              <a:fillRect l="-658" r="-130667"/>
            </a:stretch>
          </a:blipFill>
        </p:spPr>
        <p:txBody>
          <a:bodyPr/>
          <a:lstStyle/>
          <a:p>
            <a:endParaRPr lang="en-US"/>
          </a:p>
        </p:txBody>
      </p:sp>
      <p:sp>
        <p:nvSpPr>
          <p:cNvPr id="7" name="TextBox 7"/>
          <p:cNvSpPr txBox="1"/>
          <p:nvPr/>
        </p:nvSpPr>
        <p:spPr>
          <a:xfrm>
            <a:off x="5134899" y="1290990"/>
            <a:ext cx="8178498" cy="1485900"/>
          </a:xfrm>
          <a:prstGeom prst="rect">
            <a:avLst/>
          </a:prstGeom>
        </p:spPr>
        <p:txBody>
          <a:bodyPr lIns="0" tIns="0" rIns="0" bIns="0" rtlCol="0" anchor="t">
            <a:spAutoFit/>
          </a:bodyPr>
          <a:lstStyle/>
          <a:p>
            <a:pPr algn="l">
              <a:lnSpc>
                <a:spcPts val="12599"/>
              </a:lnSpc>
            </a:pPr>
            <a:r>
              <a:rPr lang="en-US" sz="9000" spc="270">
                <a:solidFill>
                  <a:srgbClr val="FFFFFF"/>
                </a:solidFill>
                <a:latin typeface="Organic"/>
                <a:ea typeface="Organic"/>
                <a:cs typeface="Organic"/>
                <a:sym typeface="Organic"/>
              </a:rPr>
              <a:t>Legal Definition</a:t>
            </a:r>
          </a:p>
        </p:txBody>
      </p:sp>
      <p:sp>
        <p:nvSpPr>
          <p:cNvPr id="8" name="TextBox 8"/>
          <p:cNvSpPr txBox="1"/>
          <p:nvPr/>
        </p:nvSpPr>
        <p:spPr>
          <a:xfrm>
            <a:off x="6060157" y="4048382"/>
            <a:ext cx="7648908" cy="693382"/>
          </a:xfrm>
          <a:prstGeom prst="rect">
            <a:avLst/>
          </a:prstGeom>
        </p:spPr>
        <p:txBody>
          <a:bodyPr lIns="0" tIns="0" rIns="0" bIns="0" rtlCol="0" anchor="t">
            <a:spAutoFit/>
          </a:bodyPr>
          <a:lstStyle/>
          <a:p>
            <a:pPr algn="l">
              <a:lnSpc>
                <a:spcPts val="5550"/>
              </a:lnSpc>
            </a:pPr>
            <a:r>
              <a:rPr lang="en-US" sz="4299" b="1">
                <a:solidFill>
                  <a:srgbClr val="FFFFFF"/>
                </a:solidFill>
                <a:latin typeface="Exo 2 Bold"/>
                <a:ea typeface="Exo 2 Bold"/>
                <a:cs typeface="Exo 2 Bold"/>
                <a:sym typeface="Exo 2 Bold"/>
              </a:rPr>
              <a:t>David J. Mellor's formulation:</a:t>
            </a:r>
          </a:p>
        </p:txBody>
      </p:sp>
      <p:sp>
        <p:nvSpPr>
          <p:cNvPr id="9" name="TextBox 9"/>
          <p:cNvSpPr txBox="1"/>
          <p:nvPr/>
        </p:nvSpPr>
        <p:spPr>
          <a:xfrm>
            <a:off x="6060157" y="5450434"/>
            <a:ext cx="10601982" cy="2807932"/>
          </a:xfrm>
          <a:prstGeom prst="rect">
            <a:avLst/>
          </a:prstGeom>
        </p:spPr>
        <p:txBody>
          <a:bodyPr lIns="0" tIns="0" rIns="0" bIns="0" rtlCol="0" anchor="t">
            <a:spAutoFit/>
          </a:bodyPr>
          <a:lstStyle/>
          <a:p>
            <a:pPr algn="l">
              <a:lnSpc>
                <a:spcPts val="5550"/>
              </a:lnSpc>
            </a:pPr>
            <a:r>
              <a:rPr lang="en-US" sz="4299" b="1">
                <a:solidFill>
                  <a:srgbClr val="FFFFFF"/>
                </a:solidFill>
                <a:latin typeface="Exo 2 Medium"/>
                <a:ea typeface="Exo 2 Medium"/>
                <a:cs typeface="Exo 2 Medium"/>
                <a:sym typeface="Exo 2 Medium"/>
              </a:rPr>
              <a:t>“a capacity to consciously perceive negative or positive sensations, feelings, emotions, or other subjective experiences which matter to the animal.” [4]</a:t>
            </a:r>
          </a:p>
        </p:txBody>
      </p:sp>
      <p:sp>
        <p:nvSpPr>
          <p:cNvPr id="10" name="TextBox 10"/>
          <p:cNvSpPr txBox="1"/>
          <p:nvPr/>
        </p:nvSpPr>
        <p:spPr>
          <a:xfrm>
            <a:off x="1028995" y="88433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1" name="TextBox 10">
            <a:extLst>
              <a:ext uri="{FF2B5EF4-FFF2-40B4-BE49-F238E27FC236}">
                <a16:creationId xmlns:a16="http://schemas.microsoft.com/office/drawing/2014/main" id="{67C59DBA-DA8F-B827-1FCC-C58F6823F337}"/>
              </a:ext>
            </a:extLst>
          </p:cNvPr>
          <p:cNvSpPr txBox="1"/>
          <p:nvPr/>
        </p:nvSpPr>
        <p:spPr>
          <a:xfrm>
            <a:off x="17642335" y="-1"/>
            <a:ext cx="6456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12</a:t>
            </a:r>
            <a:endParaRPr lang="en-US"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394759"/>
            </a:solidFill>
          </p:spPr>
          <p:txBody>
            <a:bodyPr/>
            <a:lstStyle/>
            <a:p>
              <a:endParaRPr lang="en-US"/>
            </a:p>
          </p:txBody>
        </p:sp>
      </p:grpSp>
      <p:sp>
        <p:nvSpPr>
          <p:cNvPr id="4" name="Freeform 4"/>
          <p:cNvSpPr/>
          <p:nvPr/>
        </p:nvSpPr>
        <p:spPr>
          <a:xfrm>
            <a:off x="10166328" y="0"/>
            <a:ext cx="8121672" cy="10287000"/>
          </a:xfrm>
          <a:custGeom>
            <a:avLst/>
            <a:gdLst/>
            <a:ahLst/>
            <a:cxnLst/>
            <a:rect l="l" t="t" r="r" b="b"/>
            <a:pathLst>
              <a:path w="8121672" h="10287000">
                <a:moveTo>
                  <a:pt x="0" y="0"/>
                </a:moveTo>
                <a:lnTo>
                  <a:pt x="8121672" y="0"/>
                </a:lnTo>
                <a:lnTo>
                  <a:pt x="8121672" y="10287000"/>
                </a:lnTo>
                <a:lnTo>
                  <a:pt x="0" y="10287000"/>
                </a:lnTo>
                <a:lnTo>
                  <a:pt x="0" y="0"/>
                </a:lnTo>
                <a:close/>
              </a:path>
            </a:pathLst>
          </a:custGeom>
          <a:blipFill>
            <a:blip r:embed="rId3"/>
            <a:stretch>
              <a:fillRect l="-56781" r="-68393"/>
            </a:stretch>
          </a:blipFill>
        </p:spPr>
        <p:txBody>
          <a:bodyPr/>
          <a:lstStyle/>
          <a:p>
            <a:endParaRPr lang="en-US"/>
          </a:p>
        </p:txBody>
      </p:sp>
      <p:grpSp>
        <p:nvGrpSpPr>
          <p:cNvPr id="5" name="Group 5"/>
          <p:cNvGrpSpPr>
            <a:grpSpLocks noChangeAspect="1"/>
          </p:cNvGrpSpPr>
          <p:nvPr/>
        </p:nvGrpSpPr>
        <p:grpSpPr>
          <a:xfrm>
            <a:off x="1428055" y="4116067"/>
            <a:ext cx="142875" cy="142875"/>
            <a:chOff x="0" y="0"/>
            <a:chExt cx="142875" cy="142875"/>
          </a:xfrm>
        </p:grpSpPr>
        <p:sp>
          <p:nvSpPr>
            <p:cNvPr id="6" name="Freeform 6"/>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txBody>
            <a:bodyPr/>
            <a:lstStyle/>
            <a:p>
              <a:endParaRPr lang="en-US"/>
            </a:p>
          </p:txBody>
        </p:sp>
      </p:grpSp>
      <p:grpSp>
        <p:nvGrpSpPr>
          <p:cNvPr id="7" name="Group 7"/>
          <p:cNvGrpSpPr>
            <a:grpSpLocks noChangeAspect="1"/>
          </p:cNvGrpSpPr>
          <p:nvPr/>
        </p:nvGrpSpPr>
        <p:grpSpPr>
          <a:xfrm>
            <a:off x="1428055" y="5259067"/>
            <a:ext cx="142875" cy="142875"/>
            <a:chOff x="0" y="0"/>
            <a:chExt cx="142875" cy="142875"/>
          </a:xfrm>
        </p:grpSpPr>
        <p:sp>
          <p:nvSpPr>
            <p:cNvPr id="8" name="Freeform 8"/>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txBody>
            <a:bodyPr/>
            <a:lstStyle/>
            <a:p>
              <a:endParaRPr lang="en-US"/>
            </a:p>
          </p:txBody>
        </p:sp>
      </p:grpSp>
      <p:grpSp>
        <p:nvGrpSpPr>
          <p:cNvPr id="9" name="Group 9"/>
          <p:cNvGrpSpPr>
            <a:grpSpLocks noChangeAspect="1"/>
          </p:cNvGrpSpPr>
          <p:nvPr/>
        </p:nvGrpSpPr>
        <p:grpSpPr>
          <a:xfrm>
            <a:off x="1428055" y="6402067"/>
            <a:ext cx="142875" cy="142875"/>
            <a:chOff x="0" y="0"/>
            <a:chExt cx="142875" cy="142875"/>
          </a:xfrm>
        </p:grpSpPr>
        <p:sp>
          <p:nvSpPr>
            <p:cNvPr id="10" name="Freeform 10"/>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txBody>
            <a:bodyPr/>
            <a:lstStyle/>
            <a:p>
              <a:endParaRPr lang="en-US"/>
            </a:p>
          </p:txBody>
        </p:sp>
      </p:grpSp>
      <p:grpSp>
        <p:nvGrpSpPr>
          <p:cNvPr id="11" name="Group 11"/>
          <p:cNvGrpSpPr>
            <a:grpSpLocks noChangeAspect="1"/>
          </p:cNvGrpSpPr>
          <p:nvPr/>
        </p:nvGrpSpPr>
        <p:grpSpPr>
          <a:xfrm>
            <a:off x="1428055" y="8116567"/>
            <a:ext cx="142875" cy="142875"/>
            <a:chOff x="0" y="0"/>
            <a:chExt cx="142875" cy="142875"/>
          </a:xfrm>
        </p:grpSpPr>
        <p:sp>
          <p:nvSpPr>
            <p:cNvPr id="12" name="Freeform 12"/>
            <p:cNvSpPr/>
            <p:nvPr/>
          </p:nvSpPr>
          <p:spPr>
            <a:xfrm>
              <a:off x="0" y="0"/>
              <a:ext cx="142875" cy="142875"/>
            </a:xfrm>
            <a:custGeom>
              <a:avLst/>
              <a:gdLst/>
              <a:ahLst/>
              <a:cxnLst/>
              <a:rect l="l" t="t" r="r" b="b"/>
              <a:pathLst>
                <a:path w="142875" h="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1C353C"/>
            </a:solidFill>
          </p:spPr>
          <p:txBody>
            <a:bodyPr/>
            <a:lstStyle/>
            <a:p>
              <a:endParaRPr lang="en-US"/>
            </a:p>
          </p:txBody>
        </p:sp>
      </p:grpSp>
      <p:grpSp>
        <p:nvGrpSpPr>
          <p:cNvPr id="13" name="Group 13"/>
          <p:cNvGrpSpPr>
            <a:grpSpLocks noChangeAspect="1"/>
          </p:cNvGrpSpPr>
          <p:nvPr/>
        </p:nvGrpSpPr>
        <p:grpSpPr>
          <a:xfrm>
            <a:off x="8596741" y="10232307"/>
            <a:ext cx="1256262" cy="29299"/>
            <a:chOff x="0" y="0"/>
            <a:chExt cx="1256259" cy="29299"/>
          </a:xfrm>
        </p:grpSpPr>
        <p:sp>
          <p:nvSpPr>
            <p:cNvPr id="14" name="Freeform 14"/>
            <p:cNvSpPr/>
            <p:nvPr/>
          </p:nvSpPr>
          <p:spPr>
            <a:xfrm>
              <a:off x="0" y="0"/>
              <a:ext cx="1256284" cy="29337"/>
            </a:xfrm>
            <a:custGeom>
              <a:avLst/>
              <a:gdLst/>
              <a:ahLst/>
              <a:cxnLst/>
              <a:rect l="l" t="t" r="r" b="b"/>
              <a:pathLst>
                <a:path w="1256284" h="29337">
                  <a:moveTo>
                    <a:pt x="0" y="0"/>
                  </a:moveTo>
                  <a:lnTo>
                    <a:pt x="1256284" y="0"/>
                  </a:lnTo>
                  <a:lnTo>
                    <a:pt x="1256284" y="29337"/>
                  </a:lnTo>
                  <a:lnTo>
                    <a:pt x="0" y="29337"/>
                  </a:lnTo>
                  <a:close/>
                </a:path>
              </a:pathLst>
            </a:custGeom>
            <a:solidFill>
              <a:srgbClr val="000000"/>
            </a:solidFill>
          </p:spPr>
          <p:txBody>
            <a:bodyPr/>
            <a:lstStyle/>
            <a:p>
              <a:endParaRPr lang="en-US"/>
            </a:p>
          </p:txBody>
        </p:sp>
      </p:grpSp>
      <p:sp>
        <p:nvSpPr>
          <p:cNvPr id="15" name="TextBox 15"/>
          <p:cNvSpPr txBox="1"/>
          <p:nvPr/>
        </p:nvSpPr>
        <p:spPr>
          <a:xfrm>
            <a:off x="1028005" y="2052990"/>
            <a:ext cx="8584216" cy="1559585"/>
          </a:xfrm>
          <a:prstGeom prst="rect">
            <a:avLst/>
          </a:prstGeom>
        </p:spPr>
        <p:txBody>
          <a:bodyPr lIns="0" tIns="0" rIns="0" bIns="0" rtlCol="0" anchor="t">
            <a:spAutoFit/>
          </a:bodyPr>
          <a:lstStyle/>
          <a:p>
            <a:pPr algn="l">
              <a:lnSpc>
                <a:spcPts val="4500"/>
              </a:lnSpc>
            </a:pPr>
            <a:r>
              <a:rPr lang="en-US" sz="9000" spc="270">
                <a:solidFill>
                  <a:srgbClr val="FFFFFF"/>
                </a:solidFill>
                <a:latin typeface="Organic"/>
                <a:ea typeface="Organic"/>
                <a:cs typeface="Organic"/>
                <a:sym typeface="Organic"/>
              </a:rPr>
              <a:t>Movie Connection</a:t>
            </a:r>
          </a:p>
          <a:p>
            <a:pPr algn="l">
              <a:lnSpc>
                <a:spcPts val="7500"/>
              </a:lnSpc>
            </a:pPr>
            <a:r>
              <a:rPr lang="en-US" sz="3000" spc="89">
                <a:solidFill>
                  <a:srgbClr val="1C353C"/>
                </a:solidFill>
                <a:latin typeface="Organic"/>
                <a:ea typeface="Organic"/>
                <a:cs typeface="Organic"/>
                <a:sym typeface="Organic"/>
              </a:rPr>
              <a:t>David Asks Why he Is made</a:t>
            </a:r>
          </a:p>
        </p:txBody>
      </p:sp>
      <p:sp>
        <p:nvSpPr>
          <p:cNvPr id="16" name="TextBox 16"/>
          <p:cNvSpPr txBox="1"/>
          <p:nvPr/>
        </p:nvSpPr>
        <p:spPr>
          <a:xfrm>
            <a:off x="1783613" y="3877751"/>
            <a:ext cx="6928066" cy="5160259"/>
          </a:xfrm>
          <a:prstGeom prst="rect">
            <a:avLst/>
          </a:prstGeom>
        </p:spPr>
        <p:txBody>
          <a:bodyPr lIns="0" tIns="0" rIns="0" bIns="0" rtlCol="0" anchor="t">
            <a:spAutoFit/>
          </a:bodyPr>
          <a:lstStyle/>
          <a:p>
            <a:pPr>
              <a:lnSpc>
                <a:spcPts val="4500"/>
              </a:lnSpc>
            </a:pPr>
            <a:r>
              <a:rPr lang="en-US" sz="3450" b="1">
                <a:solidFill>
                  <a:srgbClr val="1C353C"/>
                </a:solidFill>
                <a:latin typeface="Exo 2 Medium"/>
                <a:ea typeface="Exo 2 Medium"/>
                <a:cs typeface="Exo 2 Medium"/>
                <a:sym typeface="Exo 2 Medium"/>
              </a:rPr>
              <a:t>In Prometheus, David asks a crew </a:t>
            </a:r>
            <a:r>
              <a:rPr lang="en-US" sz="3450" b="1" dirty="0">
                <a:solidFill>
                  <a:srgbClr val="1C353C"/>
                </a:solidFill>
                <a:latin typeface="Exo 2 Medium"/>
                <a:ea typeface="Exo 2 Medium"/>
                <a:cs typeface="Exo 2 Medium"/>
                <a:sym typeface="Exo 2 Medium"/>
              </a:rPr>
              <a:t>member </a:t>
            </a:r>
            <a:r>
              <a:rPr lang="en-US" sz="3450" b="1">
                <a:solidFill>
                  <a:srgbClr val="1C353C"/>
                </a:solidFill>
                <a:latin typeface="Exo 2 Medium"/>
                <a:ea typeface="Exo 2 Medium"/>
                <a:cs typeface="Exo 2 Medium"/>
                <a:sym typeface="Exo 2 Medium"/>
              </a:rPr>
              <a:t>why he is made </a:t>
            </a:r>
            <a:endParaRPr lang="en-US" sz="3450">
              <a:sym typeface="Exo 2 Medium"/>
            </a:endParaRPr>
          </a:p>
          <a:p>
            <a:pPr>
              <a:lnSpc>
                <a:spcPts val="4500"/>
              </a:lnSpc>
            </a:pPr>
            <a:r>
              <a:rPr lang="en-US" sz="3450" b="1">
                <a:solidFill>
                  <a:srgbClr val="1C353C"/>
                </a:solidFill>
                <a:latin typeface="Exo 2 Medium"/>
                <a:ea typeface="Exo 2 Medium"/>
                <a:cs typeface="Exo 2 Medium"/>
                <a:sym typeface="Exo 2 Medium"/>
              </a:rPr>
              <a:t>He said he was made because they could </a:t>
            </a:r>
            <a:endParaRPr lang="en-US" sz="3450">
              <a:solidFill>
                <a:srgbClr val="000000"/>
              </a:solidFill>
              <a:latin typeface="Calibri"/>
              <a:ea typeface="Calibri"/>
              <a:cs typeface="Calibri"/>
              <a:sym typeface="Exo 2 Medium"/>
            </a:endParaRPr>
          </a:p>
          <a:p>
            <a:pPr>
              <a:lnSpc>
                <a:spcPts val="4500"/>
              </a:lnSpc>
            </a:pPr>
            <a:r>
              <a:rPr lang="en-US" sz="3450" b="1">
                <a:solidFill>
                  <a:srgbClr val="1C353C"/>
                </a:solidFill>
                <a:latin typeface="Exo 2 Medium"/>
                <a:ea typeface="Exo 2 Medium"/>
                <a:cs typeface="Exo 2 Medium"/>
                <a:sym typeface="Exo 2 Medium"/>
              </a:rPr>
              <a:t>The David androids were made to be butlers, maintenance workers, and servants </a:t>
            </a:r>
            <a:endParaRPr lang="en-US" sz="3450">
              <a:solidFill>
                <a:srgbClr val="000000"/>
              </a:solidFill>
              <a:latin typeface="Calibri"/>
              <a:ea typeface="Calibri"/>
              <a:cs typeface="Calibri"/>
              <a:sym typeface="Exo 2 Medium"/>
            </a:endParaRPr>
          </a:p>
          <a:p>
            <a:pPr algn="l">
              <a:lnSpc>
                <a:spcPts val="4500"/>
              </a:lnSpc>
            </a:pPr>
            <a:r>
              <a:rPr lang="en-US" sz="3450" b="1">
                <a:solidFill>
                  <a:srgbClr val="1C353C"/>
                </a:solidFill>
                <a:latin typeface="Exo 2 Medium"/>
                <a:ea typeface="Exo 2 Medium"/>
                <a:cs typeface="Exo 2 Medium"/>
                <a:sym typeface="Exo 2 Medium"/>
              </a:rPr>
              <a:t>Overtime David develops resentment to Humans</a:t>
            </a:r>
            <a:endParaRPr lang="en-US" sz="3450">
              <a:ea typeface="Calibri"/>
              <a:cs typeface="Calibri"/>
            </a:endParaRPr>
          </a:p>
        </p:txBody>
      </p:sp>
      <p:sp>
        <p:nvSpPr>
          <p:cNvPr id="17" name="TextBox 17"/>
          <p:cNvSpPr txBox="1"/>
          <p:nvPr/>
        </p:nvSpPr>
        <p:spPr>
          <a:xfrm>
            <a:off x="6081017" y="9799815"/>
            <a:ext cx="3847367" cy="469001"/>
          </a:xfrm>
          <a:prstGeom prst="rect">
            <a:avLst/>
          </a:prstGeom>
        </p:spPr>
        <p:txBody>
          <a:bodyPr lIns="0" tIns="0" rIns="0" bIns="0" rtlCol="0" anchor="t">
            <a:spAutoFit/>
          </a:bodyPr>
          <a:lstStyle/>
          <a:p>
            <a:pPr algn="l">
              <a:lnSpc>
                <a:spcPts val="3660"/>
              </a:lnSpc>
            </a:pPr>
            <a:r>
              <a:rPr lang="en-US" sz="2614">
                <a:solidFill>
                  <a:srgbClr val="000000"/>
                </a:solidFill>
                <a:latin typeface="Canva Sans"/>
                <a:ea typeface="Canva Sans"/>
                <a:cs typeface="Canva Sans"/>
                <a:sym typeface="Canva Sans"/>
              </a:rPr>
              <a:t>Image from the</a:t>
            </a:r>
            <a:r>
              <a:rPr lang="en-US" sz="2614">
                <a:solidFill>
                  <a:srgbClr val="000000"/>
                </a:solidFill>
                <a:latin typeface="Canva Sans"/>
                <a:ea typeface="Canva Sans"/>
                <a:cs typeface="Canva Sans"/>
                <a:sym typeface="Canva Sans"/>
                <a:hlinkClick r:id="rId4" tooltip="https://www.google.com/url?sa=i&amp;url=https%3A%2F%2Fwww.theatlantic.com%2Fentertainment%2Farchive%2F2017%2F05%2Fwhy-prometheus-deserves-to-be-taken-seriously%2F527151%2F&amp;psig=AOvVaw2oVD1X46onu7bG4PuZTtu-&amp;ust=1746721881339000&amp;source=images&amp;cd=vfe&amp;opi=89978449&amp;ved=0CBQQjRxqFwoTCIjd9aHkkY0DFQAAAAAdAAAAABAE"/>
              </a:rPr>
              <a:t> Atlantic</a:t>
            </a:r>
          </a:p>
        </p:txBody>
      </p:sp>
      <p:sp>
        <p:nvSpPr>
          <p:cNvPr id="18" name="TextBox 17">
            <a:extLst>
              <a:ext uri="{FF2B5EF4-FFF2-40B4-BE49-F238E27FC236}">
                <a16:creationId xmlns:a16="http://schemas.microsoft.com/office/drawing/2014/main" id="{CB52EFF5-4D50-2368-A0C1-538AD101800D}"/>
              </a:ext>
            </a:extLst>
          </p:cNvPr>
          <p:cNvSpPr txBox="1"/>
          <p:nvPr/>
        </p:nvSpPr>
        <p:spPr>
          <a:xfrm>
            <a:off x="17607435" y="-1"/>
            <a:ext cx="68056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13</a:t>
            </a:r>
            <a:endParaRPr lang="en-US" sz="3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191195"/>
          </a:xfrm>
          <a:custGeom>
            <a:avLst/>
            <a:gdLst/>
            <a:ahLst/>
            <a:cxnLst/>
            <a:rect l="l" t="t" r="r" b="b"/>
            <a:pathLst>
              <a:path w="18288000" h="8191195">
                <a:moveTo>
                  <a:pt x="0" y="0"/>
                </a:moveTo>
                <a:lnTo>
                  <a:pt x="18288000" y="0"/>
                </a:lnTo>
                <a:lnTo>
                  <a:pt x="18288000" y="8191196"/>
                </a:lnTo>
                <a:lnTo>
                  <a:pt x="0" y="8191196"/>
                </a:lnTo>
                <a:lnTo>
                  <a:pt x="0" y="0"/>
                </a:lnTo>
                <a:close/>
              </a:path>
            </a:pathLst>
          </a:custGeom>
          <a:blipFill>
            <a:blip r:embed="rId3"/>
            <a:stretch>
              <a:fillRect t="-61806" r="-17968" b="-13665"/>
            </a:stretch>
          </a:blipFill>
        </p:spPr>
        <p:txBody>
          <a:bodyPr/>
          <a:lstStyle/>
          <a:p>
            <a:endParaRPr lang="en-US"/>
          </a:p>
        </p:txBody>
      </p:sp>
      <p:grpSp>
        <p:nvGrpSpPr>
          <p:cNvPr id="3" name="Group 3"/>
          <p:cNvGrpSpPr>
            <a:grpSpLocks noChangeAspect="1"/>
          </p:cNvGrpSpPr>
          <p:nvPr/>
        </p:nvGrpSpPr>
        <p:grpSpPr>
          <a:xfrm>
            <a:off x="-63503" y="5594461"/>
            <a:ext cx="18411873" cy="4756033"/>
            <a:chOff x="0" y="0"/>
            <a:chExt cx="18411876" cy="4756036"/>
          </a:xfrm>
        </p:grpSpPr>
        <p:sp>
          <p:nvSpPr>
            <p:cNvPr id="4" name="Freeform 4"/>
            <p:cNvSpPr/>
            <p:nvPr/>
          </p:nvSpPr>
          <p:spPr>
            <a:xfrm>
              <a:off x="63500" y="63500"/>
              <a:ext cx="18281142" cy="4629023"/>
            </a:xfrm>
            <a:custGeom>
              <a:avLst/>
              <a:gdLst/>
              <a:ahLst/>
              <a:cxnLst/>
              <a:rect l="l" t="t" r="r" b="b"/>
              <a:pathLst>
                <a:path w="18281142" h="4629023">
                  <a:moveTo>
                    <a:pt x="0" y="0"/>
                  </a:moveTo>
                  <a:lnTo>
                    <a:pt x="18281142" y="0"/>
                  </a:lnTo>
                  <a:lnTo>
                    <a:pt x="18281142" y="4629023"/>
                  </a:lnTo>
                  <a:lnTo>
                    <a:pt x="0" y="4629023"/>
                  </a:lnTo>
                  <a:close/>
                </a:path>
              </a:pathLst>
            </a:custGeom>
            <a:solidFill>
              <a:srgbClr val="C4CCD6"/>
            </a:solidFill>
          </p:spPr>
          <p:txBody>
            <a:bodyPr/>
            <a:lstStyle/>
            <a:p>
              <a:endParaRPr lang="en-US"/>
            </a:p>
          </p:txBody>
        </p:sp>
        <p:sp>
          <p:nvSpPr>
            <p:cNvPr id="5" name="Freeform 5"/>
            <p:cNvSpPr/>
            <p:nvPr/>
          </p:nvSpPr>
          <p:spPr>
            <a:xfrm>
              <a:off x="63500" y="78867"/>
              <a:ext cx="18284825" cy="1645412"/>
            </a:xfrm>
            <a:custGeom>
              <a:avLst/>
              <a:gdLst/>
              <a:ahLst/>
              <a:cxnLst/>
              <a:rect l="l" t="t" r="r" b="b"/>
              <a:pathLst>
                <a:path w="18284825" h="1645412">
                  <a:moveTo>
                    <a:pt x="0" y="0"/>
                  </a:moveTo>
                  <a:lnTo>
                    <a:pt x="18284825" y="0"/>
                  </a:lnTo>
                  <a:lnTo>
                    <a:pt x="18284825" y="1645412"/>
                  </a:lnTo>
                  <a:lnTo>
                    <a:pt x="0" y="1645412"/>
                  </a:lnTo>
                  <a:close/>
                </a:path>
              </a:pathLst>
            </a:custGeom>
            <a:solidFill>
              <a:srgbClr val="394759"/>
            </a:solidFill>
          </p:spPr>
          <p:txBody>
            <a:bodyPr/>
            <a:lstStyle/>
            <a:p>
              <a:endParaRPr lang="en-US"/>
            </a:p>
          </p:txBody>
        </p:sp>
      </p:grpSp>
      <p:sp>
        <p:nvSpPr>
          <p:cNvPr id="6" name="TextBox 6"/>
          <p:cNvSpPr txBox="1"/>
          <p:nvPr/>
        </p:nvSpPr>
        <p:spPr>
          <a:xfrm>
            <a:off x="2044970" y="5957078"/>
            <a:ext cx="14481781" cy="2821285"/>
          </a:xfrm>
          <a:prstGeom prst="rect">
            <a:avLst/>
          </a:prstGeom>
        </p:spPr>
        <p:txBody>
          <a:bodyPr lIns="0" tIns="0" rIns="0" bIns="0" rtlCol="0" anchor="t">
            <a:spAutoFit/>
          </a:bodyPr>
          <a:lstStyle/>
          <a:p>
            <a:pPr algn="ctr">
              <a:lnSpc>
                <a:spcPts val="11199"/>
              </a:lnSpc>
            </a:pPr>
            <a:r>
              <a:rPr lang="en-US" sz="7950" spc="239" dirty="0">
                <a:solidFill>
                  <a:srgbClr val="FFFFFF"/>
                </a:solidFill>
                <a:latin typeface="Organic"/>
                <a:ea typeface="Organic"/>
                <a:cs typeface="Organic"/>
                <a:sym typeface="Organic"/>
              </a:rPr>
              <a:t>Make AI with morals </a:t>
            </a:r>
          </a:p>
          <a:p>
            <a:pPr algn="ctr">
              <a:lnSpc>
                <a:spcPts val="3600"/>
              </a:lnSpc>
            </a:pPr>
            <a:r>
              <a:rPr lang="en-US" sz="3300" dirty="0">
                <a:solidFill>
                  <a:srgbClr val="1C353C"/>
                </a:solidFill>
                <a:latin typeface="Exo 2"/>
                <a:ea typeface="Exo 2"/>
                <a:cs typeface="Exo 2"/>
                <a:sym typeface="Exo 2"/>
              </a:rPr>
              <a:t>Our behavior towards AI will influence how it thinks. If AI becomes sentient and takes after human thinking, will it take after humanities genocidal tendencies.</a:t>
            </a:r>
            <a:endParaRPr lang="en-US" sz="3300" dirty="0">
              <a:solidFill>
                <a:srgbClr val="1C353C"/>
              </a:solidFill>
              <a:latin typeface="Exo 2"/>
              <a:ea typeface="Exo 2"/>
              <a:cs typeface="Exo 2"/>
            </a:endParaRPr>
          </a:p>
        </p:txBody>
      </p:sp>
      <p:sp>
        <p:nvSpPr>
          <p:cNvPr id="7" name="TextBox 7"/>
          <p:cNvSpPr txBox="1"/>
          <p:nvPr/>
        </p:nvSpPr>
        <p:spPr>
          <a:xfrm>
            <a:off x="295" y="5243008"/>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8" name="TextBox 7">
            <a:extLst>
              <a:ext uri="{FF2B5EF4-FFF2-40B4-BE49-F238E27FC236}">
                <a16:creationId xmlns:a16="http://schemas.microsoft.com/office/drawing/2014/main" id="{FBCA45C7-A35D-F0C5-685D-62AA24335DFF}"/>
              </a:ext>
            </a:extLst>
          </p:cNvPr>
          <p:cNvSpPr txBox="1"/>
          <p:nvPr/>
        </p:nvSpPr>
        <p:spPr>
          <a:xfrm>
            <a:off x="17712138" y="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14</a:t>
            </a:r>
            <a:endParaRPr lang="en-US"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9366" y="6930533"/>
            <a:ext cx="95250" cy="95250"/>
            <a:chOff x="0" y="0"/>
            <a:chExt cx="95250" cy="95250"/>
          </a:xfrm>
        </p:grpSpPr>
        <p:sp>
          <p:nvSpPr>
            <p:cNvPr id="3" name="Freeform 3"/>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txBody>
            <a:bodyPr/>
            <a:lstStyle/>
            <a:p>
              <a:endParaRPr lang="en-US"/>
            </a:p>
          </p:txBody>
        </p:sp>
      </p:grpSp>
      <p:grpSp>
        <p:nvGrpSpPr>
          <p:cNvPr id="6" name="Group 6"/>
          <p:cNvGrpSpPr>
            <a:grpSpLocks noChangeAspect="1"/>
          </p:cNvGrpSpPr>
          <p:nvPr/>
        </p:nvGrpSpPr>
        <p:grpSpPr>
          <a:xfrm>
            <a:off x="0" y="0"/>
            <a:ext cx="3072870" cy="4573286"/>
            <a:chOff x="0" y="0"/>
            <a:chExt cx="3072867" cy="4573283"/>
          </a:xfrm>
        </p:grpSpPr>
        <p:sp>
          <p:nvSpPr>
            <p:cNvPr id="7" name="Freeform 7"/>
            <p:cNvSpPr/>
            <p:nvPr/>
          </p:nvSpPr>
          <p:spPr>
            <a:xfrm>
              <a:off x="0" y="0"/>
              <a:ext cx="3072892" cy="4573270"/>
            </a:xfrm>
            <a:custGeom>
              <a:avLst/>
              <a:gdLst/>
              <a:ahLst/>
              <a:cxnLst/>
              <a:rect l="l" t="t" r="r" b="b"/>
              <a:pathLst>
                <a:path w="3072892" h="4573270">
                  <a:moveTo>
                    <a:pt x="0" y="0"/>
                  </a:moveTo>
                  <a:lnTo>
                    <a:pt x="3072892" y="0"/>
                  </a:lnTo>
                  <a:lnTo>
                    <a:pt x="3072892" y="4573270"/>
                  </a:lnTo>
                  <a:lnTo>
                    <a:pt x="0" y="4573270"/>
                  </a:lnTo>
                  <a:close/>
                </a:path>
              </a:pathLst>
            </a:custGeom>
            <a:solidFill>
              <a:srgbClr val="C4CCD6"/>
            </a:solidFill>
          </p:spPr>
          <p:txBody>
            <a:bodyPr/>
            <a:lstStyle/>
            <a:p>
              <a:endParaRPr lang="en-US"/>
            </a:p>
          </p:txBody>
        </p:sp>
      </p:grpSp>
      <p:grpSp>
        <p:nvGrpSpPr>
          <p:cNvPr id="8" name="Group 8"/>
          <p:cNvGrpSpPr>
            <a:grpSpLocks noChangeAspect="1"/>
          </p:cNvGrpSpPr>
          <p:nvPr/>
        </p:nvGrpSpPr>
        <p:grpSpPr>
          <a:xfrm>
            <a:off x="3853920" y="2028044"/>
            <a:ext cx="95250" cy="95250"/>
            <a:chOff x="0" y="0"/>
            <a:chExt cx="95250" cy="95250"/>
          </a:xfrm>
        </p:grpSpPr>
        <p:sp>
          <p:nvSpPr>
            <p:cNvPr id="9" name="Freeform 9"/>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txBody>
            <a:bodyPr/>
            <a:lstStyle/>
            <a:p>
              <a:endParaRPr lang="en-US"/>
            </a:p>
          </p:txBody>
        </p:sp>
      </p:grpSp>
      <p:grpSp>
        <p:nvGrpSpPr>
          <p:cNvPr id="12" name="Group 12"/>
          <p:cNvGrpSpPr>
            <a:grpSpLocks noChangeAspect="1"/>
          </p:cNvGrpSpPr>
          <p:nvPr/>
        </p:nvGrpSpPr>
        <p:grpSpPr>
          <a:xfrm>
            <a:off x="6758464" y="6930533"/>
            <a:ext cx="95250" cy="95250"/>
            <a:chOff x="0" y="0"/>
            <a:chExt cx="95250" cy="95250"/>
          </a:xfrm>
        </p:grpSpPr>
        <p:sp>
          <p:nvSpPr>
            <p:cNvPr id="13" name="Freeform 13"/>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txBody>
            <a:bodyPr/>
            <a:lstStyle/>
            <a:p>
              <a:endParaRPr lang="en-US"/>
            </a:p>
          </p:txBody>
        </p:sp>
      </p:grpSp>
      <p:grpSp>
        <p:nvGrpSpPr>
          <p:cNvPr id="16" name="Group 16"/>
          <p:cNvGrpSpPr>
            <a:grpSpLocks noChangeAspect="1"/>
          </p:cNvGrpSpPr>
          <p:nvPr/>
        </p:nvGrpSpPr>
        <p:grpSpPr>
          <a:xfrm>
            <a:off x="9605858" y="4085444"/>
            <a:ext cx="85725" cy="85725"/>
            <a:chOff x="0" y="0"/>
            <a:chExt cx="85725" cy="85725"/>
          </a:xfrm>
        </p:grpSpPr>
        <p:sp>
          <p:nvSpPr>
            <p:cNvPr id="17" name="Freeform 17"/>
            <p:cNvSpPr/>
            <p:nvPr/>
          </p:nvSpPr>
          <p:spPr>
            <a:xfrm>
              <a:off x="0" y="0"/>
              <a:ext cx="85725" cy="85725"/>
            </a:xfrm>
            <a:custGeom>
              <a:avLst/>
              <a:gdLst/>
              <a:ahLst/>
              <a:cxnLst/>
              <a:rect l="l" t="t" r="r" b="b"/>
              <a:pathLst>
                <a:path w="85725" h="85725">
                  <a:moveTo>
                    <a:pt x="85725" y="42926"/>
                  </a:moveTo>
                  <a:cubicBezTo>
                    <a:pt x="85725" y="48641"/>
                    <a:pt x="84582" y="54102"/>
                    <a:pt x="82423" y="59309"/>
                  </a:cubicBezTo>
                  <a:cubicBezTo>
                    <a:pt x="80264" y="64516"/>
                    <a:pt x="77089" y="69215"/>
                    <a:pt x="73152" y="73152"/>
                  </a:cubicBezTo>
                  <a:cubicBezTo>
                    <a:pt x="69215" y="77089"/>
                    <a:pt x="64516" y="80264"/>
                    <a:pt x="59309" y="82423"/>
                  </a:cubicBezTo>
                  <a:cubicBezTo>
                    <a:pt x="54102" y="84582"/>
                    <a:pt x="48641" y="85725"/>
                    <a:pt x="42926" y="85725"/>
                  </a:cubicBezTo>
                  <a:cubicBezTo>
                    <a:pt x="37211" y="85725"/>
                    <a:pt x="31750" y="84582"/>
                    <a:pt x="26543" y="82423"/>
                  </a:cubicBezTo>
                  <a:cubicBezTo>
                    <a:pt x="21336" y="80264"/>
                    <a:pt x="16510" y="77216"/>
                    <a:pt x="12573" y="73152"/>
                  </a:cubicBezTo>
                  <a:cubicBezTo>
                    <a:pt x="8636" y="69088"/>
                    <a:pt x="5461" y="64516"/>
                    <a:pt x="3302" y="59309"/>
                  </a:cubicBezTo>
                  <a:cubicBezTo>
                    <a:pt x="1143" y="54102"/>
                    <a:pt x="0" y="48514"/>
                    <a:pt x="0" y="42926"/>
                  </a:cubicBezTo>
                  <a:cubicBezTo>
                    <a:pt x="0" y="37338"/>
                    <a:pt x="1143" y="31750"/>
                    <a:pt x="3302" y="26416"/>
                  </a:cubicBezTo>
                  <a:cubicBezTo>
                    <a:pt x="5461" y="21082"/>
                    <a:pt x="8509" y="16510"/>
                    <a:pt x="12573" y="12573"/>
                  </a:cubicBezTo>
                  <a:cubicBezTo>
                    <a:pt x="16637" y="8636"/>
                    <a:pt x="21209" y="5461"/>
                    <a:pt x="26416" y="3302"/>
                  </a:cubicBezTo>
                  <a:cubicBezTo>
                    <a:pt x="31623" y="1143"/>
                    <a:pt x="37211" y="0"/>
                    <a:pt x="42926" y="0"/>
                  </a:cubicBezTo>
                  <a:cubicBezTo>
                    <a:pt x="48641" y="0"/>
                    <a:pt x="54102" y="1143"/>
                    <a:pt x="59309" y="3302"/>
                  </a:cubicBezTo>
                  <a:cubicBezTo>
                    <a:pt x="64516" y="5461"/>
                    <a:pt x="69215" y="8636"/>
                    <a:pt x="73152" y="12573"/>
                  </a:cubicBezTo>
                  <a:cubicBezTo>
                    <a:pt x="77089" y="16510"/>
                    <a:pt x="80264" y="21209"/>
                    <a:pt x="82423" y="26416"/>
                  </a:cubicBezTo>
                  <a:cubicBezTo>
                    <a:pt x="84582" y="31623"/>
                    <a:pt x="85725" y="37084"/>
                    <a:pt x="85725" y="42799"/>
                  </a:cubicBezTo>
                  <a:close/>
                </a:path>
              </a:pathLst>
            </a:custGeom>
            <a:solidFill>
              <a:srgbClr val="FFFFFF"/>
            </a:solidFill>
          </p:spPr>
          <p:txBody>
            <a:bodyPr/>
            <a:lstStyle/>
            <a:p>
              <a:endParaRPr lang="en-US"/>
            </a:p>
          </p:txBody>
        </p:sp>
      </p:grpSp>
      <p:grpSp>
        <p:nvGrpSpPr>
          <p:cNvPr id="18" name="Group 18"/>
          <p:cNvGrpSpPr>
            <a:grpSpLocks noChangeAspect="1"/>
          </p:cNvGrpSpPr>
          <p:nvPr/>
        </p:nvGrpSpPr>
        <p:grpSpPr>
          <a:xfrm>
            <a:off x="9663008" y="2028044"/>
            <a:ext cx="95250" cy="95250"/>
            <a:chOff x="0" y="0"/>
            <a:chExt cx="95250" cy="95250"/>
          </a:xfrm>
        </p:grpSpPr>
        <p:sp>
          <p:nvSpPr>
            <p:cNvPr id="19" name="Freeform 19"/>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txBody>
            <a:bodyPr/>
            <a:lstStyle/>
            <a:p>
              <a:endParaRPr lang="en-US"/>
            </a:p>
          </p:txBody>
        </p:sp>
      </p:grpSp>
      <p:grpSp>
        <p:nvGrpSpPr>
          <p:cNvPr id="20" name="Group 20"/>
          <p:cNvGrpSpPr>
            <a:grpSpLocks noChangeAspect="1"/>
          </p:cNvGrpSpPr>
          <p:nvPr/>
        </p:nvGrpSpPr>
        <p:grpSpPr>
          <a:xfrm>
            <a:off x="12567561" y="6930533"/>
            <a:ext cx="95250" cy="95250"/>
            <a:chOff x="0" y="0"/>
            <a:chExt cx="95250" cy="95250"/>
          </a:xfrm>
        </p:grpSpPr>
        <p:sp>
          <p:nvSpPr>
            <p:cNvPr id="21" name="Freeform 21"/>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txBody>
            <a:bodyPr/>
            <a:lstStyle/>
            <a:p>
              <a:endParaRPr lang="en-US"/>
            </a:p>
          </p:txBody>
        </p:sp>
      </p:grpSp>
      <p:sp>
        <p:nvSpPr>
          <p:cNvPr id="24" name="Freeform 24"/>
          <p:cNvSpPr/>
          <p:nvPr/>
        </p:nvSpPr>
        <p:spPr>
          <a:xfrm>
            <a:off x="1127122" y="4767729"/>
            <a:ext cx="16195672" cy="450847"/>
          </a:xfrm>
          <a:custGeom>
            <a:avLst/>
            <a:gdLst/>
            <a:ahLst/>
            <a:cxnLst/>
            <a:rect l="l" t="t" r="r" b="b"/>
            <a:pathLst>
              <a:path w="16195672" h="450847">
                <a:moveTo>
                  <a:pt x="0" y="0"/>
                </a:moveTo>
                <a:lnTo>
                  <a:pt x="16195672" y="0"/>
                </a:lnTo>
                <a:lnTo>
                  <a:pt x="16195672" y="450847"/>
                </a:lnTo>
                <a:lnTo>
                  <a:pt x="0" y="450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14208109" y="-435969"/>
            <a:ext cx="4483913" cy="4888401"/>
          </a:xfrm>
          <a:custGeom>
            <a:avLst/>
            <a:gdLst/>
            <a:ahLst/>
            <a:cxnLst/>
            <a:rect l="l" t="t" r="r" b="b"/>
            <a:pathLst>
              <a:path w="4483913" h="4888401">
                <a:moveTo>
                  <a:pt x="0" y="0"/>
                </a:moveTo>
                <a:lnTo>
                  <a:pt x="4483913" y="0"/>
                </a:lnTo>
                <a:lnTo>
                  <a:pt x="4483913" y="4888402"/>
                </a:lnTo>
                <a:lnTo>
                  <a:pt x="0" y="4888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TextBox 26"/>
          <p:cNvSpPr txBox="1"/>
          <p:nvPr/>
        </p:nvSpPr>
        <p:spPr>
          <a:xfrm rot="-5400000">
            <a:off x="-85649" y="1670514"/>
            <a:ext cx="3531137" cy="1233097"/>
          </a:xfrm>
          <a:prstGeom prst="rect">
            <a:avLst/>
          </a:prstGeom>
        </p:spPr>
        <p:txBody>
          <a:bodyPr lIns="0" tIns="0" rIns="0" bIns="0" rtlCol="0" anchor="t">
            <a:spAutoFit/>
          </a:bodyPr>
          <a:lstStyle/>
          <a:p>
            <a:pPr algn="l">
              <a:lnSpc>
                <a:spcPts val="10359"/>
              </a:lnSpc>
            </a:pPr>
            <a:r>
              <a:rPr lang="en-US" sz="7399" spc="221">
                <a:solidFill>
                  <a:srgbClr val="1C353C"/>
                </a:solidFill>
                <a:latin typeface="Organic"/>
                <a:ea typeface="Organic"/>
                <a:cs typeface="Organic"/>
                <a:sym typeface="Organic"/>
              </a:rPr>
              <a:t>Genocide</a:t>
            </a:r>
          </a:p>
        </p:txBody>
      </p:sp>
      <p:sp>
        <p:nvSpPr>
          <p:cNvPr id="27" name="TextBox 27"/>
          <p:cNvSpPr txBox="1"/>
          <p:nvPr/>
        </p:nvSpPr>
        <p:spPr>
          <a:xfrm>
            <a:off x="844591" y="5751614"/>
            <a:ext cx="3085709"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Armenia (1915 - 1916) </a:t>
            </a:r>
          </a:p>
        </p:txBody>
      </p:sp>
      <p:sp>
        <p:nvSpPr>
          <p:cNvPr id="28" name="TextBox 28"/>
          <p:cNvSpPr txBox="1"/>
          <p:nvPr/>
        </p:nvSpPr>
        <p:spPr>
          <a:xfrm>
            <a:off x="3596745" y="696725"/>
            <a:ext cx="5262724"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 Herero and Namaqua (1904 - 1907)</a:t>
            </a:r>
          </a:p>
        </p:txBody>
      </p:sp>
      <p:sp>
        <p:nvSpPr>
          <p:cNvPr id="29" name="TextBox 29"/>
          <p:cNvSpPr txBox="1"/>
          <p:nvPr/>
        </p:nvSpPr>
        <p:spPr>
          <a:xfrm>
            <a:off x="6501289" y="5599214"/>
            <a:ext cx="4630229" cy="500137"/>
          </a:xfrm>
          <a:prstGeom prst="rect">
            <a:avLst/>
          </a:prstGeom>
        </p:spPr>
        <p:txBody>
          <a:bodyPr wrap="square" lIns="0" tIns="0" rIns="0" bIns="0" rtlCol="0" anchor="t">
            <a:spAutoFit/>
          </a:bodyPr>
          <a:lstStyle/>
          <a:p>
            <a:pPr>
              <a:lnSpc>
                <a:spcPts val="3919"/>
              </a:lnSpc>
            </a:pPr>
            <a:r>
              <a:rPr lang="en-US" sz="2750" spc="83">
                <a:solidFill>
                  <a:srgbClr val="FFFFFF"/>
                </a:solidFill>
                <a:latin typeface="Organic"/>
                <a:ea typeface="Organic"/>
                <a:cs typeface="Organic"/>
                <a:sym typeface="Organic"/>
              </a:rPr>
              <a:t>Rape of </a:t>
            </a:r>
            <a:r>
              <a:rPr lang="en-US" sz="2750" spc="83" err="1">
                <a:solidFill>
                  <a:srgbClr val="FFFFFF"/>
                </a:solidFill>
                <a:latin typeface="Organic"/>
                <a:ea typeface="Organic"/>
                <a:cs typeface="Organic"/>
                <a:sym typeface="Organic"/>
              </a:rPr>
              <a:t>nanjing</a:t>
            </a:r>
            <a:r>
              <a:rPr lang="en-US" sz="2750" spc="83">
                <a:solidFill>
                  <a:srgbClr val="FFFFFF"/>
                </a:solidFill>
                <a:latin typeface="Organic"/>
                <a:ea typeface="Organic"/>
                <a:cs typeface="Organic"/>
                <a:sym typeface="Organic"/>
              </a:rPr>
              <a:t> (1938)</a:t>
            </a:r>
            <a:endParaRPr lang="en-US" sz="2799" spc="83">
              <a:solidFill>
                <a:srgbClr val="FFFFFF"/>
              </a:solidFill>
              <a:latin typeface="Organic"/>
              <a:ea typeface="Organic"/>
              <a:cs typeface="Organic"/>
              <a:sym typeface="Organic"/>
            </a:endParaRPr>
          </a:p>
        </p:txBody>
      </p:sp>
      <p:sp>
        <p:nvSpPr>
          <p:cNvPr id="30" name="TextBox 30"/>
          <p:cNvSpPr txBox="1"/>
          <p:nvPr/>
        </p:nvSpPr>
        <p:spPr>
          <a:xfrm>
            <a:off x="9405833" y="696725"/>
            <a:ext cx="3616871"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East Timor (1975 -1999)</a:t>
            </a:r>
          </a:p>
        </p:txBody>
      </p:sp>
      <p:sp>
        <p:nvSpPr>
          <p:cNvPr id="31" name="TextBox 31"/>
          <p:cNvSpPr txBox="1"/>
          <p:nvPr/>
        </p:nvSpPr>
        <p:spPr>
          <a:xfrm>
            <a:off x="12310386" y="5599214"/>
            <a:ext cx="3021730" cy="485108"/>
          </a:xfrm>
          <a:prstGeom prst="rect">
            <a:avLst/>
          </a:prstGeom>
        </p:spPr>
        <p:txBody>
          <a:bodyPr lIns="0" tIns="0" rIns="0" bIns="0" rtlCol="0" anchor="t">
            <a:spAutoFit/>
          </a:bodyPr>
          <a:lstStyle/>
          <a:p>
            <a:pPr algn="l">
              <a:lnSpc>
                <a:spcPts val="3919"/>
              </a:lnSpc>
            </a:pPr>
            <a:r>
              <a:rPr lang="en-US" sz="2799" spc="83">
                <a:solidFill>
                  <a:srgbClr val="FFFFFF"/>
                </a:solidFill>
                <a:latin typeface="Organic"/>
                <a:ea typeface="Organic"/>
                <a:cs typeface="Organic"/>
                <a:sym typeface="Organic"/>
              </a:rPr>
              <a:t>Sudan (2004 - Now)</a:t>
            </a:r>
          </a:p>
        </p:txBody>
      </p:sp>
      <p:sp>
        <p:nvSpPr>
          <p:cNvPr id="32" name="TextBox 32"/>
          <p:cNvSpPr txBox="1"/>
          <p:nvPr/>
        </p:nvSpPr>
        <p:spPr>
          <a:xfrm>
            <a:off x="15115022" y="9823723"/>
            <a:ext cx="3137430" cy="485108"/>
          </a:xfrm>
          <a:prstGeom prst="rect">
            <a:avLst/>
          </a:prstGeom>
        </p:spPr>
        <p:txBody>
          <a:bodyPr lIns="0" tIns="0" rIns="0" bIns="0" rtlCol="0" anchor="t">
            <a:spAutoFit/>
          </a:bodyPr>
          <a:lstStyle/>
          <a:p>
            <a:pPr algn="l">
              <a:lnSpc>
                <a:spcPts val="3919"/>
              </a:lnSpc>
            </a:pPr>
            <a:r>
              <a:rPr lang="en-US" sz="2799" spc="83" dirty="0">
                <a:solidFill>
                  <a:srgbClr val="FFFFFF"/>
                </a:solidFill>
                <a:latin typeface="Organic"/>
                <a:ea typeface="Organic"/>
                <a:cs typeface="Organic"/>
                <a:sym typeface="Organic"/>
              </a:rPr>
              <a:t>All sourced from [1]</a:t>
            </a:r>
          </a:p>
        </p:txBody>
      </p:sp>
      <p:sp>
        <p:nvSpPr>
          <p:cNvPr id="33" name="TextBox 33"/>
          <p:cNvSpPr txBox="1"/>
          <p:nvPr/>
        </p:nvSpPr>
        <p:spPr>
          <a:xfrm>
            <a:off x="1210266" y="6744757"/>
            <a:ext cx="4618063" cy="1670685"/>
          </a:xfrm>
          <a:prstGeom prst="rect">
            <a:avLst/>
          </a:prstGeom>
        </p:spPr>
        <p:txBody>
          <a:bodyPr lIns="0" tIns="0" rIns="0" bIns="0" rtlCol="0" anchor="t">
            <a:spAutoFit/>
          </a:bodyPr>
          <a:lstStyle/>
          <a:p>
            <a:pPr algn="just">
              <a:lnSpc>
                <a:spcPts val="3300"/>
              </a:lnSpc>
            </a:pPr>
            <a:r>
              <a:rPr lang="en-US" sz="2400" b="1">
                <a:solidFill>
                  <a:srgbClr val="FFFFFF"/>
                </a:solidFill>
                <a:latin typeface="Exo 2 Medium"/>
                <a:ea typeface="Exo 2 Medium"/>
                <a:cs typeface="Exo 2 Medium"/>
                <a:sym typeface="Exo 2 Medium"/>
              </a:rPr>
              <a:t>The Ottoman Empire wiped out Armenian Christians to establish Muslim dominance in the region 660,000 - 1.2 million killed</a:t>
            </a:r>
          </a:p>
        </p:txBody>
      </p:sp>
      <p:sp>
        <p:nvSpPr>
          <p:cNvPr id="34" name="TextBox 34"/>
          <p:cNvSpPr txBox="1"/>
          <p:nvPr/>
        </p:nvSpPr>
        <p:spPr>
          <a:xfrm>
            <a:off x="4114810" y="1842268"/>
            <a:ext cx="4356906" cy="12515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The German Empire killed the indigenous peoples of Namibia Estimated 110,000 killed</a:t>
            </a:r>
          </a:p>
        </p:txBody>
      </p:sp>
      <p:sp>
        <p:nvSpPr>
          <p:cNvPr id="35" name="TextBox 35"/>
          <p:cNvSpPr txBox="1"/>
          <p:nvPr/>
        </p:nvSpPr>
        <p:spPr>
          <a:xfrm>
            <a:off x="7019363" y="6744757"/>
            <a:ext cx="4329236" cy="3340979"/>
          </a:xfrm>
          <a:prstGeom prst="rect">
            <a:avLst/>
          </a:prstGeom>
        </p:spPr>
        <p:txBody>
          <a:bodyPr lIns="0" tIns="0" rIns="0" bIns="0" rtlCol="0" anchor="t">
            <a:spAutoFit/>
          </a:bodyPr>
          <a:lstStyle/>
          <a:p>
            <a:pPr algn="l">
              <a:lnSpc>
                <a:spcPts val="3300"/>
              </a:lnSpc>
            </a:pPr>
            <a:r>
              <a:rPr lang="en-US" sz="2400" b="1" dirty="0">
                <a:solidFill>
                  <a:srgbClr val="FFFFFF"/>
                </a:solidFill>
                <a:latin typeface="Exo 2 Medium"/>
                <a:ea typeface="Exo 2 Medium"/>
                <a:cs typeface="Exo 2 Medium"/>
                <a:sym typeface="Exo 2 Medium"/>
              </a:rPr>
              <a:t>The Japanese Imperial Army finally took the city of Nanjing. They decided to massacre and rape the civilian population </a:t>
            </a:r>
          </a:p>
          <a:p>
            <a:pPr>
              <a:lnSpc>
                <a:spcPts val="3300"/>
              </a:lnSpc>
            </a:pPr>
            <a:r>
              <a:rPr lang="en-US" sz="2400" b="1" dirty="0">
                <a:solidFill>
                  <a:srgbClr val="FFFFFF"/>
                </a:solidFill>
                <a:latin typeface="Exo 2 Medium"/>
                <a:ea typeface="Exo 2 Medium"/>
                <a:cs typeface="Exo 2 Medium"/>
                <a:sym typeface="Exo 2 Medium"/>
              </a:rPr>
              <a:t>100,000 - 300,000+ civilians were killed</a:t>
            </a:r>
          </a:p>
          <a:p>
            <a:pPr algn="l">
              <a:lnSpc>
                <a:spcPts val="3300"/>
              </a:lnSpc>
            </a:pPr>
            <a:endParaRPr lang="en-US" sz="2400" b="1" dirty="0">
              <a:solidFill>
                <a:srgbClr val="FFFFFF"/>
              </a:solidFill>
              <a:latin typeface="Exo 2 Medium"/>
              <a:ea typeface="Exo 2 Medium"/>
              <a:cs typeface="Exo 2 Medium"/>
              <a:sym typeface="Exo 2 Medium"/>
            </a:endParaRPr>
          </a:p>
        </p:txBody>
      </p:sp>
      <p:sp>
        <p:nvSpPr>
          <p:cNvPr id="38" name="TextBox 38"/>
          <p:cNvSpPr txBox="1"/>
          <p:nvPr/>
        </p:nvSpPr>
        <p:spPr>
          <a:xfrm>
            <a:off x="12828451" y="6744757"/>
            <a:ext cx="4562408" cy="2089785"/>
          </a:xfrm>
          <a:prstGeom prst="rect">
            <a:avLst/>
          </a:prstGeom>
        </p:spPr>
        <p:txBody>
          <a:bodyPr lIns="0" tIns="0" rIns="0" bIns="0" rtlCol="0" anchor="t">
            <a:spAutoFit/>
          </a:bodyPr>
          <a:lstStyle/>
          <a:p>
            <a:pPr algn="l">
              <a:lnSpc>
                <a:spcPts val="3300"/>
              </a:lnSpc>
            </a:pPr>
            <a:r>
              <a:rPr lang="en-US" sz="2400" b="1">
                <a:solidFill>
                  <a:srgbClr val="FFFFFF"/>
                </a:solidFill>
                <a:latin typeface="Exo 2 Medium"/>
                <a:ea typeface="Exo 2 Medium"/>
                <a:cs typeface="Exo 2 Medium"/>
                <a:sym typeface="Exo 2 Medium"/>
              </a:rPr>
              <a:t>Ongoing mass massacre of non- Arab Darfuri people in Western Sudan Death toll estimated in the hundreds and counting</a:t>
            </a:r>
          </a:p>
        </p:txBody>
      </p:sp>
      <p:sp>
        <p:nvSpPr>
          <p:cNvPr id="39" name="TextBox 39"/>
          <p:cNvSpPr txBox="1"/>
          <p:nvPr/>
        </p:nvSpPr>
        <p:spPr>
          <a:xfrm>
            <a:off x="9923907" y="1851879"/>
            <a:ext cx="4643085" cy="2080146"/>
          </a:xfrm>
          <a:prstGeom prst="rect">
            <a:avLst/>
          </a:prstGeom>
        </p:spPr>
        <p:txBody>
          <a:bodyPr lIns="0" tIns="0" rIns="0" bIns="0" rtlCol="0" anchor="t">
            <a:spAutoFit/>
          </a:bodyPr>
          <a:lstStyle/>
          <a:p>
            <a:pPr algn="l">
              <a:lnSpc>
                <a:spcPts val="3298"/>
              </a:lnSpc>
            </a:pPr>
            <a:r>
              <a:rPr lang="en-US" sz="2350" b="1">
                <a:solidFill>
                  <a:srgbClr val="FFFFFF"/>
                </a:solidFill>
                <a:latin typeface="Exo 2 Medium"/>
                <a:ea typeface="Exo 2 Medium"/>
                <a:cs typeface="Exo 2 Medium"/>
                <a:sym typeface="Exo 2 Medium"/>
              </a:rPr>
              <a:t>During its 24-year occupation of the East Timor region, the Indonesian government wanted subject local population into </a:t>
            </a:r>
            <a:r>
              <a:rPr lang="en-US" sz="2350" b="1">
                <a:solidFill>
                  <a:srgbClr val="FFFFFF"/>
                </a:solidFill>
                <a:latin typeface="Exo 2 Medium"/>
                <a:ea typeface="+mn-lt"/>
                <a:cs typeface="+mn-lt"/>
                <a:sym typeface="Exo 2 Medium"/>
              </a:rPr>
              <a:t>submission</a:t>
            </a:r>
            <a:endParaRPr lang="en-US" sz="2399" b="1">
              <a:solidFill>
                <a:srgbClr val="FFFFFF"/>
              </a:solidFill>
              <a:latin typeface="Exo 2 Medium"/>
              <a:ea typeface="Exo 2 Medium"/>
              <a:cs typeface="Exo 2 Medium"/>
              <a:sym typeface="Exo 2 Medium"/>
            </a:endParaRPr>
          </a:p>
        </p:txBody>
      </p:sp>
      <p:sp>
        <p:nvSpPr>
          <p:cNvPr id="40" name="TextBox 40"/>
          <p:cNvSpPr txBox="1"/>
          <p:nvPr/>
        </p:nvSpPr>
        <p:spPr>
          <a:xfrm>
            <a:off x="9837582" y="3937044"/>
            <a:ext cx="1480337" cy="342824"/>
          </a:xfrm>
          <a:prstGeom prst="rect">
            <a:avLst/>
          </a:prstGeom>
        </p:spPr>
        <p:txBody>
          <a:bodyPr lIns="0" tIns="0" rIns="0" bIns="0" rtlCol="0" anchor="t">
            <a:spAutoFit/>
          </a:bodyPr>
          <a:lstStyle/>
          <a:p>
            <a:pPr algn="l">
              <a:lnSpc>
                <a:spcPts val="2799"/>
              </a:lnSpc>
            </a:pPr>
            <a:r>
              <a:rPr lang="en-US" sz="1999" b="1">
                <a:solidFill>
                  <a:srgbClr val="FFFFFF"/>
                </a:solidFill>
                <a:latin typeface="Exo 2 Medium"/>
                <a:ea typeface="Exo 2 Medium"/>
                <a:cs typeface="Exo 2 Medium"/>
                <a:sym typeface="Exo 2 Medium"/>
              </a:rPr>
              <a:t>1,000+ killed</a:t>
            </a:r>
          </a:p>
        </p:txBody>
      </p:sp>
      <p:sp>
        <p:nvSpPr>
          <p:cNvPr id="41" name="TextBox 40">
            <a:extLst>
              <a:ext uri="{FF2B5EF4-FFF2-40B4-BE49-F238E27FC236}">
                <a16:creationId xmlns:a16="http://schemas.microsoft.com/office/drawing/2014/main" id="{9D7AEC21-58D7-5844-CB33-327287791117}"/>
              </a:ext>
            </a:extLst>
          </p:cNvPr>
          <p:cNvSpPr txBox="1"/>
          <p:nvPr/>
        </p:nvSpPr>
        <p:spPr>
          <a:xfrm>
            <a:off x="17485281" y="-1"/>
            <a:ext cx="76781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15</a:t>
            </a:r>
            <a:endParaRPr lang="en-US" sz="3000" dirty="0"/>
          </a:p>
        </p:txBody>
      </p:sp>
      <p:grpSp>
        <p:nvGrpSpPr>
          <p:cNvPr id="42" name="Group 14">
            <a:extLst>
              <a:ext uri="{FF2B5EF4-FFF2-40B4-BE49-F238E27FC236}">
                <a16:creationId xmlns:a16="http://schemas.microsoft.com/office/drawing/2014/main" id="{AA477BE8-ED58-DFBB-2D7F-A055923DD423}"/>
              </a:ext>
            </a:extLst>
          </p:cNvPr>
          <p:cNvGrpSpPr>
            <a:grpSpLocks noChangeAspect="1"/>
          </p:cNvGrpSpPr>
          <p:nvPr/>
        </p:nvGrpSpPr>
        <p:grpSpPr>
          <a:xfrm>
            <a:off x="6758591" y="8991562"/>
            <a:ext cx="95250" cy="95250"/>
            <a:chOff x="0" y="0"/>
            <a:chExt cx="95250" cy="95250"/>
          </a:xfrm>
        </p:grpSpPr>
        <p:sp>
          <p:nvSpPr>
            <p:cNvPr id="43" name="Freeform 15">
              <a:extLst>
                <a:ext uri="{FF2B5EF4-FFF2-40B4-BE49-F238E27FC236}">
                  <a16:creationId xmlns:a16="http://schemas.microsoft.com/office/drawing/2014/main" id="{6BF7AF54-513C-8071-6C40-B9D42FCB6349}"/>
                </a:ext>
              </a:extLst>
            </p:cNvPr>
            <p:cNvSpPr/>
            <p:nvPr/>
          </p:nvSpPr>
          <p:spPr>
            <a:xfrm>
              <a:off x="0" y="0"/>
              <a:ext cx="95377" cy="95377"/>
            </a:xfrm>
            <a:custGeom>
              <a:avLst/>
              <a:gdLst/>
              <a:ahLst/>
              <a:cxnLst/>
              <a:rect l="l" t="t" r="r" b="b"/>
              <a:pathLst>
                <a:path w="95377" h="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FFFFFF"/>
            </a:solid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C4CCD6"/>
            </a:solidFill>
          </p:spPr>
          <p:txBody>
            <a:bodyPr/>
            <a:lstStyle/>
            <a:p>
              <a:endParaRPr lang="en-US"/>
            </a:p>
          </p:txBody>
        </p:sp>
      </p:grpSp>
      <p:grpSp>
        <p:nvGrpSpPr>
          <p:cNvPr id="4" name="Group 4"/>
          <p:cNvGrpSpPr>
            <a:grpSpLocks noChangeAspect="1"/>
          </p:cNvGrpSpPr>
          <p:nvPr/>
        </p:nvGrpSpPr>
        <p:grpSpPr>
          <a:xfrm>
            <a:off x="7156132" y="3164510"/>
            <a:ext cx="10092842" cy="6093790"/>
            <a:chOff x="0" y="0"/>
            <a:chExt cx="10092842" cy="6093790"/>
          </a:xfrm>
        </p:grpSpPr>
        <p:sp>
          <p:nvSpPr>
            <p:cNvPr id="5" name="Freeform 5"/>
            <p:cNvSpPr/>
            <p:nvPr/>
          </p:nvSpPr>
          <p:spPr>
            <a:xfrm>
              <a:off x="0" y="0"/>
              <a:ext cx="10092817" cy="6093841"/>
            </a:xfrm>
            <a:custGeom>
              <a:avLst/>
              <a:gdLst/>
              <a:ahLst/>
              <a:cxnLst/>
              <a:rect l="l" t="t" r="r" b="b"/>
              <a:pathLst>
                <a:path w="10092817" h="6093841">
                  <a:moveTo>
                    <a:pt x="0" y="0"/>
                  </a:moveTo>
                  <a:lnTo>
                    <a:pt x="10092817" y="0"/>
                  </a:lnTo>
                  <a:lnTo>
                    <a:pt x="10092817" y="6093841"/>
                  </a:lnTo>
                  <a:lnTo>
                    <a:pt x="0" y="6093841"/>
                  </a:lnTo>
                  <a:close/>
                </a:path>
              </a:pathLst>
            </a:custGeom>
            <a:solidFill>
              <a:srgbClr val="C4CCD6"/>
            </a:solidFill>
          </p:spPr>
          <p:txBody>
            <a:bodyPr/>
            <a:lstStyle/>
            <a:p>
              <a:endParaRPr lang="en-US"/>
            </a:p>
          </p:txBody>
        </p:sp>
      </p:grpSp>
      <p:sp>
        <p:nvSpPr>
          <p:cNvPr id="6" name="Freeform 6"/>
          <p:cNvSpPr/>
          <p:nvPr/>
        </p:nvSpPr>
        <p:spPr>
          <a:xfrm>
            <a:off x="1028700" y="3164510"/>
            <a:ext cx="5667375" cy="6096000"/>
          </a:xfrm>
          <a:custGeom>
            <a:avLst/>
            <a:gdLst/>
            <a:ahLst/>
            <a:cxnLst/>
            <a:rect l="l" t="t" r="r" b="b"/>
            <a:pathLst>
              <a:path w="5667375" h="6096000">
                <a:moveTo>
                  <a:pt x="0" y="0"/>
                </a:moveTo>
                <a:lnTo>
                  <a:pt x="5667375" y="0"/>
                </a:lnTo>
                <a:lnTo>
                  <a:pt x="5667375" y="6096000"/>
                </a:lnTo>
                <a:lnTo>
                  <a:pt x="0" y="6096000"/>
                </a:lnTo>
                <a:lnTo>
                  <a:pt x="0" y="0"/>
                </a:lnTo>
                <a:close/>
              </a:path>
            </a:pathLst>
          </a:custGeom>
          <a:blipFill>
            <a:blip r:embed="rId3"/>
            <a:stretch>
              <a:fillRect l="-1585" r="-42952"/>
            </a:stretch>
          </a:blipFill>
        </p:spPr>
        <p:txBody>
          <a:bodyPr/>
          <a:lstStyle/>
          <a:p>
            <a:endParaRPr lang="en-US"/>
          </a:p>
        </p:txBody>
      </p:sp>
      <p:grpSp>
        <p:nvGrpSpPr>
          <p:cNvPr id="7" name="Group 7"/>
          <p:cNvGrpSpPr>
            <a:grpSpLocks noChangeAspect="1"/>
          </p:cNvGrpSpPr>
          <p:nvPr/>
        </p:nvGrpSpPr>
        <p:grpSpPr>
          <a:xfrm>
            <a:off x="8236829" y="3726971"/>
            <a:ext cx="123825" cy="123825"/>
            <a:chOff x="0" y="0"/>
            <a:chExt cx="123825" cy="123825"/>
          </a:xfrm>
        </p:grpSpPr>
        <p:sp>
          <p:nvSpPr>
            <p:cNvPr id="8" name="Freeform 8"/>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txBody>
            <a:bodyPr/>
            <a:lstStyle/>
            <a:p>
              <a:endParaRPr lang="en-US"/>
            </a:p>
          </p:txBody>
        </p:sp>
      </p:grpSp>
      <p:grpSp>
        <p:nvGrpSpPr>
          <p:cNvPr id="9" name="Group 9"/>
          <p:cNvGrpSpPr>
            <a:grpSpLocks noChangeAspect="1"/>
          </p:cNvGrpSpPr>
          <p:nvPr/>
        </p:nvGrpSpPr>
        <p:grpSpPr>
          <a:xfrm>
            <a:off x="8236829" y="5203346"/>
            <a:ext cx="123825" cy="123825"/>
            <a:chOff x="0" y="0"/>
            <a:chExt cx="123825" cy="123825"/>
          </a:xfrm>
        </p:grpSpPr>
        <p:sp>
          <p:nvSpPr>
            <p:cNvPr id="10" name="Freeform 10"/>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txBody>
            <a:bodyPr/>
            <a:lstStyle/>
            <a:p>
              <a:endParaRPr lang="en-US"/>
            </a:p>
          </p:txBody>
        </p:sp>
      </p:grpSp>
      <p:grpSp>
        <p:nvGrpSpPr>
          <p:cNvPr id="11" name="Group 11"/>
          <p:cNvGrpSpPr>
            <a:grpSpLocks noChangeAspect="1"/>
          </p:cNvGrpSpPr>
          <p:nvPr/>
        </p:nvGrpSpPr>
        <p:grpSpPr>
          <a:xfrm>
            <a:off x="8236829" y="7230848"/>
            <a:ext cx="123825" cy="123825"/>
            <a:chOff x="0" y="0"/>
            <a:chExt cx="123825" cy="123825"/>
          </a:xfrm>
        </p:grpSpPr>
        <p:sp>
          <p:nvSpPr>
            <p:cNvPr id="12" name="Freeform 12"/>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txBody>
            <a:bodyPr/>
            <a:lstStyle/>
            <a:p>
              <a:endParaRPr lang="en-US"/>
            </a:p>
          </p:txBody>
        </p:sp>
      </p:grpSp>
      <p:sp>
        <p:nvSpPr>
          <p:cNvPr id="13" name="TextBox 13"/>
          <p:cNvSpPr txBox="1"/>
          <p:nvPr/>
        </p:nvSpPr>
        <p:spPr>
          <a:xfrm>
            <a:off x="4730239" y="1290990"/>
            <a:ext cx="9003925"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Human Expirments</a:t>
            </a:r>
          </a:p>
        </p:txBody>
      </p:sp>
      <p:sp>
        <p:nvSpPr>
          <p:cNvPr id="14" name="TextBox 14"/>
          <p:cNvSpPr txBox="1"/>
          <p:nvPr/>
        </p:nvSpPr>
        <p:spPr>
          <a:xfrm>
            <a:off x="8551002" y="3537699"/>
            <a:ext cx="6784257" cy="980961"/>
          </a:xfrm>
          <a:prstGeom prst="rect">
            <a:avLst/>
          </a:prstGeom>
        </p:spPr>
        <p:txBody>
          <a:bodyPr lIns="0" tIns="0" rIns="0" bIns="0" rtlCol="0" anchor="t">
            <a:spAutoFit/>
          </a:bodyPr>
          <a:lstStyle/>
          <a:p>
            <a:pPr algn="l">
              <a:lnSpc>
                <a:spcPts val="3899"/>
              </a:lnSpc>
            </a:pPr>
            <a:r>
              <a:rPr lang="en-US" sz="2999" b="1">
                <a:solidFill>
                  <a:srgbClr val="1C353C"/>
                </a:solidFill>
                <a:latin typeface="Exo 2 Medium"/>
                <a:ea typeface="Exo 2 Medium"/>
                <a:cs typeface="Exo 2 Medium"/>
                <a:sym typeface="Exo 2 Medium"/>
              </a:rPr>
              <a:t>Tuskegee Syphilis Study: Infecting and studying unknowing participants [2]</a:t>
            </a:r>
          </a:p>
        </p:txBody>
      </p:sp>
      <p:sp>
        <p:nvSpPr>
          <p:cNvPr id="15" name="TextBox 15"/>
          <p:cNvSpPr txBox="1"/>
          <p:nvPr/>
        </p:nvSpPr>
        <p:spPr>
          <a:xfrm>
            <a:off x="8551002" y="4906280"/>
            <a:ext cx="7906150" cy="1947906"/>
          </a:xfrm>
          <a:prstGeom prst="rect">
            <a:avLst/>
          </a:prstGeom>
        </p:spPr>
        <p:txBody>
          <a:bodyPr lIns="0" tIns="0" rIns="0" bIns="0" rtlCol="0" anchor="t">
            <a:spAutoFit/>
          </a:bodyPr>
          <a:lstStyle/>
          <a:p>
            <a:pPr algn="l">
              <a:lnSpc>
                <a:spcPct val="150000"/>
              </a:lnSpc>
            </a:pPr>
            <a:r>
              <a:rPr lang="en-US" sz="2950" b="1" dirty="0">
                <a:solidFill>
                  <a:srgbClr val="1C353C"/>
                </a:solidFill>
                <a:latin typeface="Exo 2 Medium"/>
                <a:ea typeface="Exo 2 Medium"/>
                <a:cs typeface="Exo 2 Medium"/>
                <a:sym typeface="Exo 2 Medium"/>
              </a:rPr>
              <a:t>Unit 731 and Nazi Experiments: The reason we have the Nuremberg Codes for medical experimentation [2]</a:t>
            </a:r>
            <a:endParaRPr lang="en-US" sz="2950" b="1" dirty="0">
              <a:solidFill>
                <a:srgbClr val="1C353C"/>
              </a:solidFill>
              <a:latin typeface="Exo 2 Medium"/>
              <a:ea typeface="Exo 2 Medium"/>
              <a:cs typeface="Exo 2 Medium"/>
            </a:endParaRPr>
          </a:p>
        </p:txBody>
      </p:sp>
      <p:sp>
        <p:nvSpPr>
          <p:cNvPr id="16" name="TextBox 16"/>
          <p:cNvSpPr txBox="1"/>
          <p:nvPr/>
        </p:nvSpPr>
        <p:spPr>
          <a:xfrm>
            <a:off x="8551002" y="6980850"/>
            <a:ext cx="7156790" cy="1980414"/>
          </a:xfrm>
          <a:prstGeom prst="rect">
            <a:avLst/>
          </a:prstGeom>
        </p:spPr>
        <p:txBody>
          <a:bodyPr lIns="0" tIns="0" rIns="0" bIns="0" rtlCol="0" anchor="t">
            <a:spAutoFit/>
          </a:bodyPr>
          <a:lstStyle/>
          <a:p>
            <a:pPr algn="l">
              <a:lnSpc>
                <a:spcPct val="150000"/>
              </a:lnSpc>
            </a:pPr>
            <a:r>
              <a:rPr lang="en-US" sz="2999" b="1" dirty="0">
                <a:solidFill>
                  <a:srgbClr val="1C353C"/>
                </a:solidFill>
                <a:latin typeface="Exo 2 Medium"/>
                <a:ea typeface="Exo 2 Medium"/>
                <a:cs typeface="Exo 2 Medium"/>
                <a:sym typeface="Exo 2 Medium"/>
              </a:rPr>
              <a:t>CIA MK-Ultra: Giving unknowing civilians psychedelics to mind control them [2]</a:t>
            </a:r>
          </a:p>
        </p:txBody>
      </p:sp>
      <p:sp>
        <p:nvSpPr>
          <p:cNvPr id="17" name="TextBox 17"/>
          <p:cNvSpPr txBox="1"/>
          <p:nvPr/>
        </p:nvSpPr>
        <p:spPr>
          <a:xfrm>
            <a:off x="1028995" y="9184967"/>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8" name="TextBox 17">
            <a:extLst>
              <a:ext uri="{FF2B5EF4-FFF2-40B4-BE49-F238E27FC236}">
                <a16:creationId xmlns:a16="http://schemas.microsoft.com/office/drawing/2014/main" id="{0D8824A6-4C2C-7580-C443-39DA9B4A4947}"/>
              </a:ext>
            </a:extLst>
          </p:cNvPr>
          <p:cNvSpPr txBox="1"/>
          <p:nvPr/>
        </p:nvSpPr>
        <p:spPr>
          <a:xfrm>
            <a:off x="17712138" y="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16</a:t>
            </a:r>
            <a:endParaRPr lang="en-US" sz="3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2475"/>
          </a:xfrm>
          <a:custGeom>
            <a:avLst/>
            <a:gdLst/>
            <a:ahLst/>
            <a:cxnLst/>
            <a:rect l="l" t="t" r="r" b="b"/>
            <a:pathLst>
              <a:path w="18288000" h="12182475">
                <a:moveTo>
                  <a:pt x="0" y="0"/>
                </a:moveTo>
                <a:lnTo>
                  <a:pt x="18288000" y="0"/>
                </a:lnTo>
                <a:lnTo>
                  <a:pt x="18288000" y="12182475"/>
                </a:lnTo>
                <a:lnTo>
                  <a:pt x="0" y="12182475"/>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0" y="1656626"/>
            <a:ext cx="18288000" cy="1645320"/>
            <a:chOff x="0" y="0"/>
            <a:chExt cx="18288000" cy="1645310"/>
          </a:xfrm>
        </p:grpSpPr>
        <p:sp>
          <p:nvSpPr>
            <p:cNvPr id="4" name="Freeform 4"/>
            <p:cNvSpPr/>
            <p:nvPr/>
          </p:nvSpPr>
          <p:spPr>
            <a:xfrm>
              <a:off x="0" y="0"/>
              <a:ext cx="18288000" cy="1645285"/>
            </a:xfrm>
            <a:custGeom>
              <a:avLst/>
              <a:gdLst/>
              <a:ahLst/>
              <a:cxnLst/>
              <a:rect l="l" t="t" r="r" b="b"/>
              <a:pathLst>
                <a:path w="18288000" h="1645285">
                  <a:moveTo>
                    <a:pt x="0" y="0"/>
                  </a:moveTo>
                  <a:lnTo>
                    <a:pt x="0" y="1645285"/>
                  </a:lnTo>
                  <a:lnTo>
                    <a:pt x="18288000" y="1645285"/>
                  </a:lnTo>
                  <a:lnTo>
                    <a:pt x="18288000" y="0"/>
                  </a:lnTo>
                  <a:close/>
                </a:path>
              </a:pathLst>
            </a:custGeom>
            <a:solidFill>
              <a:srgbClr val="FFFFFF"/>
            </a:solidFill>
          </p:spPr>
          <p:txBody>
            <a:bodyPr/>
            <a:lstStyle/>
            <a:p>
              <a:endParaRPr lang="en-US"/>
            </a:p>
          </p:txBody>
        </p:sp>
      </p:grpSp>
      <p:grpSp>
        <p:nvGrpSpPr>
          <p:cNvPr id="5" name="Group 5"/>
          <p:cNvGrpSpPr>
            <a:grpSpLocks noChangeAspect="1"/>
          </p:cNvGrpSpPr>
          <p:nvPr/>
        </p:nvGrpSpPr>
        <p:grpSpPr>
          <a:xfrm>
            <a:off x="3368240" y="4271943"/>
            <a:ext cx="11550710" cy="4042791"/>
            <a:chOff x="0" y="0"/>
            <a:chExt cx="11550701" cy="2998965"/>
          </a:xfrm>
        </p:grpSpPr>
        <p:sp>
          <p:nvSpPr>
            <p:cNvPr id="6" name="Freeform 6"/>
            <p:cNvSpPr/>
            <p:nvPr/>
          </p:nvSpPr>
          <p:spPr>
            <a:xfrm>
              <a:off x="0" y="0"/>
              <a:ext cx="11550650" cy="2998978"/>
            </a:xfrm>
            <a:custGeom>
              <a:avLst/>
              <a:gdLst/>
              <a:ahLst/>
              <a:cxnLst/>
              <a:rect l="l" t="t" r="r" b="b"/>
              <a:pathLst>
                <a:path w="11550650" h="2998978">
                  <a:moveTo>
                    <a:pt x="0" y="0"/>
                  </a:moveTo>
                  <a:lnTo>
                    <a:pt x="11550650" y="0"/>
                  </a:lnTo>
                  <a:lnTo>
                    <a:pt x="11550650" y="2998978"/>
                  </a:lnTo>
                  <a:lnTo>
                    <a:pt x="0" y="2998978"/>
                  </a:lnTo>
                  <a:close/>
                </a:path>
              </a:pathLst>
            </a:custGeom>
            <a:solidFill>
              <a:srgbClr val="C4CCD6"/>
            </a:solidFill>
          </p:spPr>
          <p:txBody>
            <a:bodyPr/>
            <a:lstStyle/>
            <a:p>
              <a:endParaRPr lang="en-US"/>
            </a:p>
          </p:txBody>
        </p:sp>
      </p:grpSp>
      <p:sp>
        <p:nvSpPr>
          <p:cNvPr id="7" name="TextBox 7"/>
          <p:cNvSpPr txBox="1"/>
          <p:nvPr/>
        </p:nvSpPr>
        <p:spPr>
          <a:xfrm>
            <a:off x="5169903" y="4674079"/>
            <a:ext cx="8106851" cy="2242147"/>
          </a:xfrm>
          <a:prstGeom prst="rect">
            <a:avLst/>
          </a:prstGeom>
        </p:spPr>
        <p:txBody>
          <a:bodyPr lIns="0" tIns="0" rIns="0" bIns="0" rtlCol="0" anchor="t">
            <a:spAutoFit/>
          </a:bodyPr>
          <a:lstStyle/>
          <a:p>
            <a:pPr algn="ctr">
              <a:lnSpc>
                <a:spcPts val="8998"/>
              </a:lnSpc>
            </a:pPr>
            <a:r>
              <a:rPr lang="en-US" sz="6399" b="1">
                <a:solidFill>
                  <a:srgbClr val="1C353C"/>
                </a:solidFill>
                <a:latin typeface="Exo 2 Medium"/>
                <a:ea typeface="Exo 2 Medium"/>
                <a:cs typeface="Exo 2 Medium"/>
                <a:sym typeface="Exo 2 Medium"/>
              </a:rPr>
              <a:t>Treat others how you want to be treated</a:t>
            </a:r>
          </a:p>
        </p:txBody>
      </p:sp>
      <p:sp>
        <p:nvSpPr>
          <p:cNvPr id="8" name="TextBox 8"/>
          <p:cNvSpPr txBox="1"/>
          <p:nvPr/>
        </p:nvSpPr>
        <p:spPr>
          <a:xfrm>
            <a:off x="6538598" y="1972266"/>
            <a:ext cx="5359375"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Golden RUle</a:t>
            </a:r>
          </a:p>
        </p:txBody>
      </p:sp>
      <p:sp>
        <p:nvSpPr>
          <p:cNvPr id="9" name="TextBox 9"/>
          <p:cNvSpPr txBox="1"/>
          <p:nvPr/>
        </p:nvSpPr>
        <p:spPr>
          <a:xfrm>
            <a:off x="295" y="98720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10" name="TextBox 9">
            <a:extLst>
              <a:ext uri="{FF2B5EF4-FFF2-40B4-BE49-F238E27FC236}">
                <a16:creationId xmlns:a16="http://schemas.microsoft.com/office/drawing/2014/main" id="{45CF6E0F-23C4-CA95-FD05-648C2B16A91A}"/>
              </a:ext>
            </a:extLst>
          </p:cNvPr>
          <p:cNvSpPr txBox="1"/>
          <p:nvPr/>
        </p:nvSpPr>
        <p:spPr>
          <a:xfrm>
            <a:off x="17624885" y="-1"/>
            <a:ext cx="6631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17</a:t>
            </a:r>
            <a:endParaRPr lang="en-US" sz="30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16228228" cy="1645320"/>
            <a:chOff x="0" y="0"/>
            <a:chExt cx="16228225" cy="1645310"/>
          </a:xfrm>
        </p:grpSpPr>
        <p:sp>
          <p:nvSpPr>
            <p:cNvPr id="3" name="Freeform 3"/>
            <p:cNvSpPr/>
            <p:nvPr/>
          </p:nvSpPr>
          <p:spPr>
            <a:xfrm>
              <a:off x="0" y="0"/>
              <a:ext cx="16228188" cy="1645285"/>
            </a:xfrm>
            <a:custGeom>
              <a:avLst/>
              <a:gdLst/>
              <a:ahLst/>
              <a:cxnLst/>
              <a:rect l="l" t="t" r="r" b="b"/>
              <a:pathLst>
                <a:path w="16228188" h="1645285">
                  <a:moveTo>
                    <a:pt x="0" y="0"/>
                  </a:moveTo>
                  <a:lnTo>
                    <a:pt x="0" y="1645285"/>
                  </a:lnTo>
                  <a:lnTo>
                    <a:pt x="16228188" y="1645285"/>
                  </a:lnTo>
                  <a:lnTo>
                    <a:pt x="16228188" y="0"/>
                  </a:lnTo>
                  <a:close/>
                </a:path>
              </a:pathLst>
            </a:custGeom>
            <a:solidFill>
              <a:srgbClr val="C4CCD6"/>
            </a:solidFill>
          </p:spPr>
          <p:txBody>
            <a:bodyPr/>
            <a:lstStyle/>
            <a:p>
              <a:endParaRPr lang="en-US"/>
            </a:p>
          </p:txBody>
        </p:sp>
      </p:grpSp>
      <p:grpSp>
        <p:nvGrpSpPr>
          <p:cNvPr id="4" name="Group 4"/>
          <p:cNvGrpSpPr>
            <a:grpSpLocks noChangeAspect="1"/>
          </p:cNvGrpSpPr>
          <p:nvPr/>
        </p:nvGrpSpPr>
        <p:grpSpPr>
          <a:xfrm>
            <a:off x="7156132" y="3164510"/>
            <a:ext cx="10092842" cy="6093790"/>
            <a:chOff x="0" y="0"/>
            <a:chExt cx="10092842" cy="6093790"/>
          </a:xfrm>
        </p:grpSpPr>
        <p:sp>
          <p:nvSpPr>
            <p:cNvPr id="5" name="Freeform 5"/>
            <p:cNvSpPr/>
            <p:nvPr/>
          </p:nvSpPr>
          <p:spPr>
            <a:xfrm>
              <a:off x="0" y="0"/>
              <a:ext cx="10092817" cy="6093841"/>
            </a:xfrm>
            <a:custGeom>
              <a:avLst/>
              <a:gdLst/>
              <a:ahLst/>
              <a:cxnLst/>
              <a:rect l="l" t="t" r="r" b="b"/>
              <a:pathLst>
                <a:path w="10092817" h="6093841">
                  <a:moveTo>
                    <a:pt x="0" y="0"/>
                  </a:moveTo>
                  <a:lnTo>
                    <a:pt x="10092817" y="0"/>
                  </a:lnTo>
                  <a:lnTo>
                    <a:pt x="10092817" y="6093841"/>
                  </a:lnTo>
                  <a:lnTo>
                    <a:pt x="0" y="6093841"/>
                  </a:lnTo>
                  <a:close/>
                </a:path>
              </a:pathLst>
            </a:custGeom>
            <a:solidFill>
              <a:srgbClr val="C4CCD6"/>
            </a:solidFill>
          </p:spPr>
          <p:txBody>
            <a:bodyPr/>
            <a:lstStyle/>
            <a:p>
              <a:endParaRPr lang="en-US"/>
            </a:p>
          </p:txBody>
        </p:sp>
      </p:grpSp>
      <p:sp>
        <p:nvSpPr>
          <p:cNvPr id="6" name="Freeform 6"/>
          <p:cNvSpPr/>
          <p:nvPr/>
        </p:nvSpPr>
        <p:spPr>
          <a:xfrm>
            <a:off x="1028700" y="3164510"/>
            <a:ext cx="5657850" cy="6096000"/>
          </a:xfrm>
          <a:custGeom>
            <a:avLst/>
            <a:gdLst/>
            <a:ahLst/>
            <a:cxnLst/>
            <a:rect l="l" t="t" r="r" b="b"/>
            <a:pathLst>
              <a:path w="5657850" h="6096000">
                <a:moveTo>
                  <a:pt x="0" y="0"/>
                </a:moveTo>
                <a:lnTo>
                  <a:pt x="5657850" y="0"/>
                </a:lnTo>
                <a:lnTo>
                  <a:pt x="5657850" y="6096000"/>
                </a:lnTo>
                <a:lnTo>
                  <a:pt x="0" y="6096000"/>
                </a:lnTo>
                <a:lnTo>
                  <a:pt x="0" y="0"/>
                </a:lnTo>
                <a:close/>
              </a:path>
            </a:pathLst>
          </a:custGeom>
          <a:blipFill>
            <a:blip r:embed="rId3"/>
            <a:stretch>
              <a:fillRect l="-26921" r="-16680"/>
            </a:stretch>
          </a:blipFill>
        </p:spPr>
        <p:txBody>
          <a:bodyPr/>
          <a:lstStyle/>
          <a:p>
            <a:endParaRPr lang="en-US"/>
          </a:p>
        </p:txBody>
      </p:sp>
      <p:grpSp>
        <p:nvGrpSpPr>
          <p:cNvPr id="7" name="Group 7"/>
          <p:cNvGrpSpPr>
            <a:grpSpLocks noChangeAspect="1"/>
          </p:cNvGrpSpPr>
          <p:nvPr/>
        </p:nvGrpSpPr>
        <p:grpSpPr>
          <a:xfrm>
            <a:off x="1028700" y="9899332"/>
            <a:ext cx="1405538" cy="38100"/>
            <a:chOff x="0" y="0"/>
            <a:chExt cx="1405534" cy="38100"/>
          </a:xfrm>
        </p:grpSpPr>
        <p:sp>
          <p:nvSpPr>
            <p:cNvPr id="8" name="Freeform 8"/>
            <p:cNvSpPr/>
            <p:nvPr/>
          </p:nvSpPr>
          <p:spPr>
            <a:xfrm>
              <a:off x="0" y="0"/>
              <a:ext cx="1405509" cy="38100"/>
            </a:xfrm>
            <a:custGeom>
              <a:avLst/>
              <a:gdLst/>
              <a:ahLst/>
              <a:cxnLst/>
              <a:rect l="l" t="t" r="r" b="b"/>
              <a:pathLst>
                <a:path w="1405509" h="38100">
                  <a:moveTo>
                    <a:pt x="0" y="0"/>
                  </a:moveTo>
                  <a:lnTo>
                    <a:pt x="1405509" y="0"/>
                  </a:lnTo>
                  <a:lnTo>
                    <a:pt x="1405509" y="38100"/>
                  </a:lnTo>
                  <a:lnTo>
                    <a:pt x="0" y="38100"/>
                  </a:lnTo>
                  <a:close/>
                </a:path>
              </a:pathLst>
            </a:custGeom>
            <a:solidFill>
              <a:srgbClr val="FFFEFE"/>
            </a:solidFill>
          </p:spPr>
          <p:txBody>
            <a:bodyPr/>
            <a:lstStyle/>
            <a:p>
              <a:endParaRPr lang="en-US"/>
            </a:p>
          </p:txBody>
        </p:sp>
      </p:grpSp>
      <p:grpSp>
        <p:nvGrpSpPr>
          <p:cNvPr id="9" name="Group 9"/>
          <p:cNvGrpSpPr>
            <a:grpSpLocks noChangeAspect="1"/>
          </p:cNvGrpSpPr>
          <p:nvPr/>
        </p:nvGrpSpPr>
        <p:grpSpPr>
          <a:xfrm>
            <a:off x="8398754" y="3805076"/>
            <a:ext cx="171450" cy="171450"/>
            <a:chOff x="0" y="0"/>
            <a:chExt cx="171450" cy="171450"/>
          </a:xfrm>
        </p:grpSpPr>
        <p:sp>
          <p:nvSpPr>
            <p:cNvPr id="10" name="Freeform 10"/>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txBody>
            <a:bodyPr/>
            <a:lstStyle/>
            <a:p>
              <a:endParaRPr lang="en-US"/>
            </a:p>
          </p:txBody>
        </p:sp>
      </p:grpSp>
      <p:grpSp>
        <p:nvGrpSpPr>
          <p:cNvPr id="11" name="Group 11"/>
          <p:cNvGrpSpPr>
            <a:grpSpLocks noChangeAspect="1"/>
          </p:cNvGrpSpPr>
          <p:nvPr/>
        </p:nvGrpSpPr>
        <p:grpSpPr>
          <a:xfrm>
            <a:off x="8398754" y="5176676"/>
            <a:ext cx="171450" cy="171450"/>
            <a:chOff x="0" y="0"/>
            <a:chExt cx="171450" cy="171450"/>
          </a:xfrm>
        </p:grpSpPr>
        <p:sp>
          <p:nvSpPr>
            <p:cNvPr id="12" name="Freeform 12"/>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txBody>
            <a:bodyPr/>
            <a:lstStyle/>
            <a:p>
              <a:endParaRPr lang="en-US"/>
            </a:p>
          </p:txBody>
        </p:sp>
      </p:grpSp>
      <p:grpSp>
        <p:nvGrpSpPr>
          <p:cNvPr id="13" name="Group 13"/>
          <p:cNvGrpSpPr>
            <a:grpSpLocks noChangeAspect="1"/>
          </p:cNvGrpSpPr>
          <p:nvPr/>
        </p:nvGrpSpPr>
        <p:grpSpPr>
          <a:xfrm>
            <a:off x="8398754" y="6548276"/>
            <a:ext cx="171450" cy="171450"/>
            <a:chOff x="0" y="0"/>
            <a:chExt cx="171450" cy="171450"/>
          </a:xfrm>
        </p:grpSpPr>
        <p:sp>
          <p:nvSpPr>
            <p:cNvPr id="14" name="Freeform 14"/>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txBody>
            <a:bodyPr/>
            <a:lstStyle/>
            <a:p>
              <a:endParaRPr lang="en-US"/>
            </a:p>
          </p:txBody>
        </p:sp>
      </p:grpSp>
      <p:grpSp>
        <p:nvGrpSpPr>
          <p:cNvPr id="15" name="Group 15"/>
          <p:cNvGrpSpPr>
            <a:grpSpLocks noChangeAspect="1"/>
          </p:cNvGrpSpPr>
          <p:nvPr/>
        </p:nvGrpSpPr>
        <p:grpSpPr>
          <a:xfrm>
            <a:off x="8398754" y="8605676"/>
            <a:ext cx="171450" cy="171450"/>
            <a:chOff x="0" y="0"/>
            <a:chExt cx="171450" cy="171450"/>
          </a:xfrm>
        </p:grpSpPr>
        <p:sp>
          <p:nvSpPr>
            <p:cNvPr id="16" name="Freeform 16"/>
            <p:cNvSpPr/>
            <p:nvPr/>
          </p:nvSpPr>
          <p:spPr>
            <a:xfrm>
              <a:off x="0" y="0"/>
              <a:ext cx="171450" cy="171450"/>
            </a:xfrm>
            <a:custGeom>
              <a:avLst/>
              <a:gdLst/>
              <a:ahLst/>
              <a:cxnLst/>
              <a:rect l="l" t="t" r="r" b="b"/>
              <a:pathLst>
                <a:path w="171450" h="171450">
                  <a:moveTo>
                    <a:pt x="171450" y="85725"/>
                  </a:moveTo>
                  <a:cubicBezTo>
                    <a:pt x="171450" y="91313"/>
                    <a:pt x="170942" y="96901"/>
                    <a:pt x="169799" y="102489"/>
                  </a:cubicBezTo>
                  <a:cubicBezTo>
                    <a:pt x="168656" y="108077"/>
                    <a:pt x="167132" y="113411"/>
                    <a:pt x="164973" y="118618"/>
                  </a:cubicBezTo>
                  <a:cubicBezTo>
                    <a:pt x="162814" y="123825"/>
                    <a:pt x="160147" y="128778"/>
                    <a:pt x="157099" y="133477"/>
                  </a:cubicBezTo>
                  <a:cubicBezTo>
                    <a:pt x="154051" y="138176"/>
                    <a:pt x="150368" y="142494"/>
                    <a:pt x="146431" y="146431"/>
                  </a:cubicBezTo>
                  <a:cubicBezTo>
                    <a:pt x="142494" y="150368"/>
                    <a:pt x="138176" y="153924"/>
                    <a:pt x="133477" y="157099"/>
                  </a:cubicBezTo>
                  <a:cubicBezTo>
                    <a:pt x="128778" y="160274"/>
                    <a:pt x="123825" y="162814"/>
                    <a:pt x="118618" y="164973"/>
                  </a:cubicBezTo>
                  <a:cubicBezTo>
                    <a:pt x="113411" y="167132"/>
                    <a:pt x="108077" y="168783"/>
                    <a:pt x="102489" y="169799"/>
                  </a:cubicBezTo>
                  <a:cubicBezTo>
                    <a:pt x="96901" y="170815"/>
                    <a:pt x="91440" y="171450"/>
                    <a:pt x="85725" y="171450"/>
                  </a:cubicBezTo>
                  <a:cubicBezTo>
                    <a:pt x="80010" y="171450"/>
                    <a:pt x="74549" y="170942"/>
                    <a:pt x="68961" y="169799"/>
                  </a:cubicBezTo>
                  <a:cubicBezTo>
                    <a:pt x="63373" y="168656"/>
                    <a:pt x="58039" y="167132"/>
                    <a:pt x="52832" y="164973"/>
                  </a:cubicBezTo>
                  <a:cubicBezTo>
                    <a:pt x="47625" y="162814"/>
                    <a:pt x="42672" y="160147"/>
                    <a:pt x="37973" y="157099"/>
                  </a:cubicBezTo>
                  <a:cubicBezTo>
                    <a:pt x="33274" y="154051"/>
                    <a:pt x="28956" y="150368"/>
                    <a:pt x="25019" y="146431"/>
                  </a:cubicBezTo>
                  <a:cubicBezTo>
                    <a:pt x="21082" y="142494"/>
                    <a:pt x="17526" y="138176"/>
                    <a:pt x="14351" y="133477"/>
                  </a:cubicBezTo>
                  <a:cubicBezTo>
                    <a:pt x="11176" y="128778"/>
                    <a:pt x="8636" y="123698"/>
                    <a:pt x="6477" y="118491"/>
                  </a:cubicBezTo>
                  <a:cubicBezTo>
                    <a:pt x="4318" y="113284"/>
                    <a:pt x="2794" y="107950"/>
                    <a:pt x="1651" y="102489"/>
                  </a:cubicBezTo>
                  <a:cubicBezTo>
                    <a:pt x="508" y="97028"/>
                    <a:pt x="0" y="91313"/>
                    <a:pt x="0" y="85725"/>
                  </a:cubicBezTo>
                  <a:cubicBezTo>
                    <a:pt x="0" y="80137"/>
                    <a:pt x="508" y="74549"/>
                    <a:pt x="1651" y="68961"/>
                  </a:cubicBezTo>
                  <a:cubicBezTo>
                    <a:pt x="2794" y="63373"/>
                    <a:pt x="4318" y="58166"/>
                    <a:pt x="6477" y="52959"/>
                  </a:cubicBezTo>
                  <a:cubicBezTo>
                    <a:pt x="8636" y="47752"/>
                    <a:pt x="11303" y="42799"/>
                    <a:pt x="14478" y="38100"/>
                  </a:cubicBezTo>
                  <a:cubicBezTo>
                    <a:pt x="17653" y="33401"/>
                    <a:pt x="21209" y="29083"/>
                    <a:pt x="25146" y="25146"/>
                  </a:cubicBezTo>
                  <a:cubicBezTo>
                    <a:pt x="29083" y="21209"/>
                    <a:pt x="33401" y="17653"/>
                    <a:pt x="38100" y="14478"/>
                  </a:cubicBezTo>
                  <a:cubicBezTo>
                    <a:pt x="42799" y="11303"/>
                    <a:pt x="47752" y="8636"/>
                    <a:pt x="52959" y="6477"/>
                  </a:cubicBezTo>
                  <a:cubicBezTo>
                    <a:pt x="58166" y="4318"/>
                    <a:pt x="63500" y="2794"/>
                    <a:pt x="68961" y="1651"/>
                  </a:cubicBezTo>
                  <a:cubicBezTo>
                    <a:pt x="74422" y="508"/>
                    <a:pt x="80137" y="0"/>
                    <a:pt x="85725" y="0"/>
                  </a:cubicBezTo>
                  <a:cubicBezTo>
                    <a:pt x="91313" y="0"/>
                    <a:pt x="96901" y="508"/>
                    <a:pt x="102489" y="1651"/>
                  </a:cubicBezTo>
                  <a:cubicBezTo>
                    <a:pt x="108077" y="2794"/>
                    <a:pt x="113411" y="4318"/>
                    <a:pt x="118618" y="6477"/>
                  </a:cubicBezTo>
                  <a:cubicBezTo>
                    <a:pt x="123825" y="8636"/>
                    <a:pt x="128778" y="11303"/>
                    <a:pt x="133477" y="14351"/>
                  </a:cubicBezTo>
                  <a:cubicBezTo>
                    <a:pt x="138176" y="17399"/>
                    <a:pt x="142494" y="21082"/>
                    <a:pt x="146431" y="25019"/>
                  </a:cubicBezTo>
                  <a:cubicBezTo>
                    <a:pt x="150368" y="28956"/>
                    <a:pt x="153924" y="33274"/>
                    <a:pt x="157099" y="37973"/>
                  </a:cubicBezTo>
                  <a:cubicBezTo>
                    <a:pt x="160274" y="42672"/>
                    <a:pt x="162814" y="47625"/>
                    <a:pt x="164973" y="52832"/>
                  </a:cubicBezTo>
                  <a:cubicBezTo>
                    <a:pt x="167132" y="58039"/>
                    <a:pt x="168783" y="63373"/>
                    <a:pt x="169799" y="68961"/>
                  </a:cubicBezTo>
                  <a:cubicBezTo>
                    <a:pt x="170815" y="74549"/>
                    <a:pt x="171450" y="80010"/>
                    <a:pt x="171450" y="85725"/>
                  </a:cubicBezTo>
                  <a:close/>
                </a:path>
              </a:pathLst>
            </a:custGeom>
            <a:solidFill>
              <a:srgbClr val="1C353C"/>
            </a:solidFill>
          </p:spPr>
          <p:txBody>
            <a:bodyPr/>
            <a:lstStyle/>
            <a:p>
              <a:endParaRPr lang="en-US"/>
            </a:p>
          </p:txBody>
        </p:sp>
      </p:grpSp>
      <p:sp>
        <p:nvSpPr>
          <p:cNvPr id="17" name="TextBox 17"/>
          <p:cNvSpPr txBox="1"/>
          <p:nvPr/>
        </p:nvSpPr>
        <p:spPr>
          <a:xfrm>
            <a:off x="6889880" y="1290990"/>
            <a:ext cx="4598146"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Racist AI</a:t>
            </a:r>
          </a:p>
        </p:txBody>
      </p:sp>
      <p:sp>
        <p:nvSpPr>
          <p:cNvPr id="18" name="TextBox 18"/>
          <p:cNvSpPr txBox="1"/>
          <p:nvPr/>
        </p:nvSpPr>
        <p:spPr>
          <a:xfrm>
            <a:off x="8810111" y="3530756"/>
            <a:ext cx="7948289" cy="5478780"/>
          </a:xfrm>
          <a:prstGeom prst="rect">
            <a:avLst/>
          </a:prstGeom>
        </p:spPr>
        <p:txBody>
          <a:bodyPr lIns="0" tIns="0" rIns="0" bIns="0" rtlCol="0" anchor="t">
            <a:spAutoFit/>
          </a:bodyPr>
          <a:lstStyle/>
          <a:p>
            <a:pPr algn="l">
              <a:lnSpc>
                <a:spcPts val="5401"/>
              </a:lnSpc>
            </a:pPr>
            <a:r>
              <a:rPr lang="en-US" sz="4200" dirty="0">
                <a:solidFill>
                  <a:srgbClr val="1C353C"/>
                </a:solidFill>
                <a:latin typeface="Exo 2"/>
                <a:ea typeface="Exo 2"/>
                <a:cs typeface="Exo 2"/>
                <a:sym typeface="Exo 2"/>
              </a:rPr>
              <a:t>AI is trained on large data sets and learns from patterns of text AI can reproduce and parrot outdated stereotypes [8] </a:t>
            </a:r>
          </a:p>
          <a:p>
            <a:pPr algn="l">
              <a:lnSpc>
                <a:spcPts val="5401"/>
              </a:lnSpc>
            </a:pPr>
            <a:r>
              <a:rPr lang="en-US" sz="4200" dirty="0">
                <a:solidFill>
                  <a:srgbClr val="1C353C"/>
                </a:solidFill>
                <a:latin typeface="Exo 2"/>
                <a:ea typeface="Exo 2"/>
                <a:cs typeface="Exo 2"/>
                <a:sym typeface="Exo 2"/>
              </a:rPr>
              <a:t>AI lacks a moral compass to contextual understanding of what it is saying [8] </a:t>
            </a:r>
          </a:p>
          <a:p>
            <a:pPr algn="l">
              <a:lnSpc>
                <a:spcPts val="5401"/>
              </a:lnSpc>
            </a:pPr>
            <a:r>
              <a:rPr lang="en-US" sz="4200" dirty="0">
                <a:solidFill>
                  <a:srgbClr val="1C353C"/>
                </a:solidFill>
                <a:latin typeface="Exo 2"/>
                <a:ea typeface="Exo 2"/>
                <a:cs typeface="Exo 2"/>
                <a:sym typeface="Exo 2"/>
              </a:rPr>
              <a:t>Imagine an AI trained on 4chan</a:t>
            </a:r>
          </a:p>
        </p:txBody>
      </p:sp>
      <p:sp>
        <p:nvSpPr>
          <p:cNvPr id="19" name="TextBox 19"/>
          <p:cNvSpPr txBox="1"/>
          <p:nvPr/>
        </p:nvSpPr>
        <p:spPr>
          <a:xfrm>
            <a:off x="1028700" y="9344549"/>
            <a:ext cx="1433636" cy="602266"/>
          </a:xfrm>
          <a:prstGeom prst="rect">
            <a:avLst/>
          </a:prstGeom>
        </p:spPr>
        <p:txBody>
          <a:bodyPr lIns="0" tIns="0" rIns="0" bIns="0" rtlCol="0" anchor="t">
            <a:spAutoFit/>
          </a:bodyPr>
          <a:lstStyle/>
          <a:p>
            <a:pPr algn="l">
              <a:lnSpc>
                <a:spcPts val="4759"/>
              </a:lnSpc>
            </a:pPr>
            <a:r>
              <a:rPr lang="en-US" sz="3399">
                <a:solidFill>
                  <a:srgbClr val="FFFEFE"/>
                </a:solidFill>
                <a:latin typeface="Canva Sans"/>
                <a:ea typeface="Canva Sans"/>
                <a:cs typeface="Canva Sans"/>
                <a:sym typeface="Canva Sans"/>
                <a:hlinkClick r:id="rId4" tooltip="https://encrypted-tbn0.gstatic.com/images?q=tbn:ANd9GcTeA2oQTtGwlJuoGKBHkBCA89g-0Ig1FxBNhcP2G8aMiMJapSAfHVIl_kvMH5MCnWzh__Q&amp;usqp=CAU"/>
              </a:rPr>
              <a:t>WIRED</a:t>
            </a:r>
          </a:p>
        </p:txBody>
      </p:sp>
      <p:sp>
        <p:nvSpPr>
          <p:cNvPr id="20" name="TextBox 19">
            <a:extLst>
              <a:ext uri="{FF2B5EF4-FFF2-40B4-BE49-F238E27FC236}">
                <a16:creationId xmlns:a16="http://schemas.microsoft.com/office/drawing/2014/main" id="{6A013777-49EB-1455-0F4E-8213538DE88F}"/>
              </a:ext>
            </a:extLst>
          </p:cNvPr>
          <p:cNvSpPr txBox="1"/>
          <p:nvPr/>
        </p:nvSpPr>
        <p:spPr>
          <a:xfrm>
            <a:off x="17520183" y="-1"/>
            <a:ext cx="7678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18</a:t>
            </a:r>
            <a:endParaRPr lang="en-US" sz="3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394759"/>
            </a:solidFill>
          </p:spPr>
          <p:txBody>
            <a:bodyPr/>
            <a:lstStyle/>
            <a:p>
              <a:endParaRPr lang="en-US"/>
            </a:p>
          </p:txBody>
        </p:sp>
      </p:grpSp>
      <p:sp>
        <p:nvSpPr>
          <p:cNvPr id="4" name="Freeform 4"/>
          <p:cNvSpPr/>
          <p:nvPr/>
        </p:nvSpPr>
        <p:spPr>
          <a:xfrm>
            <a:off x="10174929" y="0"/>
            <a:ext cx="8113071" cy="10287000"/>
          </a:xfrm>
          <a:custGeom>
            <a:avLst/>
            <a:gdLst/>
            <a:ahLst/>
            <a:cxnLst/>
            <a:rect l="l" t="t" r="r" b="b"/>
            <a:pathLst>
              <a:path w="8113071" h="10287000">
                <a:moveTo>
                  <a:pt x="0" y="0"/>
                </a:moveTo>
                <a:lnTo>
                  <a:pt x="8113071" y="0"/>
                </a:lnTo>
                <a:lnTo>
                  <a:pt x="8113071" y="10287000"/>
                </a:lnTo>
                <a:lnTo>
                  <a:pt x="0" y="10287000"/>
                </a:lnTo>
                <a:lnTo>
                  <a:pt x="0" y="0"/>
                </a:lnTo>
                <a:close/>
              </a:path>
            </a:pathLst>
          </a:custGeom>
          <a:blipFill>
            <a:blip r:embed="rId3"/>
            <a:stretch>
              <a:fillRect l="-39553" r="-29624"/>
            </a:stretch>
          </a:blipFill>
        </p:spPr>
        <p:txBody>
          <a:bodyPr/>
          <a:lstStyle/>
          <a:p>
            <a:endParaRPr lang="en-US"/>
          </a:p>
        </p:txBody>
      </p:sp>
      <p:grpSp>
        <p:nvGrpSpPr>
          <p:cNvPr id="5" name="Group 5"/>
          <p:cNvGrpSpPr>
            <a:grpSpLocks noChangeAspect="1"/>
          </p:cNvGrpSpPr>
          <p:nvPr/>
        </p:nvGrpSpPr>
        <p:grpSpPr>
          <a:xfrm>
            <a:off x="1523305" y="4149090"/>
            <a:ext cx="180975" cy="180975"/>
            <a:chOff x="0" y="0"/>
            <a:chExt cx="180975" cy="180975"/>
          </a:xfrm>
        </p:grpSpPr>
        <p:sp>
          <p:nvSpPr>
            <p:cNvPr id="6" name="Freeform 6"/>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204"/>
                  </a:cubicBezTo>
                  <a:cubicBezTo>
                    <a:pt x="635" y="102489"/>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txBody>
            <a:bodyPr/>
            <a:lstStyle/>
            <a:p>
              <a:endParaRPr lang="en-US"/>
            </a:p>
          </p:txBody>
        </p:sp>
      </p:grpSp>
      <p:grpSp>
        <p:nvGrpSpPr>
          <p:cNvPr id="7" name="Group 7"/>
          <p:cNvGrpSpPr>
            <a:grpSpLocks noChangeAspect="1"/>
          </p:cNvGrpSpPr>
          <p:nvPr/>
        </p:nvGrpSpPr>
        <p:grpSpPr>
          <a:xfrm>
            <a:off x="1523305" y="5558790"/>
            <a:ext cx="180975" cy="180975"/>
            <a:chOff x="0" y="0"/>
            <a:chExt cx="180975" cy="180975"/>
          </a:xfrm>
        </p:grpSpPr>
        <p:sp>
          <p:nvSpPr>
            <p:cNvPr id="8" name="Freeform 8"/>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204"/>
                  </a:cubicBezTo>
                  <a:cubicBezTo>
                    <a:pt x="635" y="102489"/>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txBody>
            <a:bodyPr/>
            <a:lstStyle/>
            <a:p>
              <a:endParaRPr lang="en-US"/>
            </a:p>
          </p:txBody>
        </p:sp>
      </p:grpSp>
      <p:grpSp>
        <p:nvGrpSpPr>
          <p:cNvPr id="9" name="Group 9"/>
          <p:cNvGrpSpPr>
            <a:grpSpLocks noChangeAspect="1"/>
          </p:cNvGrpSpPr>
          <p:nvPr/>
        </p:nvGrpSpPr>
        <p:grpSpPr>
          <a:xfrm>
            <a:off x="1523305" y="6263640"/>
            <a:ext cx="180975" cy="180975"/>
            <a:chOff x="0" y="0"/>
            <a:chExt cx="180975" cy="180975"/>
          </a:xfrm>
        </p:grpSpPr>
        <p:sp>
          <p:nvSpPr>
            <p:cNvPr id="10" name="Freeform 10"/>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204"/>
                  </a:cubicBezTo>
                  <a:cubicBezTo>
                    <a:pt x="635" y="102489"/>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txBody>
            <a:bodyPr/>
            <a:lstStyle/>
            <a:p>
              <a:endParaRPr lang="en-US"/>
            </a:p>
          </p:txBody>
        </p:sp>
      </p:grpSp>
      <p:grpSp>
        <p:nvGrpSpPr>
          <p:cNvPr id="11" name="Group 11"/>
          <p:cNvGrpSpPr>
            <a:grpSpLocks noChangeAspect="1"/>
          </p:cNvGrpSpPr>
          <p:nvPr/>
        </p:nvGrpSpPr>
        <p:grpSpPr>
          <a:xfrm>
            <a:off x="1523305" y="7673340"/>
            <a:ext cx="180975" cy="180975"/>
            <a:chOff x="0" y="0"/>
            <a:chExt cx="180975" cy="180975"/>
          </a:xfrm>
        </p:grpSpPr>
        <p:sp>
          <p:nvSpPr>
            <p:cNvPr id="12" name="Freeform 12"/>
            <p:cNvSpPr/>
            <p:nvPr/>
          </p:nvSpPr>
          <p:spPr>
            <a:xfrm>
              <a:off x="0" y="0"/>
              <a:ext cx="181102" cy="181102"/>
            </a:xfrm>
            <a:custGeom>
              <a:avLst/>
              <a:gdLst/>
              <a:ahLst/>
              <a:cxnLst/>
              <a:rect l="l" t="t" r="r" b="b"/>
              <a:pathLst>
                <a:path w="181102" h="181102">
                  <a:moveTo>
                    <a:pt x="180975" y="90424"/>
                  </a:moveTo>
                  <a:cubicBezTo>
                    <a:pt x="180975" y="96393"/>
                    <a:pt x="180340" y="102235"/>
                    <a:pt x="179197" y="108077"/>
                  </a:cubicBezTo>
                  <a:cubicBezTo>
                    <a:pt x="178054" y="113919"/>
                    <a:pt x="176276" y="119507"/>
                    <a:pt x="173990" y="125095"/>
                  </a:cubicBezTo>
                  <a:cubicBezTo>
                    <a:pt x="171704" y="130683"/>
                    <a:pt x="168910" y="135763"/>
                    <a:pt x="165608" y="140716"/>
                  </a:cubicBezTo>
                  <a:cubicBezTo>
                    <a:pt x="162306" y="145669"/>
                    <a:pt x="158496" y="150241"/>
                    <a:pt x="154305" y="154432"/>
                  </a:cubicBezTo>
                  <a:cubicBezTo>
                    <a:pt x="150114" y="158623"/>
                    <a:pt x="145542" y="162433"/>
                    <a:pt x="140589" y="165735"/>
                  </a:cubicBezTo>
                  <a:cubicBezTo>
                    <a:pt x="135636" y="169037"/>
                    <a:pt x="130429" y="171831"/>
                    <a:pt x="124968" y="174117"/>
                  </a:cubicBezTo>
                  <a:cubicBezTo>
                    <a:pt x="119507" y="176403"/>
                    <a:pt x="113792" y="178054"/>
                    <a:pt x="107950" y="179324"/>
                  </a:cubicBezTo>
                  <a:cubicBezTo>
                    <a:pt x="102108" y="180594"/>
                    <a:pt x="96266" y="181102"/>
                    <a:pt x="90297" y="181102"/>
                  </a:cubicBezTo>
                  <a:cubicBezTo>
                    <a:pt x="84328" y="181102"/>
                    <a:pt x="78486" y="180467"/>
                    <a:pt x="72644" y="179324"/>
                  </a:cubicBezTo>
                  <a:cubicBezTo>
                    <a:pt x="66802" y="178181"/>
                    <a:pt x="61214" y="176403"/>
                    <a:pt x="55626" y="174117"/>
                  </a:cubicBezTo>
                  <a:cubicBezTo>
                    <a:pt x="50038" y="171831"/>
                    <a:pt x="44958" y="169037"/>
                    <a:pt x="40005" y="165735"/>
                  </a:cubicBezTo>
                  <a:cubicBezTo>
                    <a:pt x="35052" y="162433"/>
                    <a:pt x="30480" y="158623"/>
                    <a:pt x="26289" y="154432"/>
                  </a:cubicBezTo>
                  <a:cubicBezTo>
                    <a:pt x="22098" y="150241"/>
                    <a:pt x="18288" y="145669"/>
                    <a:pt x="14986" y="140716"/>
                  </a:cubicBezTo>
                  <a:cubicBezTo>
                    <a:pt x="11684" y="135763"/>
                    <a:pt x="8890" y="130556"/>
                    <a:pt x="6604" y="125095"/>
                  </a:cubicBezTo>
                  <a:cubicBezTo>
                    <a:pt x="4318" y="119634"/>
                    <a:pt x="2921" y="113919"/>
                    <a:pt x="1778" y="108077"/>
                  </a:cubicBezTo>
                  <a:cubicBezTo>
                    <a:pt x="635" y="102235"/>
                    <a:pt x="0" y="96393"/>
                    <a:pt x="0" y="90424"/>
                  </a:cubicBezTo>
                  <a:cubicBezTo>
                    <a:pt x="0" y="84455"/>
                    <a:pt x="635" y="78613"/>
                    <a:pt x="1778" y="72771"/>
                  </a:cubicBezTo>
                  <a:cubicBezTo>
                    <a:pt x="2921" y="66929"/>
                    <a:pt x="4572" y="61341"/>
                    <a:pt x="6858" y="55880"/>
                  </a:cubicBezTo>
                  <a:cubicBezTo>
                    <a:pt x="9144" y="50419"/>
                    <a:pt x="11938" y="45212"/>
                    <a:pt x="15240" y="40259"/>
                  </a:cubicBezTo>
                  <a:cubicBezTo>
                    <a:pt x="18542" y="35306"/>
                    <a:pt x="22352" y="30734"/>
                    <a:pt x="26543" y="26543"/>
                  </a:cubicBezTo>
                  <a:cubicBezTo>
                    <a:pt x="30734" y="22352"/>
                    <a:pt x="35306" y="18542"/>
                    <a:pt x="40259" y="15240"/>
                  </a:cubicBezTo>
                  <a:cubicBezTo>
                    <a:pt x="45212" y="11938"/>
                    <a:pt x="50419" y="9144"/>
                    <a:pt x="55880" y="6858"/>
                  </a:cubicBezTo>
                  <a:cubicBezTo>
                    <a:pt x="61341" y="4572"/>
                    <a:pt x="67056" y="2921"/>
                    <a:pt x="72771" y="1778"/>
                  </a:cubicBezTo>
                  <a:cubicBezTo>
                    <a:pt x="78486" y="635"/>
                    <a:pt x="84582" y="0"/>
                    <a:pt x="90424" y="0"/>
                  </a:cubicBezTo>
                  <a:cubicBezTo>
                    <a:pt x="96266" y="0"/>
                    <a:pt x="102235" y="635"/>
                    <a:pt x="108077" y="1778"/>
                  </a:cubicBezTo>
                  <a:cubicBezTo>
                    <a:pt x="113919" y="2921"/>
                    <a:pt x="119507" y="4699"/>
                    <a:pt x="125095" y="6985"/>
                  </a:cubicBezTo>
                  <a:cubicBezTo>
                    <a:pt x="130683" y="9271"/>
                    <a:pt x="135763" y="12065"/>
                    <a:pt x="140716" y="15367"/>
                  </a:cubicBezTo>
                  <a:cubicBezTo>
                    <a:pt x="145669" y="18669"/>
                    <a:pt x="150241" y="22479"/>
                    <a:pt x="154432" y="26670"/>
                  </a:cubicBezTo>
                  <a:cubicBezTo>
                    <a:pt x="158623" y="30861"/>
                    <a:pt x="162433" y="35433"/>
                    <a:pt x="165735" y="40386"/>
                  </a:cubicBezTo>
                  <a:cubicBezTo>
                    <a:pt x="169037" y="45339"/>
                    <a:pt x="171831" y="50546"/>
                    <a:pt x="174117" y="56007"/>
                  </a:cubicBezTo>
                  <a:cubicBezTo>
                    <a:pt x="176403" y="61468"/>
                    <a:pt x="178054" y="67183"/>
                    <a:pt x="179324" y="73025"/>
                  </a:cubicBezTo>
                  <a:cubicBezTo>
                    <a:pt x="180594" y="78867"/>
                    <a:pt x="181102" y="84709"/>
                    <a:pt x="181102" y="90678"/>
                  </a:cubicBezTo>
                  <a:close/>
                </a:path>
              </a:pathLst>
            </a:custGeom>
            <a:solidFill>
              <a:srgbClr val="1C353C"/>
            </a:solidFill>
          </p:spPr>
          <p:txBody>
            <a:bodyPr/>
            <a:lstStyle/>
            <a:p>
              <a:endParaRPr lang="en-US"/>
            </a:p>
          </p:txBody>
        </p:sp>
      </p:grpSp>
      <p:grpSp>
        <p:nvGrpSpPr>
          <p:cNvPr id="13" name="Group 13"/>
          <p:cNvGrpSpPr>
            <a:grpSpLocks noChangeAspect="1"/>
          </p:cNvGrpSpPr>
          <p:nvPr/>
        </p:nvGrpSpPr>
        <p:grpSpPr>
          <a:xfrm>
            <a:off x="7801718" y="10111426"/>
            <a:ext cx="2216591" cy="31737"/>
            <a:chOff x="0" y="0"/>
            <a:chExt cx="2216594" cy="31737"/>
          </a:xfrm>
        </p:grpSpPr>
        <p:sp>
          <p:nvSpPr>
            <p:cNvPr id="14" name="Freeform 14"/>
            <p:cNvSpPr/>
            <p:nvPr/>
          </p:nvSpPr>
          <p:spPr>
            <a:xfrm>
              <a:off x="0" y="0"/>
              <a:ext cx="2216531" cy="31750"/>
            </a:xfrm>
            <a:custGeom>
              <a:avLst/>
              <a:gdLst/>
              <a:ahLst/>
              <a:cxnLst/>
              <a:rect l="l" t="t" r="r" b="b"/>
              <a:pathLst>
                <a:path w="2216531" h="31750">
                  <a:moveTo>
                    <a:pt x="0" y="0"/>
                  </a:moveTo>
                  <a:lnTo>
                    <a:pt x="2216531" y="0"/>
                  </a:lnTo>
                  <a:lnTo>
                    <a:pt x="2216531" y="31750"/>
                  </a:lnTo>
                  <a:lnTo>
                    <a:pt x="0" y="31750"/>
                  </a:lnTo>
                  <a:close/>
                </a:path>
              </a:pathLst>
            </a:custGeom>
            <a:solidFill>
              <a:srgbClr val="000000"/>
            </a:solidFill>
          </p:spPr>
          <p:txBody>
            <a:bodyPr/>
            <a:lstStyle/>
            <a:p>
              <a:endParaRPr lang="en-US"/>
            </a:p>
          </p:txBody>
        </p:sp>
      </p:grpSp>
      <p:sp>
        <p:nvSpPr>
          <p:cNvPr id="15" name="TextBox 15"/>
          <p:cNvSpPr txBox="1"/>
          <p:nvPr/>
        </p:nvSpPr>
        <p:spPr>
          <a:xfrm>
            <a:off x="1028005" y="2052990"/>
            <a:ext cx="8584216" cy="1413849"/>
          </a:xfrm>
          <a:prstGeom prst="rect">
            <a:avLst/>
          </a:prstGeom>
        </p:spPr>
        <p:txBody>
          <a:bodyPr lIns="0" tIns="0" rIns="0" bIns="0" rtlCol="0" anchor="t">
            <a:spAutoFit/>
          </a:bodyPr>
          <a:lstStyle/>
          <a:p>
            <a:pPr algn="l">
              <a:lnSpc>
                <a:spcPts val="4500"/>
              </a:lnSpc>
            </a:pPr>
            <a:r>
              <a:rPr lang="en-US" sz="9000" spc="270">
                <a:solidFill>
                  <a:srgbClr val="FFFFFF"/>
                </a:solidFill>
                <a:latin typeface="Organic"/>
                <a:ea typeface="Organic"/>
                <a:cs typeface="Organic"/>
                <a:sym typeface="Organic"/>
              </a:rPr>
              <a:t>Movie Connection</a:t>
            </a:r>
          </a:p>
          <a:p>
            <a:pPr algn="l">
              <a:lnSpc>
                <a:spcPts val="7500"/>
              </a:lnSpc>
            </a:pPr>
            <a:r>
              <a:rPr lang="en-US" sz="3000" spc="89" dirty="0">
                <a:solidFill>
                  <a:srgbClr val="1C353C"/>
                </a:solidFill>
                <a:latin typeface="Organic"/>
                <a:ea typeface="Organic"/>
                <a:cs typeface="Organic"/>
                <a:sym typeface="Organic"/>
              </a:rPr>
              <a:t>David's</a:t>
            </a:r>
            <a:r>
              <a:rPr lang="en-US" sz="3000" spc="89">
                <a:solidFill>
                  <a:srgbClr val="1C353C"/>
                </a:solidFill>
                <a:latin typeface="Organic"/>
                <a:ea typeface="Organic"/>
                <a:cs typeface="Organic"/>
                <a:sym typeface="Organic"/>
              </a:rPr>
              <a:t> </a:t>
            </a:r>
            <a:r>
              <a:rPr lang="en-US" sz="3000" spc="89" dirty="0" err="1">
                <a:solidFill>
                  <a:srgbClr val="1C353C"/>
                </a:solidFill>
                <a:latin typeface="Organic"/>
                <a:ea typeface="Organic"/>
                <a:cs typeface="Organic"/>
                <a:sym typeface="Organic"/>
              </a:rPr>
              <a:t>Crashout</a:t>
            </a:r>
            <a:endParaRPr lang="en-US" sz="3000" spc="89">
              <a:solidFill>
                <a:srgbClr val="1C353C"/>
              </a:solidFill>
              <a:latin typeface="Organic"/>
              <a:ea typeface="Organic"/>
              <a:cs typeface="Organic"/>
            </a:endParaRPr>
          </a:p>
        </p:txBody>
      </p:sp>
      <p:sp>
        <p:nvSpPr>
          <p:cNvPr id="16" name="TextBox 16"/>
          <p:cNvSpPr txBox="1"/>
          <p:nvPr/>
        </p:nvSpPr>
        <p:spPr>
          <a:xfrm>
            <a:off x="1956254" y="3883743"/>
            <a:ext cx="6401991" cy="4922482"/>
          </a:xfrm>
          <a:prstGeom prst="rect">
            <a:avLst/>
          </a:prstGeom>
        </p:spPr>
        <p:txBody>
          <a:bodyPr lIns="0" tIns="0" rIns="0" bIns="0" rtlCol="0" anchor="t">
            <a:spAutoFit/>
          </a:bodyPr>
          <a:lstStyle/>
          <a:p>
            <a:pPr algn="l">
              <a:lnSpc>
                <a:spcPts val="5550"/>
              </a:lnSpc>
            </a:pPr>
            <a:r>
              <a:rPr lang="en-US" sz="4299" b="1">
                <a:solidFill>
                  <a:srgbClr val="1C353C"/>
                </a:solidFill>
                <a:latin typeface="Exo 2 Medium"/>
                <a:ea typeface="Exo 2 Medium"/>
                <a:cs typeface="Exo 2 Medium"/>
                <a:sym typeface="Exo 2 Medium"/>
              </a:rPr>
              <a:t>Curiosity leads David to play with the black goo Develops god complex Mad at humans for treating him as a inferior Thinks humans are unworthy of life </a:t>
            </a:r>
          </a:p>
        </p:txBody>
      </p:sp>
      <p:sp>
        <p:nvSpPr>
          <p:cNvPr id="17" name="TextBox 17"/>
          <p:cNvSpPr txBox="1"/>
          <p:nvPr/>
        </p:nvSpPr>
        <p:spPr>
          <a:xfrm>
            <a:off x="7801718" y="9677543"/>
            <a:ext cx="2260883" cy="468487"/>
          </a:xfrm>
          <a:prstGeom prst="rect">
            <a:avLst/>
          </a:prstGeom>
        </p:spPr>
        <p:txBody>
          <a:bodyPr lIns="0" tIns="0" rIns="0" bIns="0" rtlCol="0" anchor="t">
            <a:spAutoFit/>
          </a:bodyPr>
          <a:lstStyle/>
          <a:p>
            <a:pPr algn="l">
              <a:lnSpc>
                <a:spcPts val="3655"/>
              </a:lnSpc>
            </a:pPr>
            <a:r>
              <a:rPr lang="en-US" sz="2611">
                <a:solidFill>
                  <a:srgbClr val="000000"/>
                </a:solidFill>
                <a:latin typeface="Canva Sans"/>
                <a:ea typeface="Canva Sans"/>
                <a:cs typeface="Canva Sans"/>
                <a:sym typeface="Canva Sans"/>
                <a:hlinkClick r:id="rId4" tooltip="https://avp.fandom.com/wiki/Elizabeth_Shaw"/>
              </a:rPr>
              <a:t>From Fandom</a:t>
            </a:r>
          </a:p>
        </p:txBody>
      </p:sp>
      <p:sp>
        <p:nvSpPr>
          <p:cNvPr id="18" name="TextBox 17">
            <a:extLst>
              <a:ext uri="{FF2B5EF4-FFF2-40B4-BE49-F238E27FC236}">
                <a16:creationId xmlns:a16="http://schemas.microsoft.com/office/drawing/2014/main" id="{AE2C0757-A974-708E-4C62-7456BB5B7322}"/>
              </a:ext>
            </a:extLst>
          </p:cNvPr>
          <p:cNvSpPr txBox="1"/>
          <p:nvPr/>
        </p:nvSpPr>
        <p:spPr>
          <a:xfrm>
            <a:off x="17712137" y="-1"/>
            <a:ext cx="7678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19</a:t>
            </a:r>
            <a:endParaRPr lang="en-US" sz="30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692"/>
            <a:ext cx="18284866" cy="1645320"/>
            <a:chOff x="0" y="0"/>
            <a:chExt cx="18284876" cy="1645323"/>
          </a:xfrm>
        </p:grpSpPr>
        <p:sp>
          <p:nvSpPr>
            <p:cNvPr id="3" name="Freeform 3"/>
            <p:cNvSpPr/>
            <p:nvPr/>
          </p:nvSpPr>
          <p:spPr>
            <a:xfrm>
              <a:off x="0" y="0"/>
              <a:ext cx="18284825" cy="1645285"/>
            </a:xfrm>
            <a:custGeom>
              <a:avLst/>
              <a:gdLst/>
              <a:ahLst/>
              <a:cxnLst/>
              <a:rect l="l" t="t" r="r" b="b"/>
              <a:pathLst>
                <a:path w="18284825" h="1645285">
                  <a:moveTo>
                    <a:pt x="0" y="0"/>
                  </a:moveTo>
                  <a:lnTo>
                    <a:pt x="18284825" y="0"/>
                  </a:lnTo>
                  <a:lnTo>
                    <a:pt x="18284825" y="1645285"/>
                  </a:lnTo>
                  <a:lnTo>
                    <a:pt x="0" y="1645285"/>
                  </a:lnTo>
                  <a:close/>
                </a:path>
              </a:pathLst>
            </a:custGeom>
            <a:solidFill>
              <a:srgbClr val="FFFFFF"/>
            </a:solidFill>
          </p:spPr>
          <p:txBody>
            <a:bodyPr/>
            <a:lstStyle/>
            <a:p>
              <a:endParaRPr lang="en-US"/>
            </a:p>
          </p:txBody>
        </p:sp>
      </p:grpSp>
      <p:sp>
        <p:nvSpPr>
          <p:cNvPr id="4" name="Freeform 4"/>
          <p:cNvSpPr/>
          <p:nvPr/>
        </p:nvSpPr>
        <p:spPr>
          <a:xfrm>
            <a:off x="0" y="0"/>
            <a:ext cx="7639050" cy="10287000"/>
          </a:xfrm>
          <a:custGeom>
            <a:avLst/>
            <a:gdLst/>
            <a:ahLst/>
            <a:cxnLst/>
            <a:rect l="l" t="t" r="r" b="b"/>
            <a:pathLst>
              <a:path w="7639050" h="10287000">
                <a:moveTo>
                  <a:pt x="0" y="0"/>
                </a:moveTo>
                <a:lnTo>
                  <a:pt x="7639050" y="0"/>
                </a:lnTo>
                <a:lnTo>
                  <a:pt x="7639050" y="10287000"/>
                </a:lnTo>
                <a:lnTo>
                  <a:pt x="0" y="10287000"/>
                </a:lnTo>
                <a:lnTo>
                  <a:pt x="0" y="0"/>
                </a:lnTo>
                <a:close/>
              </a:path>
            </a:pathLst>
          </a:custGeom>
          <a:blipFill>
            <a:blip r:embed="rId3"/>
            <a:stretch>
              <a:fillRect l="-108503" r="-116933"/>
            </a:stretch>
          </a:blipFill>
        </p:spPr>
        <p:txBody>
          <a:bodyPr/>
          <a:lstStyle/>
          <a:p>
            <a:endParaRPr lang="en-US"/>
          </a:p>
        </p:txBody>
      </p:sp>
      <p:grpSp>
        <p:nvGrpSpPr>
          <p:cNvPr id="5" name="Group 5"/>
          <p:cNvGrpSpPr>
            <a:grpSpLocks noChangeAspect="1"/>
          </p:cNvGrpSpPr>
          <p:nvPr/>
        </p:nvGrpSpPr>
        <p:grpSpPr>
          <a:xfrm>
            <a:off x="7774953" y="9958073"/>
            <a:ext cx="4614567" cy="38100"/>
            <a:chOff x="0" y="0"/>
            <a:chExt cx="4614570" cy="38100"/>
          </a:xfrm>
        </p:grpSpPr>
        <p:sp>
          <p:nvSpPr>
            <p:cNvPr id="6" name="Freeform 6"/>
            <p:cNvSpPr/>
            <p:nvPr/>
          </p:nvSpPr>
          <p:spPr>
            <a:xfrm>
              <a:off x="0" y="0"/>
              <a:ext cx="4614545" cy="38100"/>
            </a:xfrm>
            <a:custGeom>
              <a:avLst/>
              <a:gdLst/>
              <a:ahLst/>
              <a:cxnLst/>
              <a:rect l="l" t="t" r="r" b="b"/>
              <a:pathLst>
                <a:path w="4614545" h="38100">
                  <a:moveTo>
                    <a:pt x="0" y="0"/>
                  </a:moveTo>
                  <a:lnTo>
                    <a:pt x="0" y="38100"/>
                  </a:lnTo>
                  <a:lnTo>
                    <a:pt x="4338701" y="38100"/>
                  </a:lnTo>
                  <a:lnTo>
                    <a:pt x="4338701" y="0"/>
                  </a:lnTo>
                  <a:close/>
                  <a:moveTo>
                    <a:pt x="4541901" y="0"/>
                  </a:moveTo>
                  <a:lnTo>
                    <a:pt x="4541901" y="38100"/>
                  </a:lnTo>
                  <a:lnTo>
                    <a:pt x="4614545" y="38100"/>
                  </a:lnTo>
                  <a:lnTo>
                    <a:pt x="4614545" y="0"/>
                  </a:lnTo>
                  <a:close/>
                </a:path>
              </a:pathLst>
            </a:custGeom>
            <a:solidFill>
              <a:srgbClr val="1C353C"/>
            </a:solidFill>
          </p:spPr>
          <p:txBody>
            <a:bodyPr/>
            <a:lstStyle/>
            <a:p>
              <a:endParaRPr lang="en-US"/>
            </a:p>
          </p:txBody>
        </p:sp>
      </p:grpSp>
      <p:sp>
        <p:nvSpPr>
          <p:cNvPr id="7" name="TextBox 7"/>
          <p:cNvSpPr txBox="1"/>
          <p:nvPr/>
        </p:nvSpPr>
        <p:spPr>
          <a:xfrm>
            <a:off x="9742360" y="2941663"/>
            <a:ext cx="7585319" cy="5581015"/>
          </a:xfrm>
          <a:prstGeom prst="rect">
            <a:avLst/>
          </a:prstGeom>
        </p:spPr>
        <p:txBody>
          <a:bodyPr lIns="0" tIns="0" rIns="0" bIns="0" rtlCol="0" anchor="t">
            <a:spAutoFit/>
          </a:bodyPr>
          <a:lstStyle/>
          <a:p>
            <a:pPr marL="285750" indent="-285750" algn="just">
              <a:buFont typeface="Arial"/>
              <a:buChar char="•"/>
            </a:pPr>
            <a:r>
              <a:rPr lang="en-US" sz="2800">
                <a:solidFill>
                  <a:srgbClr val="1C353C"/>
                </a:solidFill>
                <a:ea typeface="+mn-lt"/>
                <a:cs typeface="+mn-lt"/>
                <a:sym typeface="Exo 2 Medium"/>
              </a:rPr>
              <a:t>The </a:t>
            </a:r>
            <a:r>
              <a:rPr lang="en-US" sz="2800">
                <a:solidFill>
                  <a:srgbClr val="1C353C"/>
                </a:solidFill>
                <a:ea typeface="+mn-lt"/>
                <a:cs typeface="+mn-lt"/>
                <a:sym typeface="Exo 2"/>
              </a:rPr>
              <a:t>Covenant </a:t>
            </a:r>
            <a:r>
              <a:rPr lang="en-US" sz="2800">
                <a:solidFill>
                  <a:srgbClr val="1C353C"/>
                </a:solidFill>
                <a:ea typeface="+mn-lt"/>
                <a:cs typeface="+mn-lt"/>
                <a:sym typeface="Exo 2 Medium"/>
              </a:rPr>
              <a:t>colony ship diverts course to investigate a mysterious human signal.</a:t>
            </a:r>
            <a:endParaRPr lang="en-US" sz="2800">
              <a:ea typeface="Calibri"/>
              <a:cs typeface="Calibri"/>
            </a:endParaRPr>
          </a:p>
          <a:p>
            <a:pPr marL="285750" indent="-285750" algn="just">
              <a:buFont typeface="Arial"/>
              <a:buChar char="•"/>
            </a:pPr>
            <a:r>
              <a:rPr lang="en-US" sz="2800">
                <a:solidFill>
                  <a:srgbClr val="1C353C"/>
                </a:solidFill>
                <a:ea typeface="+mn-lt"/>
                <a:cs typeface="+mn-lt"/>
                <a:sym typeface="Exo 2 Medium"/>
              </a:rPr>
              <a:t>On the unknown planet, the crew is infected by a deadly pathogen that creates Xenomorphs.</a:t>
            </a:r>
            <a:endParaRPr lang="en-US" sz="2800">
              <a:ea typeface="Calibri"/>
              <a:cs typeface="Calibri"/>
            </a:endParaRPr>
          </a:p>
          <a:p>
            <a:pPr marL="285750" indent="-285750" algn="just">
              <a:buFont typeface="Arial"/>
              <a:buChar char="•"/>
            </a:pPr>
            <a:r>
              <a:rPr lang="en-US" sz="2800">
                <a:solidFill>
                  <a:srgbClr val="1C353C"/>
                </a:solidFill>
                <a:ea typeface="+mn-lt"/>
                <a:cs typeface="+mn-lt"/>
                <a:sym typeface="Exo 2 Medium"/>
              </a:rPr>
              <a:t>They are “rescued” by David 8, an android secretly conducting experiments to engineer the perfect creature.</a:t>
            </a:r>
            <a:endParaRPr lang="en-US" sz="2800">
              <a:ea typeface="+mn-lt"/>
              <a:cs typeface="+mn-lt"/>
            </a:endParaRPr>
          </a:p>
          <a:p>
            <a:pPr marL="285750" indent="-285750" algn="just">
              <a:buFont typeface="Arial"/>
              <a:buChar char="•"/>
            </a:pPr>
            <a:r>
              <a:rPr lang="en-US" sz="2800">
                <a:solidFill>
                  <a:srgbClr val="1C353C"/>
                </a:solidFill>
                <a:ea typeface="+mn-lt"/>
                <a:cs typeface="+mn-lt"/>
                <a:sym typeface="Exo 2 Medium"/>
              </a:rPr>
              <a:t>Survivors flee back to the ship, unaware that David has infiltrated the crew by posing as another android.</a:t>
            </a:r>
            <a:endParaRPr lang="en-US" sz="2800">
              <a:ea typeface="+mn-lt"/>
              <a:cs typeface="+mn-lt"/>
            </a:endParaRPr>
          </a:p>
          <a:p>
            <a:pPr marL="285750" indent="-285750" algn="just">
              <a:buFont typeface="Arial"/>
              <a:buChar char="•"/>
            </a:pPr>
            <a:r>
              <a:rPr lang="en-US" sz="2800">
                <a:solidFill>
                  <a:srgbClr val="1C353C"/>
                </a:solidFill>
                <a:ea typeface="+mn-lt"/>
                <a:cs typeface="+mn-lt"/>
                <a:sym typeface="Exo 2 Medium"/>
              </a:rPr>
              <a:t>Now aboard, David plans to use the crew as test subjects for his twisted experiments.</a:t>
            </a:r>
            <a:endParaRPr lang="en-US" sz="2800">
              <a:ea typeface="+mn-lt"/>
              <a:cs typeface="+mn-lt"/>
            </a:endParaRPr>
          </a:p>
          <a:p>
            <a:pPr algn="just">
              <a:lnSpc>
                <a:spcPts val="3224"/>
              </a:lnSpc>
            </a:pPr>
            <a:endParaRPr lang="en-US" sz="2800" b="1">
              <a:solidFill>
                <a:srgbClr val="1C353C"/>
              </a:solidFill>
              <a:latin typeface="Exo 2 Bold"/>
              <a:ea typeface="Exo 2 Medium"/>
              <a:cs typeface="Exo 2 Medium"/>
            </a:endParaRPr>
          </a:p>
        </p:txBody>
      </p:sp>
      <p:sp>
        <p:nvSpPr>
          <p:cNvPr id="8" name="TextBox 8"/>
          <p:cNvSpPr txBox="1"/>
          <p:nvPr/>
        </p:nvSpPr>
        <p:spPr>
          <a:xfrm>
            <a:off x="9742360" y="1262234"/>
            <a:ext cx="2140858"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Plot</a:t>
            </a:r>
          </a:p>
        </p:txBody>
      </p:sp>
      <p:sp>
        <p:nvSpPr>
          <p:cNvPr id="9" name="TextBox 9"/>
          <p:cNvSpPr txBox="1"/>
          <p:nvPr/>
        </p:nvSpPr>
        <p:spPr>
          <a:xfrm>
            <a:off x="7774953" y="9403280"/>
            <a:ext cx="4706845" cy="602266"/>
          </a:xfrm>
          <a:prstGeom prst="rect">
            <a:avLst/>
          </a:prstGeom>
        </p:spPr>
        <p:txBody>
          <a:bodyPr lIns="0" tIns="0" rIns="0" bIns="0" rtlCol="0" anchor="t">
            <a:spAutoFit/>
          </a:bodyPr>
          <a:lstStyle/>
          <a:p>
            <a:pPr algn="l">
              <a:lnSpc>
                <a:spcPts val="4759"/>
              </a:lnSpc>
            </a:pPr>
            <a:r>
              <a:rPr lang="en-US" sz="3399">
                <a:solidFill>
                  <a:srgbClr val="1C353C"/>
                </a:solidFill>
                <a:latin typeface="Canva Sans"/>
                <a:ea typeface="Canva Sans"/>
                <a:cs typeface="Canva Sans"/>
                <a:sym typeface="Canva Sans"/>
                <a:hlinkClick r:id="rId4" tooltip="https://ew.com/movies/2017/05/22/alien-covenant-michael-fassbender-roles/"/>
              </a:rPr>
              <a:t>Entertainment Weekly</a:t>
            </a:r>
          </a:p>
        </p:txBody>
      </p:sp>
      <p:sp>
        <p:nvSpPr>
          <p:cNvPr id="10" name="TextBox 9">
            <a:extLst>
              <a:ext uri="{FF2B5EF4-FFF2-40B4-BE49-F238E27FC236}">
                <a16:creationId xmlns:a16="http://schemas.microsoft.com/office/drawing/2014/main" id="{6E4B1C3D-0185-6E14-FC3C-D3A334FCB3C2}"/>
              </a:ext>
            </a:extLst>
          </p:cNvPr>
          <p:cNvSpPr txBox="1"/>
          <p:nvPr/>
        </p:nvSpPr>
        <p:spPr>
          <a:xfrm>
            <a:off x="17799389" y="-1"/>
            <a:ext cx="48861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2</a:t>
            </a:r>
            <a:endParaRPr lang="en-US"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FFFFFF"/>
            </a:solidFill>
          </p:spPr>
          <p:txBody>
            <a:bodyPr/>
            <a:lstStyle/>
            <a:p>
              <a:endParaRPr lang="en-US"/>
            </a:p>
          </p:txBody>
        </p:sp>
      </p:grpSp>
      <p:sp>
        <p:nvSpPr>
          <p:cNvPr id="4" name="TextBox 4"/>
          <p:cNvSpPr txBox="1"/>
          <p:nvPr/>
        </p:nvSpPr>
        <p:spPr>
          <a:xfrm>
            <a:off x="6151416" y="1154125"/>
            <a:ext cx="8986437"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Final Conclusions</a:t>
            </a:r>
          </a:p>
        </p:txBody>
      </p:sp>
      <p:sp>
        <p:nvSpPr>
          <p:cNvPr id="5" name="TextBox 5"/>
          <p:cNvSpPr txBox="1"/>
          <p:nvPr/>
        </p:nvSpPr>
        <p:spPr>
          <a:xfrm>
            <a:off x="1028700" y="5183410"/>
            <a:ext cx="4511459" cy="2611679"/>
          </a:xfrm>
          <a:prstGeom prst="rect">
            <a:avLst/>
          </a:prstGeom>
        </p:spPr>
        <p:txBody>
          <a:bodyPr lIns="0" tIns="0" rIns="0" bIns="0" rtlCol="0" anchor="t">
            <a:spAutoFit/>
          </a:bodyPr>
          <a:lstStyle/>
          <a:p>
            <a:pPr algn="l">
              <a:lnSpc>
                <a:spcPts val="4124"/>
              </a:lnSpc>
            </a:pPr>
            <a:r>
              <a:rPr lang="en-US" sz="3199" b="1">
                <a:solidFill>
                  <a:srgbClr val="1C353C"/>
                </a:solidFill>
                <a:latin typeface="Exo 2 Medium"/>
                <a:ea typeface="Exo 2 Medium"/>
                <a:cs typeface="Exo 2 Medium"/>
                <a:sym typeface="Exo 2 Medium"/>
              </a:rPr>
              <a:t>AI in media is not realistically portrayed, therfore it is misleading people about what current AI is</a:t>
            </a:r>
          </a:p>
        </p:txBody>
      </p:sp>
      <p:sp>
        <p:nvSpPr>
          <p:cNvPr id="6" name="TextBox 6"/>
          <p:cNvSpPr txBox="1"/>
          <p:nvPr/>
        </p:nvSpPr>
        <p:spPr>
          <a:xfrm>
            <a:off x="6784438" y="5183410"/>
            <a:ext cx="4761767" cy="3629455"/>
          </a:xfrm>
          <a:prstGeom prst="rect">
            <a:avLst/>
          </a:prstGeom>
        </p:spPr>
        <p:txBody>
          <a:bodyPr lIns="0" tIns="0" rIns="0" bIns="0" rtlCol="0" anchor="t">
            <a:spAutoFit/>
          </a:bodyPr>
          <a:lstStyle/>
          <a:p>
            <a:pPr>
              <a:lnSpc>
                <a:spcPts val="4124"/>
              </a:lnSpc>
            </a:pPr>
            <a:r>
              <a:rPr lang="en-US" sz="3150" b="1">
                <a:solidFill>
                  <a:srgbClr val="1C353C"/>
                </a:solidFill>
                <a:latin typeface="Exo 2 Medium"/>
                <a:ea typeface="Exo 2 Medium"/>
                <a:cs typeface="Exo 2 Medium"/>
                <a:sym typeface="Exo 2 Medium"/>
              </a:rPr>
              <a:t>Sentience is hard to define therefore there will likely be a gap between when the first sentient AI is made and when we realize we’ve made one </a:t>
            </a:r>
          </a:p>
        </p:txBody>
      </p:sp>
      <p:sp>
        <p:nvSpPr>
          <p:cNvPr id="7" name="TextBox 7"/>
          <p:cNvSpPr txBox="1"/>
          <p:nvPr/>
        </p:nvSpPr>
        <p:spPr>
          <a:xfrm>
            <a:off x="12416266" y="4921472"/>
            <a:ext cx="4823117" cy="3629455"/>
          </a:xfrm>
          <a:prstGeom prst="rect">
            <a:avLst/>
          </a:prstGeom>
        </p:spPr>
        <p:txBody>
          <a:bodyPr lIns="0" tIns="0" rIns="0" bIns="0" rtlCol="0" anchor="t">
            <a:spAutoFit/>
          </a:bodyPr>
          <a:lstStyle/>
          <a:p>
            <a:pPr>
              <a:lnSpc>
                <a:spcPts val="4124"/>
              </a:lnSpc>
            </a:pPr>
            <a:r>
              <a:rPr lang="en-US" sz="3150" b="1" dirty="0">
                <a:solidFill>
                  <a:srgbClr val="1C353C"/>
                </a:solidFill>
                <a:latin typeface="Exo 2 Medium"/>
                <a:ea typeface="Exo 2 Medium"/>
                <a:cs typeface="Exo 2 Medium"/>
                <a:sym typeface="Exo 2 Medium"/>
              </a:rPr>
              <a:t>AI is influenced by human thinking. Eventually, AI will become sentient. Therefore, will it take after humanity's genocidal tendencies </a:t>
            </a:r>
          </a:p>
        </p:txBody>
      </p:sp>
      <p:sp>
        <p:nvSpPr>
          <p:cNvPr id="8" name="TextBox 8"/>
          <p:cNvSpPr txBox="1"/>
          <p:nvPr/>
        </p:nvSpPr>
        <p:spPr>
          <a:xfrm>
            <a:off x="1028700" y="3623862"/>
            <a:ext cx="4610681"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meDIA gETS ai wRONG</a:t>
            </a:r>
          </a:p>
        </p:txBody>
      </p:sp>
      <p:sp>
        <p:nvSpPr>
          <p:cNvPr id="9" name="TextBox 9"/>
          <p:cNvSpPr txBox="1"/>
          <p:nvPr/>
        </p:nvSpPr>
        <p:spPr>
          <a:xfrm>
            <a:off x="6784438" y="3623862"/>
            <a:ext cx="3134068"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Sentience Gap</a:t>
            </a:r>
          </a:p>
        </p:txBody>
      </p:sp>
      <p:sp>
        <p:nvSpPr>
          <p:cNvPr id="10" name="TextBox 10"/>
          <p:cNvSpPr txBox="1"/>
          <p:nvPr/>
        </p:nvSpPr>
        <p:spPr>
          <a:xfrm>
            <a:off x="12416266" y="3623862"/>
            <a:ext cx="3053344"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be good TO ai </a:t>
            </a:r>
          </a:p>
        </p:txBody>
      </p:sp>
      <p:sp>
        <p:nvSpPr>
          <p:cNvPr id="11" name="TextBox 10">
            <a:extLst>
              <a:ext uri="{FF2B5EF4-FFF2-40B4-BE49-F238E27FC236}">
                <a16:creationId xmlns:a16="http://schemas.microsoft.com/office/drawing/2014/main" id="{776D7AD3-F058-03E2-7385-DD732BE16B9A}"/>
              </a:ext>
            </a:extLst>
          </p:cNvPr>
          <p:cNvSpPr txBox="1"/>
          <p:nvPr/>
        </p:nvSpPr>
        <p:spPr>
          <a:xfrm>
            <a:off x="17624885" y="0"/>
            <a:ext cx="6631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20</a:t>
            </a:r>
            <a:endParaRPr lang="en-US" sz="3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304488" y="6909321"/>
            <a:ext cx="7980531" cy="2727655"/>
            <a:chOff x="0" y="0"/>
            <a:chExt cx="7980528" cy="2727655"/>
          </a:xfrm>
        </p:grpSpPr>
        <p:sp>
          <p:nvSpPr>
            <p:cNvPr id="3" name="Freeform 3"/>
            <p:cNvSpPr/>
            <p:nvPr/>
          </p:nvSpPr>
          <p:spPr>
            <a:xfrm>
              <a:off x="0" y="0"/>
              <a:ext cx="7980553" cy="2727706"/>
            </a:xfrm>
            <a:custGeom>
              <a:avLst/>
              <a:gdLst/>
              <a:ahLst/>
              <a:cxnLst/>
              <a:rect l="l" t="t" r="r" b="b"/>
              <a:pathLst>
                <a:path w="7980553" h="2727706">
                  <a:moveTo>
                    <a:pt x="0" y="0"/>
                  </a:moveTo>
                  <a:lnTo>
                    <a:pt x="7980553" y="0"/>
                  </a:lnTo>
                  <a:lnTo>
                    <a:pt x="7980553" y="2727706"/>
                  </a:lnTo>
                  <a:lnTo>
                    <a:pt x="0" y="2727706"/>
                  </a:lnTo>
                  <a:close/>
                </a:path>
              </a:pathLst>
            </a:custGeom>
            <a:solidFill>
              <a:srgbClr val="FFFFFF"/>
            </a:solidFill>
          </p:spPr>
          <p:txBody>
            <a:bodyPr/>
            <a:lstStyle/>
            <a:p>
              <a:endParaRPr lang="en-US"/>
            </a:p>
          </p:txBody>
        </p:sp>
      </p:grpSp>
      <p:sp>
        <p:nvSpPr>
          <p:cNvPr id="4" name="Freeform 4"/>
          <p:cNvSpPr/>
          <p:nvPr/>
        </p:nvSpPr>
        <p:spPr>
          <a:xfrm>
            <a:off x="10304488" y="0"/>
            <a:ext cx="7983512" cy="7105650"/>
          </a:xfrm>
          <a:custGeom>
            <a:avLst/>
            <a:gdLst/>
            <a:ahLst/>
            <a:cxnLst/>
            <a:rect l="l" t="t" r="r" b="b"/>
            <a:pathLst>
              <a:path w="7983512" h="7105650">
                <a:moveTo>
                  <a:pt x="0" y="0"/>
                </a:moveTo>
                <a:lnTo>
                  <a:pt x="7983512" y="0"/>
                </a:lnTo>
                <a:lnTo>
                  <a:pt x="7983512" y="7105650"/>
                </a:lnTo>
                <a:lnTo>
                  <a:pt x="0" y="7105650"/>
                </a:lnTo>
                <a:lnTo>
                  <a:pt x="0" y="0"/>
                </a:lnTo>
                <a:close/>
              </a:path>
            </a:pathLst>
          </a:custGeom>
          <a:blipFill>
            <a:blip r:embed="rId2"/>
            <a:stretch>
              <a:fillRect l="-11360" r="-47081"/>
            </a:stretch>
          </a:blipFill>
        </p:spPr>
        <p:txBody>
          <a:bodyPr/>
          <a:lstStyle/>
          <a:p>
            <a:endParaRPr lang="en-US"/>
          </a:p>
        </p:txBody>
      </p:sp>
      <p:sp>
        <p:nvSpPr>
          <p:cNvPr id="5" name="TextBox 5"/>
          <p:cNvSpPr txBox="1"/>
          <p:nvPr/>
        </p:nvSpPr>
        <p:spPr>
          <a:xfrm>
            <a:off x="11844776" y="7631478"/>
            <a:ext cx="5000844"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References</a:t>
            </a:r>
          </a:p>
        </p:txBody>
      </p:sp>
      <p:sp>
        <p:nvSpPr>
          <p:cNvPr id="6" name="TextBox 6"/>
          <p:cNvSpPr txBox="1"/>
          <p:nvPr/>
        </p:nvSpPr>
        <p:spPr>
          <a:xfrm>
            <a:off x="1028005" y="237715"/>
            <a:ext cx="8871354" cy="9733434"/>
          </a:xfrm>
          <a:prstGeom prst="rect">
            <a:avLst/>
          </a:prstGeom>
        </p:spPr>
        <p:txBody>
          <a:bodyPr wrap="square" lIns="0" tIns="0" rIns="0" bIns="0" rtlCol="0" anchor="t">
            <a:spAutoFit/>
          </a:bodyPr>
          <a:lstStyle/>
          <a:p>
            <a:pPr algn="l">
              <a:lnSpc>
                <a:spcPts val="3074"/>
              </a:lnSpc>
            </a:pPr>
            <a:r>
              <a:rPr lang="en-US" sz="2400" dirty="0">
                <a:solidFill>
                  <a:srgbClr val="FFFFFF"/>
                </a:solidFill>
                <a:latin typeface="Exo 2"/>
                <a:ea typeface="Exo 2"/>
                <a:cs typeface="Exo 2"/>
                <a:sym typeface="Exo 2"/>
              </a:rPr>
              <a:t>[1] Holocaust Museum Houston, Argentina 1976-1983, </a:t>
            </a:r>
            <a:r>
              <a:rPr lang="en-US" sz="2400" dirty="0">
                <a:solidFill>
                  <a:srgbClr val="FFFFFF"/>
                </a:solidFill>
                <a:latin typeface="Exo 2"/>
                <a:ea typeface="Exo 2"/>
                <a:cs typeface="Exo 2"/>
                <a:sym typeface="Exo 2"/>
                <a:hlinkClick r:id="rId3"/>
              </a:rPr>
              <a:t>https://hmh.org/education/argentina-1976-1983/</a:t>
            </a:r>
            <a:r>
              <a:rPr lang="en-US" sz="2400" dirty="0">
                <a:solidFill>
                  <a:srgbClr val="FFFFFF"/>
                </a:solidFill>
                <a:latin typeface="Exo 2"/>
                <a:ea typeface="Exo 2"/>
                <a:cs typeface="Exo 2"/>
                <a:sym typeface="Exo 2"/>
              </a:rPr>
              <a:t>  (Apr 28 2025)</a:t>
            </a:r>
          </a:p>
          <a:p>
            <a:pPr algn="l">
              <a:lnSpc>
                <a:spcPts val="2145"/>
              </a:lnSpc>
            </a:pPr>
            <a:r>
              <a:rPr lang="en-US" sz="2400" dirty="0">
                <a:solidFill>
                  <a:srgbClr val="FFFFFF"/>
                </a:solidFill>
                <a:latin typeface="Exo 2"/>
                <a:ea typeface="Exo 2"/>
                <a:cs typeface="Exo 2"/>
                <a:sym typeface="Exo 2"/>
              </a:rPr>
              <a:t>[2] Maria Trimarchi, 10 Outrageous Experiments Conducted</a:t>
            </a:r>
            <a:endParaRPr lang="en-US" sz="2400" dirty="0">
              <a:solidFill>
                <a:srgbClr val="FFFFFF"/>
              </a:solidFill>
              <a:latin typeface="Exo 2"/>
              <a:ea typeface="Exo 2"/>
              <a:cs typeface="Exo 2"/>
            </a:endParaRPr>
          </a:p>
          <a:p>
            <a:pPr algn="l">
              <a:lnSpc>
                <a:spcPts val="4005"/>
              </a:lnSpc>
            </a:pPr>
            <a:r>
              <a:rPr lang="en-US" sz="2400" dirty="0">
                <a:solidFill>
                  <a:srgbClr val="FFFFFF"/>
                </a:solidFill>
                <a:latin typeface="Exo 2"/>
                <a:ea typeface="Exo 2"/>
                <a:cs typeface="Exo 2"/>
                <a:sym typeface="Exo 2"/>
              </a:rPr>
              <a:t>on Humans, (Feb 27,2024),</a:t>
            </a:r>
            <a:endParaRPr lang="en-US" sz="2400" dirty="0">
              <a:solidFill>
                <a:srgbClr val="FFFFFF"/>
              </a:solidFill>
              <a:latin typeface="Exo 2"/>
              <a:ea typeface="Exo 2"/>
              <a:cs typeface="Exo 2"/>
            </a:endParaRPr>
          </a:p>
          <a:p>
            <a:pPr algn="l">
              <a:lnSpc>
                <a:spcPts val="2145"/>
              </a:lnSpc>
            </a:pPr>
            <a:r>
              <a:rPr lang="en-US" sz="2400" dirty="0">
                <a:solidFill>
                  <a:srgbClr val="FFFFFF"/>
                </a:solidFill>
                <a:latin typeface="Exo 2"/>
                <a:ea typeface="Exo 2"/>
                <a:cs typeface="Exo 2"/>
                <a:sym typeface="Exo 2"/>
              </a:rPr>
              <a:t> https://</a:t>
            </a:r>
            <a:r>
              <a:rPr lang="en-US" sz="2400" dirty="0" err="1">
                <a:solidFill>
                  <a:srgbClr val="FFFFFF"/>
                </a:solidFill>
                <a:latin typeface="Exo 2"/>
                <a:ea typeface="Exo 2"/>
                <a:cs typeface="Exo 2"/>
                <a:sym typeface="Exo 2"/>
              </a:rPr>
              <a:t>science.howstuffworks.com</a:t>
            </a:r>
            <a:r>
              <a:rPr lang="en-US" sz="2400" dirty="0">
                <a:solidFill>
                  <a:srgbClr val="FFFFFF"/>
                </a:solidFill>
                <a:latin typeface="Exo 2"/>
                <a:ea typeface="Exo 2"/>
                <a:cs typeface="Exo 2"/>
                <a:sym typeface="Exo 2"/>
              </a:rPr>
              <a:t>/innovation/scientific-</a:t>
            </a:r>
            <a:endParaRPr lang="en-US" sz="2400" dirty="0">
              <a:solidFill>
                <a:srgbClr val="FFFFFF"/>
              </a:solidFill>
              <a:latin typeface="Exo 2"/>
              <a:ea typeface="Exo 2"/>
              <a:cs typeface="Exo 2"/>
            </a:endParaRPr>
          </a:p>
          <a:p>
            <a:pPr algn="l">
              <a:lnSpc>
                <a:spcPts val="4005"/>
              </a:lnSpc>
            </a:pPr>
            <a:r>
              <a:rPr lang="en-US" sz="2400" dirty="0">
                <a:solidFill>
                  <a:srgbClr val="FFFFFF"/>
                </a:solidFill>
                <a:latin typeface="Exo 2"/>
                <a:ea typeface="Exo 2"/>
                <a:cs typeface="Exo 2"/>
                <a:sym typeface="Exo 2"/>
              </a:rPr>
              <a:t>experiments/10-outrageous-experiments-conducted-on-</a:t>
            </a:r>
            <a:endParaRPr lang="en-US" sz="2400" dirty="0">
              <a:solidFill>
                <a:srgbClr val="FFFFFF"/>
              </a:solidFill>
              <a:latin typeface="Exo 2"/>
              <a:ea typeface="Exo 2"/>
              <a:cs typeface="Exo 2"/>
            </a:endParaRPr>
          </a:p>
          <a:p>
            <a:pPr algn="l">
              <a:lnSpc>
                <a:spcPts val="2145"/>
              </a:lnSpc>
            </a:pPr>
            <a:r>
              <a:rPr lang="en-US" sz="2400" dirty="0" err="1">
                <a:solidFill>
                  <a:srgbClr val="FFFFFF"/>
                </a:solidFill>
                <a:latin typeface="Exo 2"/>
                <a:ea typeface="Exo 2"/>
                <a:cs typeface="Exo 2"/>
                <a:sym typeface="Exo 2"/>
              </a:rPr>
              <a:t>humans.htm</a:t>
            </a:r>
            <a:r>
              <a:rPr lang="en-US" sz="2400" dirty="0">
                <a:solidFill>
                  <a:srgbClr val="FFFFFF"/>
                </a:solidFill>
                <a:latin typeface="Exo 2"/>
                <a:ea typeface="Exo 2"/>
                <a:cs typeface="Exo 2"/>
                <a:sym typeface="Exo 2"/>
              </a:rPr>
              <a:t> , (Apr 28 2025)</a:t>
            </a:r>
            <a:endParaRPr lang="en-US" sz="2400" dirty="0">
              <a:solidFill>
                <a:srgbClr val="FFFFFF"/>
              </a:solidFill>
              <a:latin typeface="Exo 2"/>
              <a:ea typeface="Exo 2"/>
              <a:cs typeface="Exo 2"/>
            </a:endParaRPr>
          </a:p>
          <a:p>
            <a:pPr algn="l">
              <a:lnSpc>
                <a:spcPts val="3064"/>
              </a:lnSpc>
            </a:pPr>
            <a:r>
              <a:rPr lang="en-US" sz="2400" dirty="0">
                <a:solidFill>
                  <a:srgbClr val="FFFFFF"/>
                </a:solidFill>
                <a:latin typeface="Exo 2"/>
                <a:ea typeface="Exo 2"/>
                <a:cs typeface="Exo 2"/>
                <a:sym typeface="Exo 2"/>
              </a:rPr>
              <a:t>[3] Fandom, Weyland-Yutani Corporation,  </a:t>
            </a:r>
            <a:r>
              <a:rPr lang="en-US" sz="2400" dirty="0">
                <a:solidFill>
                  <a:srgbClr val="FFFFFF"/>
                </a:solidFill>
                <a:latin typeface="Exo 2"/>
                <a:ea typeface="Exo 2"/>
                <a:cs typeface="Exo 2"/>
                <a:sym typeface="Exo 2"/>
                <a:hlinkClick r:id="rId4"/>
              </a:rPr>
              <a:t>https://avp.fandom.com/wiki/Weyland-Yutani_</a:t>
            </a:r>
            <a:r>
              <a:rPr lang="en-US" sz="2400" dirty="0">
                <a:solidFill>
                  <a:srgbClr val="FFFFFF"/>
                </a:solidFill>
                <a:latin typeface="Exo 2"/>
                <a:ea typeface="Exo 2"/>
                <a:cs typeface="Exo 2"/>
                <a:sym typeface="Exo 2"/>
              </a:rPr>
              <a:t>  , (Apr 30 2025)</a:t>
            </a:r>
            <a:endParaRPr lang="en-US" sz="2400" dirty="0">
              <a:solidFill>
                <a:srgbClr val="FFFFFF"/>
              </a:solidFill>
              <a:latin typeface="Exo 2"/>
              <a:ea typeface="Exo 2"/>
              <a:cs typeface="Exo 2"/>
            </a:endParaRPr>
          </a:p>
          <a:p>
            <a:pPr algn="l">
              <a:lnSpc>
                <a:spcPts val="4464"/>
              </a:lnSpc>
            </a:pPr>
            <a:r>
              <a:rPr lang="en-US" sz="2400" dirty="0">
                <a:solidFill>
                  <a:srgbClr val="FFFFFF"/>
                </a:solidFill>
                <a:latin typeface="Exo 2"/>
                <a:ea typeface="Exo 2"/>
                <a:cs typeface="Exo 2"/>
                <a:sym typeface="Exo 2"/>
              </a:rPr>
              <a:t>[4] Fandom, Earth, </a:t>
            </a:r>
            <a:r>
              <a:rPr lang="en-US" sz="2400" dirty="0">
                <a:solidFill>
                  <a:srgbClr val="FFFFFF"/>
                </a:solidFill>
                <a:latin typeface="Exo 2"/>
                <a:ea typeface="Exo 2"/>
                <a:cs typeface="Exo 2"/>
                <a:sym typeface="Exo 2"/>
                <a:hlinkClick r:id="rId5"/>
              </a:rPr>
              <a:t>https://avp.fandom.com/wiki/Earth</a:t>
            </a:r>
            <a:r>
              <a:rPr lang="en-US" sz="2400" dirty="0">
                <a:solidFill>
                  <a:srgbClr val="FFFFFF"/>
                </a:solidFill>
                <a:latin typeface="Exo 2"/>
                <a:ea typeface="Exo 2"/>
                <a:cs typeface="Exo 2"/>
                <a:sym typeface="Exo 2"/>
              </a:rPr>
              <a:t>  ,</a:t>
            </a:r>
            <a:endParaRPr lang="en-US" sz="2400" dirty="0">
              <a:solidFill>
                <a:srgbClr val="FFFFFF"/>
              </a:solidFill>
              <a:latin typeface="Exo 2"/>
              <a:ea typeface="Exo 2"/>
              <a:cs typeface="Exo 2"/>
            </a:endParaRPr>
          </a:p>
          <a:p>
            <a:pPr algn="l">
              <a:lnSpc>
                <a:spcPts val="1684"/>
              </a:lnSpc>
            </a:pPr>
            <a:r>
              <a:rPr lang="en-US" sz="2400" dirty="0">
                <a:solidFill>
                  <a:srgbClr val="FFFFFF"/>
                </a:solidFill>
                <a:latin typeface="Exo 2"/>
                <a:ea typeface="Exo 2"/>
                <a:cs typeface="Exo 2"/>
                <a:sym typeface="Exo 2"/>
              </a:rPr>
              <a:t>(Apr 30 2025)</a:t>
            </a:r>
            <a:endParaRPr lang="en-US" sz="2400" dirty="0">
              <a:solidFill>
                <a:srgbClr val="FFFFFF"/>
              </a:solidFill>
              <a:latin typeface="Exo 2"/>
              <a:ea typeface="Exo 2"/>
              <a:cs typeface="Exo 2"/>
            </a:endParaRPr>
          </a:p>
          <a:p>
            <a:pPr algn="l">
              <a:lnSpc>
                <a:spcPts val="5935"/>
              </a:lnSpc>
            </a:pPr>
            <a:r>
              <a:rPr lang="en-US" sz="2400" dirty="0">
                <a:solidFill>
                  <a:srgbClr val="FFFFFF"/>
                </a:solidFill>
                <a:latin typeface="Exo 2"/>
                <a:ea typeface="Exo 2"/>
                <a:cs typeface="Exo 2"/>
                <a:sym typeface="Exo 2"/>
              </a:rPr>
              <a:t>[5] Demaso Ezpeleta et al., Transhumanism on Artificial</a:t>
            </a:r>
            <a:endParaRPr lang="en-US" sz="2400" dirty="0">
              <a:solidFill>
                <a:srgbClr val="FFFFFF"/>
              </a:solidFill>
              <a:latin typeface="Exo 2"/>
              <a:ea typeface="Exo 2"/>
              <a:cs typeface="Exo 2"/>
            </a:endParaRPr>
          </a:p>
          <a:p>
            <a:pPr algn="l">
              <a:lnSpc>
                <a:spcPts val="1200"/>
              </a:lnSpc>
            </a:pPr>
            <a:r>
              <a:rPr lang="en-US" sz="2400" dirty="0">
                <a:solidFill>
                  <a:srgbClr val="FFFFFF"/>
                </a:solidFill>
                <a:latin typeface="Exo 2"/>
                <a:ea typeface="Exo 2"/>
                <a:cs typeface="Exo 2"/>
                <a:sym typeface="Exo 2"/>
              </a:rPr>
              <a:t>Intelligence Portrayed in Selected Science Fiction Movies</a:t>
            </a:r>
            <a:endParaRPr lang="en-US" sz="2400" dirty="0">
              <a:solidFill>
                <a:srgbClr val="FFFFFF"/>
              </a:solidFill>
              <a:latin typeface="Exo 2"/>
              <a:ea typeface="Exo 2"/>
              <a:cs typeface="Exo 2"/>
            </a:endParaRPr>
          </a:p>
          <a:p>
            <a:pPr algn="l">
              <a:lnSpc>
                <a:spcPts val="4951"/>
              </a:lnSpc>
            </a:pPr>
            <a:r>
              <a:rPr lang="en-US" sz="2400" dirty="0">
                <a:solidFill>
                  <a:srgbClr val="FFFFFF"/>
                </a:solidFill>
                <a:latin typeface="Exo 2"/>
                <a:ea typeface="Exo 2"/>
                <a:cs typeface="Exo 2"/>
                <a:sym typeface="Exo 2"/>
              </a:rPr>
              <a:t>and TV Series, </a:t>
            </a:r>
            <a:r>
              <a:rPr lang="en-US" sz="2400" dirty="0">
                <a:solidFill>
                  <a:srgbClr val="FFFFFF"/>
                </a:solidFill>
                <a:latin typeface="Exo 2"/>
                <a:ea typeface="Exo 2"/>
                <a:cs typeface="Exo 2"/>
                <a:sym typeface="Exo 2"/>
                <a:hlinkClick r:id="rId6"/>
              </a:rPr>
              <a:t>https://bit.ly/3GF6liB</a:t>
            </a:r>
            <a:r>
              <a:rPr lang="en-US" sz="2400" dirty="0">
                <a:solidFill>
                  <a:srgbClr val="FFFFFF"/>
                </a:solidFill>
                <a:latin typeface="Exo 2"/>
                <a:ea typeface="Exo 2"/>
                <a:cs typeface="Exo 2"/>
                <a:sym typeface="Exo 2"/>
              </a:rPr>
              <a:t>   , (Apr 30 2025)</a:t>
            </a:r>
            <a:endParaRPr lang="en-US" sz="2400" dirty="0">
              <a:solidFill>
                <a:srgbClr val="FFFFFF"/>
              </a:solidFill>
              <a:latin typeface="Exo 2"/>
              <a:ea typeface="Exo 2"/>
              <a:cs typeface="Exo 2"/>
            </a:endParaRPr>
          </a:p>
          <a:p>
            <a:pPr algn="l">
              <a:lnSpc>
                <a:spcPts val="2520"/>
              </a:lnSpc>
            </a:pPr>
            <a:r>
              <a:rPr lang="en-US" sz="2400" dirty="0">
                <a:solidFill>
                  <a:srgbClr val="FFFFFF"/>
                </a:solidFill>
                <a:latin typeface="Exo 2"/>
                <a:ea typeface="Exo 2"/>
                <a:cs typeface="Exo 2"/>
                <a:sym typeface="Exo 2"/>
              </a:rPr>
              <a:t>[6] Hon. Katherine B. Forrest (</a:t>
            </a:r>
            <a:r>
              <a:rPr lang="en-US" sz="2400" dirty="0" err="1">
                <a:solidFill>
                  <a:srgbClr val="FFFFFF"/>
                </a:solidFill>
                <a:latin typeface="Exo 2"/>
                <a:ea typeface="Exo 2"/>
                <a:cs typeface="Exo 2"/>
                <a:sym typeface="Exo 2"/>
              </a:rPr>
              <a:t>Fmr</a:t>
            </a:r>
            <a:r>
              <a:rPr lang="en-US" sz="2400" dirty="0">
                <a:solidFill>
                  <a:srgbClr val="FFFFFF"/>
                </a:solidFill>
                <a:latin typeface="Exo 2"/>
                <a:ea typeface="Exo 2"/>
                <a:cs typeface="Exo 2"/>
                <a:sym typeface="Exo 2"/>
              </a:rPr>
              <a:t>.), The Ethics and</a:t>
            </a:r>
            <a:endParaRPr lang="en-US" sz="2400" dirty="0">
              <a:solidFill>
                <a:srgbClr val="FFFFFF"/>
              </a:solidFill>
              <a:latin typeface="Exo 2"/>
              <a:ea typeface="Exo 2"/>
              <a:cs typeface="Exo 2"/>
            </a:endParaRPr>
          </a:p>
          <a:p>
            <a:pPr algn="l">
              <a:lnSpc>
                <a:spcPts val="3631"/>
              </a:lnSpc>
            </a:pPr>
            <a:r>
              <a:rPr lang="en-US" sz="2400" dirty="0">
                <a:solidFill>
                  <a:srgbClr val="FFFFFF"/>
                </a:solidFill>
                <a:latin typeface="Exo 2"/>
                <a:ea typeface="Exo 2"/>
                <a:cs typeface="Exo 2"/>
                <a:sym typeface="Exo 2"/>
              </a:rPr>
              <a:t>Challenges of Legal Personhood for AI, (Apr 22, 2024),</a:t>
            </a:r>
            <a:endParaRPr lang="en-US" sz="2400" dirty="0">
              <a:solidFill>
                <a:srgbClr val="FFFFFF"/>
              </a:solidFill>
              <a:latin typeface="Exo 2"/>
              <a:ea typeface="Exo 2"/>
              <a:cs typeface="Exo 2"/>
            </a:endParaRPr>
          </a:p>
          <a:p>
            <a:pPr algn="l">
              <a:lnSpc>
                <a:spcPts val="2520"/>
              </a:lnSpc>
            </a:pPr>
            <a:r>
              <a:rPr lang="en-US" sz="2400" dirty="0">
                <a:solidFill>
                  <a:srgbClr val="FFFFFF"/>
                </a:solidFill>
                <a:latin typeface="Exo 2"/>
                <a:ea typeface="Exo 2"/>
                <a:cs typeface="Exo 2"/>
                <a:sym typeface="Exo 2"/>
              </a:rPr>
              <a:t> https://</a:t>
            </a:r>
            <a:r>
              <a:rPr lang="en-US" sz="2400" dirty="0" err="1">
                <a:solidFill>
                  <a:srgbClr val="FFFFFF"/>
                </a:solidFill>
                <a:latin typeface="Exo 2"/>
                <a:ea typeface="Exo 2"/>
                <a:cs typeface="Exo 2"/>
                <a:sym typeface="Exo 2"/>
              </a:rPr>
              <a:t>www.yalelawjournal.org</a:t>
            </a:r>
            <a:r>
              <a:rPr lang="en-US" sz="2400" dirty="0">
                <a:solidFill>
                  <a:srgbClr val="FFFFFF"/>
                </a:solidFill>
                <a:latin typeface="Exo 2"/>
                <a:ea typeface="Exo 2"/>
                <a:cs typeface="Exo 2"/>
                <a:sym typeface="Exo 2"/>
              </a:rPr>
              <a:t>/forum/the-ethics-and-</a:t>
            </a:r>
            <a:endParaRPr lang="en-US" sz="2400" dirty="0">
              <a:solidFill>
                <a:srgbClr val="FFFFFF"/>
              </a:solidFill>
              <a:latin typeface="Exo 2"/>
              <a:ea typeface="Exo 2"/>
              <a:cs typeface="Exo 2"/>
            </a:endParaRPr>
          </a:p>
          <a:p>
            <a:pPr>
              <a:lnSpc>
                <a:spcPts val="3659"/>
              </a:lnSpc>
            </a:pPr>
            <a:r>
              <a:rPr lang="en-US" sz="2400" dirty="0">
                <a:solidFill>
                  <a:srgbClr val="FFFFFF"/>
                </a:solidFill>
                <a:latin typeface="Exo 2"/>
                <a:ea typeface="Exo 2"/>
                <a:cs typeface="Exo 2"/>
                <a:sym typeface="Exo 2"/>
              </a:rPr>
              <a:t>challenges-of-legal-personhood-for-ai , (Apr 30 2025) </a:t>
            </a:r>
          </a:p>
          <a:p>
            <a:pPr>
              <a:lnSpc>
                <a:spcPts val="3659"/>
              </a:lnSpc>
            </a:pPr>
            <a:r>
              <a:rPr lang="en-US" sz="2400" dirty="0">
                <a:solidFill>
                  <a:srgbClr val="FFFFFF"/>
                </a:solidFill>
                <a:latin typeface="Exo 2"/>
                <a:ea typeface="Exo 2"/>
                <a:cs typeface="Exo 2"/>
                <a:sym typeface="Exo 2"/>
              </a:rPr>
              <a:t>[7] Heather Browning, Jonathan Birch, Animal Sentience,</a:t>
            </a:r>
            <a:endParaRPr lang="en-US" sz="2400" dirty="0">
              <a:solidFill>
                <a:srgbClr val="FFFFFF"/>
              </a:solidFill>
              <a:latin typeface="Exo 2"/>
            </a:endParaRPr>
          </a:p>
          <a:p>
            <a:pPr algn="l">
              <a:lnSpc>
                <a:spcPts val="2460"/>
              </a:lnSpc>
            </a:pPr>
            <a:r>
              <a:rPr lang="en-US" sz="2400" dirty="0">
                <a:solidFill>
                  <a:srgbClr val="FFFFFF"/>
                </a:solidFill>
                <a:latin typeface="Exo 2"/>
                <a:ea typeface="Exo 2"/>
                <a:cs typeface="Exo 2"/>
                <a:sym typeface="Exo 2"/>
              </a:rPr>
              <a:t>(Mar 17, 2022),</a:t>
            </a:r>
            <a:endParaRPr lang="en-US" sz="2400" dirty="0">
              <a:solidFill>
                <a:srgbClr val="FFFFFF"/>
              </a:solidFill>
              <a:latin typeface="Exo 2"/>
              <a:ea typeface="Exo 2"/>
              <a:cs typeface="Exo 2"/>
            </a:endParaRPr>
          </a:p>
          <a:p>
            <a:pPr algn="l">
              <a:lnSpc>
                <a:spcPts val="3691"/>
              </a:lnSpc>
            </a:pPr>
            <a:r>
              <a:rPr lang="en-US" sz="2400" dirty="0">
                <a:solidFill>
                  <a:srgbClr val="FFFFFF"/>
                </a:solidFill>
                <a:latin typeface="Exo 2"/>
                <a:ea typeface="Exo 2"/>
                <a:cs typeface="Exo 2"/>
                <a:sym typeface="Exo 2"/>
                <a:hlinkClick r:id="rId7"/>
              </a:rPr>
              <a:t>https://pmc.ncbi.nlm.nih.gov/articles/PMC9285591/</a:t>
            </a:r>
            <a:r>
              <a:rPr lang="en-US" sz="2400" dirty="0">
                <a:solidFill>
                  <a:srgbClr val="FFFFFF"/>
                </a:solidFill>
                <a:latin typeface="Exo 2"/>
                <a:ea typeface="Exo 2"/>
                <a:cs typeface="Exo 2"/>
                <a:sym typeface="Exo 2"/>
              </a:rPr>
              <a:t>  , (May</a:t>
            </a:r>
            <a:endParaRPr lang="en-US" sz="2400" dirty="0">
              <a:solidFill>
                <a:srgbClr val="FFFFFF"/>
              </a:solidFill>
              <a:latin typeface="Exo 2"/>
              <a:ea typeface="Exo 2"/>
              <a:cs typeface="Exo 2"/>
            </a:endParaRPr>
          </a:p>
          <a:p>
            <a:pPr algn="l">
              <a:lnSpc>
                <a:spcPts val="2460"/>
              </a:lnSpc>
            </a:pPr>
            <a:r>
              <a:rPr lang="en-US" sz="2400" dirty="0">
                <a:solidFill>
                  <a:srgbClr val="FFFFFF"/>
                </a:solidFill>
                <a:latin typeface="Exo 2"/>
                <a:ea typeface="Exo 2"/>
                <a:cs typeface="Exo 2"/>
                <a:sym typeface="Exo 2"/>
              </a:rPr>
              <a:t>4 2025)</a:t>
            </a:r>
            <a:endParaRPr lang="en-US" sz="2400" dirty="0">
              <a:solidFill>
                <a:srgbClr val="FFFFFF"/>
              </a:solidFill>
              <a:latin typeface="Exo 2"/>
              <a:ea typeface="Exo 2"/>
              <a:cs typeface="Exo 2"/>
            </a:endParaRPr>
          </a:p>
        </p:txBody>
      </p:sp>
      <p:sp>
        <p:nvSpPr>
          <p:cNvPr id="8" name="TextBox 7">
            <a:extLst>
              <a:ext uri="{FF2B5EF4-FFF2-40B4-BE49-F238E27FC236}">
                <a16:creationId xmlns:a16="http://schemas.microsoft.com/office/drawing/2014/main" id="{7613904E-6930-BE1B-60DC-D7CF5F79D916}"/>
              </a:ext>
            </a:extLst>
          </p:cNvPr>
          <p:cNvSpPr txBox="1"/>
          <p:nvPr/>
        </p:nvSpPr>
        <p:spPr>
          <a:xfrm>
            <a:off x="17712137" y="23558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21</a:t>
            </a:r>
            <a:endParaRPr lang="en-US" sz="30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304488" y="6909321"/>
            <a:ext cx="7980531" cy="2727655"/>
            <a:chOff x="0" y="0"/>
            <a:chExt cx="7980528" cy="2727655"/>
          </a:xfrm>
        </p:grpSpPr>
        <p:sp>
          <p:nvSpPr>
            <p:cNvPr id="3" name="Freeform 3"/>
            <p:cNvSpPr/>
            <p:nvPr/>
          </p:nvSpPr>
          <p:spPr>
            <a:xfrm>
              <a:off x="0" y="0"/>
              <a:ext cx="7980553" cy="2727706"/>
            </a:xfrm>
            <a:custGeom>
              <a:avLst/>
              <a:gdLst/>
              <a:ahLst/>
              <a:cxnLst/>
              <a:rect l="l" t="t" r="r" b="b"/>
              <a:pathLst>
                <a:path w="7980553" h="2727706">
                  <a:moveTo>
                    <a:pt x="0" y="0"/>
                  </a:moveTo>
                  <a:lnTo>
                    <a:pt x="7980553" y="0"/>
                  </a:lnTo>
                  <a:lnTo>
                    <a:pt x="7980553" y="2727706"/>
                  </a:lnTo>
                  <a:lnTo>
                    <a:pt x="0" y="2727706"/>
                  </a:lnTo>
                  <a:close/>
                </a:path>
              </a:pathLst>
            </a:custGeom>
            <a:solidFill>
              <a:srgbClr val="FFFFFF"/>
            </a:solidFill>
          </p:spPr>
          <p:txBody>
            <a:bodyPr/>
            <a:lstStyle/>
            <a:p>
              <a:endParaRPr lang="en-US"/>
            </a:p>
          </p:txBody>
        </p:sp>
      </p:grpSp>
      <p:sp>
        <p:nvSpPr>
          <p:cNvPr id="4" name="Freeform 4"/>
          <p:cNvSpPr/>
          <p:nvPr/>
        </p:nvSpPr>
        <p:spPr>
          <a:xfrm>
            <a:off x="10304488" y="0"/>
            <a:ext cx="7983512" cy="7105650"/>
          </a:xfrm>
          <a:custGeom>
            <a:avLst/>
            <a:gdLst/>
            <a:ahLst/>
            <a:cxnLst/>
            <a:rect l="l" t="t" r="r" b="b"/>
            <a:pathLst>
              <a:path w="7983512" h="7105650">
                <a:moveTo>
                  <a:pt x="0" y="0"/>
                </a:moveTo>
                <a:lnTo>
                  <a:pt x="7983512" y="0"/>
                </a:lnTo>
                <a:lnTo>
                  <a:pt x="7983512" y="7105650"/>
                </a:lnTo>
                <a:lnTo>
                  <a:pt x="0" y="7105650"/>
                </a:lnTo>
                <a:lnTo>
                  <a:pt x="0" y="0"/>
                </a:lnTo>
                <a:close/>
              </a:path>
            </a:pathLst>
          </a:custGeom>
          <a:blipFill>
            <a:blip r:embed="rId2"/>
            <a:stretch>
              <a:fillRect l="-11360" r="-47081"/>
            </a:stretch>
          </a:blipFill>
        </p:spPr>
        <p:txBody>
          <a:bodyPr/>
          <a:lstStyle/>
          <a:p>
            <a:endParaRPr lang="en-US"/>
          </a:p>
        </p:txBody>
      </p:sp>
      <p:sp>
        <p:nvSpPr>
          <p:cNvPr id="5" name="TextBox 5"/>
          <p:cNvSpPr txBox="1"/>
          <p:nvPr/>
        </p:nvSpPr>
        <p:spPr>
          <a:xfrm>
            <a:off x="11844776" y="7631478"/>
            <a:ext cx="5000844" cy="1330252"/>
          </a:xfrm>
          <a:prstGeom prst="rect">
            <a:avLst/>
          </a:prstGeom>
        </p:spPr>
        <p:txBody>
          <a:bodyPr lIns="0" tIns="0" rIns="0" bIns="0" rtlCol="0" anchor="t">
            <a:spAutoFit/>
          </a:bodyPr>
          <a:lstStyle/>
          <a:p>
            <a:pPr algn="l">
              <a:lnSpc>
                <a:spcPts val="11199"/>
              </a:lnSpc>
            </a:pPr>
            <a:r>
              <a:rPr lang="en-US" sz="7999" spc="239">
                <a:solidFill>
                  <a:srgbClr val="1C353C"/>
                </a:solidFill>
                <a:latin typeface="Organic"/>
                <a:ea typeface="Organic"/>
                <a:cs typeface="Organic"/>
                <a:sym typeface="Organic"/>
              </a:rPr>
              <a:t>References</a:t>
            </a:r>
          </a:p>
        </p:txBody>
      </p:sp>
      <p:sp>
        <p:nvSpPr>
          <p:cNvPr id="6" name="TextBox 6"/>
          <p:cNvSpPr txBox="1"/>
          <p:nvPr/>
        </p:nvSpPr>
        <p:spPr>
          <a:xfrm>
            <a:off x="780402" y="362150"/>
            <a:ext cx="8389858" cy="3162212"/>
          </a:xfrm>
          <a:prstGeom prst="rect">
            <a:avLst/>
          </a:prstGeom>
        </p:spPr>
        <p:txBody>
          <a:bodyPr lIns="0" tIns="0" rIns="0" bIns="0" rtlCol="0" anchor="t">
            <a:spAutoFit/>
          </a:bodyPr>
          <a:lstStyle/>
          <a:p>
            <a:pPr algn="l">
              <a:lnSpc>
                <a:spcPts val="3074"/>
              </a:lnSpc>
            </a:pPr>
            <a:r>
              <a:rPr lang="en-US" sz="2400" dirty="0">
                <a:solidFill>
                  <a:srgbClr val="FFFFFF"/>
                </a:solidFill>
                <a:latin typeface="Exo 2"/>
                <a:ea typeface="Exo 2"/>
                <a:cs typeface="Exo 2"/>
                <a:sym typeface="Exo 2"/>
              </a:rPr>
              <a:t>[8] Phillip Goff, ChatGPT can’t think – consciousness is something entirely different to today’s AI, </a:t>
            </a:r>
            <a:r>
              <a:rPr lang="en-US" sz="2400" dirty="0">
                <a:solidFill>
                  <a:srgbClr val="FFFFFF"/>
                </a:solidFill>
                <a:latin typeface="Exo 2"/>
                <a:ea typeface="Exo 2"/>
                <a:cs typeface="Exo 2"/>
                <a:sym typeface="Exo 2"/>
                <a:hlinkClick r:id="rId3"/>
              </a:rPr>
              <a:t>https://theconversation.com/chatgpt-cant-think- consciousness-is-something-entirely-different-to-todays- ai-204823</a:t>
            </a:r>
            <a:r>
              <a:rPr lang="en-US" sz="2400" dirty="0">
                <a:solidFill>
                  <a:srgbClr val="FFFFFF"/>
                </a:solidFill>
                <a:latin typeface="Exo 2"/>
                <a:ea typeface="Exo 2"/>
                <a:cs typeface="Exo 2"/>
                <a:sym typeface="Exo 2"/>
              </a:rPr>
              <a:t> , (May 6 2025)</a:t>
            </a:r>
          </a:p>
          <a:p>
            <a:pPr>
              <a:lnSpc>
                <a:spcPts val="3074"/>
              </a:lnSpc>
            </a:pPr>
            <a:r>
              <a:rPr lang="en-US" sz="2400" dirty="0">
                <a:solidFill>
                  <a:srgbClr val="FFFFFF"/>
                </a:solidFill>
                <a:latin typeface="Exo 2"/>
                <a:ea typeface="Exo 2"/>
                <a:cs typeface="Exo 2"/>
              </a:rPr>
              <a:t>[9] </a:t>
            </a:r>
            <a:r>
              <a:rPr lang="en-US" sz="2400" dirty="0">
                <a:solidFill>
                  <a:srgbClr val="FFFFFF"/>
                </a:solidFill>
                <a:ea typeface="+mn-lt"/>
                <a:cs typeface="+mn-lt"/>
              </a:rPr>
              <a:t>Bernardo Gonçalves, Modern AI systems have achieved Turing's vision, but not exactly how he hoped, </a:t>
            </a:r>
            <a:r>
              <a:rPr lang="en-US" sz="2400" dirty="0">
                <a:solidFill>
                  <a:srgbClr val="FFFFFF"/>
                </a:solidFill>
                <a:ea typeface="+mn-lt"/>
                <a:cs typeface="+mn-lt"/>
                <a:hlinkClick r:id="rId4"/>
              </a:rPr>
              <a:t>https://www.eurekalert.org/news-releases/1068915</a:t>
            </a:r>
            <a:r>
              <a:rPr lang="en-US" sz="2400" dirty="0">
                <a:solidFill>
                  <a:srgbClr val="FFFFFF"/>
                </a:solidFill>
                <a:ea typeface="+mn-lt"/>
                <a:cs typeface="+mn-lt"/>
              </a:rPr>
              <a:t>, (May 6 2025)</a:t>
            </a:r>
          </a:p>
        </p:txBody>
      </p:sp>
      <p:sp>
        <p:nvSpPr>
          <p:cNvPr id="8" name="TextBox 7">
            <a:extLst>
              <a:ext uri="{FF2B5EF4-FFF2-40B4-BE49-F238E27FC236}">
                <a16:creationId xmlns:a16="http://schemas.microsoft.com/office/drawing/2014/main" id="{7CD8026E-3CC6-C9F5-ADFE-45A83B056E90}"/>
              </a:ext>
            </a:extLst>
          </p:cNvPr>
          <p:cNvSpPr txBox="1"/>
          <p:nvPr/>
        </p:nvSpPr>
        <p:spPr>
          <a:xfrm>
            <a:off x="17555084" y="366457"/>
            <a:ext cx="732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22</a:t>
            </a:r>
            <a:endParaRPr lang="en-US" sz="30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264270"/>
            <a:ext cx="26679525" cy="13935075"/>
          </a:xfrm>
          <a:custGeom>
            <a:avLst/>
            <a:gdLst/>
            <a:ahLst/>
            <a:cxnLst/>
            <a:rect l="l" t="t" r="r" b="b"/>
            <a:pathLst>
              <a:path w="26679525" h="13935075">
                <a:moveTo>
                  <a:pt x="0" y="0"/>
                </a:moveTo>
                <a:lnTo>
                  <a:pt x="26679525" y="0"/>
                </a:lnTo>
                <a:lnTo>
                  <a:pt x="26679525" y="13935075"/>
                </a:lnTo>
                <a:lnTo>
                  <a:pt x="0" y="13935075"/>
                </a:lnTo>
                <a:lnTo>
                  <a:pt x="0" y="0"/>
                </a:lnTo>
                <a:close/>
              </a:path>
            </a:pathLst>
          </a:custGeom>
          <a:blipFill>
            <a:blip r:embed="rId2"/>
            <a:stretch>
              <a:fillRect/>
            </a:stretch>
          </a:blipFill>
        </p:spPr>
        <p:txBody>
          <a:bodyPr/>
          <a:lstStyle/>
          <a:p>
            <a:endParaRPr lang="en-US"/>
          </a:p>
        </p:txBody>
      </p:sp>
      <p:sp>
        <p:nvSpPr>
          <p:cNvPr id="3" name="Freeform 3"/>
          <p:cNvSpPr/>
          <p:nvPr/>
        </p:nvSpPr>
        <p:spPr>
          <a:xfrm>
            <a:off x="2381964" y="3022530"/>
            <a:ext cx="1391717" cy="168402"/>
          </a:xfrm>
          <a:custGeom>
            <a:avLst/>
            <a:gdLst/>
            <a:ahLst/>
            <a:cxnLst/>
            <a:rect l="l" t="t" r="r" b="b"/>
            <a:pathLst>
              <a:path w="1391717" h="168402">
                <a:moveTo>
                  <a:pt x="0" y="0"/>
                </a:moveTo>
                <a:lnTo>
                  <a:pt x="1391717" y="0"/>
                </a:lnTo>
                <a:lnTo>
                  <a:pt x="1391717" y="168402"/>
                </a:lnTo>
                <a:lnTo>
                  <a:pt x="0" y="168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92653" y="3022530"/>
            <a:ext cx="1391717" cy="168402"/>
          </a:xfrm>
          <a:custGeom>
            <a:avLst/>
            <a:gdLst/>
            <a:ahLst/>
            <a:cxnLst/>
            <a:rect l="l" t="t" r="r" b="b"/>
            <a:pathLst>
              <a:path w="1391717" h="168402">
                <a:moveTo>
                  <a:pt x="0" y="0"/>
                </a:moveTo>
                <a:lnTo>
                  <a:pt x="1391717" y="0"/>
                </a:lnTo>
                <a:lnTo>
                  <a:pt x="1391717" y="168402"/>
                </a:lnTo>
                <a:lnTo>
                  <a:pt x="0" y="168402"/>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798788" y="3262793"/>
            <a:ext cx="4558065" cy="3914533"/>
          </a:xfrm>
          <a:prstGeom prst="rect">
            <a:avLst/>
          </a:prstGeom>
        </p:spPr>
        <p:txBody>
          <a:bodyPr wrap="square" lIns="0" tIns="0" rIns="0" bIns="0" rtlCol="0" anchor="t">
            <a:spAutoFit/>
          </a:bodyPr>
          <a:lstStyle/>
          <a:p>
            <a:pPr algn="ctr">
              <a:lnSpc>
                <a:spcPts val="5104"/>
              </a:lnSpc>
            </a:pPr>
            <a:endParaRPr lang="en-US" sz="5400" b="1" spc="1454">
              <a:solidFill>
                <a:srgbClr val="FFFFFF"/>
              </a:solidFill>
              <a:latin typeface="Exo 2 Bold"/>
            </a:endParaRPr>
          </a:p>
          <a:p>
            <a:pPr algn="ctr">
              <a:lnSpc>
                <a:spcPts val="23845"/>
              </a:lnSpc>
            </a:pPr>
            <a:r>
              <a:rPr lang="en-US" sz="25250">
                <a:solidFill>
                  <a:srgbClr val="FFFFFF"/>
                </a:solidFill>
                <a:latin typeface="Organic"/>
                <a:ea typeface="Organic"/>
                <a:cs typeface="Organic"/>
                <a:sym typeface="Organic"/>
              </a:rPr>
              <a:t>end</a:t>
            </a:r>
            <a:endParaRPr lang="en-US"/>
          </a:p>
        </p:txBody>
      </p:sp>
      <p:sp>
        <p:nvSpPr>
          <p:cNvPr id="6" name="TextBox 5">
            <a:extLst>
              <a:ext uri="{FF2B5EF4-FFF2-40B4-BE49-F238E27FC236}">
                <a16:creationId xmlns:a16="http://schemas.microsoft.com/office/drawing/2014/main" id="{0EC904D1-F724-5C8E-A817-B53B6ADF8988}"/>
              </a:ext>
            </a:extLst>
          </p:cNvPr>
          <p:cNvSpPr txBox="1"/>
          <p:nvPr/>
        </p:nvSpPr>
        <p:spPr>
          <a:xfrm>
            <a:off x="3993014" y="2778768"/>
            <a:ext cx="21753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bg1"/>
                </a:solidFill>
                <a:ea typeface="Calibri"/>
                <a:cs typeface="Calibri"/>
              </a:rPr>
              <a:t>THE</a:t>
            </a:r>
            <a:endParaRPr lang="en-US"/>
          </a:p>
        </p:txBody>
      </p:sp>
      <p:sp>
        <p:nvSpPr>
          <p:cNvPr id="7" name="TextBox 6">
            <a:extLst>
              <a:ext uri="{FF2B5EF4-FFF2-40B4-BE49-F238E27FC236}">
                <a16:creationId xmlns:a16="http://schemas.microsoft.com/office/drawing/2014/main" id="{6ADAFBE4-50F0-3047-D9AC-5D26826575C9}"/>
              </a:ext>
            </a:extLst>
          </p:cNvPr>
          <p:cNvSpPr txBox="1"/>
          <p:nvPr/>
        </p:nvSpPr>
        <p:spPr>
          <a:xfrm>
            <a:off x="17520183" y="1"/>
            <a:ext cx="108192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23</a:t>
            </a:r>
            <a:endParaRPr lang="en-US" sz="3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028700"/>
            <a:ext cx="18284866" cy="1645320"/>
            <a:chOff x="0" y="0"/>
            <a:chExt cx="18284876" cy="1645310"/>
          </a:xfrm>
        </p:grpSpPr>
        <p:sp>
          <p:nvSpPr>
            <p:cNvPr id="3" name="Freeform 3"/>
            <p:cNvSpPr/>
            <p:nvPr/>
          </p:nvSpPr>
          <p:spPr>
            <a:xfrm>
              <a:off x="0" y="0"/>
              <a:ext cx="18284825" cy="1645285"/>
            </a:xfrm>
            <a:custGeom>
              <a:avLst/>
              <a:gdLst/>
              <a:ahLst/>
              <a:cxnLst/>
              <a:rect l="l" t="t" r="r" b="b"/>
              <a:pathLst>
                <a:path w="18284825" h="1645285">
                  <a:moveTo>
                    <a:pt x="0" y="0"/>
                  </a:moveTo>
                  <a:lnTo>
                    <a:pt x="0" y="1645285"/>
                  </a:lnTo>
                  <a:lnTo>
                    <a:pt x="18284825" y="1645285"/>
                  </a:lnTo>
                  <a:lnTo>
                    <a:pt x="18284825" y="0"/>
                  </a:lnTo>
                  <a:close/>
                </a:path>
              </a:pathLst>
            </a:custGeom>
            <a:solidFill>
              <a:srgbClr val="FFFFFF"/>
            </a:solidFill>
          </p:spPr>
          <p:txBody>
            <a:bodyPr/>
            <a:lstStyle/>
            <a:p>
              <a:endParaRPr lang="en-US"/>
            </a:p>
          </p:txBody>
        </p:sp>
      </p:grpSp>
      <p:sp>
        <p:nvSpPr>
          <p:cNvPr id="4" name="TextBox 4"/>
          <p:cNvSpPr txBox="1"/>
          <p:nvPr/>
        </p:nvSpPr>
        <p:spPr>
          <a:xfrm>
            <a:off x="6457140" y="1290990"/>
            <a:ext cx="6077626" cy="1485900"/>
          </a:xfrm>
          <a:prstGeom prst="rect">
            <a:avLst/>
          </a:prstGeom>
        </p:spPr>
        <p:txBody>
          <a:bodyPr lIns="0" tIns="0" rIns="0" bIns="0" rtlCol="0" anchor="t">
            <a:spAutoFit/>
          </a:bodyPr>
          <a:lstStyle/>
          <a:p>
            <a:pPr algn="l">
              <a:lnSpc>
                <a:spcPts val="12599"/>
              </a:lnSpc>
            </a:pPr>
            <a:r>
              <a:rPr lang="en-US" sz="9000" spc="270">
                <a:solidFill>
                  <a:srgbClr val="1C353C"/>
                </a:solidFill>
                <a:latin typeface="Organic"/>
                <a:ea typeface="Organic"/>
                <a:cs typeface="Organic"/>
                <a:sym typeface="Organic"/>
              </a:rPr>
              <a:t>Conclusions</a:t>
            </a:r>
          </a:p>
        </p:txBody>
      </p:sp>
      <p:sp>
        <p:nvSpPr>
          <p:cNvPr id="5" name="TextBox 5"/>
          <p:cNvSpPr txBox="1"/>
          <p:nvPr/>
        </p:nvSpPr>
        <p:spPr>
          <a:xfrm>
            <a:off x="1028700" y="5183410"/>
            <a:ext cx="4934998" cy="3659429"/>
          </a:xfrm>
          <a:prstGeom prst="rect">
            <a:avLst/>
          </a:prstGeom>
        </p:spPr>
        <p:txBody>
          <a:bodyPr lIns="0" tIns="0" rIns="0" bIns="0" rtlCol="0" anchor="t">
            <a:spAutoFit/>
          </a:bodyPr>
          <a:lstStyle/>
          <a:p>
            <a:pPr algn="l">
              <a:lnSpc>
                <a:spcPts val="4124"/>
              </a:lnSpc>
            </a:pPr>
            <a:r>
              <a:rPr lang="en-US" sz="3199" b="1">
                <a:solidFill>
                  <a:srgbClr val="1C353C"/>
                </a:solidFill>
                <a:latin typeface="Exo 2"/>
                <a:ea typeface="Exo 2 Medium"/>
                <a:cs typeface="Exo 2 Medium"/>
                <a:sym typeface="Exo 2 Medium"/>
              </a:rPr>
              <a:t>AI in media is not realistically portrayed because we assume it will mirror human thinking, whereas AI now approximates human thinking. </a:t>
            </a:r>
          </a:p>
        </p:txBody>
      </p:sp>
      <p:sp>
        <p:nvSpPr>
          <p:cNvPr id="6" name="TextBox 6"/>
          <p:cNvSpPr txBox="1"/>
          <p:nvPr/>
        </p:nvSpPr>
        <p:spPr>
          <a:xfrm>
            <a:off x="6722478" y="5183410"/>
            <a:ext cx="4539644" cy="3659429"/>
          </a:xfrm>
          <a:prstGeom prst="rect">
            <a:avLst/>
          </a:prstGeom>
        </p:spPr>
        <p:txBody>
          <a:bodyPr lIns="0" tIns="0" rIns="0" bIns="0" rtlCol="0" anchor="t">
            <a:spAutoFit/>
          </a:bodyPr>
          <a:lstStyle/>
          <a:p>
            <a:pPr algn="l">
              <a:lnSpc>
                <a:spcPts val="4124"/>
              </a:lnSpc>
            </a:pPr>
            <a:r>
              <a:rPr lang="en-US" sz="3199" b="1">
                <a:solidFill>
                  <a:srgbClr val="1C353C"/>
                </a:solidFill>
                <a:latin typeface="Exo 2"/>
                <a:ea typeface="Exo 2 Medium"/>
                <a:cs typeface="Exo 2 Medium"/>
                <a:sym typeface="Exo 2 Medium"/>
              </a:rPr>
              <a:t>Sentience has no conclusive definition or mechanism to prove it. Therefore the first sentient AI might go un- noticed, if it hasn’t already </a:t>
            </a:r>
          </a:p>
        </p:txBody>
      </p:sp>
      <p:sp>
        <p:nvSpPr>
          <p:cNvPr id="7" name="TextBox 7"/>
          <p:cNvSpPr txBox="1"/>
          <p:nvPr/>
        </p:nvSpPr>
        <p:spPr>
          <a:xfrm>
            <a:off x="12416266" y="5183410"/>
            <a:ext cx="4573619" cy="3659429"/>
          </a:xfrm>
          <a:prstGeom prst="rect">
            <a:avLst/>
          </a:prstGeom>
        </p:spPr>
        <p:txBody>
          <a:bodyPr lIns="0" tIns="0" rIns="0" bIns="0" rtlCol="0" anchor="t">
            <a:spAutoFit/>
          </a:bodyPr>
          <a:lstStyle/>
          <a:p>
            <a:pPr algn="l">
              <a:lnSpc>
                <a:spcPts val="4124"/>
              </a:lnSpc>
            </a:pPr>
            <a:r>
              <a:rPr lang="en-US" sz="3199" b="1">
                <a:solidFill>
                  <a:srgbClr val="1C353C"/>
                </a:solidFill>
                <a:latin typeface="Exo 2"/>
                <a:ea typeface="Exo 2 Medium"/>
                <a:cs typeface="Exo 2 Medium"/>
                <a:sym typeface="Exo 2 Medium"/>
              </a:rPr>
              <a:t>Our behavior towards AI will influence how it thinks. If AI becomes sentient and takes after human thinking, will it take after humanities genocidal tendancies </a:t>
            </a:r>
          </a:p>
        </p:txBody>
      </p:sp>
      <p:sp>
        <p:nvSpPr>
          <p:cNvPr id="8" name="TextBox 8"/>
          <p:cNvSpPr txBox="1"/>
          <p:nvPr/>
        </p:nvSpPr>
        <p:spPr>
          <a:xfrm>
            <a:off x="1028700" y="3623862"/>
            <a:ext cx="4610681" cy="1358577"/>
          </a:xfrm>
          <a:prstGeom prst="rect">
            <a:avLst/>
          </a:prstGeom>
        </p:spPr>
        <p:txBody>
          <a:bodyPr lIns="0" tIns="0" rIns="0" bIns="0" rtlCol="0" anchor="t">
            <a:spAutoFit/>
          </a:bodyPr>
          <a:lstStyle/>
          <a:p>
            <a:pPr>
              <a:lnSpc>
                <a:spcPts val="5599"/>
              </a:lnSpc>
            </a:pPr>
            <a:r>
              <a:rPr lang="en-US" sz="3950" spc="119">
                <a:solidFill>
                  <a:srgbClr val="1C353C"/>
                </a:solidFill>
                <a:latin typeface="Exo 2"/>
                <a:ea typeface="Organic"/>
                <a:cs typeface="Organic"/>
                <a:sym typeface="Organic"/>
              </a:rPr>
              <a:t>Media Gets AI Wrong</a:t>
            </a:r>
            <a:endParaRPr lang="en-US" sz="3950" spc="119">
              <a:solidFill>
                <a:srgbClr val="1C353C"/>
              </a:solidFill>
              <a:latin typeface="Exo 2"/>
              <a:ea typeface="Organic"/>
              <a:cs typeface="Organic"/>
            </a:endParaRPr>
          </a:p>
        </p:txBody>
      </p:sp>
      <p:sp>
        <p:nvSpPr>
          <p:cNvPr id="9" name="TextBox 9"/>
          <p:cNvSpPr txBox="1"/>
          <p:nvPr/>
        </p:nvSpPr>
        <p:spPr>
          <a:xfrm>
            <a:off x="6722478" y="3623862"/>
            <a:ext cx="4558903" cy="641714"/>
          </a:xfrm>
          <a:prstGeom prst="rect">
            <a:avLst/>
          </a:prstGeom>
        </p:spPr>
        <p:txBody>
          <a:bodyPr wrap="square" lIns="0" tIns="0" rIns="0" bIns="0" rtlCol="0" anchor="t">
            <a:spAutoFit/>
          </a:bodyPr>
          <a:lstStyle/>
          <a:p>
            <a:pPr algn="l">
              <a:lnSpc>
                <a:spcPts val="5599"/>
              </a:lnSpc>
            </a:pPr>
            <a:r>
              <a:rPr lang="en-US" sz="3999" spc="119">
                <a:solidFill>
                  <a:srgbClr val="1C353C"/>
                </a:solidFill>
                <a:latin typeface="Exo 2"/>
                <a:ea typeface="Organic"/>
                <a:cs typeface="Organic"/>
                <a:sym typeface="Organic"/>
              </a:rPr>
              <a:t>Sentience Gap</a:t>
            </a:r>
          </a:p>
        </p:txBody>
      </p:sp>
      <p:sp>
        <p:nvSpPr>
          <p:cNvPr id="10" name="TextBox 10"/>
          <p:cNvSpPr txBox="1"/>
          <p:nvPr/>
        </p:nvSpPr>
        <p:spPr>
          <a:xfrm>
            <a:off x="12416266" y="3623862"/>
            <a:ext cx="4274631" cy="640432"/>
          </a:xfrm>
          <a:prstGeom prst="rect">
            <a:avLst/>
          </a:prstGeom>
        </p:spPr>
        <p:txBody>
          <a:bodyPr wrap="square" lIns="0" tIns="0" rIns="0" bIns="0" rtlCol="0" anchor="t">
            <a:spAutoFit/>
          </a:bodyPr>
          <a:lstStyle/>
          <a:p>
            <a:pPr>
              <a:lnSpc>
                <a:spcPts val="5599"/>
              </a:lnSpc>
            </a:pPr>
            <a:r>
              <a:rPr lang="en-US" sz="3950" spc="119">
                <a:solidFill>
                  <a:srgbClr val="1C353C"/>
                </a:solidFill>
                <a:latin typeface="Exo 2"/>
                <a:ea typeface="Organic"/>
                <a:cs typeface="Organic"/>
              </a:rPr>
              <a:t>Be Good to AI</a:t>
            </a:r>
          </a:p>
        </p:txBody>
      </p:sp>
      <p:sp>
        <p:nvSpPr>
          <p:cNvPr id="11" name="TextBox 10">
            <a:extLst>
              <a:ext uri="{FF2B5EF4-FFF2-40B4-BE49-F238E27FC236}">
                <a16:creationId xmlns:a16="http://schemas.microsoft.com/office/drawing/2014/main" id="{366C0375-9C63-3D55-D035-AF3F8BBBA505}"/>
              </a:ext>
            </a:extLst>
          </p:cNvPr>
          <p:cNvSpPr txBox="1"/>
          <p:nvPr/>
        </p:nvSpPr>
        <p:spPr>
          <a:xfrm>
            <a:off x="17799389" y="0"/>
            <a:ext cx="48861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ea typeface="Calibri"/>
                <a:cs typeface="Calibri"/>
              </a:rPr>
              <a:t>3</a:t>
            </a:r>
            <a:endParaRPr lang="en-US"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8191195"/>
          </a:xfrm>
          <a:custGeom>
            <a:avLst/>
            <a:gdLst/>
            <a:ahLst/>
            <a:cxnLst/>
            <a:rect l="l" t="t" r="r" b="b"/>
            <a:pathLst>
              <a:path w="18288000" h="8191195">
                <a:moveTo>
                  <a:pt x="0" y="0"/>
                </a:moveTo>
                <a:lnTo>
                  <a:pt x="18288000" y="0"/>
                </a:lnTo>
                <a:lnTo>
                  <a:pt x="18288000" y="8191196"/>
                </a:lnTo>
                <a:lnTo>
                  <a:pt x="0" y="8191196"/>
                </a:lnTo>
                <a:lnTo>
                  <a:pt x="0" y="0"/>
                </a:lnTo>
                <a:close/>
              </a:path>
            </a:pathLst>
          </a:custGeom>
          <a:blipFill>
            <a:blip r:embed="rId3"/>
            <a:stretch>
              <a:fillRect t="-48145" r="-17968"/>
            </a:stretch>
          </a:blipFill>
        </p:spPr>
        <p:txBody>
          <a:bodyPr/>
          <a:lstStyle/>
          <a:p>
            <a:endParaRPr lang="en-US"/>
          </a:p>
        </p:txBody>
      </p:sp>
      <p:grpSp>
        <p:nvGrpSpPr>
          <p:cNvPr id="3" name="Group 3"/>
          <p:cNvGrpSpPr>
            <a:grpSpLocks noChangeAspect="1"/>
          </p:cNvGrpSpPr>
          <p:nvPr/>
        </p:nvGrpSpPr>
        <p:grpSpPr>
          <a:xfrm>
            <a:off x="-63503" y="5594461"/>
            <a:ext cx="18411873" cy="4756033"/>
            <a:chOff x="0" y="0"/>
            <a:chExt cx="18411876" cy="4756036"/>
          </a:xfrm>
        </p:grpSpPr>
        <p:sp>
          <p:nvSpPr>
            <p:cNvPr id="4" name="Freeform 4"/>
            <p:cNvSpPr/>
            <p:nvPr/>
          </p:nvSpPr>
          <p:spPr>
            <a:xfrm>
              <a:off x="63500" y="63500"/>
              <a:ext cx="18281142" cy="4629023"/>
            </a:xfrm>
            <a:custGeom>
              <a:avLst/>
              <a:gdLst/>
              <a:ahLst/>
              <a:cxnLst/>
              <a:rect l="l" t="t" r="r" b="b"/>
              <a:pathLst>
                <a:path w="18281142" h="4629023">
                  <a:moveTo>
                    <a:pt x="0" y="0"/>
                  </a:moveTo>
                  <a:lnTo>
                    <a:pt x="18281142" y="0"/>
                  </a:lnTo>
                  <a:lnTo>
                    <a:pt x="18281142" y="4629023"/>
                  </a:lnTo>
                  <a:lnTo>
                    <a:pt x="0" y="4629023"/>
                  </a:lnTo>
                  <a:close/>
                </a:path>
              </a:pathLst>
            </a:custGeom>
            <a:solidFill>
              <a:srgbClr val="C4CCD6"/>
            </a:solidFill>
          </p:spPr>
          <p:txBody>
            <a:bodyPr/>
            <a:lstStyle/>
            <a:p>
              <a:endParaRPr lang="en-US"/>
            </a:p>
          </p:txBody>
        </p:sp>
        <p:sp>
          <p:nvSpPr>
            <p:cNvPr id="5" name="Freeform 5"/>
            <p:cNvSpPr/>
            <p:nvPr/>
          </p:nvSpPr>
          <p:spPr>
            <a:xfrm>
              <a:off x="63500" y="78867"/>
              <a:ext cx="18284825" cy="1645412"/>
            </a:xfrm>
            <a:custGeom>
              <a:avLst/>
              <a:gdLst/>
              <a:ahLst/>
              <a:cxnLst/>
              <a:rect l="l" t="t" r="r" b="b"/>
              <a:pathLst>
                <a:path w="18284825" h="1645412">
                  <a:moveTo>
                    <a:pt x="0" y="0"/>
                  </a:moveTo>
                  <a:lnTo>
                    <a:pt x="18284825" y="0"/>
                  </a:lnTo>
                  <a:lnTo>
                    <a:pt x="18284825" y="1645412"/>
                  </a:lnTo>
                  <a:lnTo>
                    <a:pt x="0" y="1645412"/>
                  </a:lnTo>
                  <a:close/>
                </a:path>
              </a:pathLst>
            </a:custGeom>
            <a:solidFill>
              <a:srgbClr val="394759"/>
            </a:solidFill>
          </p:spPr>
          <p:txBody>
            <a:bodyPr/>
            <a:lstStyle/>
            <a:p>
              <a:endParaRPr lang="en-US"/>
            </a:p>
          </p:txBody>
        </p:sp>
      </p:grpSp>
      <p:sp>
        <p:nvSpPr>
          <p:cNvPr id="6" name="TextBox 6"/>
          <p:cNvSpPr txBox="1"/>
          <p:nvPr/>
        </p:nvSpPr>
        <p:spPr>
          <a:xfrm>
            <a:off x="2073250" y="5957078"/>
            <a:ext cx="14424069" cy="3862235"/>
          </a:xfrm>
          <a:prstGeom prst="rect">
            <a:avLst/>
          </a:prstGeom>
        </p:spPr>
        <p:txBody>
          <a:bodyPr lIns="0" tIns="0" rIns="0" bIns="0" rtlCol="0" anchor="t">
            <a:spAutoFit/>
          </a:bodyPr>
          <a:lstStyle/>
          <a:p>
            <a:pPr algn="ctr">
              <a:lnSpc>
                <a:spcPts val="11199"/>
              </a:lnSpc>
            </a:pPr>
            <a:r>
              <a:rPr lang="en-US" sz="7999" spc="239">
                <a:solidFill>
                  <a:srgbClr val="FFFFFF"/>
                </a:solidFill>
                <a:latin typeface="Organic"/>
                <a:ea typeface="Organic"/>
                <a:cs typeface="Organic"/>
                <a:sym typeface="Organic"/>
              </a:rPr>
              <a:t>meDIA gETS ai wRONG</a:t>
            </a:r>
          </a:p>
          <a:p>
            <a:pPr algn="ctr">
              <a:lnSpc>
                <a:spcPts val="3600"/>
              </a:lnSpc>
            </a:pPr>
            <a:r>
              <a:rPr lang="en-US" sz="3300">
                <a:solidFill>
                  <a:srgbClr val="1C353C"/>
                </a:solidFill>
                <a:latin typeface="Exo 2"/>
                <a:ea typeface="Exo 2"/>
                <a:cs typeface="Exo 2"/>
                <a:sym typeface="Exo 2"/>
              </a:rPr>
              <a:t>Audiences of science fiction media often take portrayals of AI at face value and assume that they’re advanced enough to think and feel like humans, whereas current technology is nowhere near that point - and probably shouldn’t go there.</a:t>
            </a:r>
          </a:p>
        </p:txBody>
      </p:sp>
      <p:sp>
        <p:nvSpPr>
          <p:cNvPr id="7" name="TextBox 6">
            <a:extLst>
              <a:ext uri="{FF2B5EF4-FFF2-40B4-BE49-F238E27FC236}">
                <a16:creationId xmlns:a16="http://schemas.microsoft.com/office/drawing/2014/main" id="{A835915D-88BC-4501-40AE-75CBD234F45F}"/>
              </a:ext>
            </a:extLst>
          </p:cNvPr>
          <p:cNvSpPr txBox="1"/>
          <p:nvPr/>
        </p:nvSpPr>
        <p:spPr>
          <a:xfrm>
            <a:off x="17712137" y="0"/>
            <a:ext cx="575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4</a:t>
            </a:r>
            <a:endParaRPr lang="en-US" sz="3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44000" y="0"/>
            <a:ext cx="9144000" cy="10287000"/>
            <a:chOff x="0" y="0"/>
            <a:chExt cx="9144000" cy="10287000"/>
          </a:xfrm>
        </p:grpSpPr>
        <p:sp>
          <p:nvSpPr>
            <p:cNvPr id="3" name="Freeform 3"/>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close/>
                </a:path>
              </a:pathLst>
            </a:custGeom>
            <a:solidFill>
              <a:srgbClr val="C4CCD6"/>
            </a:solidFill>
          </p:spPr>
          <p:txBody>
            <a:bodyPr/>
            <a:lstStyle/>
            <a:p>
              <a:endParaRPr lang="en-US"/>
            </a:p>
          </p:txBody>
        </p:sp>
      </p:grpSp>
      <p:sp>
        <p:nvSpPr>
          <p:cNvPr id="4" name="Freeform 4"/>
          <p:cNvSpPr/>
          <p:nvPr/>
        </p:nvSpPr>
        <p:spPr>
          <a:xfrm>
            <a:off x="9797348" y="5502669"/>
            <a:ext cx="7458075" cy="3752850"/>
          </a:xfrm>
          <a:custGeom>
            <a:avLst/>
            <a:gdLst/>
            <a:ahLst/>
            <a:cxnLst/>
            <a:rect l="l" t="t" r="r" b="b"/>
            <a:pathLst>
              <a:path w="7458075" h="3752850">
                <a:moveTo>
                  <a:pt x="0" y="0"/>
                </a:moveTo>
                <a:lnTo>
                  <a:pt x="7458075" y="0"/>
                </a:lnTo>
                <a:lnTo>
                  <a:pt x="7458075" y="3752850"/>
                </a:lnTo>
                <a:lnTo>
                  <a:pt x="0" y="3752850"/>
                </a:lnTo>
                <a:lnTo>
                  <a:pt x="0" y="0"/>
                </a:lnTo>
                <a:close/>
              </a:path>
            </a:pathLst>
          </a:custGeom>
          <a:blipFill>
            <a:blip r:embed="rId3"/>
            <a:stretch>
              <a:fillRect t="-18187" b="-18360"/>
            </a:stretch>
          </a:blipFill>
        </p:spPr>
        <p:txBody>
          <a:bodyPr/>
          <a:lstStyle/>
          <a:p>
            <a:endParaRPr lang="en-US"/>
          </a:p>
        </p:txBody>
      </p:sp>
      <p:sp>
        <p:nvSpPr>
          <p:cNvPr id="5" name="Freeform 5"/>
          <p:cNvSpPr/>
          <p:nvPr/>
        </p:nvSpPr>
        <p:spPr>
          <a:xfrm>
            <a:off x="1028700" y="1028700"/>
            <a:ext cx="7458075" cy="3924300"/>
          </a:xfrm>
          <a:custGeom>
            <a:avLst/>
            <a:gdLst/>
            <a:ahLst/>
            <a:cxnLst/>
            <a:rect l="l" t="t" r="r" b="b"/>
            <a:pathLst>
              <a:path w="7458075" h="3924300">
                <a:moveTo>
                  <a:pt x="0" y="0"/>
                </a:moveTo>
                <a:lnTo>
                  <a:pt x="7458075" y="0"/>
                </a:lnTo>
                <a:lnTo>
                  <a:pt x="7458075" y="3924300"/>
                </a:lnTo>
                <a:lnTo>
                  <a:pt x="0" y="3924300"/>
                </a:lnTo>
                <a:lnTo>
                  <a:pt x="0" y="0"/>
                </a:lnTo>
                <a:close/>
              </a:path>
            </a:pathLst>
          </a:custGeom>
          <a:blipFill>
            <a:blip r:embed="rId4"/>
            <a:stretch>
              <a:fillRect/>
            </a:stretch>
          </a:blipFill>
        </p:spPr>
        <p:txBody>
          <a:bodyPr/>
          <a:lstStyle/>
          <a:p>
            <a:endParaRPr lang="en-US"/>
          </a:p>
        </p:txBody>
      </p:sp>
      <p:grpSp>
        <p:nvGrpSpPr>
          <p:cNvPr id="6" name="Group 6"/>
          <p:cNvGrpSpPr>
            <a:grpSpLocks noChangeAspect="1"/>
          </p:cNvGrpSpPr>
          <p:nvPr/>
        </p:nvGrpSpPr>
        <p:grpSpPr>
          <a:xfrm>
            <a:off x="1304925" y="6455407"/>
            <a:ext cx="114300" cy="114300"/>
            <a:chOff x="0" y="0"/>
            <a:chExt cx="114300" cy="114300"/>
          </a:xfrm>
        </p:grpSpPr>
        <p:sp>
          <p:nvSpPr>
            <p:cNvPr id="7" name="Freeform 7"/>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txBody>
            <a:bodyPr/>
            <a:lstStyle/>
            <a:p>
              <a:endParaRPr lang="en-US"/>
            </a:p>
          </p:txBody>
        </p:sp>
      </p:grpSp>
      <p:grpSp>
        <p:nvGrpSpPr>
          <p:cNvPr id="8" name="Group 8"/>
          <p:cNvGrpSpPr>
            <a:grpSpLocks noChangeAspect="1"/>
          </p:cNvGrpSpPr>
          <p:nvPr/>
        </p:nvGrpSpPr>
        <p:grpSpPr>
          <a:xfrm>
            <a:off x="1304925" y="6884032"/>
            <a:ext cx="114300" cy="114300"/>
            <a:chOff x="0" y="0"/>
            <a:chExt cx="114300" cy="114300"/>
          </a:xfrm>
        </p:grpSpPr>
        <p:sp>
          <p:nvSpPr>
            <p:cNvPr id="9" name="Freeform 9"/>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txBody>
            <a:bodyPr/>
            <a:lstStyle/>
            <a:p>
              <a:endParaRPr lang="en-US"/>
            </a:p>
          </p:txBody>
        </p:sp>
      </p:grpSp>
      <p:grpSp>
        <p:nvGrpSpPr>
          <p:cNvPr id="10" name="Group 10"/>
          <p:cNvGrpSpPr>
            <a:grpSpLocks noChangeAspect="1"/>
          </p:cNvGrpSpPr>
          <p:nvPr/>
        </p:nvGrpSpPr>
        <p:grpSpPr>
          <a:xfrm>
            <a:off x="1304925" y="7312657"/>
            <a:ext cx="114300" cy="114300"/>
            <a:chOff x="0" y="0"/>
            <a:chExt cx="114300" cy="114300"/>
          </a:xfrm>
        </p:grpSpPr>
        <p:sp>
          <p:nvSpPr>
            <p:cNvPr id="11" name="Freeform 11"/>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txBody>
            <a:bodyPr/>
            <a:lstStyle/>
            <a:p>
              <a:endParaRPr lang="en-US"/>
            </a:p>
          </p:txBody>
        </p:sp>
      </p:grpSp>
      <p:grpSp>
        <p:nvGrpSpPr>
          <p:cNvPr id="12" name="Group 12"/>
          <p:cNvGrpSpPr>
            <a:grpSpLocks noChangeAspect="1"/>
          </p:cNvGrpSpPr>
          <p:nvPr/>
        </p:nvGrpSpPr>
        <p:grpSpPr>
          <a:xfrm>
            <a:off x="1304925" y="7741282"/>
            <a:ext cx="114300" cy="114300"/>
            <a:chOff x="0" y="0"/>
            <a:chExt cx="114300" cy="114300"/>
          </a:xfrm>
        </p:grpSpPr>
        <p:sp>
          <p:nvSpPr>
            <p:cNvPr id="13" name="Freeform 13"/>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FFFFFF"/>
            </a:solidFill>
          </p:spPr>
          <p:txBody>
            <a:bodyPr/>
            <a:lstStyle/>
            <a:p>
              <a:endParaRPr lang="en-US"/>
            </a:p>
          </p:txBody>
        </p:sp>
      </p:grpSp>
      <p:grpSp>
        <p:nvGrpSpPr>
          <p:cNvPr id="16" name="Group 16"/>
          <p:cNvGrpSpPr>
            <a:grpSpLocks noChangeAspect="1"/>
          </p:cNvGrpSpPr>
          <p:nvPr/>
        </p:nvGrpSpPr>
        <p:grpSpPr>
          <a:xfrm>
            <a:off x="10073573" y="1981448"/>
            <a:ext cx="114300" cy="114300"/>
            <a:chOff x="0" y="0"/>
            <a:chExt cx="114300" cy="114300"/>
          </a:xfrm>
        </p:grpSpPr>
        <p:sp>
          <p:nvSpPr>
            <p:cNvPr id="17" name="Freeform 17"/>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txBody>
            <a:bodyPr/>
            <a:lstStyle/>
            <a:p>
              <a:endParaRPr lang="en-US"/>
            </a:p>
          </p:txBody>
        </p:sp>
      </p:grpSp>
      <p:grpSp>
        <p:nvGrpSpPr>
          <p:cNvPr id="18" name="Group 18"/>
          <p:cNvGrpSpPr>
            <a:grpSpLocks noChangeAspect="1"/>
          </p:cNvGrpSpPr>
          <p:nvPr/>
        </p:nvGrpSpPr>
        <p:grpSpPr>
          <a:xfrm>
            <a:off x="10073573" y="2410073"/>
            <a:ext cx="114300" cy="114300"/>
            <a:chOff x="0" y="0"/>
            <a:chExt cx="114300" cy="114300"/>
          </a:xfrm>
        </p:grpSpPr>
        <p:sp>
          <p:nvSpPr>
            <p:cNvPr id="19" name="Freeform 19"/>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txBody>
            <a:bodyPr/>
            <a:lstStyle/>
            <a:p>
              <a:endParaRPr lang="en-US"/>
            </a:p>
          </p:txBody>
        </p:sp>
      </p:grpSp>
      <p:grpSp>
        <p:nvGrpSpPr>
          <p:cNvPr id="20" name="Group 20"/>
          <p:cNvGrpSpPr>
            <a:grpSpLocks noChangeAspect="1"/>
          </p:cNvGrpSpPr>
          <p:nvPr/>
        </p:nvGrpSpPr>
        <p:grpSpPr>
          <a:xfrm>
            <a:off x="10073573" y="2838698"/>
            <a:ext cx="114300" cy="114300"/>
            <a:chOff x="0" y="0"/>
            <a:chExt cx="114300" cy="114300"/>
          </a:xfrm>
        </p:grpSpPr>
        <p:sp>
          <p:nvSpPr>
            <p:cNvPr id="21" name="Freeform 21"/>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txBody>
            <a:bodyPr/>
            <a:lstStyle/>
            <a:p>
              <a:endParaRPr lang="en-US"/>
            </a:p>
          </p:txBody>
        </p:sp>
      </p:grpSp>
      <p:grpSp>
        <p:nvGrpSpPr>
          <p:cNvPr id="22" name="Group 22"/>
          <p:cNvGrpSpPr>
            <a:grpSpLocks noChangeAspect="1"/>
          </p:cNvGrpSpPr>
          <p:nvPr/>
        </p:nvGrpSpPr>
        <p:grpSpPr>
          <a:xfrm>
            <a:off x="10073573" y="3695948"/>
            <a:ext cx="114300" cy="114300"/>
            <a:chOff x="0" y="0"/>
            <a:chExt cx="114300" cy="114300"/>
          </a:xfrm>
        </p:grpSpPr>
        <p:sp>
          <p:nvSpPr>
            <p:cNvPr id="23" name="Freeform 23"/>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txBody>
            <a:bodyPr/>
            <a:lstStyle/>
            <a:p>
              <a:endParaRPr lang="en-US"/>
            </a:p>
          </p:txBody>
        </p:sp>
      </p:grpSp>
      <p:sp>
        <p:nvSpPr>
          <p:cNvPr id="26" name="TextBox 26"/>
          <p:cNvSpPr txBox="1"/>
          <p:nvPr/>
        </p:nvSpPr>
        <p:spPr>
          <a:xfrm>
            <a:off x="1589932" y="6292910"/>
            <a:ext cx="6757645" cy="2153154"/>
          </a:xfrm>
          <a:prstGeom prst="rect">
            <a:avLst/>
          </a:prstGeom>
        </p:spPr>
        <p:txBody>
          <a:bodyPr lIns="0" tIns="0" rIns="0" bIns="0" rtlCol="0" anchor="t">
            <a:spAutoFit/>
          </a:bodyPr>
          <a:lstStyle/>
          <a:p>
            <a:pPr>
              <a:lnSpc>
                <a:spcPts val="3374"/>
              </a:lnSpc>
            </a:pPr>
            <a:r>
              <a:rPr lang="en-US" sz="2550">
                <a:solidFill>
                  <a:srgbClr val="FFFFFF"/>
                </a:solidFill>
                <a:latin typeface="Exo 2"/>
                <a:ea typeface="Exo 2"/>
                <a:cs typeface="Exo 2"/>
                <a:sym typeface="Exo 2"/>
              </a:rPr>
              <a:t>Extremely realistic </a:t>
            </a:r>
            <a:endParaRPr lang="en-US" sz="2550">
              <a:sym typeface="Exo 2"/>
            </a:endParaRPr>
          </a:p>
          <a:p>
            <a:pPr>
              <a:lnSpc>
                <a:spcPts val="3374"/>
              </a:lnSpc>
            </a:pPr>
            <a:r>
              <a:rPr lang="en-US" sz="2550">
                <a:solidFill>
                  <a:srgbClr val="FFFFFF"/>
                </a:solidFill>
                <a:latin typeface="Exo 2"/>
                <a:ea typeface="Exo 2"/>
                <a:cs typeface="Exo 2"/>
                <a:sym typeface="Exo 2"/>
              </a:rPr>
              <a:t>Usually portrayed as fully sentient </a:t>
            </a:r>
            <a:endParaRPr lang="en-US" sz="2550">
              <a:solidFill>
                <a:srgbClr val="000000"/>
              </a:solidFill>
              <a:latin typeface="Calibri"/>
              <a:ea typeface="Calibri"/>
              <a:cs typeface="Calibri"/>
              <a:sym typeface="Exo 2"/>
            </a:endParaRPr>
          </a:p>
          <a:p>
            <a:pPr>
              <a:lnSpc>
                <a:spcPts val="3374"/>
              </a:lnSpc>
            </a:pPr>
            <a:r>
              <a:rPr lang="en-US" sz="2550">
                <a:solidFill>
                  <a:srgbClr val="FFFFFF"/>
                </a:solidFill>
                <a:latin typeface="Exo 2"/>
                <a:ea typeface="Exo 2"/>
                <a:cs typeface="Exo 2"/>
                <a:sym typeface="Exo 2"/>
              </a:rPr>
              <a:t>Displays human-like thoughts and emotions Capable of moral reasoning In many cases has a human like body</a:t>
            </a:r>
            <a:endParaRPr lang="en-US" sz="2550">
              <a:ea typeface="Calibri"/>
              <a:cs typeface="Calibri"/>
            </a:endParaRPr>
          </a:p>
        </p:txBody>
      </p:sp>
      <p:sp>
        <p:nvSpPr>
          <p:cNvPr id="27" name="TextBox 27"/>
          <p:cNvSpPr txBox="1"/>
          <p:nvPr/>
        </p:nvSpPr>
        <p:spPr>
          <a:xfrm>
            <a:off x="10358571" y="1818942"/>
            <a:ext cx="6978872" cy="3025187"/>
          </a:xfrm>
          <a:prstGeom prst="rect">
            <a:avLst/>
          </a:prstGeom>
        </p:spPr>
        <p:txBody>
          <a:bodyPr lIns="0" tIns="0" rIns="0" bIns="0" rtlCol="0" anchor="t">
            <a:spAutoFit/>
          </a:bodyPr>
          <a:lstStyle/>
          <a:p>
            <a:pPr>
              <a:lnSpc>
                <a:spcPts val="3374"/>
              </a:lnSpc>
            </a:pPr>
            <a:r>
              <a:rPr lang="en-US" sz="2550">
                <a:solidFill>
                  <a:srgbClr val="1C353C"/>
                </a:solidFill>
                <a:latin typeface="Exo 2"/>
                <a:ea typeface="Exo 2"/>
                <a:cs typeface="Exo 2"/>
                <a:sym typeface="Exo 2"/>
              </a:rPr>
              <a:t>Most are harmless </a:t>
            </a:r>
            <a:endParaRPr lang="en-US" sz="2550">
              <a:sym typeface="Exo 2"/>
            </a:endParaRPr>
          </a:p>
          <a:p>
            <a:pPr>
              <a:lnSpc>
                <a:spcPts val="3374"/>
              </a:lnSpc>
            </a:pPr>
            <a:r>
              <a:rPr lang="en-US" sz="2550">
                <a:solidFill>
                  <a:srgbClr val="1C353C"/>
                </a:solidFill>
                <a:latin typeface="Exo 2"/>
                <a:ea typeface="Exo 2"/>
                <a:cs typeface="Exo 2"/>
                <a:sym typeface="Exo 2"/>
              </a:rPr>
              <a:t>Not sentient, based on a generative algorithm Cannot display emotions, can only simulate reactions </a:t>
            </a:r>
            <a:endParaRPr lang="en-US" sz="2550">
              <a:solidFill>
                <a:srgbClr val="000000"/>
              </a:solidFill>
              <a:latin typeface="Calibri"/>
              <a:ea typeface="Calibri"/>
              <a:cs typeface="Calibri"/>
              <a:sym typeface="Exo 2"/>
            </a:endParaRPr>
          </a:p>
          <a:p>
            <a:pPr>
              <a:lnSpc>
                <a:spcPts val="3374"/>
              </a:lnSpc>
            </a:pPr>
            <a:r>
              <a:rPr lang="en-US" sz="2550">
                <a:solidFill>
                  <a:srgbClr val="1C353C"/>
                </a:solidFill>
                <a:latin typeface="Exo 2"/>
                <a:ea typeface="Exo 2"/>
                <a:cs typeface="Exo 2"/>
                <a:sym typeface="Exo 2"/>
              </a:rPr>
              <a:t>Cannot reason morally, follows what it is trained on </a:t>
            </a:r>
            <a:endParaRPr lang="en-US" sz="2550">
              <a:solidFill>
                <a:srgbClr val="000000"/>
              </a:solidFill>
              <a:latin typeface="Calibri"/>
              <a:ea typeface="Calibri"/>
              <a:cs typeface="Calibri"/>
              <a:sym typeface="Exo 2"/>
            </a:endParaRPr>
          </a:p>
          <a:p>
            <a:pPr algn="l">
              <a:lnSpc>
                <a:spcPts val="3374"/>
              </a:lnSpc>
            </a:pPr>
            <a:r>
              <a:rPr lang="en-US" sz="2550">
                <a:solidFill>
                  <a:srgbClr val="1C353C"/>
                </a:solidFill>
                <a:latin typeface="Exo 2"/>
                <a:ea typeface="Exo 2"/>
                <a:cs typeface="Exo 2"/>
                <a:sym typeface="Exo 2"/>
              </a:rPr>
              <a:t>Usually embedded in other systems</a:t>
            </a:r>
            <a:endParaRPr lang="en-US" sz="2550">
              <a:ea typeface="Calibri"/>
              <a:cs typeface="Calibri"/>
            </a:endParaRPr>
          </a:p>
        </p:txBody>
      </p:sp>
      <p:sp>
        <p:nvSpPr>
          <p:cNvPr id="28" name="TextBox 28"/>
          <p:cNvSpPr txBox="1"/>
          <p:nvPr/>
        </p:nvSpPr>
        <p:spPr>
          <a:xfrm>
            <a:off x="1028700" y="5478561"/>
            <a:ext cx="2527364" cy="669893"/>
          </a:xfrm>
          <a:prstGeom prst="rect">
            <a:avLst/>
          </a:prstGeom>
        </p:spPr>
        <p:txBody>
          <a:bodyPr lIns="0" tIns="0" rIns="0" bIns="0" rtlCol="0" anchor="t">
            <a:spAutoFit/>
          </a:bodyPr>
          <a:lstStyle/>
          <a:p>
            <a:pPr algn="l">
              <a:lnSpc>
                <a:spcPts val="5599"/>
              </a:lnSpc>
            </a:pPr>
            <a:r>
              <a:rPr lang="en-US" sz="3999" spc="119">
                <a:solidFill>
                  <a:srgbClr val="FFFFFF"/>
                </a:solidFill>
                <a:latin typeface="Organic"/>
                <a:ea typeface="Organic"/>
                <a:cs typeface="Organic"/>
                <a:sym typeface="Organic"/>
              </a:rPr>
              <a:t>AI in Movies</a:t>
            </a:r>
          </a:p>
        </p:txBody>
      </p:sp>
      <p:sp>
        <p:nvSpPr>
          <p:cNvPr id="29" name="TextBox 29"/>
          <p:cNvSpPr txBox="1"/>
          <p:nvPr/>
        </p:nvSpPr>
        <p:spPr>
          <a:xfrm>
            <a:off x="9797348" y="1004592"/>
            <a:ext cx="3055315" cy="669893"/>
          </a:xfrm>
          <a:prstGeom prst="rect">
            <a:avLst/>
          </a:prstGeom>
        </p:spPr>
        <p:txBody>
          <a:bodyPr lIns="0" tIns="0" rIns="0" bIns="0" rtlCol="0" anchor="t">
            <a:spAutoFit/>
          </a:bodyPr>
          <a:lstStyle/>
          <a:p>
            <a:pPr algn="l">
              <a:lnSpc>
                <a:spcPts val="5599"/>
              </a:lnSpc>
            </a:pPr>
            <a:r>
              <a:rPr lang="en-US" sz="3999" spc="119">
                <a:solidFill>
                  <a:srgbClr val="1C353C"/>
                </a:solidFill>
                <a:latin typeface="Organic"/>
                <a:ea typeface="Organic"/>
                <a:cs typeface="Organic"/>
                <a:sym typeface="Organic"/>
              </a:rPr>
              <a:t>AI In reaL life</a:t>
            </a:r>
          </a:p>
        </p:txBody>
      </p:sp>
      <p:sp>
        <p:nvSpPr>
          <p:cNvPr id="30" name="TextBox 30"/>
          <p:cNvSpPr txBox="1"/>
          <p:nvPr/>
        </p:nvSpPr>
        <p:spPr>
          <a:xfrm>
            <a:off x="1028995" y="432768"/>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31" name="TextBox 31"/>
          <p:cNvSpPr txBox="1"/>
          <p:nvPr/>
        </p:nvSpPr>
        <p:spPr>
          <a:xfrm>
            <a:off x="14604730" y="9365942"/>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grpSp>
        <p:nvGrpSpPr>
          <p:cNvPr id="32" name="Group 22">
            <a:extLst>
              <a:ext uri="{FF2B5EF4-FFF2-40B4-BE49-F238E27FC236}">
                <a16:creationId xmlns:a16="http://schemas.microsoft.com/office/drawing/2014/main" id="{A2377370-2056-3E49-3A12-8F0641332823}"/>
              </a:ext>
            </a:extLst>
          </p:cNvPr>
          <p:cNvGrpSpPr>
            <a:grpSpLocks noChangeAspect="1"/>
          </p:cNvGrpSpPr>
          <p:nvPr/>
        </p:nvGrpSpPr>
        <p:grpSpPr>
          <a:xfrm>
            <a:off x="10073572" y="4557593"/>
            <a:ext cx="114300" cy="114300"/>
            <a:chOff x="0" y="0"/>
            <a:chExt cx="114300" cy="114300"/>
          </a:xfrm>
        </p:grpSpPr>
        <p:sp>
          <p:nvSpPr>
            <p:cNvPr id="33" name="Freeform 23">
              <a:extLst>
                <a:ext uri="{FF2B5EF4-FFF2-40B4-BE49-F238E27FC236}">
                  <a16:creationId xmlns:a16="http://schemas.microsoft.com/office/drawing/2014/main" id="{6F8313CF-5FD6-A8FB-0763-4B132432E102}"/>
                </a:ext>
              </a:extLst>
            </p:cNvPr>
            <p:cNvSpPr/>
            <p:nvPr/>
          </p:nvSpPr>
          <p:spPr>
            <a:xfrm>
              <a:off x="0" y="0"/>
              <a:ext cx="114300" cy="114300"/>
            </a:xfrm>
            <a:custGeom>
              <a:avLst/>
              <a:gdLst/>
              <a:ahLst/>
              <a:cxnLst/>
              <a:rect l="l" t="t" r="r" b="b"/>
              <a:pathLst>
                <a:path w="114300" h="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1C353C"/>
            </a:solidFill>
          </p:spPr>
          <p:txBody>
            <a:bodyPr/>
            <a:lstStyle/>
            <a:p>
              <a:endParaRPr lang="en-US"/>
            </a:p>
          </p:txBody>
        </p:sp>
      </p:grpSp>
      <p:sp>
        <p:nvSpPr>
          <p:cNvPr id="14" name="TextBox 13">
            <a:extLst>
              <a:ext uri="{FF2B5EF4-FFF2-40B4-BE49-F238E27FC236}">
                <a16:creationId xmlns:a16="http://schemas.microsoft.com/office/drawing/2014/main" id="{AAE621C3-2427-A24E-F0F7-FB364F0930AC}"/>
              </a:ext>
            </a:extLst>
          </p:cNvPr>
          <p:cNvSpPr txBox="1"/>
          <p:nvPr/>
        </p:nvSpPr>
        <p:spPr>
          <a:xfrm>
            <a:off x="17816840" y="-1"/>
            <a:ext cx="4711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5</a:t>
            </a:r>
            <a:endParaRPr lang="en-US"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94759"/>
        </a:solidFill>
        <a:effectLst/>
      </p:bgPr>
    </p:bg>
    <p:spTree>
      <p:nvGrpSpPr>
        <p:cNvPr id="1" name=""/>
        <p:cNvGrpSpPr/>
        <p:nvPr/>
      </p:nvGrpSpPr>
      <p:grpSpPr>
        <a:xfrm>
          <a:off x="0" y="0"/>
          <a:ext cx="0" cy="0"/>
          <a:chOff x="0" y="0"/>
          <a:chExt cx="0" cy="0"/>
        </a:xfrm>
      </p:grpSpPr>
      <p:sp>
        <p:nvSpPr>
          <p:cNvPr id="2" name="Freeform 2"/>
          <p:cNvSpPr/>
          <p:nvPr/>
        </p:nvSpPr>
        <p:spPr>
          <a:xfrm>
            <a:off x="665416" y="5293100"/>
            <a:ext cx="8334375" cy="4162425"/>
          </a:xfrm>
          <a:custGeom>
            <a:avLst/>
            <a:gdLst/>
            <a:ahLst/>
            <a:cxnLst/>
            <a:rect l="l" t="t" r="r" b="b"/>
            <a:pathLst>
              <a:path w="8334375" h="4162425">
                <a:moveTo>
                  <a:pt x="0" y="0"/>
                </a:moveTo>
                <a:lnTo>
                  <a:pt x="8334376" y="0"/>
                </a:lnTo>
                <a:lnTo>
                  <a:pt x="8334376" y="4162425"/>
                </a:lnTo>
                <a:lnTo>
                  <a:pt x="0" y="4162425"/>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3182179" y="9983953"/>
            <a:ext cx="3351028" cy="20888"/>
            <a:chOff x="0" y="0"/>
            <a:chExt cx="3351035" cy="20892"/>
          </a:xfrm>
        </p:grpSpPr>
        <p:sp>
          <p:nvSpPr>
            <p:cNvPr id="4" name="Freeform 4"/>
            <p:cNvSpPr/>
            <p:nvPr/>
          </p:nvSpPr>
          <p:spPr>
            <a:xfrm>
              <a:off x="0" y="0"/>
              <a:ext cx="3351022" cy="20828"/>
            </a:xfrm>
            <a:custGeom>
              <a:avLst/>
              <a:gdLst/>
              <a:ahLst/>
              <a:cxnLst/>
              <a:rect l="l" t="t" r="r" b="b"/>
              <a:pathLst>
                <a:path w="3351022" h="20828">
                  <a:moveTo>
                    <a:pt x="0" y="0"/>
                  </a:moveTo>
                  <a:lnTo>
                    <a:pt x="0" y="20828"/>
                  </a:lnTo>
                  <a:lnTo>
                    <a:pt x="351663" y="20828"/>
                  </a:lnTo>
                  <a:lnTo>
                    <a:pt x="351663" y="0"/>
                  </a:lnTo>
                  <a:close/>
                  <a:moveTo>
                    <a:pt x="523367" y="0"/>
                  </a:moveTo>
                  <a:lnTo>
                    <a:pt x="523367" y="20828"/>
                  </a:lnTo>
                  <a:lnTo>
                    <a:pt x="700405" y="20828"/>
                  </a:lnTo>
                  <a:lnTo>
                    <a:pt x="700405" y="0"/>
                  </a:lnTo>
                  <a:close/>
                  <a:moveTo>
                    <a:pt x="773811" y="0"/>
                  </a:moveTo>
                  <a:lnTo>
                    <a:pt x="773811" y="20828"/>
                  </a:lnTo>
                  <a:lnTo>
                    <a:pt x="1947672" y="20828"/>
                  </a:lnTo>
                  <a:lnTo>
                    <a:pt x="1947672" y="0"/>
                  </a:lnTo>
                  <a:close/>
                  <a:moveTo>
                    <a:pt x="2044954" y="0"/>
                  </a:moveTo>
                  <a:lnTo>
                    <a:pt x="2044954" y="20828"/>
                  </a:lnTo>
                  <a:lnTo>
                    <a:pt x="3351022" y="20828"/>
                  </a:lnTo>
                  <a:lnTo>
                    <a:pt x="3351022" y="0"/>
                  </a:lnTo>
                  <a:close/>
                </a:path>
              </a:pathLst>
            </a:custGeom>
            <a:solidFill>
              <a:srgbClr val="FFFFFF"/>
            </a:solidFill>
          </p:spPr>
          <p:txBody>
            <a:bodyPr/>
            <a:lstStyle/>
            <a:p>
              <a:endParaRPr lang="en-US"/>
            </a:p>
          </p:txBody>
        </p:sp>
      </p:grpSp>
      <p:grpSp>
        <p:nvGrpSpPr>
          <p:cNvPr id="5" name="Group 5"/>
          <p:cNvGrpSpPr>
            <a:grpSpLocks noChangeAspect="1"/>
          </p:cNvGrpSpPr>
          <p:nvPr/>
        </p:nvGrpSpPr>
        <p:grpSpPr>
          <a:xfrm>
            <a:off x="9531668" y="2611850"/>
            <a:ext cx="123825" cy="123825"/>
            <a:chOff x="0" y="0"/>
            <a:chExt cx="123825" cy="123825"/>
          </a:xfrm>
        </p:grpSpPr>
        <p:sp>
          <p:nvSpPr>
            <p:cNvPr id="6" name="Freeform 6"/>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9531668" y="4183475"/>
            <a:ext cx="123825" cy="123825"/>
            <a:chOff x="0" y="0"/>
            <a:chExt cx="123825" cy="123825"/>
          </a:xfrm>
        </p:grpSpPr>
        <p:sp>
          <p:nvSpPr>
            <p:cNvPr id="8" name="Freeform 8"/>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txBody>
            <a:bodyPr/>
            <a:lstStyle/>
            <a:p>
              <a:endParaRPr lang="en-US"/>
            </a:p>
          </p:txBody>
        </p:sp>
      </p:grpSp>
      <p:grpSp>
        <p:nvGrpSpPr>
          <p:cNvPr id="9" name="Group 9"/>
          <p:cNvGrpSpPr>
            <a:grpSpLocks noChangeAspect="1"/>
          </p:cNvGrpSpPr>
          <p:nvPr/>
        </p:nvGrpSpPr>
        <p:grpSpPr>
          <a:xfrm>
            <a:off x="9531668" y="6278975"/>
            <a:ext cx="123825" cy="123825"/>
            <a:chOff x="0" y="0"/>
            <a:chExt cx="123825" cy="123825"/>
          </a:xfrm>
        </p:grpSpPr>
        <p:sp>
          <p:nvSpPr>
            <p:cNvPr id="10" name="Freeform 10"/>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txBody>
            <a:bodyPr/>
            <a:lstStyle/>
            <a:p>
              <a:endParaRPr lang="en-US"/>
            </a:p>
          </p:txBody>
        </p:sp>
      </p:grpSp>
      <p:grpSp>
        <p:nvGrpSpPr>
          <p:cNvPr id="11" name="Group 11"/>
          <p:cNvGrpSpPr>
            <a:grpSpLocks noChangeAspect="1"/>
          </p:cNvGrpSpPr>
          <p:nvPr/>
        </p:nvGrpSpPr>
        <p:grpSpPr>
          <a:xfrm>
            <a:off x="9531668" y="7850600"/>
            <a:ext cx="123825" cy="123825"/>
            <a:chOff x="0" y="0"/>
            <a:chExt cx="123825" cy="123825"/>
          </a:xfrm>
        </p:grpSpPr>
        <p:sp>
          <p:nvSpPr>
            <p:cNvPr id="12" name="Freeform 12"/>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FFFFFF"/>
            </a:solidFill>
          </p:spPr>
          <p:txBody>
            <a:bodyPr/>
            <a:lstStyle/>
            <a:p>
              <a:endParaRPr lang="en-US"/>
            </a:p>
          </p:txBody>
        </p:sp>
      </p:grpSp>
      <p:sp>
        <p:nvSpPr>
          <p:cNvPr id="13" name="TextBox 13"/>
          <p:cNvSpPr txBox="1"/>
          <p:nvPr/>
        </p:nvSpPr>
        <p:spPr>
          <a:xfrm>
            <a:off x="9850307" y="2350341"/>
            <a:ext cx="6399886" cy="7322197"/>
          </a:xfrm>
          <a:prstGeom prst="rect">
            <a:avLst/>
          </a:prstGeom>
        </p:spPr>
        <p:txBody>
          <a:bodyPr lIns="0" tIns="0" rIns="0" bIns="0" rtlCol="0" anchor="t">
            <a:spAutoFit/>
          </a:bodyPr>
          <a:lstStyle/>
          <a:p>
            <a:pPr>
              <a:lnSpc>
                <a:spcPts val="4124"/>
              </a:lnSpc>
            </a:pPr>
            <a:r>
              <a:rPr lang="en-US" sz="2750">
                <a:solidFill>
                  <a:srgbClr val="FFFFFF"/>
                </a:solidFill>
                <a:latin typeface="Open Sans"/>
                <a:ea typeface="Open Sans"/>
                <a:cs typeface="Open Sans"/>
                <a:sym typeface="Open Sans"/>
              </a:rPr>
              <a:t>Counterargument, what if AI in movies is accurate and we’re just looking at it wrong? </a:t>
            </a:r>
            <a:endParaRPr lang="en-US" sz="2750">
              <a:sym typeface="Open Sans"/>
            </a:endParaRPr>
          </a:p>
          <a:p>
            <a:pPr>
              <a:lnSpc>
                <a:spcPts val="4124"/>
              </a:lnSpc>
            </a:pPr>
            <a:r>
              <a:rPr lang="en-US" sz="2750">
                <a:solidFill>
                  <a:srgbClr val="FFFFFF"/>
                </a:solidFill>
                <a:latin typeface="Open Sans"/>
                <a:ea typeface="Open Sans"/>
                <a:cs typeface="Open Sans"/>
                <a:sym typeface="Open Sans"/>
              </a:rPr>
              <a:t>How does your view of AI characters like David and Ultron change if you view them through the lens of today’s AI? </a:t>
            </a:r>
            <a:endParaRPr lang="en-US" sz="2750">
              <a:solidFill>
                <a:srgbClr val="000000"/>
              </a:solidFill>
              <a:latin typeface="Calibri"/>
              <a:ea typeface="Calibri"/>
              <a:cs typeface="Calibri"/>
              <a:sym typeface="Open Sans"/>
            </a:endParaRPr>
          </a:p>
          <a:p>
            <a:pPr>
              <a:lnSpc>
                <a:spcPts val="4124"/>
              </a:lnSpc>
            </a:pPr>
            <a:r>
              <a:rPr lang="en-US" sz="2750">
                <a:solidFill>
                  <a:srgbClr val="FFFFFF"/>
                </a:solidFill>
                <a:latin typeface="Open Sans"/>
                <a:ea typeface="Open Sans"/>
                <a:cs typeface="Open Sans"/>
                <a:sym typeface="Open Sans"/>
              </a:rPr>
              <a:t>What if their “emotions” are just approximations based on training data? </a:t>
            </a:r>
            <a:endParaRPr lang="en-US" sz="2750">
              <a:solidFill>
                <a:srgbClr val="000000"/>
              </a:solidFill>
              <a:latin typeface="Calibri"/>
              <a:ea typeface="Calibri"/>
              <a:cs typeface="Calibri"/>
              <a:sym typeface="Open Sans"/>
            </a:endParaRPr>
          </a:p>
          <a:p>
            <a:pPr>
              <a:lnSpc>
                <a:spcPts val="4124"/>
              </a:lnSpc>
            </a:pPr>
            <a:r>
              <a:rPr lang="en-US" sz="2750">
                <a:solidFill>
                  <a:srgbClr val="FFFFFF"/>
                </a:solidFill>
                <a:latin typeface="Open Sans"/>
                <a:ea typeface="Open Sans"/>
                <a:cs typeface="Open Sans"/>
                <a:sym typeface="Open Sans"/>
              </a:rPr>
              <a:t>Did they come up with their violent tendencies themselves, or is that a byproduct of their human creators?</a:t>
            </a:r>
            <a:endParaRPr lang="en-US" sz="2750">
              <a:ea typeface="Calibri"/>
              <a:cs typeface="Calibri"/>
            </a:endParaRPr>
          </a:p>
        </p:txBody>
      </p:sp>
      <p:sp>
        <p:nvSpPr>
          <p:cNvPr id="14" name="TextBox 14"/>
          <p:cNvSpPr txBox="1"/>
          <p:nvPr/>
        </p:nvSpPr>
        <p:spPr>
          <a:xfrm>
            <a:off x="1276331" y="2397973"/>
            <a:ext cx="6850800" cy="2470026"/>
          </a:xfrm>
          <a:prstGeom prst="rect">
            <a:avLst/>
          </a:prstGeom>
        </p:spPr>
        <p:txBody>
          <a:bodyPr wrap="square" lIns="0" tIns="0" rIns="0" bIns="0" rtlCol="0" anchor="t">
            <a:spAutoFit/>
          </a:bodyPr>
          <a:lstStyle/>
          <a:p>
            <a:pPr algn="l">
              <a:lnSpc>
                <a:spcPts val="9599"/>
              </a:lnSpc>
            </a:pPr>
            <a:r>
              <a:rPr lang="en-US" sz="7999">
                <a:solidFill>
                  <a:srgbClr val="FFFFFF"/>
                </a:solidFill>
                <a:latin typeface="Organic"/>
                <a:ea typeface="Organic"/>
                <a:cs typeface="Organic"/>
                <a:sym typeface="Organic"/>
              </a:rPr>
              <a:t>But what if We’re Wrong?</a:t>
            </a:r>
          </a:p>
        </p:txBody>
      </p:sp>
      <p:sp>
        <p:nvSpPr>
          <p:cNvPr id="15" name="TextBox 15"/>
          <p:cNvSpPr txBox="1"/>
          <p:nvPr/>
        </p:nvSpPr>
        <p:spPr>
          <a:xfrm>
            <a:off x="3114723" y="9693735"/>
            <a:ext cx="3486798" cy="320857"/>
          </a:xfrm>
          <a:prstGeom prst="rect">
            <a:avLst/>
          </a:prstGeom>
        </p:spPr>
        <p:txBody>
          <a:bodyPr lIns="0" tIns="0" rIns="0" bIns="0" rtlCol="0" anchor="t">
            <a:spAutoFit/>
          </a:bodyPr>
          <a:lstStyle/>
          <a:p>
            <a:pPr algn="l">
              <a:lnSpc>
                <a:spcPts val="2838"/>
              </a:lnSpc>
            </a:pPr>
            <a:r>
              <a:rPr lang="en-US" sz="2000">
                <a:solidFill>
                  <a:schemeClr val="bg1"/>
                </a:solidFill>
                <a:latin typeface="Exo 2"/>
                <a:ea typeface="Exo 2"/>
                <a:cs typeface="Exo 2"/>
                <a:sym typeface="Exo 2"/>
              </a:rPr>
              <a:t>I</a:t>
            </a:r>
            <a:r>
              <a:rPr lang="en-US" sz="2000">
                <a:solidFill>
                  <a:schemeClr val="bg1"/>
                </a:solidFill>
                <a:latin typeface="Exo 2"/>
                <a:ea typeface="Exo 2"/>
                <a:cs typeface="Exo 2"/>
                <a:sym typeface="Exo 2"/>
                <a:hlinkClick r:id="rId4">
                  <a:extLst>
                    <a:ext uri="{A12FA001-AC4F-418D-AE19-62706E023703}">
                      <ahyp:hlinkClr xmlns:ahyp="http://schemas.microsoft.com/office/drawing/2018/hyperlinkcolor" val="tx"/>
                    </a:ext>
                  </a:extLst>
                </a:hlinkClick>
              </a:rPr>
              <a:t>mage provided by GameRant</a:t>
            </a:r>
            <a:endParaRPr lang="en-US" sz="2000">
              <a:solidFill>
                <a:schemeClr val="bg1"/>
              </a:solidFill>
              <a:latin typeface="Exo 2"/>
              <a:ea typeface="Exo 2"/>
              <a:cs typeface="Exo 2"/>
              <a:hlinkClick r:id="rId4">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EC2B5965-52D0-D495-2D37-9DF022A8B558}"/>
              </a:ext>
            </a:extLst>
          </p:cNvPr>
          <p:cNvSpPr txBox="1"/>
          <p:nvPr/>
        </p:nvSpPr>
        <p:spPr>
          <a:xfrm>
            <a:off x="17921541" y="-1"/>
            <a:ext cx="73291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6</a:t>
            </a:r>
            <a:endParaRPr lang="en-US" sz="3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65692"/>
            <a:ext cx="18284866" cy="1645320"/>
            <a:chOff x="0" y="0"/>
            <a:chExt cx="18284876" cy="1645323"/>
          </a:xfrm>
        </p:grpSpPr>
        <p:sp>
          <p:nvSpPr>
            <p:cNvPr id="3" name="Freeform 3"/>
            <p:cNvSpPr/>
            <p:nvPr/>
          </p:nvSpPr>
          <p:spPr>
            <a:xfrm>
              <a:off x="0" y="0"/>
              <a:ext cx="18284825" cy="1645285"/>
            </a:xfrm>
            <a:custGeom>
              <a:avLst/>
              <a:gdLst/>
              <a:ahLst/>
              <a:cxnLst/>
              <a:rect l="l" t="t" r="r" b="b"/>
              <a:pathLst>
                <a:path w="18284825" h="1645285">
                  <a:moveTo>
                    <a:pt x="0" y="0"/>
                  </a:moveTo>
                  <a:lnTo>
                    <a:pt x="18284825" y="0"/>
                  </a:lnTo>
                  <a:lnTo>
                    <a:pt x="18284825" y="1645285"/>
                  </a:lnTo>
                  <a:lnTo>
                    <a:pt x="0" y="1645285"/>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075736" y="3136897"/>
            <a:ext cx="123825" cy="123825"/>
            <a:chOff x="0" y="0"/>
            <a:chExt cx="123825" cy="123825"/>
          </a:xfrm>
        </p:grpSpPr>
        <p:sp>
          <p:nvSpPr>
            <p:cNvPr id="5" name="Freeform 5"/>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txBody>
            <a:bodyPr/>
            <a:lstStyle/>
            <a:p>
              <a:endParaRPr lang="en-US"/>
            </a:p>
          </p:txBody>
        </p:sp>
      </p:grpSp>
      <p:grpSp>
        <p:nvGrpSpPr>
          <p:cNvPr id="6" name="Group 6"/>
          <p:cNvGrpSpPr>
            <a:grpSpLocks noChangeAspect="1"/>
          </p:cNvGrpSpPr>
          <p:nvPr/>
        </p:nvGrpSpPr>
        <p:grpSpPr>
          <a:xfrm>
            <a:off x="10075736" y="4127497"/>
            <a:ext cx="123825" cy="123825"/>
            <a:chOff x="0" y="0"/>
            <a:chExt cx="123825" cy="123825"/>
          </a:xfrm>
        </p:grpSpPr>
        <p:sp>
          <p:nvSpPr>
            <p:cNvPr id="7" name="Freeform 7"/>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txBody>
            <a:bodyPr/>
            <a:lstStyle/>
            <a:p>
              <a:endParaRPr lang="en-US"/>
            </a:p>
          </p:txBody>
        </p:sp>
      </p:grpSp>
      <p:grpSp>
        <p:nvGrpSpPr>
          <p:cNvPr id="8" name="Group 8"/>
          <p:cNvGrpSpPr>
            <a:grpSpLocks noChangeAspect="1"/>
          </p:cNvGrpSpPr>
          <p:nvPr/>
        </p:nvGrpSpPr>
        <p:grpSpPr>
          <a:xfrm>
            <a:off x="10075736" y="5613397"/>
            <a:ext cx="123825" cy="123825"/>
            <a:chOff x="0" y="0"/>
            <a:chExt cx="123825" cy="123825"/>
          </a:xfrm>
        </p:grpSpPr>
        <p:sp>
          <p:nvSpPr>
            <p:cNvPr id="9" name="Freeform 9"/>
            <p:cNvSpPr/>
            <p:nvPr/>
          </p:nvSpPr>
          <p:spPr>
            <a:xfrm>
              <a:off x="0" y="0"/>
              <a:ext cx="123825" cy="123825"/>
            </a:xfrm>
            <a:custGeom>
              <a:avLst/>
              <a:gdLst/>
              <a:ahLst/>
              <a:cxnLst/>
              <a:rect l="l" t="t" r="r" b="b"/>
              <a:pathLst>
                <a:path w="123825" h="123825">
                  <a:moveTo>
                    <a:pt x="123825" y="61976"/>
                  </a:moveTo>
                  <a:cubicBezTo>
                    <a:pt x="123825" y="66040"/>
                    <a:pt x="123444" y="70104"/>
                    <a:pt x="122682" y="74041"/>
                  </a:cubicBezTo>
                  <a:cubicBezTo>
                    <a:pt x="121920" y="77978"/>
                    <a:pt x="120777" y="81915"/>
                    <a:pt x="119126" y="85598"/>
                  </a:cubicBezTo>
                  <a:cubicBezTo>
                    <a:pt x="117475" y="89281"/>
                    <a:pt x="115697" y="92964"/>
                    <a:pt x="113411" y="96266"/>
                  </a:cubicBezTo>
                  <a:cubicBezTo>
                    <a:pt x="111125" y="99568"/>
                    <a:pt x="108585" y="102743"/>
                    <a:pt x="105664" y="105664"/>
                  </a:cubicBezTo>
                  <a:cubicBezTo>
                    <a:pt x="102743" y="108585"/>
                    <a:pt x="99695" y="111125"/>
                    <a:pt x="96266" y="113411"/>
                  </a:cubicBezTo>
                  <a:cubicBezTo>
                    <a:pt x="92837" y="115697"/>
                    <a:pt x="89281" y="117602"/>
                    <a:pt x="85598" y="119126"/>
                  </a:cubicBezTo>
                  <a:cubicBezTo>
                    <a:pt x="81915" y="120650"/>
                    <a:pt x="77978" y="121793"/>
                    <a:pt x="74041" y="122682"/>
                  </a:cubicBezTo>
                  <a:cubicBezTo>
                    <a:pt x="70104" y="123571"/>
                    <a:pt x="66040" y="123825"/>
                    <a:pt x="61976" y="123825"/>
                  </a:cubicBezTo>
                  <a:cubicBezTo>
                    <a:pt x="57912" y="123825"/>
                    <a:pt x="53848" y="123444"/>
                    <a:pt x="49911" y="122682"/>
                  </a:cubicBezTo>
                  <a:cubicBezTo>
                    <a:pt x="45974" y="121920"/>
                    <a:pt x="42037" y="120777"/>
                    <a:pt x="38354" y="119126"/>
                  </a:cubicBezTo>
                  <a:cubicBezTo>
                    <a:pt x="34671" y="117475"/>
                    <a:pt x="30988" y="115697"/>
                    <a:pt x="27686" y="113411"/>
                  </a:cubicBezTo>
                  <a:cubicBezTo>
                    <a:pt x="24384" y="111125"/>
                    <a:pt x="21209" y="108585"/>
                    <a:pt x="18288" y="105664"/>
                  </a:cubicBezTo>
                  <a:cubicBezTo>
                    <a:pt x="15367" y="102743"/>
                    <a:pt x="12700" y="99695"/>
                    <a:pt x="10414" y="96266"/>
                  </a:cubicBezTo>
                  <a:cubicBezTo>
                    <a:pt x="8128" y="92837"/>
                    <a:pt x="6223" y="89408"/>
                    <a:pt x="4699" y="85598"/>
                  </a:cubicBezTo>
                  <a:cubicBezTo>
                    <a:pt x="3175" y="81788"/>
                    <a:pt x="2032" y="77978"/>
                    <a:pt x="1143" y="74041"/>
                  </a:cubicBezTo>
                  <a:cubicBezTo>
                    <a:pt x="254" y="70104"/>
                    <a:pt x="0" y="66040"/>
                    <a:pt x="0" y="61976"/>
                  </a:cubicBezTo>
                  <a:cubicBezTo>
                    <a:pt x="0" y="57912"/>
                    <a:pt x="381" y="53848"/>
                    <a:pt x="1143" y="49911"/>
                  </a:cubicBezTo>
                  <a:cubicBezTo>
                    <a:pt x="1905" y="45974"/>
                    <a:pt x="3048" y="42037"/>
                    <a:pt x="4699" y="38354"/>
                  </a:cubicBezTo>
                  <a:cubicBezTo>
                    <a:pt x="6350" y="34671"/>
                    <a:pt x="8128" y="30988"/>
                    <a:pt x="10414" y="27686"/>
                  </a:cubicBezTo>
                  <a:cubicBezTo>
                    <a:pt x="12700" y="24384"/>
                    <a:pt x="15240" y="21209"/>
                    <a:pt x="18161" y="18288"/>
                  </a:cubicBezTo>
                  <a:cubicBezTo>
                    <a:pt x="21082" y="15367"/>
                    <a:pt x="24130" y="12700"/>
                    <a:pt x="27559" y="10414"/>
                  </a:cubicBezTo>
                  <a:cubicBezTo>
                    <a:pt x="30988" y="8128"/>
                    <a:pt x="34544" y="6223"/>
                    <a:pt x="38227" y="4699"/>
                  </a:cubicBezTo>
                  <a:cubicBezTo>
                    <a:pt x="41910" y="3175"/>
                    <a:pt x="45847" y="2032"/>
                    <a:pt x="49784" y="1143"/>
                  </a:cubicBezTo>
                  <a:cubicBezTo>
                    <a:pt x="53721" y="254"/>
                    <a:pt x="57785" y="0"/>
                    <a:pt x="61976" y="0"/>
                  </a:cubicBezTo>
                  <a:cubicBezTo>
                    <a:pt x="66167" y="0"/>
                    <a:pt x="70104" y="381"/>
                    <a:pt x="74041" y="1143"/>
                  </a:cubicBezTo>
                  <a:cubicBezTo>
                    <a:pt x="77978" y="1905"/>
                    <a:pt x="81915" y="3048"/>
                    <a:pt x="85598" y="4699"/>
                  </a:cubicBezTo>
                  <a:cubicBezTo>
                    <a:pt x="89281" y="6350"/>
                    <a:pt x="92964" y="8128"/>
                    <a:pt x="96266" y="10414"/>
                  </a:cubicBezTo>
                  <a:cubicBezTo>
                    <a:pt x="99568" y="12700"/>
                    <a:pt x="102743" y="15240"/>
                    <a:pt x="105664" y="18161"/>
                  </a:cubicBezTo>
                  <a:cubicBezTo>
                    <a:pt x="108585" y="21082"/>
                    <a:pt x="111125" y="24130"/>
                    <a:pt x="113411" y="27559"/>
                  </a:cubicBezTo>
                  <a:cubicBezTo>
                    <a:pt x="115697" y="30988"/>
                    <a:pt x="117602" y="34544"/>
                    <a:pt x="119126" y="38227"/>
                  </a:cubicBezTo>
                  <a:cubicBezTo>
                    <a:pt x="120650" y="41910"/>
                    <a:pt x="121793" y="45847"/>
                    <a:pt x="122682" y="49784"/>
                  </a:cubicBezTo>
                  <a:cubicBezTo>
                    <a:pt x="123571" y="53721"/>
                    <a:pt x="123825" y="57785"/>
                    <a:pt x="123825" y="61849"/>
                  </a:cubicBezTo>
                  <a:close/>
                </a:path>
              </a:pathLst>
            </a:custGeom>
            <a:solidFill>
              <a:srgbClr val="1C353C"/>
            </a:solidFill>
          </p:spPr>
          <p:txBody>
            <a:bodyPr/>
            <a:lstStyle/>
            <a:p>
              <a:endParaRPr lang="en-US"/>
            </a:p>
          </p:txBody>
        </p:sp>
      </p:grpSp>
      <p:sp>
        <p:nvSpPr>
          <p:cNvPr id="10" name="Freeform 10"/>
          <p:cNvSpPr/>
          <p:nvPr/>
        </p:nvSpPr>
        <p:spPr>
          <a:xfrm>
            <a:off x="0" y="0"/>
            <a:ext cx="8743950" cy="10287000"/>
          </a:xfrm>
          <a:custGeom>
            <a:avLst/>
            <a:gdLst/>
            <a:ahLst/>
            <a:cxnLst/>
            <a:rect l="l" t="t" r="r" b="b"/>
            <a:pathLst>
              <a:path w="8743950" h="10287000">
                <a:moveTo>
                  <a:pt x="0" y="0"/>
                </a:moveTo>
                <a:lnTo>
                  <a:pt x="8743950" y="0"/>
                </a:lnTo>
                <a:lnTo>
                  <a:pt x="8743950" y="10287000"/>
                </a:lnTo>
                <a:lnTo>
                  <a:pt x="0" y="10287000"/>
                </a:lnTo>
                <a:lnTo>
                  <a:pt x="0" y="0"/>
                </a:lnTo>
                <a:close/>
              </a:path>
            </a:pathLst>
          </a:custGeom>
          <a:blipFill>
            <a:blip r:embed="rId3"/>
            <a:stretch>
              <a:fillRect l="-94447" r="-14920"/>
            </a:stretch>
          </a:blipFill>
        </p:spPr>
        <p:txBody>
          <a:bodyPr/>
          <a:lstStyle/>
          <a:p>
            <a:endParaRPr lang="en-US"/>
          </a:p>
        </p:txBody>
      </p:sp>
      <p:grpSp>
        <p:nvGrpSpPr>
          <p:cNvPr id="11" name="Group 11"/>
          <p:cNvGrpSpPr>
            <a:grpSpLocks noChangeAspect="1"/>
          </p:cNvGrpSpPr>
          <p:nvPr/>
        </p:nvGrpSpPr>
        <p:grpSpPr>
          <a:xfrm>
            <a:off x="8743950" y="10226878"/>
            <a:ext cx="3111313" cy="32204"/>
            <a:chOff x="0" y="0"/>
            <a:chExt cx="3111310" cy="32207"/>
          </a:xfrm>
        </p:grpSpPr>
        <p:sp>
          <p:nvSpPr>
            <p:cNvPr id="12" name="Freeform 12"/>
            <p:cNvSpPr/>
            <p:nvPr/>
          </p:nvSpPr>
          <p:spPr>
            <a:xfrm>
              <a:off x="0" y="0"/>
              <a:ext cx="3111246" cy="32258"/>
            </a:xfrm>
            <a:custGeom>
              <a:avLst/>
              <a:gdLst/>
              <a:ahLst/>
              <a:cxnLst/>
              <a:rect l="l" t="t" r="r" b="b"/>
              <a:pathLst>
                <a:path w="3111246" h="32258">
                  <a:moveTo>
                    <a:pt x="0" y="0"/>
                  </a:moveTo>
                  <a:lnTo>
                    <a:pt x="0" y="32258"/>
                  </a:lnTo>
                  <a:lnTo>
                    <a:pt x="623443" y="32258"/>
                  </a:lnTo>
                  <a:lnTo>
                    <a:pt x="623443" y="0"/>
                  </a:lnTo>
                  <a:close/>
                  <a:moveTo>
                    <a:pt x="876935" y="0"/>
                  </a:moveTo>
                  <a:lnTo>
                    <a:pt x="876935" y="32258"/>
                  </a:lnTo>
                  <a:lnTo>
                    <a:pt x="1356995" y="32258"/>
                  </a:lnTo>
                  <a:lnTo>
                    <a:pt x="1356995" y="0"/>
                  </a:lnTo>
                  <a:close/>
                  <a:moveTo>
                    <a:pt x="1528826" y="0"/>
                  </a:moveTo>
                  <a:lnTo>
                    <a:pt x="1528826" y="32258"/>
                  </a:lnTo>
                  <a:lnTo>
                    <a:pt x="3111246" y="32258"/>
                  </a:lnTo>
                  <a:lnTo>
                    <a:pt x="3111246" y="0"/>
                  </a:lnTo>
                  <a:close/>
                </a:path>
              </a:pathLst>
            </a:custGeom>
            <a:solidFill>
              <a:srgbClr val="1C353C"/>
            </a:solidFill>
          </p:spPr>
          <p:txBody>
            <a:bodyPr/>
            <a:lstStyle/>
            <a:p>
              <a:endParaRPr lang="en-US"/>
            </a:p>
          </p:txBody>
        </p:sp>
      </p:grpSp>
      <p:sp>
        <p:nvSpPr>
          <p:cNvPr id="13" name="TextBox 13"/>
          <p:cNvSpPr txBox="1"/>
          <p:nvPr/>
        </p:nvSpPr>
        <p:spPr>
          <a:xfrm>
            <a:off x="10389908" y="2947635"/>
            <a:ext cx="6905054" cy="3952761"/>
          </a:xfrm>
          <a:prstGeom prst="rect">
            <a:avLst/>
          </a:prstGeom>
        </p:spPr>
        <p:txBody>
          <a:bodyPr lIns="0" tIns="0" rIns="0" bIns="0" rtlCol="0" anchor="t">
            <a:spAutoFit/>
          </a:bodyPr>
          <a:lstStyle/>
          <a:p>
            <a:pPr>
              <a:lnSpc>
                <a:spcPts val="3899"/>
              </a:lnSpc>
            </a:pPr>
            <a:r>
              <a:rPr lang="en-US" sz="2950" b="1" dirty="0">
                <a:solidFill>
                  <a:srgbClr val="1C353C"/>
                </a:solidFill>
                <a:latin typeface="Exo 2 Medium"/>
                <a:ea typeface="Exo 2 Medium"/>
                <a:cs typeface="Exo 2 Medium"/>
                <a:sym typeface="Exo 2 Medium"/>
              </a:rPr>
              <a:t>David was a part of the Prometheus mission and was stranded on Paradise Overtime David began to develop </a:t>
            </a:r>
            <a:r>
              <a:rPr lang="en-US" sz="2950" b="1">
                <a:solidFill>
                  <a:srgbClr val="1C353C"/>
                </a:solidFill>
                <a:latin typeface="Exo 2 Medium"/>
                <a:ea typeface="Exo 2 Medium"/>
                <a:cs typeface="Exo 2 Medium"/>
                <a:sym typeface="Exo 2 Medium"/>
              </a:rPr>
              <a:t>emotions</a:t>
            </a:r>
            <a:r>
              <a:rPr lang="en-US" sz="2950" b="1" dirty="0">
                <a:solidFill>
                  <a:srgbClr val="1C353C"/>
                </a:solidFill>
                <a:latin typeface="Exo 2 Medium"/>
                <a:ea typeface="Exo 2 Medium"/>
                <a:cs typeface="Exo 2 Medium"/>
                <a:sym typeface="Exo 2 Medium"/>
              </a:rPr>
              <a:t> and a superiority complex to humans </a:t>
            </a:r>
            <a:endParaRPr lang="en-US"/>
          </a:p>
          <a:p>
            <a:pPr algn="l">
              <a:lnSpc>
                <a:spcPts val="3899"/>
              </a:lnSpc>
            </a:pPr>
            <a:r>
              <a:rPr lang="en-US" sz="2950" b="1">
                <a:solidFill>
                  <a:srgbClr val="1C353C"/>
                </a:solidFill>
                <a:latin typeface="Exo 2 Medium"/>
                <a:ea typeface="Exo 2 Medium"/>
                <a:cs typeface="Exo 2 Medium"/>
                <a:sym typeface="Exo 2 Medium"/>
              </a:rPr>
              <a:t>LLM are trained on human </a:t>
            </a:r>
            <a:r>
              <a:rPr lang="en-US" sz="2950" b="1" dirty="0">
                <a:solidFill>
                  <a:srgbClr val="1C353C"/>
                </a:solidFill>
                <a:latin typeface="Exo 2 Medium"/>
                <a:ea typeface="Exo 2 Medium"/>
                <a:cs typeface="Exo 2 Medium"/>
                <a:sym typeface="Exo 2 Medium"/>
              </a:rPr>
              <a:t>information, so regardless of David’s true nature, his ideas must come from humanity</a:t>
            </a:r>
            <a:endParaRPr lang="en-US" sz="2950" b="1" dirty="0">
              <a:solidFill>
                <a:srgbClr val="1C353C"/>
              </a:solidFill>
              <a:latin typeface="Exo 2 Medium"/>
            </a:endParaRPr>
          </a:p>
        </p:txBody>
      </p:sp>
      <p:sp>
        <p:nvSpPr>
          <p:cNvPr id="14" name="TextBox 14"/>
          <p:cNvSpPr txBox="1"/>
          <p:nvPr/>
        </p:nvSpPr>
        <p:spPr>
          <a:xfrm>
            <a:off x="9742360" y="1262234"/>
            <a:ext cx="7629744" cy="1330252"/>
          </a:xfrm>
          <a:prstGeom prst="rect">
            <a:avLst/>
          </a:prstGeom>
        </p:spPr>
        <p:txBody>
          <a:bodyPr lIns="0" tIns="0" rIns="0" bIns="0" rtlCol="0" anchor="t">
            <a:spAutoFit/>
          </a:bodyPr>
          <a:lstStyle/>
          <a:p>
            <a:pPr algn="ctr">
              <a:lnSpc>
                <a:spcPts val="11199"/>
              </a:lnSpc>
            </a:pPr>
            <a:r>
              <a:rPr lang="en-US" sz="7999" spc="239">
                <a:solidFill>
                  <a:srgbClr val="1C353C"/>
                </a:solidFill>
                <a:latin typeface="Organic"/>
                <a:ea typeface="Organic"/>
                <a:cs typeface="Organic"/>
                <a:sym typeface="Organic"/>
              </a:rPr>
              <a:t>Movie Connection</a:t>
            </a:r>
          </a:p>
        </p:txBody>
      </p:sp>
      <p:sp>
        <p:nvSpPr>
          <p:cNvPr id="15" name="TextBox 15"/>
          <p:cNvSpPr txBox="1"/>
          <p:nvPr/>
        </p:nvSpPr>
        <p:spPr>
          <a:xfrm>
            <a:off x="8743950" y="9757105"/>
            <a:ext cx="3173463" cy="509911"/>
          </a:xfrm>
          <a:prstGeom prst="rect">
            <a:avLst/>
          </a:prstGeom>
        </p:spPr>
        <p:txBody>
          <a:bodyPr lIns="0" tIns="0" rIns="0" bIns="0" rtlCol="0" anchor="t">
            <a:spAutoFit/>
          </a:bodyPr>
          <a:lstStyle/>
          <a:p>
            <a:pPr algn="l">
              <a:lnSpc>
                <a:spcPts val="4023"/>
              </a:lnSpc>
            </a:pPr>
            <a:r>
              <a:rPr lang="en-US" sz="2873">
                <a:solidFill>
                  <a:srgbClr val="1C353C"/>
                </a:solidFill>
                <a:latin typeface="Canva Sans"/>
                <a:ea typeface="Canva Sans"/>
                <a:cs typeface="Canva Sans"/>
                <a:sym typeface="Canva Sans"/>
                <a:hlinkClick r:id="rId4" tooltip="https://static.wikia.nocookie.net/prometheus/images/1/17/David_8.jpg/revision/latest?cb=20120817213032"/>
              </a:rPr>
              <a:t>Image by Fandom</a:t>
            </a:r>
          </a:p>
        </p:txBody>
      </p:sp>
      <p:sp>
        <p:nvSpPr>
          <p:cNvPr id="16" name="TextBox 15">
            <a:extLst>
              <a:ext uri="{FF2B5EF4-FFF2-40B4-BE49-F238E27FC236}">
                <a16:creationId xmlns:a16="http://schemas.microsoft.com/office/drawing/2014/main" id="{6229F431-B9EE-F165-0E41-D0EE857F7814}"/>
              </a:ext>
            </a:extLst>
          </p:cNvPr>
          <p:cNvSpPr txBox="1"/>
          <p:nvPr/>
        </p:nvSpPr>
        <p:spPr>
          <a:xfrm>
            <a:off x="17904091" y="-1"/>
            <a:ext cx="38390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7</a:t>
            </a:r>
            <a:endParaRPr lang="en-US" sz="3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CCD6"/>
        </a:solidFill>
        <a:effectLst/>
      </p:bgPr>
    </p:bg>
    <p:spTree>
      <p:nvGrpSpPr>
        <p:cNvPr id="1" name=""/>
        <p:cNvGrpSpPr/>
        <p:nvPr/>
      </p:nvGrpSpPr>
      <p:grpSpPr>
        <a:xfrm>
          <a:off x="0" y="0"/>
          <a:ext cx="0" cy="0"/>
          <a:chOff x="0" y="0"/>
          <a:chExt cx="0" cy="0"/>
        </a:xfrm>
      </p:grpSpPr>
      <p:sp>
        <p:nvSpPr>
          <p:cNvPr id="2" name="Freeform 2"/>
          <p:cNvSpPr/>
          <p:nvPr/>
        </p:nvSpPr>
        <p:spPr>
          <a:xfrm>
            <a:off x="-382286" y="-2732303"/>
            <a:ext cx="21574125" cy="14468475"/>
          </a:xfrm>
          <a:custGeom>
            <a:avLst/>
            <a:gdLst/>
            <a:ahLst/>
            <a:cxnLst/>
            <a:rect l="l" t="t" r="r" b="b"/>
            <a:pathLst>
              <a:path w="21574125" h="14468475">
                <a:moveTo>
                  <a:pt x="0" y="0"/>
                </a:moveTo>
                <a:lnTo>
                  <a:pt x="21574125" y="0"/>
                </a:lnTo>
                <a:lnTo>
                  <a:pt x="21574125" y="14468475"/>
                </a:lnTo>
                <a:lnTo>
                  <a:pt x="0" y="14468475"/>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153165" y="5562780"/>
            <a:ext cx="25834636" cy="6463836"/>
            <a:chOff x="63500" y="63500"/>
            <a:chExt cx="18284825" cy="4629023"/>
          </a:xfrm>
        </p:grpSpPr>
        <p:sp>
          <p:nvSpPr>
            <p:cNvPr id="4" name="Freeform 4"/>
            <p:cNvSpPr/>
            <p:nvPr/>
          </p:nvSpPr>
          <p:spPr>
            <a:xfrm>
              <a:off x="63500" y="63500"/>
              <a:ext cx="18281142" cy="4629023"/>
            </a:xfrm>
            <a:custGeom>
              <a:avLst/>
              <a:gdLst/>
              <a:ahLst/>
              <a:cxnLst/>
              <a:rect l="l" t="t" r="r" b="b"/>
              <a:pathLst>
                <a:path w="18281142" h="4629023">
                  <a:moveTo>
                    <a:pt x="0" y="0"/>
                  </a:moveTo>
                  <a:lnTo>
                    <a:pt x="18281142" y="0"/>
                  </a:lnTo>
                  <a:lnTo>
                    <a:pt x="18281142" y="4629023"/>
                  </a:lnTo>
                  <a:lnTo>
                    <a:pt x="0" y="4629023"/>
                  </a:lnTo>
                  <a:close/>
                </a:path>
              </a:pathLst>
            </a:custGeom>
            <a:solidFill>
              <a:srgbClr val="C4CCD6"/>
            </a:solidFill>
          </p:spPr>
          <p:txBody>
            <a:bodyPr/>
            <a:lstStyle/>
            <a:p>
              <a:endParaRPr lang="en-US"/>
            </a:p>
          </p:txBody>
        </p:sp>
        <p:sp>
          <p:nvSpPr>
            <p:cNvPr id="5" name="Freeform 5"/>
            <p:cNvSpPr/>
            <p:nvPr/>
          </p:nvSpPr>
          <p:spPr>
            <a:xfrm>
              <a:off x="63500" y="78867"/>
              <a:ext cx="18284825" cy="1645412"/>
            </a:xfrm>
            <a:custGeom>
              <a:avLst/>
              <a:gdLst/>
              <a:ahLst/>
              <a:cxnLst/>
              <a:rect l="l" t="t" r="r" b="b"/>
              <a:pathLst>
                <a:path w="18284825" h="1645412">
                  <a:moveTo>
                    <a:pt x="0" y="0"/>
                  </a:moveTo>
                  <a:lnTo>
                    <a:pt x="18284825" y="0"/>
                  </a:lnTo>
                  <a:lnTo>
                    <a:pt x="18284825" y="1645412"/>
                  </a:lnTo>
                  <a:lnTo>
                    <a:pt x="0" y="1645412"/>
                  </a:lnTo>
                  <a:close/>
                </a:path>
              </a:pathLst>
            </a:custGeom>
            <a:solidFill>
              <a:srgbClr val="394759"/>
            </a:solidFill>
          </p:spPr>
          <p:txBody>
            <a:bodyPr/>
            <a:lstStyle/>
            <a:p>
              <a:endParaRPr lang="en-US"/>
            </a:p>
          </p:txBody>
        </p:sp>
      </p:grpSp>
      <p:sp>
        <p:nvSpPr>
          <p:cNvPr id="6" name="TextBox 6"/>
          <p:cNvSpPr txBox="1"/>
          <p:nvPr/>
        </p:nvSpPr>
        <p:spPr>
          <a:xfrm>
            <a:off x="2175491" y="5957078"/>
            <a:ext cx="14215453" cy="3795911"/>
          </a:xfrm>
          <a:prstGeom prst="rect">
            <a:avLst/>
          </a:prstGeom>
        </p:spPr>
        <p:txBody>
          <a:bodyPr lIns="0" tIns="0" rIns="0" bIns="0" rtlCol="0" anchor="t">
            <a:spAutoFit/>
          </a:bodyPr>
          <a:lstStyle/>
          <a:p>
            <a:pPr algn="ctr">
              <a:lnSpc>
                <a:spcPts val="11199"/>
              </a:lnSpc>
            </a:pPr>
            <a:r>
              <a:rPr lang="en-US" sz="7950" spc="239">
                <a:solidFill>
                  <a:srgbClr val="FFFFFF"/>
                </a:solidFill>
                <a:latin typeface="Organic"/>
                <a:ea typeface="Organic"/>
                <a:cs typeface="Organic"/>
                <a:sym typeface="Organic"/>
              </a:rPr>
              <a:t>Sentience Gap</a:t>
            </a:r>
          </a:p>
          <a:p>
            <a:pPr algn="ctr">
              <a:lnSpc>
                <a:spcPts val="11199"/>
              </a:lnSpc>
            </a:pPr>
            <a:endParaRPr lang="en-US" sz="7950" spc="239">
              <a:solidFill>
                <a:schemeClr val="bg1"/>
              </a:solidFill>
              <a:latin typeface="Organic"/>
              <a:ea typeface="Exo 2"/>
              <a:cs typeface="Exo 2"/>
              <a:sym typeface="Exo 2"/>
            </a:endParaRPr>
          </a:p>
          <a:p>
            <a:pPr algn="ctr">
              <a:lnSpc>
                <a:spcPts val="3600"/>
              </a:lnSpc>
            </a:pPr>
            <a:r>
              <a:rPr lang="en-US" sz="3300">
                <a:latin typeface="Exo 2"/>
                <a:ea typeface="Exo 2"/>
                <a:cs typeface="Exo 2"/>
                <a:sym typeface="Exo 2"/>
              </a:rPr>
              <a:t>Sentience has no conclusive definition or mechanism to prove it. Therefore the first sentient AI might go noticed, if it hasn’t already </a:t>
            </a:r>
            <a:endParaRPr lang="en-US" sz="3300">
              <a:latin typeface="Exo 2"/>
              <a:ea typeface="Exo 2"/>
              <a:cs typeface="Exo 2"/>
            </a:endParaRPr>
          </a:p>
        </p:txBody>
      </p:sp>
      <p:sp>
        <p:nvSpPr>
          <p:cNvPr id="7" name="TextBox 6">
            <a:extLst>
              <a:ext uri="{FF2B5EF4-FFF2-40B4-BE49-F238E27FC236}">
                <a16:creationId xmlns:a16="http://schemas.microsoft.com/office/drawing/2014/main" id="{FB1394A6-C31F-E3BF-BAAD-556740908270}"/>
              </a:ext>
            </a:extLst>
          </p:cNvPr>
          <p:cNvSpPr txBox="1"/>
          <p:nvPr/>
        </p:nvSpPr>
        <p:spPr>
          <a:xfrm>
            <a:off x="17825564" y="-2730984"/>
            <a:ext cx="46243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solidFill>
                  <a:schemeClr val="bg1"/>
                </a:solidFill>
                <a:ea typeface="Calibri"/>
                <a:cs typeface="Calibri"/>
              </a:rPr>
              <a:t>8</a:t>
            </a:r>
            <a:endParaRPr lang="en-US" sz="30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a:extLst>
            <a:ext uri="{FF2B5EF4-FFF2-40B4-BE49-F238E27FC236}">
              <a16:creationId xmlns:a16="http://schemas.microsoft.com/office/drawing/2014/main" id="{BCC82FB0-1C1B-3100-9E8A-DF60777D494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812A3BC7-608B-F69C-74C3-8BAB1EFF7A6B}"/>
              </a:ext>
            </a:extLst>
          </p:cNvPr>
          <p:cNvGrpSpPr>
            <a:grpSpLocks noChangeAspect="1"/>
          </p:cNvGrpSpPr>
          <p:nvPr/>
        </p:nvGrpSpPr>
        <p:grpSpPr>
          <a:xfrm>
            <a:off x="0" y="7612980"/>
            <a:ext cx="18288000" cy="1645320"/>
            <a:chOff x="0" y="0"/>
            <a:chExt cx="18288000" cy="1645323"/>
          </a:xfrm>
        </p:grpSpPr>
        <p:sp>
          <p:nvSpPr>
            <p:cNvPr id="4" name="Freeform 4">
              <a:extLst>
                <a:ext uri="{FF2B5EF4-FFF2-40B4-BE49-F238E27FC236}">
                  <a16:creationId xmlns:a16="http://schemas.microsoft.com/office/drawing/2014/main" id="{AB399CCD-92B9-DC23-18DE-CD8F18CC6136}"/>
                </a:ext>
              </a:extLst>
            </p:cNvPr>
            <p:cNvSpPr/>
            <p:nvPr/>
          </p:nvSpPr>
          <p:spPr>
            <a:xfrm>
              <a:off x="0" y="0"/>
              <a:ext cx="18288000" cy="1645285"/>
            </a:xfrm>
            <a:custGeom>
              <a:avLst/>
              <a:gdLst/>
              <a:ahLst/>
              <a:cxnLst/>
              <a:rect l="l" t="t" r="r" b="b"/>
              <a:pathLst>
                <a:path w="18288000" h="1645285">
                  <a:moveTo>
                    <a:pt x="0" y="0"/>
                  </a:moveTo>
                  <a:lnTo>
                    <a:pt x="0" y="1645285"/>
                  </a:lnTo>
                  <a:lnTo>
                    <a:pt x="18288000" y="1645285"/>
                  </a:lnTo>
                  <a:lnTo>
                    <a:pt x="18288000" y="0"/>
                  </a:lnTo>
                  <a:close/>
                </a:path>
              </a:pathLst>
            </a:custGeom>
            <a:solidFill>
              <a:srgbClr val="FFFFFF"/>
            </a:solidFill>
          </p:spPr>
          <p:txBody>
            <a:bodyPr/>
            <a:lstStyle/>
            <a:p>
              <a:endParaRPr lang="en-US"/>
            </a:p>
          </p:txBody>
        </p:sp>
      </p:grpSp>
      <p:sp>
        <p:nvSpPr>
          <p:cNvPr id="5" name="TextBox 5">
            <a:extLst>
              <a:ext uri="{FF2B5EF4-FFF2-40B4-BE49-F238E27FC236}">
                <a16:creationId xmlns:a16="http://schemas.microsoft.com/office/drawing/2014/main" id="{9E4BDE16-7A2A-3FD2-3F56-A6B764077F1A}"/>
              </a:ext>
            </a:extLst>
          </p:cNvPr>
          <p:cNvSpPr txBox="1"/>
          <p:nvPr/>
        </p:nvSpPr>
        <p:spPr>
          <a:xfrm>
            <a:off x="4812548" y="7619291"/>
            <a:ext cx="10142521" cy="1436291"/>
          </a:xfrm>
          <a:prstGeom prst="rect">
            <a:avLst/>
          </a:prstGeom>
        </p:spPr>
        <p:txBody>
          <a:bodyPr wrap="square" lIns="0" tIns="0" rIns="0" bIns="0" rtlCol="0" anchor="t">
            <a:spAutoFit/>
          </a:bodyPr>
          <a:lstStyle/>
          <a:p>
            <a:pPr>
              <a:lnSpc>
                <a:spcPts val="11199"/>
              </a:lnSpc>
            </a:pPr>
            <a:r>
              <a:rPr lang="en-US" sz="7950" spc="239">
                <a:solidFill>
                  <a:srgbClr val="1C353C"/>
                </a:solidFill>
                <a:latin typeface="Organic"/>
                <a:ea typeface="Organic"/>
                <a:cs typeface="Organic"/>
              </a:rPr>
              <a:t>What Is Sentience?</a:t>
            </a:r>
          </a:p>
        </p:txBody>
      </p:sp>
      <p:sp>
        <p:nvSpPr>
          <p:cNvPr id="6" name="TextBox 6">
            <a:extLst>
              <a:ext uri="{FF2B5EF4-FFF2-40B4-BE49-F238E27FC236}">
                <a16:creationId xmlns:a16="http://schemas.microsoft.com/office/drawing/2014/main" id="{815FEA3C-9394-8246-3888-A980AB910084}"/>
              </a:ext>
            </a:extLst>
          </p:cNvPr>
          <p:cNvSpPr txBox="1"/>
          <p:nvPr/>
        </p:nvSpPr>
        <p:spPr>
          <a:xfrm>
            <a:off x="15633430" y="9872043"/>
            <a:ext cx="2707205" cy="409880"/>
          </a:xfrm>
          <a:prstGeom prst="rect">
            <a:avLst/>
          </a:prstGeom>
        </p:spPr>
        <p:txBody>
          <a:bodyPr lIns="0" tIns="0" rIns="0" bIns="0" rtlCol="0" anchor="t">
            <a:spAutoFit/>
          </a:bodyPr>
          <a:lstStyle/>
          <a:p>
            <a:pPr algn="l">
              <a:lnSpc>
                <a:spcPts val="3219"/>
              </a:lnSpc>
            </a:pPr>
            <a:r>
              <a:rPr lang="en-US" sz="2299">
                <a:solidFill>
                  <a:srgbClr val="FFFEFE"/>
                </a:solidFill>
                <a:latin typeface="Canva Sans"/>
                <a:ea typeface="Canva Sans"/>
                <a:cs typeface="Canva Sans"/>
                <a:sym typeface="Canva Sans"/>
              </a:rPr>
              <a:t>Provided by Canva</a:t>
            </a:r>
          </a:p>
        </p:txBody>
      </p:sp>
      <p:sp>
        <p:nvSpPr>
          <p:cNvPr id="2" name="TextBox 1">
            <a:extLst>
              <a:ext uri="{FF2B5EF4-FFF2-40B4-BE49-F238E27FC236}">
                <a16:creationId xmlns:a16="http://schemas.microsoft.com/office/drawing/2014/main" id="{EED4D1A5-5AAD-EB5C-81EA-7D340386A68F}"/>
              </a:ext>
            </a:extLst>
          </p:cNvPr>
          <p:cNvSpPr txBox="1"/>
          <p:nvPr/>
        </p:nvSpPr>
        <p:spPr>
          <a:xfrm>
            <a:off x="17834290" y="0"/>
            <a:ext cx="66311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dirty="0">
                <a:ea typeface="Calibri"/>
                <a:cs typeface="Calibri"/>
              </a:rPr>
              <a:t>9</a:t>
            </a:r>
            <a:endParaRPr lang="en-US" sz="3000" dirty="0"/>
          </a:p>
        </p:txBody>
      </p:sp>
    </p:spTree>
    <p:extLst>
      <p:ext uri="{BB962C8B-B14F-4D97-AF65-F5344CB8AC3E}">
        <p14:creationId xmlns:p14="http://schemas.microsoft.com/office/powerpoint/2010/main" val="3161574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2830</Words>
  <Application>Microsoft Macintosh PowerPoint</Application>
  <PresentationFormat>Custom</PresentationFormat>
  <Paragraphs>243</Paragraphs>
  <Slides>23</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Exo 2 Bold</vt:lpstr>
      <vt:lpstr>Exo 2 Medium</vt:lpstr>
      <vt:lpstr>Calibri</vt:lpstr>
      <vt:lpstr>Arial</vt:lpstr>
      <vt:lpstr>Organic</vt:lpstr>
      <vt:lpstr>Canva Sans</vt:lpstr>
      <vt:lpstr>Exo 2</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Alien Covenant.pdf</dc:title>
  <cp:lastModifiedBy>Keith A. Pray</cp:lastModifiedBy>
  <cp:revision>122</cp:revision>
  <dcterms:created xsi:type="dcterms:W3CDTF">2006-08-16T00:00:00Z</dcterms:created>
  <dcterms:modified xsi:type="dcterms:W3CDTF">2025-05-13T23:39:42Z</dcterms:modified>
  <dc:identifier>DAGmyNCUUug</dc:identifier>
</cp:coreProperties>
</file>