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16"/>
  </p:notesMasterIdLst>
  <p:sldIdLst>
    <p:sldId id="256" r:id="rId3"/>
    <p:sldId id="275" r:id="rId4"/>
    <p:sldId id="261" r:id="rId5"/>
    <p:sldId id="263" r:id="rId6"/>
    <p:sldId id="265" r:id="rId7"/>
    <p:sldId id="277" r:id="rId8"/>
    <p:sldId id="269" r:id="rId9"/>
    <p:sldId id="271" r:id="rId10"/>
    <p:sldId id="270" r:id="rId11"/>
    <p:sldId id="267" r:id="rId12"/>
    <p:sldId id="278" r:id="rId13"/>
    <p:sldId id="28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8BA36-7C8A-89FE-6321-6A23EE72CCB2}" v="602" dt="2021-05-06T17:30:30.992"/>
    <p1510:client id="{10D4621B-91A1-9BE0-5134-C4D3E48D321B}" v="1" dt="2021-05-06T22:26:41.389"/>
    <p1510:client id="{18564422-5EBB-4EBA-8922-947C92ECF26D}" v="763" dt="2021-05-07T02:25:50.079"/>
    <p1510:client id="{26486489-6988-C337-C8F2-07CC0951BD5D}" v="931" dt="2021-05-06T03:50:11.132"/>
    <p1510:client id="{6AA8CFA7-9EEA-1878-070C-2EAB097CBEFA}" v="1033" dt="2021-05-06T16:31:43.097"/>
    <p1510:client id="{B678A180-80B0-4410-4F5E-D4236763CFAB}" v="154" dt="2021-05-07T02:39:30.126"/>
    <p1510:client id="{E17862E2-19E0-E882-3826-2A848EA1A1CE}" v="190" dt="2021-05-05T20:13:55.409"/>
    <p1510:client id="{E24FB177-5B89-28BF-E535-17DD3BB4306D}" v="4" dt="2021-05-05T15:07:10.530"/>
    <p1510:client id="{F07FE7AA-D16B-8839-4A60-6511C29E1ADC}" v="1000" dt="2021-05-05T17:23:42.206"/>
    <p1510:client id="{FE07735B-576C-734E-3F3C-F94E4BCFE44D}" v="570" dt="2021-05-05T21:28:24.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5D699-641F-4EF1-B6E5-AB038C9B811D}" type="datetimeFigureOut">
              <a:rPr lang="en-US"/>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82266-D8C6-4F41-8CF6-5CB07CDA1C98}" type="slidenum">
              <a:rPr lang="en-US"/>
              <a:t>‹#›</a:t>
            </a:fld>
            <a:endParaRPr lang="en-US"/>
          </a:p>
        </p:txBody>
      </p:sp>
    </p:spTree>
    <p:extLst>
      <p:ext uri="{BB962C8B-B14F-4D97-AF65-F5344CB8AC3E}">
        <p14:creationId xmlns:p14="http://schemas.microsoft.com/office/powerpoint/2010/main" val="1958023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Luke</a:t>
            </a:r>
            <a:endParaRPr lang="en-US"/>
          </a:p>
          <a:p>
            <a:endParaRPr lang="en-US">
              <a:cs typeface="Calibri"/>
            </a:endParaRPr>
          </a:p>
          <a:p>
            <a:r>
              <a:rPr lang="en-US">
                <a:cs typeface="Calibri"/>
              </a:rPr>
              <a:t>Hi everyone, in this presentation we will be talking about the movie 21. The film follows the story of the MIT blackjack team, who, across a decade, developed a very structured, well rehearsed, and collaborative card counting strategy. Using their knowledge and initiative, they are shown regularly making rounds in Vegas casinos and bringing home substantial winnings, using their powers of mathematical computation and covert signaling to increase their probability of winning hands. Another focus of the film centers around the head of security who monitors the casino floor for unwanted behavior and how his attention is drawn to the MIT team, all while his job is threatened by the emergence of a biometric facial recognition software.</a:t>
            </a:r>
            <a:endParaRPr lang="en-US"/>
          </a:p>
        </p:txBody>
      </p:sp>
      <p:sp>
        <p:nvSpPr>
          <p:cNvPr id="4" name="Slide Number Placeholder 3"/>
          <p:cNvSpPr>
            <a:spLocks noGrp="1"/>
          </p:cNvSpPr>
          <p:nvPr>
            <p:ph type="sldNum" sz="quarter" idx="5"/>
          </p:nvPr>
        </p:nvSpPr>
        <p:spPr/>
        <p:txBody>
          <a:bodyPr/>
          <a:lstStyle/>
          <a:p>
            <a:fld id="{07482266-D8C6-4F41-8CF6-5CB07CDA1C98}" type="slidenum">
              <a:rPr lang="en-US"/>
              <a:t>1</a:t>
            </a:fld>
            <a:endParaRPr lang="en-US"/>
          </a:p>
        </p:txBody>
      </p:sp>
    </p:spTree>
    <p:extLst>
      <p:ext uri="{BB962C8B-B14F-4D97-AF65-F5344CB8AC3E}">
        <p14:creationId xmlns:p14="http://schemas.microsoft.com/office/powerpoint/2010/main" val="265396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Luke</a:t>
            </a:r>
          </a:p>
          <a:p>
            <a:r>
              <a:rPr lang="en-US">
                <a:cs typeface="Calibri"/>
              </a:rPr>
              <a:t>That is the end of our presentation so we will now move to answering any questions you guys would like to ask.</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619608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41492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35448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37345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Luke </a:t>
            </a:r>
            <a:endParaRPr lang="en-US"/>
          </a:p>
          <a:p>
            <a:endParaRPr lang="en-US"/>
          </a:p>
          <a:p>
            <a:r>
              <a:rPr lang="en-US"/>
              <a:t>With a large focus of the movie centering around the monitoring techniques used to identify suspicious behavior on the casino floor, one of the societal conclusions that we drew from this technology is that surveillance promotes conformity. On this slide are some examples of security notices that establishments will post to make their clientele sensitive to the fact that their actions are being watched, which serves to make individuals hyper aware of their behavior. We will discuss this in depth over the next few slides, but as a general premise, the acknowledged presence of security cameras provides a conscious reason for individuals to refrain from attempting to cheat the system, resulting in increased conformity to a set of socially acceptable behaviors.</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82027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Andrew </a:t>
            </a:r>
          </a:p>
          <a:p>
            <a:endParaRPr lang="en-US"/>
          </a:p>
          <a:p>
            <a:r>
              <a:rPr lang="en-US"/>
              <a:t>One notable feature of surveillance footage is just how powerful it is and not just in the context of sheer computing ability, but also as a means of evidence. While the average human with 20/20 vision can see in detail up to around 20 feet away, standard cameras can capture up to 70 feet and more powerful ones can see up to 700 feet in high resolution. Additionally, they have the ability to record and store every last detail for incredible durations of time, while humans have more difficulty recalling specifics and tend to remember events subjectively.</a:t>
            </a:r>
            <a:endParaRPr lang="en-US">
              <a:cs typeface="Calibri"/>
            </a:endParaRPr>
          </a:p>
          <a:p>
            <a:endParaRPr lang="en-US">
              <a:cs typeface="Calibri"/>
            </a:endParaRPr>
          </a:p>
          <a:p>
            <a:r>
              <a:rPr lang="en-US">
                <a:cs typeface="Calibri"/>
              </a:rPr>
              <a:t>These combined abilities of being able to replay unbiased footage and analyze it in greater detail than the naked human eye makes surveillance the ultimate tool for evidence. As supported by the graphic, video evidence is presented in around 80% of all criminal court cases, so if one were to commit a crime they greatly risk the odds that their actions were captured on film whether it be official CCTV footage or just a passerby on their phone. </a:t>
            </a:r>
          </a:p>
          <a:p>
            <a:endParaRPr lang="en-US">
              <a:cs typeface="Calibri"/>
            </a:endParaRPr>
          </a:p>
          <a:p>
            <a:r>
              <a:rPr lang="en-US">
                <a:cs typeface="Calibri"/>
              </a:rPr>
              <a:t>Additionally, video evidence captures a concrete and accurate representation of the events that occur and is therefore commonly seen as bulletproof in the court of law. Because video evidence must go through a seemingly thorough vetting process to ensure its authenticity and relevancy, once it is admitted and accepted into evidence there is a very low chance that it is overlooked. The knowledge that this form of evidence is rarely dismissed by a jury or judge encourages ideal behavior of those being surveilled, as they are cognizant of how if they are observed doing an illegal activity there is little chance for vindication.</a:t>
            </a:r>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47662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Renee</a:t>
            </a:r>
            <a:endParaRPr lang="en-US"/>
          </a:p>
          <a:p>
            <a:endParaRPr lang="en-US">
              <a:cs typeface="Calibri"/>
            </a:endParaRPr>
          </a:p>
          <a:p>
            <a:r>
              <a:rPr lang="en-US">
                <a:cs typeface="Calibri"/>
              </a:rPr>
              <a:t>As loosely suggested in the previous slide, people are innately more inclined to behave acceptably if they know their actions are being watched. This theoretical construct that the existence of surveillance promotes is known as panopticon and was introduced in the nineteenth-century by philosopher Jeremy Bentham, who is also credited as the founder of modern utilitarianism. </a:t>
            </a:r>
          </a:p>
          <a:p>
            <a:endParaRPr lang="en-US">
              <a:cs typeface="Calibri"/>
            </a:endParaRPr>
          </a:p>
          <a:p>
            <a:r>
              <a:rPr lang="en-US">
                <a:cs typeface="Calibri"/>
              </a:rPr>
              <a:t>Bentham argued that a perfect prison would look like the image here, having a central control tower where guards are able to see into each and every of the surrounding jail cells, however, the inmates contained in them would not be able to see back into the tower. The architecture of most modern casino surveillance cameras follows this principle, as they are encased in a semi-transparent globe that obscures anyone looking at the camera from determining which direction it is actually focusing on. </a:t>
            </a:r>
          </a:p>
          <a:p>
            <a:endParaRPr lang="en-US">
              <a:cs typeface="Calibri"/>
            </a:endParaRPr>
          </a:p>
          <a:p>
            <a:r>
              <a:rPr lang="en-US">
                <a:cs typeface="Calibri"/>
              </a:rPr>
              <a:t>Both of these induce a state of conscious visibility and serve to drive people to make the assumption that they are always being watched, which directly corresponds to individuals policing their own behavior. By implementing a system of control that resembles that of big brother authority, the presence of surveillance cameras effectively shapes behavior to fall in line with those that are morally acceptable.</a:t>
            </a:r>
          </a:p>
          <a:p>
            <a:endParaRPr lang="en-US">
              <a:cs typeface="Calibri"/>
            </a:endParaRPr>
          </a:p>
          <a:p>
            <a:r>
              <a:rPr lang="en-US">
                <a:cs typeface="Calibri"/>
              </a:rPr>
              <a:t>A simpler analogy is to picture an employee in a typical workspace, when their boss is out of the room they might be working diligently yet unconsciously check their personal text messages, however, when their boss is in the room they avoid checking their phone and become hyperaware of their actions, even if nothing they are doing is disobedient in nature. In this situation panopticon would be as though the employee's boss is always in the room and although the boss's attention is not always concentrated on this one given employee, they can't help but feel like they are under intense scrutiny.</a:t>
            </a:r>
          </a:p>
          <a:p>
            <a:endParaRPr lang="en-US">
              <a:cs typeface="Calibri"/>
            </a:endParaRPr>
          </a:p>
          <a:p>
            <a:r>
              <a:rPr lang="en-US">
                <a:cs typeface="Calibri"/>
              </a:rPr>
              <a:t>As a whole, panopticon assures the automatic functioning of power and manifests Bentham's belief that power should be visible but unverifiable. Such a structure helps maintain order in various establishments, which is why it is very widely implemented in places like casinos where there is a lot of commotion. In addition to being used to discipline noncompliant behavior, casinos also carry out the idea of surveillance capitalism, where by using a panoptic method of monitoring, significant amounts of data can be gathered on each client, which can then be used for targeted marketing campaigns towards different classes of consumers.</a:t>
            </a:r>
          </a:p>
          <a:p>
            <a:endParaRPr lang="en-US"/>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82484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cs typeface="Calibri" panose="020F0502020204030204"/>
              </a:rPr>
              <a:t>Conor</a:t>
            </a:r>
            <a:endParaRPr lang="en-US"/>
          </a:p>
          <a:p>
            <a:endParaRPr lang="en-US">
              <a:cs typeface="Calibri" panose="020F0502020204030204"/>
            </a:endParaRPr>
          </a:p>
          <a:p>
            <a:r>
              <a:rPr lang="en-US">
                <a:cs typeface="Calibri" panose="020F0502020204030204"/>
              </a:rPr>
              <a:t>Building off of this panopticon effect, it is a very reasonable argument to make that surveillance naturally lowers the number and scale of crimes.</a:t>
            </a:r>
            <a:r>
              <a:rPr lang="en-US"/>
              <a:t> In a study on the effects of surveillance cameras from Urban Institute, 500 cameras were placed in areas around Baltimore, Washington D.C., and Chicago, all three of which have notably high crime rates. The study found that there was a decrease of 30 crimes per month. </a:t>
            </a:r>
            <a:endParaRPr lang="en-US">
              <a:cs typeface="Calibri"/>
            </a:endParaRPr>
          </a:p>
          <a:p>
            <a:endParaRPr lang="en-US">
              <a:cs typeface="Calibri"/>
            </a:endParaRPr>
          </a:p>
          <a:p>
            <a:r>
              <a:rPr lang="en-US">
                <a:cs typeface="Calibri"/>
              </a:rPr>
              <a:t>While cameras were understandably found to be more effective when paired with another security measure, a 50% baseline reduction in crime is very significant and highlights how many potential perpetrators are deterred by the planning that would be required to bypass this obstacle. </a:t>
            </a:r>
          </a:p>
          <a:p>
            <a:endParaRPr lang="en-US"/>
          </a:p>
          <a:p>
            <a:r>
              <a:rPr lang="en-US">
                <a:cs typeface="Calibri" panose="020F0502020204030204"/>
              </a:rPr>
              <a:t>Another study, carried out by the University of North Carolina's Department of Criminal Justice and Criminology, surveyed 422 burglars in the greater North Carolina, Ohio, and Kentucky area. Their findings reported that 60% were deterred from theft after happening upon an alarm, which are tripped by sensors that take advantage of similar motion detection technology that surveillance cameras use to automatically rotate to track movement patterns and focus on specific targets.</a:t>
            </a:r>
          </a:p>
          <a:p>
            <a:endParaRPr lang="en-US"/>
          </a:p>
          <a:p>
            <a:r>
              <a:rPr lang="en-US">
                <a:cs typeface="Calibri"/>
              </a:rPr>
              <a:t>As we see in the movie, however, the blackjack team takes numerous precautions such as disguising their appearances and assuming alternate identities in order to circumvent detection by the casino surveillance. However, these characters are highly trained in masking their actions and thus are the exception not the rule. Most individuals would be dissuaded by the mere presence of video cameras, lacking the confidence and skills to stay under the radar.</a:t>
            </a:r>
            <a:endParaRPr lang="en-US" err="1"/>
          </a:p>
          <a:p>
            <a:endParaRPr lang="en-US"/>
          </a:p>
          <a:p>
            <a:r>
              <a:rPr lang="en-US">
                <a:cs typeface="Calibri"/>
              </a:rPr>
              <a:t>In summary, by providing indisputable evidence and creating a panopticon effect, it can be said that surveillance conforms human behavior as shown through decreased crime rates in monitored areas. While individuals should naturally be inclined to follow society's moral code, surveillance simply provides a conscious reason for people to do so and self-govern to make sure that their behaviors meet the acceptable standards.</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27410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Luke </a:t>
            </a:r>
            <a:endParaRPr lang="en-US"/>
          </a:p>
          <a:p>
            <a:r>
              <a:rPr lang="en-US">
                <a:cs typeface="Calibri"/>
              </a:rPr>
              <a:t>(pause)</a:t>
            </a:r>
          </a:p>
          <a:p>
            <a:endParaRPr lang="en-US">
              <a:cs typeface="Calibri"/>
            </a:endParaRPr>
          </a:p>
          <a:p>
            <a:r>
              <a:rPr lang="en-US">
                <a:cs typeface="Calibri"/>
              </a:rPr>
              <a:t>Like seen in the movie 21, casino security agents are in danger of being phased out by upcoming biometric facial recognition software that will revolutionize how casinos target marketing campaigns and also identify card counters on the floor. This technology will automatically scan every face that steps foot onto the grounds, comparing it to a database of undesirable clients, in addition to tracking every movement, purchase, and decision. While automated security in this form questions the need for physical personnel, one scene that is particularly significant shows a security agent linking behavior between certain individuals, a collaborative card counting effort that would likely not be picked up even by such advanced technology. This leads us to the second conclusion we will discuss with you today. Not every task can be automated and thus, not everyone can be replaced by a machine</a:t>
            </a:r>
            <a:r>
              <a:rPr lang="en-US"/>
              <a:t>.</a:t>
            </a:r>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11042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Alex</a:t>
            </a:r>
            <a:endParaRPr lang="en-US" err="1">
              <a:cs typeface="Calibri"/>
            </a:endParaRPr>
          </a:p>
          <a:p>
            <a:endParaRPr lang="en-US">
              <a:cs typeface="Calibri"/>
            </a:endParaRPr>
          </a:p>
          <a:p>
            <a:r>
              <a:rPr lang="en-US"/>
              <a:t>As industries strive to create lower operating costs and maximize efficiency and developments in automation technology advance, the drive to replace humans with machinery is accelerating at a rapid pace. However,</a:t>
            </a:r>
            <a:r>
              <a:rPr lang="en-US">
                <a:cs typeface="Calibri"/>
              </a:rPr>
              <a:t> while many are quick to jump onto the "lets automate everything" bandwagon, not a lot of individuals consider the initial capital it takes to get to a point where automation makes everything incredibly efficient and significantly under normal operating costs. Even though automation has transformed into a massive buzzword in recent years, when analyzing how it is implemented in the workforce, it really has only significantly impacted employment in the industrial sector.</a:t>
            </a:r>
            <a:endParaRPr lang="en-US"/>
          </a:p>
          <a:p>
            <a:endParaRPr lang="en-US">
              <a:cs typeface="Calibri"/>
            </a:endParaRPr>
          </a:p>
          <a:p>
            <a:r>
              <a:rPr lang="en-US">
                <a:cs typeface="Calibri"/>
              </a:rPr>
              <a:t>Jobs like automotive manufacturing are naturally the ideal candidate for automation to be applied to, as the tasks that are involved are innately repetitive and numerous and therefore easily replicable by a machine. There are indeed many jobs whose primary tasks fall under these same categories, yet the overwhelming majority do not and in that regard it would be counterintuitive to waste valuable resources automating tasks that would take a long time to pay off. One study that we found looked into various technologies' theoretical breakeven points and overall automated machinery averaged to have a 15 year amortization period, which is the gradual time that it takes to write off the initial cost of automation. </a:t>
            </a:r>
          </a:p>
          <a:p>
            <a:endParaRPr lang="en-US">
              <a:cs typeface="Calibri"/>
            </a:endParaRPr>
          </a:p>
          <a:p>
            <a:r>
              <a:rPr lang="en-US">
                <a:cs typeface="Calibri"/>
              </a:rPr>
              <a:t>Not only does automation require a large capital investment, it also requires a lot of upkeep to make sure that the training data is representative of what the algorithm should use. One concern that nicely ties in to the biometric software presented in 21 is the known prevalence of historical bias in machine learning algorithms that are used for facial recognition technology. The movie coded bias discusses in depth how minorities like females and people of color are often misidentified or not even recognized by the system. </a:t>
            </a:r>
          </a:p>
          <a:p>
            <a:endParaRPr lang="en-US">
              <a:cs typeface="Calibri"/>
            </a:endParaRPr>
          </a:p>
          <a:p>
            <a:r>
              <a:rPr lang="en-US">
                <a:cs typeface="Calibri"/>
              </a:rPr>
              <a:t>Knowing that facial recognition technology is not at an acceptable standard that promotes equality, it can be argued that it is not quite ready to fully integrate automation. While the technology will surely advance and adapt to more inclusive training data, until certain automated machines can evolve past the point of causing undue harm to individuals in society, they should not be implemented in some fields.</a:t>
            </a:r>
          </a:p>
          <a:p>
            <a:endParaRPr lang="en-US">
              <a:cs typeface="Calibri"/>
            </a:endParaRPr>
          </a:p>
          <a:p>
            <a:r>
              <a:rPr lang="en-US">
                <a:cs typeface="Calibri"/>
              </a:rPr>
              <a:t>As a whole there are many contributing characteristics that factor into whether or not automation should be applied to tasks in a given industry. While automation is most definitely a positive advancement in a variety of industries, there is an equal number where it is not, demonstrating how not all humans jobs can or will be replaced by machines.</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7482266-D8C6-4F41-8CF6-5CB07CDA1C98}" type="slidenum">
              <a:rPr lang="en-US" smtClean="0"/>
              <a:t>7</a:t>
            </a:fld>
            <a:endParaRPr lang="en-US"/>
          </a:p>
        </p:txBody>
      </p:sp>
    </p:spTree>
    <p:extLst>
      <p:ext uri="{BB962C8B-B14F-4D97-AF65-F5344CB8AC3E}">
        <p14:creationId xmlns:p14="http://schemas.microsoft.com/office/powerpoint/2010/main" val="888982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Andrew </a:t>
            </a:r>
          </a:p>
          <a:p>
            <a:endParaRPr lang="en-US">
              <a:cs typeface="Calibri"/>
            </a:endParaRPr>
          </a:p>
          <a:p>
            <a:r>
              <a:rPr lang="en-US">
                <a:cs typeface="Calibri"/>
              </a:rPr>
              <a:t>Not only does automation present a challenge in the cost of adopting and implementing the technology, but there are many instances where having an actual human present is critical to an operation. Like we see with Cole Williams in the film, certain abilities are unable to be replicated by a machine, leading us to conclude that overall, automation will merely serve to augment employees. While the concept of full automation is a nice ideal, in reality it is more of an unreachable delusion, since there will always need to be humans involved in some regard.</a:t>
            </a:r>
          </a:p>
          <a:p>
            <a:endParaRPr lang="en-US">
              <a:cs typeface="Calibri"/>
            </a:endParaRPr>
          </a:p>
          <a:p>
            <a:r>
              <a:rPr lang="en-US">
                <a:cs typeface="Calibri"/>
              </a:rPr>
              <a:t>Skills like critical thinking and adaptability that are required for a multitude of jobs are impossible for robots and software to emulate in any capacity. We mentioned on the previous slide how machine learning algorithms must learn and continuously relearn from enormous training data sets, however, humans are vastly preferable in these scenarios because we are able to learn quickly with little information.</a:t>
            </a:r>
          </a:p>
          <a:p>
            <a:endParaRPr lang="en-US">
              <a:cs typeface="Calibri"/>
            </a:endParaRPr>
          </a:p>
          <a:p>
            <a:r>
              <a:rPr lang="en-US">
                <a:cs typeface="Calibri"/>
              </a:rPr>
              <a:t>Humans also naturally excel at applying their knowledge and thus have the versatility to handle unforeseen situations. With the current realized abilities of automation, robots are generally unable to respond to unpredictable conditions, rendering them unsuitable for a variety of jobs. </a:t>
            </a:r>
          </a:p>
          <a:p>
            <a:endParaRPr lang="en-US">
              <a:cs typeface="Calibri"/>
            </a:endParaRPr>
          </a:p>
          <a:p>
            <a:r>
              <a:rPr lang="en-US">
                <a:cs typeface="Calibri"/>
              </a:rPr>
              <a:t>Furthermore, along the lines of creativity and human intuition, automated machines likewise possess no capacity to emit or detect emotion. Artificial intelligence may in some forms be able to detect traces of certain emotions by our body language, but even the most advanced of automated systems will never be able to comprehend human emotions and respond to them in the same way a human can. This translates to jobs like management and human resource officers among some of the others listed on the slide being well protected from automation. The human ability to empathize with other individuals is sometimes overlooked in the automation industry, yet a lot of professions would alienate clients and other employees were they to lose out on the human feel and friendliness that we all appreciate.</a:t>
            </a:r>
          </a:p>
          <a:p>
            <a:endParaRPr lang="en-US">
              <a:cs typeface="Calibri"/>
            </a:endParaRPr>
          </a:p>
          <a:p>
            <a:endParaRPr lang="en-US">
              <a:cs typeface="Calibri"/>
            </a:endParaRPr>
          </a:p>
          <a:p>
            <a:endParaRPr lang="en-US">
              <a:cs typeface="Calibri"/>
            </a:endParaRPr>
          </a:p>
          <a:p>
            <a:endParaRPr lang="en-US">
              <a:cs typeface="Calibri"/>
            </a:endParaRPr>
          </a:p>
          <a:p>
            <a:pPr marL="548640" lvl="1" indent="-274320">
              <a:lnSpc>
                <a:spcPct val="90000"/>
              </a:lnSpc>
              <a:spcBef>
                <a:spcPts val="800"/>
              </a:spcBef>
              <a:buFont typeface="Cambria,Serif"/>
              <a:buChar char="–"/>
            </a:pPr>
            <a:endParaRPr lang="en-US">
              <a:cs typeface="Calibri"/>
            </a:endParaRPr>
          </a:p>
        </p:txBody>
      </p:sp>
      <p:sp>
        <p:nvSpPr>
          <p:cNvPr id="4" name="Slide Number Placeholder 3"/>
          <p:cNvSpPr>
            <a:spLocks noGrp="1"/>
          </p:cNvSpPr>
          <p:nvPr>
            <p:ph type="sldNum" sz="quarter" idx="5"/>
          </p:nvPr>
        </p:nvSpPr>
        <p:spPr/>
        <p:txBody>
          <a:bodyPr/>
          <a:lstStyle/>
          <a:p>
            <a:fld id="{07482266-D8C6-4F41-8CF6-5CB07CDA1C98}" type="slidenum">
              <a:rPr lang="en-US"/>
              <a:t>8</a:t>
            </a:fld>
            <a:endParaRPr lang="en-US"/>
          </a:p>
        </p:txBody>
      </p:sp>
    </p:spTree>
    <p:extLst>
      <p:ext uri="{BB962C8B-B14F-4D97-AF65-F5344CB8AC3E}">
        <p14:creationId xmlns:p14="http://schemas.microsoft.com/office/powerpoint/2010/main" val="10486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Renee </a:t>
            </a:r>
          </a:p>
          <a:p>
            <a:endParaRPr lang="en-US">
              <a:cs typeface="Calibri"/>
            </a:endParaRPr>
          </a:p>
          <a:p>
            <a:r>
              <a:rPr lang="en-US"/>
              <a:t>So far we have discussed how creating a fully autonomous world is less than feasible, but in discussing how not everyone can be replaced, it is also important to consider the implications of what a fully autonomous world would look like. One of the well touted benefits of artificial intelligence is assuming roles that perform menial tasks which as a whole provides us with more freedom. Similar to how our class discussion mentioned that the majority of us would not like an extra day off from work, the consequences of automating every imaginable task is that everyone will have to find activities or learn new skills to channel their time towards as a result of their unemployment. Without work, individuals may feel like their lives have lost their overarching sense of purpose. </a:t>
            </a:r>
            <a:endParaRPr lang="en-US">
              <a:cs typeface="Calibri"/>
            </a:endParaRPr>
          </a:p>
          <a:p>
            <a:r>
              <a:rPr lang="en-US"/>
              <a:t> </a:t>
            </a:r>
            <a:endParaRPr lang="en-US">
              <a:cs typeface="Calibri" panose="020F0502020204030204"/>
            </a:endParaRPr>
          </a:p>
          <a:p>
            <a:r>
              <a:rPr lang="en-US"/>
              <a:t>Not only does automation pose the potential for a dramatic transformation of the human experience, but it also poses new dangers to society. AI systems, like all other technologies, are susceptible to being hacked and a greater reliance on automation brings a greater threat that bad actors will poison training data for adversarial machine learning. In situations like self driving cars or even surgeries if automation reaches some level of adequacy in the medical field, the incredible vulnerability of algorithms could have severe impacts on human lives. With respect to the film 21, facial recognition technology can also be hacked, causing systems to misidentify one individual as another as highlighted by figure 6 where an MIT experiment proved to do just that. This could have significant consequences for criminals, who by altering online photos that are the input data machines are trained on, they can cloak their faces and fool AI systems. This would allow them not only to pursue criminal behavior in casinos but also bypass the no fly list and other law enforcement protections.</a:t>
            </a:r>
            <a:endParaRPr lang="en-US">
              <a:cs typeface="Calibri"/>
            </a:endParaRPr>
          </a:p>
          <a:p>
            <a:endParaRPr lang="en-US"/>
          </a:p>
          <a:p>
            <a:r>
              <a:rPr lang="en-US"/>
              <a:t>In summary of the past few slides and our societal conclusion as a whole, human characteristics are exactly that – human. The same degree that we can interpret emotions, collaborate with others, exhibit manual dexterity, and demonstrate higher order thinking can not be reproduced by automation proving not everyone is replaceable.</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07482266-D8C6-4F41-8CF6-5CB07CDA1C98}" type="slidenum">
              <a:rPr lang="en-US"/>
              <a:t>9</a:t>
            </a:fld>
            <a:endParaRPr lang="en-US"/>
          </a:p>
        </p:txBody>
      </p:sp>
    </p:spTree>
    <p:extLst>
      <p:ext uri="{BB962C8B-B14F-4D97-AF65-F5344CB8AC3E}">
        <p14:creationId xmlns:p14="http://schemas.microsoft.com/office/powerpoint/2010/main" val="209956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4"/>
            <a:ext cx="12193579"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algn="ctr"/>
            <a:endParaRPr/>
          </a:p>
        </p:txBody>
      </p:sp>
      <p:sp>
        <p:nvSpPr>
          <p:cNvPr id="2" name="Title 1"/>
          <p:cNvSpPr>
            <a:spLocks noGrp="1"/>
          </p:cNvSpPr>
          <p:nvPr>
            <p:ph type="title"/>
          </p:nvPr>
        </p:nvSpPr>
        <p:spPr>
          <a:xfrm>
            <a:off x="1219200" y="1524000"/>
            <a:ext cx="975360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9200" y="3632200"/>
            <a:ext cx="9753600" cy="1016000"/>
          </a:xfrm>
        </p:spPr>
        <p:txBody>
          <a:bodyPr anchor="t" anchorCtr="0">
            <a:noAutofit/>
          </a:bodyPr>
          <a:lstStyle>
            <a:lvl1pPr marL="0" indent="0" algn="ctr">
              <a:spcBef>
                <a:spcPts val="0"/>
              </a:spcBef>
              <a:buNone/>
              <a:defRPr sz="2800">
                <a:solidFill>
                  <a:schemeClr val="tx1"/>
                </a:solidFill>
              </a:defRPr>
            </a:lvl1pPr>
            <a:lvl2pPr marL="609559" indent="0">
              <a:buNone/>
              <a:defRPr sz="2400">
                <a:solidFill>
                  <a:schemeClr val="tx1">
                    <a:tint val="75000"/>
                  </a:schemeClr>
                </a:solidFill>
              </a:defRPr>
            </a:lvl2pPr>
            <a:lvl3pPr marL="1219119" indent="0">
              <a:buNone/>
              <a:defRPr sz="2100">
                <a:solidFill>
                  <a:schemeClr val="tx1">
                    <a:tint val="75000"/>
                  </a:schemeClr>
                </a:solidFill>
              </a:defRPr>
            </a:lvl3pPr>
            <a:lvl4pPr marL="1828678" indent="0">
              <a:buNone/>
              <a:defRPr sz="1900">
                <a:solidFill>
                  <a:schemeClr val="tx1">
                    <a:tint val="75000"/>
                  </a:schemeClr>
                </a:solidFill>
              </a:defRPr>
            </a:lvl4pPr>
            <a:lvl5pPr marL="2438238" indent="0">
              <a:buNone/>
              <a:defRPr sz="1900">
                <a:solidFill>
                  <a:schemeClr val="tx1">
                    <a:tint val="75000"/>
                  </a:schemeClr>
                </a:solidFill>
              </a:defRPr>
            </a:lvl5pPr>
            <a:lvl6pPr marL="3047797" indent="0">
              <a:buNone/>
              <a:defRPr sz="1900">
                <a:solidFill>
                  <a:schemeClr val="tx1">
                    <a:tint val="75000"/>
                  </a:schemeClr>
                </a:solidFill>
              </a:defRPr>
            </a:lvl6pPr>
            <a:lvl7pPr marL="3657357" indent="0">
              <a:buNone/>
              <a:defRPr sz="1900">
                <a:solidFill>
                  <a:schemeClr val="tx1">
                    <a:tint val="75000"/>
                  </a:schemeClr>
                </a:solidFill>
              </a:defRPr>
            </a:lvl7pPr>
            <a:lvl8pPr marL="4266915" indent="0">
              <a:buNone/>
              <a:defRPr sz="1900">
                <a:solidFill>
                  <a:schemeClr val="tx1">
                    <a:tint val="75000"/>
                  </a:schemeClr>
                </a:solidFill>
              </a:defRPr>
            </a:lvl8pPr>
            <a:lvl9pPr marL="487647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803401"/>
            <a:ext cx="4978400" cy="4470400"/>
          </a:xfrm>
        </p:spPr>
        <p:txBody>
          <a:bodyPr>
            <a:normAutofit/>
          </a:bodyPr>
          <a:lstStyle>
            <a:lvl1pPr>
              <a:defRPr sz="2400"/>
            </a:lvl1pPr>
            <a:lvl2pPr>
              <a:defRPr sz="2000"/>
            </a:lvl2pPr>
            <a:lvl3pPr>
              <a:defRPr sz="1900"/>
            </a:lvl3pPr>
            <a:lvl4pPr>
              <a:defRPr sz="1600"/>
            </a:lvl4pPr>
            <a:lvl5pPr>
              <a:defRPr sz="1500"/>
            </a:lvl5pPr>
            <a:lvl6pPr>
              <a:defRPr sz="1500"/>
            </a:lvl6pPr>
            <a:lvl7pPr marL="2669871">
              <a:defRPr sz="1500"/>
            </a:lvl7pPr>
            <a:lvl8pPr marL="2669871">
              <a:defRPr sz="1500"/>
            </a:lvl8pPr>
            <a:lvl9pPr marL="2669871">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9200" y="1803401"/>
            <a:ext cx="4978400" cy="4470400"/>
          </a:xfrm>
        </p:spPr>
        <p:txBody>
          <a:bodyPr>
            <a:normAutofit/>
          </a:bodyPr>
          <a:lstStyle>
            <a:lvl1pPr>
              <a:defRPr sz="2400"/>
            </a:lvl1pPr>
            <a:lvl2pPr>
              <a:defRPr sz="2000"/>
            </a:lvl2pPr>
            <a:lvl3pPr>
              <a:defRPr sz="1900"/>
            </a:lvl3pPr>
            <a:lvl4pPr>
              <a:defRPr sz="1600"/>
            </a:lvl4pPr>
            <a:lvl5pPr>
              <a:defRPr sz="1500"/>
            </a:lvl5pPr>
            <a:lvl6pPr marL="2669871">
              <a:defRPr sz="1500" baseline="0"/>
            </a:lvl6pPr>
            <a:lvl7pPr marL="2669871">
              <a:defRPr sz="1500" baseline="0"/>
            </a:lvl7pPr>
            <a:lvl8pPr marL="2669871">
              <a:defRPr sz="1500" baseline="0"/>
            </a:lvl8pPr>
            <a:lvl9pPr marL="2669871">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73"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82600"/>
            <a:ext cx="10363200" cy="12192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914400" y="1803401"/>
            <a:ext cx="10363200" cy="44704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737600" y="6662928"/>
            <a:ext cx="1422400" cy="195072"/>
          </a:xfrm>
          <a:prstGeom prst="rect">
            <a:avLst/>
          </a:prstGeom>
        </p:spPr>
        <p:txBody>
          <a:bodyPr vert="horz" lIns="91436" tIns="45718" rIns="91436" bIns="45718" rtlCol="0" anchor="ctr"/>
          <a:lstStyle>
            <a:lvl1pPr algn="r">
              <a:defRPr sz="1200">
                <a:solidFill>
                  <a:schemeClr val="tx1"/>
                </a:solidFill>
              </a:defRPr>
            </a:lvl1pPr>
          </a:lstStyle>
          <a:p>
            <a:endParaRPr lang="en-US"/>
          </a:p>
        </p:txBody>
      </p:sp>
      <p:sp>
        <p:nvSpPr>
          <p:cNvPr id="5" name="Footer Placeholder 4"/>
          <p:cNvSpPr>
            <a:spLocks noGrp="1"/>
          </p:cNvSpPr>
          <p:nvPr>
            <p:ph type="ftr" sz="quarter" idx="3"/>
          </p:nvPr>
        </p:nvSpPr>
        <p:spPr>
          <a:xfrm>
            <a:off x="0" y="6662928"/>
            <a:ext cx="7416800" cy="195072"/>
          </a:xfrm>
          <a:prstGeom prst="rect">
            <a:avLst/>
          </a:prstGeom>
        </p:spPr>
        <p:txBody>
          <a:bodyPr vert="horz" lIns="91436" tIns="45718" rIns="91436" bIns="45718" rtlCol="0" anchor="ctr"/>
          <a:lstStyle>
            <a:lvl1pPr marL="0" marR="0" indent="0" algn="l" defTabSz="609585" rtl="0" eaLnBrk="1" fontAlgn="auto" latinLnBrk="0" hangingPunct="1">
              <a:lnSpc>
                <a:spcPct val="100000"/>
              </a:lnSpc>
              <a:spcBef>
                <a:spcPts val="0"/>
              </a:spcBef>
              <a:spcAft>
                <a:spcPts val="0"/>
              </a:spcAft>
              <a:buClrTx/>
              <a:buSzTx/>
              <a:buFontTx/>
              <a:buNone/>
              <a:tabLst/>
              <a:defRPr sz="1200">
                <a:solidFill>
                  <a:schemeClr val="tx1"/>
                </a:solidFill>
              </a:defRPr>
            </a:lvl1pPr>
          </a:lstStyle>
          <a:p>
            <a:r>
              <a:rPr lang="sk-SK"/>
              <a:t>© 2021 Keith A. Pray</a:t>
            </a:r>
            <a:endParaRPr lang="en-US"/>
          </a:p>
        </p:txBody>
      </p:sp>
      <p:sp>
        <p:nvSpPr>
          <p:cNvPr id="6" name="Slide Number Placeholder 5"/>
          <p:cNvSpPr>
            <a:spLocks noGrp="1"/>
          </p:cNvSpPr>
          <p:nvPr>
            <p:ph type="sldNum" sz="quarter" idx="4"/>
          </p:nvPr>
        </p:nvSpPr>
        <p:spPr>
          <a:xfrm>
            <a:off x="11358880" y="6662928"/>
            <a:ext cx="833120" cy="195072"/>
          </a:xfrm>
          <a:prstGeom prst="rect">
            <a:avLst/>
          </a:prstGeom>
        </p:spPr>
        <p:txBody>
          <a:bodyPr vert="horz" lIns="91436" tIns="45718" rIns="91436" bIns="45718" rtlCol="0" anchor="ctr"/>
          <a:lstStyle>
            <a:lvl1pPr algn="r">
              <a:defRPr sz="12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32" y="28457"/>
            <a:ext cx="12191969" cy="394287"/>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Lst>
  <p:hf hdr="0" ftr="0" dt="0"/>
  <p:txStyles>
    <p:titleStyle>
      <a:lvl1pPr algn="l" defTabSz="1219119"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9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448" indent="-274349" algn="l" defTabSz="1219119"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797"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9148" indent="-274349" algn="l" defTabSz="1219119"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9119" rtl="0" eaLnBrk="1" latinLnBrk="0" hangingPunct="1">
        <a:defRPr sz="2400" kern="1200">
          <a:solidFill>
            <a:schemeClr val="tx1"/>
          </a:solidFill>
          <a:latin typeface="+mn-lt"/>
          <a:ea typeface="+mn-ea"/>
          <a:cs typeface="+mn-cs"/>
        </a:defRPr>
      </a:lvl1pPr>
      <a:lvl2pPr marL="609559" algn="l" defTabSz="1219119" rtl="0" eaLnBrk="1" latinLnBrk="0" hangingPunct="1">
        <a:defRPr sz="2400" kern="1200">
          <a:solidFill>
            <a:schemeClr val="tx1"/>
          </a:solidFill>
          <a:latin typeface="+mn-lt"/>
          <a:ea typeface="+mn-ea"/>
          <a:cs typeface="+mn-cs"/>
        </a:defRPr>
      </a:lvl2pPr>
      <a:lvl3pPr marL="1219119" algn="l" defTabSz="1219119" rtl="0" eaLnBrk="1" latinLnBrk="0" hangingPunct="1">
        <a:defRPr sz="2400" kern="1200">
          <a:solidFill>
            <a:schemeClr val="tx1"/>
          </a:solidFill>
          <a:latin typeface="+mn-lt"/>
          <a:ea typeface="+mn-ea"/>
          <a:cs typeface="+mn-cs"/>
        </a:defRPr>
      </a:lvl3pPr>
      <a:lvl4pPr marL="1828678" algn="l" defTabSz="1219119" rtl="0" eaLnBrk="1" latinLnBrk="0" hangingPunct="1">
        <a:defRPr sz="2400" kern="1200">
          <a:solidFill>
            <a:schemeClr val="tx1"/>
          </a:solidFill>
          <a:latin typeface="+mn-lt"/>
          <a:ea typeface="+mn-ea"/>
          <a:cs typeface="+mn-cs"/>
        </a:defRPr>
      </a:lvl4pPr>
      <a:lvl5pPr marL="2438238" algn="l" defTabSz="1219119" rtl="0" eaLnBrk="1" latinLnBrk="0" hangingPunct="1">
        <a:defRPr sz="2400" kern="1200">
          <a:solidFill>
            <a:schemeClr val="tx1"/>
          </a:solidFill>
          <a:latin typeface="+mn-lt"/>
          <a:ea typeface="+mn-ea"/>
          <a:cs typeface="+mn-cs"/>
        </a:defRPr>
      </a:lvl5pPr>
      <a:lvl6pPr marL="3047797" algn="l" defTabSz="1219119" rtl="0" eaLnBrk="1" latinLnBrk="0" hangingPunct="1">
        <a:defRPr sz="2400" kern="1200">
          <a:solidFill>
            <a:schemeClr val="tx1"/>
          </a:solidFill>
          <a:latin typeface="+mn-lt"/>
          <a:ea typeface="+mn-ea"/>
          <a:cs typeface="+mn-cs"/>
        </a:defRPr>
      </a:lvl6pPr>
      <a:lvl7pPr marL="3657357" algn="l" defTabSz="1219119" rtl="0" eaLnBrk="1" latinLnBrk="0" hangingPunct="1">
        <a:defRPr sz="2400" kern="1200">
          <a:solidFill>
            <a:schemeClr val="tx1"/>
          </a:solidFill>
          <a:latin typeface="+mn-lt"/>
          <a:ea typeface="+mn-ea"/>
          <a:cs typeface="+mn-cs"/>
        </a:defRPr>
      </a:lvl7pPr>
      <a:lvl8pPr marL="4266915" algn="l" defTabSz="1219119" rtl="0" eaLnBrk="1" latinLnBrk="0" hangingPunct="1">
        <a:defRPr sz="2400" kern="1200">
          <a:solidFill>
            <a:schemeClr val="tx1"/>
          </a:solidFill>
          <a:latin typeface="+mn-lt"/>
          <a:ea typeface="+mn-ea"/>
          <a:cs typeface="+mn-cs"/>
        </a:defRPr>
      </a:lvl8pPr>
      <a:lvl9pPr marL="4876475" algn="l" defTabSz="121911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queen&#10;&#10;Description automatically generated">
            <a:extLst>
              <a:ext uri="{FF2B5EF4-FFF2-40B4-BE49-F238E27FC236}">
                <a16:creationId xmlns:a16="http://schemas.microsoft.com/office/drawing/2014/main" id="{9C16493E-3BCC-40EB-8D62-18826789C3B9}"/>
              </a:ext>
            </a:extLst>
          </p:cNvPr>
          <p:cNvPicPr>
            <a:picLocks noChangeAspect="1"/>
          </p:cNvPicPr>
          <p:nvPr/>
        </p:nvPicPr>
        <p:blipFill rotWithShape="1">
          <a:blip r:embed="rId3"/>
          <a:srcRect l="14409" t="9091" r="888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3626" y="1122363"/>
            <a:ext cx="4630751" cy="3204134"/>
          </a:xfrm>
        </p:spPr>
        <p:txBody>
          <a:bodyPr anchor="b">
            <a:normAutofit/>
          </a:bodyPr>
          <a:lstStyle/>
          <a:p>
            <a:r>
              <a:rPr lang="en-US" sz="6600" b="1">
                <a:latin typeface="Cambria"/>
                <a:cs typeface="Calibri Light"/>
              </a:rPr>
              <a:t>21 (2008)</a:t>
            </a:r>
          </a:p>
        </p:txBody>
      </p:sp>
      <p:sp>
        <p:nvSpPr>
          <p:cNvPr id="3" name="Subtitle 2"/>
          <p:cNvSpPr>
            <a:spLocks noGrp="1"/>
          </p:cNvSpPr>
          <p:nvPr>
            <p:ph type="subTitle" idx="1"/>
          </p:nvPr>
        </p:nvSpPr>
        <p:spPr>
          <a:xfrm>
            <a:off x="349" y="4772284"/>
            <a:ext cx="5271271" cy="1208141"/>
          </a:xfrm>
        </p:spPr>
        <p:txBody>
          <a:bodyPr vert="horz" lIns="91440" tIns="45720" rIns="91440" bIns="45720" rtlCol="0" anchor="t">
            <a:noAutofit/>
          </a:bodyPr>
          <a:lstStyle/>
          <a:p>
            <a:r>
              <a:rPr lang="en-US" sz="2800">
                <a:latin typeface="Cambria"/>
                <a:cs typeface="Calibri"/>
              </a:rPr>
              <a:t>Alex Bolduc, Conor McDonough, Luke Savoie, Andrew Whitney,</a:t>
            </a:r>
            <a:br>
              <a:rPr lang="en-US" sz="2800">
                <a:latin typeface="Cambria"/>
                <a:cs typeface="Calibri"/>
              </a:rPr>
            </a:br>
            <a:r>
              <a:rPr lang="en-US" sz="2800">
                <a:latin typeface="Cambria"/>
                <a:cs typeface="Calibri"/>
              </a:rPr>
              <a:t>and Renee Sawka</a:t>
            </a:r>
            <a:endParaRPr lang="en-US">
              <a:latin typeface="Cambria"/>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25961B-D8BB-4AA9-A2E2-3653773C234D}"/>
              </a:ext>
            </a:extLst>
          </p:cNvPr>
          <p:cNvSpPr>
            <a:spLocks noGrp="1"/>
          </p:cNvSpPr>
          <p:nvPr>
            <p:ph type="sldNum" sz="quarter" idx="12"/>
          </p:nvPr>
        </p:nvSpPr>
        <p:spPr>
          <a:xfrm>
            <a:off x="9452811" y="6492708"/>
            <a:ext cx="2743200" cy="365125"/>
          </a:xfrm>
        </p:spPr>
        <p:txBody>
          <a:bodyPr/>
          <a:lstStyle/>
          <a:p>
            <a:fld id="{330EA680-D336-4FF7-8B7A-9848BB0A1C32}" type="slidenum">
              <a:rPr lang="en-US" sz="2400" b="1" dirty="0" smtClean="0"/>
              <a:t>1</a:t>
            </a:fld>
            <a:endParaRPr lang="en-US" sz="2400" b="1">
              <a:cs typeface="Calibri" panose="020F0502020204030204"/>
            </a:endParaRPr>
          </a:p>
        </p:txBody>
      </p:sp>
      <p:sp>
        <p:nvSpPr>
          <p:cNvPr id="5" name="Content Placeholder 2">
            <a:extLst>
              <a:ext uri="{FF2B5EF4-FFF2-40B4-BE49-F238E27FC236}">
                <a16:creationId xmlns:a16="http://schemas.microsoft.com/office/drawing/2014/main" id="{E6114D13-DF9F-4558-A561-125FE081A7CB}"/>
              </a:ext>
            </a:extLst>
          </p:cNvPr>
          <p:cNvSpPr txBox="1">
            <a:spLocks/>
          </p:cNvSpPr>
          <p:nvPr/>
        </p:nvSpPr>
        <p:spPr>
          <a:xfrm>
            <a:off x="14831" y="6366143"/>
            <a:ext cx="926587" cy="365468"/>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[11]</a:t>
            </a:r>
            <a:endParaRPr lang="en-US"/>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914400" y="1439719"/>
            <a:ext cx="10363200" cy="4470400"/>
          </a:xfrm>
        </p:spPr>
        <p:txBody>
          <a:bodyPr vert="horz" lIns="121920" tIns="45718" rIns="91436" bIns="45718" rtlCol="0" anchor="t">
            <a:noAutofit/>
          </a:bodyPr>
          <a:lstStyle/>
          <a:p>
            <a:pPr marL="0" indent="0">
              <a:buNone/>
            </a:pPr>
            <a:r>
              <a:rPr lang="en-US" sz="1800"/>
              <a:t>[1] </a:t>
            </a:r>
            <a:r>
              <a:rPr lang="en-US" sz="1800">
                <a:ea typeface="+mn-lt"/>
                <a:cs typeface="+mn-lt"/>
              </a:rPr>
              <a:t>“Video Evidence: A Primer for Prosecutors.” </a:t>
            </a:r>
            <a:r>
              <a:rPr lang="en-US" sz="1800" i="1">
                <a:ea typeface="+mn-lt"/>
                <a:cs typeface="+mn-lt"/>
              </a:rPr>
              <a:t>Bureau of Justice Assistance </a:t>
            </a:r>
            <a:r>
              <a:rPr lang="en-US" sz="1800">
                <a:ea typeface="+mn-lt"/>
                <a:cs typeface="+mn-lt"/>
              </a:rPr>
              <a:t>, U.S. Department of Justice, bja.ojp.gov/sites/g/files/xyckuh186/files/media/document/final-video-evidence-primer-for-prosecutors.pdf. Accessed 6 May 2021.</a:t>
            </a:r>
          </a:p>
          <a:p>
            <a:pPr marL="0" indent="0">
              <a:buNone/>
            </a:pPr>
            <a:r>
              <a:rPr lang="en-US" sz="1800"/>
              <a:t>[2] </a:t>
            </a:r>
            <a:r>
              <a:rPr lang="en-US" sz="1800" err="1">
                <a:ea typeface="+mn-lt"/>
                <a:cs typeface="+mn-lt"/>
              </a:rPr>
              <a:t>Felluga</a:t>
            </a:r>
            <a:r>
              <a:rPr lang="en-US" sz="1800">
                <a:ea typeface="+mn-lt"/>
                <a:cs typeface="+mn-lt"/>
              </a:rPr>
              <a:t>, Dino. "Modules on Foucault: On Panoptic and Carceral Society." </a:t>
            </a:r>
            <a:r>
              <a:rPr lang="en-US" sz="1800" i="1">
                <a:ea typeface="+mn-lt"/>
                <a:cs typeface="+mn-lt"/>
              </a:rPr>
              <a:t>Introductory Guide to Critical Theory</a:t>
            </a:r>
            <a:r>
              <a:rPr lang="en-US" sz="1800">
                <a:ea typeface="+mn-lt"/>
                <a:cs typeface="+mn-lt"/>
              </a:rPr>
              <a:t>.  31 January 2011. Purdue U.  &lt;http://www.purdue.edu/guidetotheory/newhistoricism/modules/foucaultcarceral.html&gt;. Accessed 6 May 2021.</a:t>
            </a:r>
          </a:p>
          <a:p>
            <a:pPr marL="0" indent="0">
              <a:buNone/>
            </a:pPr>
            <a:r>
              <a:rPr lang="en-US" sz="1800">
                <a:ea typeface="+mn-lt"/>
                <a:cs typeface="+mn-lt"/>
              </a:rPr>
              <a:t>[3]Semple, Janet. “Bentham's Prison.” </a:t>
            </a:r>
            <a:r>
              <a:rPr lang="en-US" sz="1800" i="1">
                <a:ea typeface="+mn-lt"/>
                <a:cs typeface="+mn-lt"/>
              </a:rPr>
              <a:t>Oxford Scholarship Online</a:t>
            </a:r>
            <a:r>
              <a:rPr lang="en-US" sz="1800">
                <a:ea typeface="+mn-lt"/>
                <a:cs typeface="+mn-lt"/>
              </a:rPr>
              <a:t>, Oxford University Press, Oct. 2011, oxford.universitypressscholarship.com/view/10.1093/</a:t>
            </a:r>
            <a:r>
              <a:rPr lang="en-US" sz="1800" err="1">
                <a:ea typeface="+mn-lt"/>
                <a:cs typeface="+mn-lt"/>
              </a:rPr>
              <a:t>acprof:oso</a:t>
            </a:r>
            <a:r>
              <a:rPr lang="en-US" sz="1800">
                <a:ea typeface="+mn-lt"/>
                <a:cs typeface="+mn-lt"/>
              </a:rPr>
              <a:t>/9780198273875.001.0</a:t>
            </a:r>
            <a:br>
              <a:rPr lang="en-US" sz="1800" dirty="0">
                <a:ea typeface="+mn-lt"/>
                <a:cs typeface="+mn-lt"/>
              </a:rPr>
            </a:br>
            <a:r>
              <a:rPr lang="en-US" sz="1800">
                <a:ea typeface="+mn-lt"/>
                <a:cs typeface="+mn-lt"/>
              </a:rPr>
              <a:t>001/acprof-9780198273875. Accessed 6 May 2021.</a:t>
            </a:r>
            <a:endParaRPr lang="en-US" sz="1800"/>
          </a:p>
          <a:p>
            <a:pPr marL="0" indent="0">
              <a:buNone/>
            </a:pPr>
            <a:r>
              <a:rPr lang="en-US" sz="1800" dirty="0">
                <a:ea typeface="+mn-lt"/>
                <a:cs typeface="+mn-lt"/>
              </a:rPr>
              <a:t>[4] La Vigne, Nancy. 2011, </a:t>
            </a:r>
            <a:r>
              <a:rPr lang="en-US" sz="1800" i="1" dirty="0">
                <a:ea typeface="+mn-lt"/>
                <a:cs typeface="+mn-lt"/>
              </a:rPr>
              <a:t>Evaluating the Use of Public Surveillance Cameras for Crime Control and Preven</a:t>
            </a:r>
            <a:r>
              <a:rPr lang="en-US" sz="1800" i="1" dirty="0">
                <a:solidFill>
                  <a:srgbClr val="FFFFFF"/>
                </a:solidFill>
                <a:ea typeface="+mn-lt"/>
                <a:cs typeface="+mn-lt"/>
              </a:rPr>
              <a:t>tion</a:t>
            </a:r>
            <a:r>
              <a:rPr lang="en-US" sz="1800" dirty="0">
                <a:solidFill>
                  <a:srgbClr val="FFFFFF"/>
                </a:solidFill>
                <a:ea typeface="+mn-lt"/>
                <a:cs typeface="+mn-lt"/>
              </a:rPr>
              <a:t>, </a:t>
            </a:r>
            <a:r>
              <a:rPr lang="en-US" sz="1800" dirty="0">
                <a:ea typeface="+mn-lt"/>
                <a:cs typeface="+mn-lt"/>
              </a:rPr>
              <a:t>https://www.urban.org/sites/default/files/publication/27556/412403-evaluating-the-use-of-public-surveillance-cameras-for-crime-control-and-prevention_1.pdf</a:t>
            </a:r>
            <a:r>
              <a:rPr lang="en-US" sz="1800">
                <a:solidFill>
                  <a:srgbClr val="FFFFFF"/>
                </a:solidFill>
                <a:ea typeface="+mn-lt"/>
                <a:cs typeface="+mn-lt"/>
              </a:rPr>
              <a:t>. Accessed 6 May 20</a:t>
            </a:r>
            <a:r>
              <a:rPr lang="en-US" sz="1800">
                <a:ea typeface="+mn-lt"/>
                <a:cs typeface="+mn-lt"/>
              </a:rPr>
              <a:t>21.</a:t>
            </a:r>
          </a:p>
          <a:p>
            <a:pPr marL="0" indent="0">
              <a:buNone/>
            </a:pPr>
            <a:r>
              <a:rPr lang="en-US" sz="1800">
                <a:ea typeface="+mn-lt"/>
                <a:cs typeface="+mn-lt"/>
              </a:rPr>
              <a:t>[5] Kuhns, Joseph. “Understanding Decisions to Burglarize from the Offender's Perspective.” </a:t>
            </a:r>
            <a:r>
              <a:rPr lang="en-US" sz="1800" i="1">
                <a:ea typeface="+mn-lt"/>
                <a:cs typeface="+mn-lt"/>
              </a:rPr>
              <a:t>UNCC Alarm Industry Research and Education Foundation</a:t>
            </a:r>
            <a:r>
              <a:rPr lang="en-US" sz="1800">
                <a:ea typeface="+mn-lt"/>
                <a:cs typeface="+mn-lt"/>
              </a:rPr>
              <a:t>, doi:10.13140/2.1.2664.4168. https://www.researchgate.net/publication/268444817_Understanding_Decisions_to_Burglarize_from_the_Offender's_Perspective. Accessed 6 May 2021.</a:t>
            </a:r>
          </a:p>
          <a:p>
            <a:pPr marL="0" indent="0">
              <a:buNone/>
            </a:pPr>
            <a:endParaRPr lang="en-US" sz="1800" dirty="0">
              <a:ea typeface="+mn-lt"/>
              <a:cs typeface="+mn-lt"/>
            </a:endParaRPr>
          </a:p>
          <a:p>
            <a:pPr marL="0" indent="0">
              <a:buNone/>
            </a:pPr>
            <a:endParaRPr lang="en-US" sz="1800">
              <a:ea typeface="+mn-lt"/>
              <a:cs typeface="+mn-lt"/>
            </a:endParaRPr>
          </a:p>
          <a:p>
            <a:pPr marL="0" indent="0">
              <a:buNone/>
            </a:pPr>
            <a:endParaRPr lang="en-US" sz="1800">
              <a:ea typeface="+mn-lt"/>
              <a:cs typeface="+mn-lt"/>
            </a:endParaRPr>
          </a:p>
        </p:txBody>
      </p:sp>
      <p:sp>
        <p:nvSpPr>
          <p:cNvPr id="5" name="Slide Number Placeholder 4"/>
          <p:cNvSpPr>
            <a:spLocks noGrp="1"/>
          </p:cNvSpPr>
          <p:nvPr>
            <p:ph type="sldNum" sz="quarter" idx="12"/>
          </p:nvPr>
        </p:nvSpPr>
        <p:spPr/>
        <p:txBody>
          <a:bodyPr/>
          <a:lstStyle/>
          <a:p>
            <a:fld id="{A2A17EAB-8B51-5C40-8776-6683E51FA7A0}" type="slidenum">
              <a:rPr lang="en-US" dirty="0" smtClean="0"/>
              <a:t>10</a:t>
            </a:fld>
            <a:endParaRPr lang="en-US"/>
          </a:p>
        </p:txBody>
      </p:sp>
      <p:pic>
        <p:nvPicPr>
          <p:cNvPr id="7" name="Picture 9">
            <a:extLst>
              <a:ext uri="{FF2B5EF4-FFF2-40B4-BE49-F238E27FC236}">
                <a16:creationId xmlns:a16="http://schemas.microsoft.com/office/drawing/2014/main" id="{DD032395-2EB8-437B-8112-16F5FD5F6230}"/>
              </a:ext>
            </a:extLst>
          </p:cNvPr>
          <p:cNvPicPr>
            <a:picLocks noChangeAspect="1"/>
          </p:cNvPicPr>
          <p:nvPr/>
        </p:nvPicPr>
        <p:blipFill>
          <a:blip r:embed="rId3"/>
          <a:stretch>
            <a:fillRect/>
          </a:stretch>
        </p:blipFill>
        <p:spPr>
          <a:xfrm>
            <a:off x="-1398" y="6501391"/>
            <a:ext cx="10160466" cy="440574"/>
          </a:xfrm>
          <a:prstGeom prst="rect">
            <a:avLst/>
          </a:prstGeom>
        </p:spPr>
      </p:pic>
    </p:spTree>
    <p:extLst>
      <p:ext uri="{BB962C8B-B14F-4D97-AF65-F5344CB8AC3E}">
        <p14:creationId xmlns:p14="http://schemas.microsoft.com/office/powerpoint/2010/main" val="66802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923059" y="1387765"/>
            <a:ext cx="10363200" cy="4565650"/>
          </a:xfrm>
        </p:spPr>
        <p:txBody>
          <a:bodyPr vert="horz" lIns="121920" tIns="45718" rIns="91436" bIns="45718" rtlCol="0" anchor="t">
            <a:noAutofit/>
          </a:bodyPr>
          <a:lstStyle/>
          <a:p>
            <a:pPr marL="0" indent="0">
              <a:buNone/>
            </a:pPr>
            <a:r>
              <a:rPr lang="en-US" sz="1800"/>
              <a:t>[6] </a:t>
            </a:r>
            <a:r>
              <a:rPr lang="en-US" sz="1800">
                <a:ea typeface="+mn-lt"/>
                <a:cs typeface="+mn-lt"/>
              </a:rPr>
              <a:t>A. Lawson, "The Economics of Automation --- Some Important Considerations," in </a:t>
            </a:r>
            <a:r>
              <a:rPr lang="en-US" sz="1800" i="1">
                <a:ea typeface="+mn-lt"/>
                <a:cs typeface="+mn-lt"/>
              </a:rPr>
              <a:t>IRE Transactions on Production Techniques</a:t>
            </a:r>
            <a:r>
              <a:rPr lang="en-US" sz="1800">
                <a:ea typeface="+mn-lt"/>
                <a:cs typeface="+mn-lt"/>
              </a:rPr>
              <a:t>, vol. 1, no. 1, pp. 34-37, September 1956, doi: 10.1109/TPGPT.1956.1135334. https://ieeexplore.ieee.org/abstract/document/1135334?casa_token=EHXEbjGDtSMAAAAA:QZZ-3gs0DR_N_DjXd1iERvpyzjPmiZUHdDSQZVXHWbYqMB8lcrqlbZ6ty95WK6vdGBp476d0. Accessed 6 May 2021.</a:t>
            </a:r>
            <a:endParaRPr lang="en-US" sz="1800"/>
          </a:p>
          <a:p>
            <a:pPr marL="0" indent="0">
              <a:buNone/>
            </a:pPr>
            <a:r>
              <a:rPr lang="en-US" sz="1800" dirty="0">
                <a:ea typeface="+mn-lt"/>
                <a:cs typeface="+mn-lt"/>
              </a:rPr>
              <a:t>[7] Manyika, James. “What Do We Do About the Biases in AI?” </a:t>
            </a:r>
            <a:r>
              <a:rPr lang="en-US" sz="1800" i="1" dirty="0">
                <a:ea typeface="+mn-lt"/>
                <a:cs typeface="+mn-lt"/>
              </a:rPr>
              <a:t>Harvard Business Review</a:t>
            </a:r>
            <a:r>
              <a:rPr lang="en-US" sz="1800" dirty="0">
                <a:ea typeface="+mn-lt"/>
                <a:cs typeface="+mn-lt"/>
              </a:rPr>
              <a:t>, 25 Oct. </a:t>
            </a:r>
            <a:r>
              <a:rPr lang="en-US" sz="1800">
                <a:ea typeface="+mn-lt"/>
                <a:cs typeface="+mn-lt"/>
              </a:rPr>
              <a:t>2019, hbr.org/2019/10/what-do-we-do-about-the-biases-in-ai?registration=success. Accessed 6 May 2021.</a:t>
            </a:r>
          </a:p>
          <a:p>
            <a:pPr marL="0" indent="0">
              <a:buNone/>
            </a:pPr>
            <a:r>
              <a:rPr lang="en-US" sz="1800">
                <a:ea typeface="+mn-lt"/>
                <a:cs typeface="+mn-lt"/>
              </a:rPr>
              <a:t>[8] "How Robots Change the World.” Oxford Economics. https://resources.oxfordeconomics.com/</a:t>
            </a:r>
            <a:br>
              <a:rPr lang="en-US" sz="1800" dirty="0">
                <a:ea typeface="+mn-lt"/>
                <a:cs typeface="+mn-lt"/>
              </a:rPr>
            </a:br>
            <a:r>
              <a:rPr lang="en-US" sz="1800">
                <a:ea typeface="+mn-lt"/>
                <a:cs typeface="+mn-lt"/>
              </a:rPr>
              <a:t>how-robots-change-the-world. Accessed 6 May 2021.</a:t>
            </a:r>
            <a:endParaRPr lang="en-US" sz="1800"/>
          </a:p>
          <a:p>
            <a:pPr marL="0" indent="0">
              <a:buNone/>
            </a:pPr>
            <a:r>
              <a:rPr lang="en-US" sz="1800" dirty="0">
                <a:ea typeface="+mn-lt"/>
                <a:cs typeface="+mn-lt"/>
              </a:rPr>
              <a:t>[9] Kobie, Nicole. “To Cripple AI, Hackers Are Turning Data against Itself.” </a:t>
            </a:r>
            <a:r>
              <a:rPr lang="en-US" sz="1800" i="1" dirty="0">
                <a:ea typeface="+mn-lt"/>
                <a:cs typeface="+mn-lt"/>
              </a:rPr>
              <a:t>WIRED UK</a:t>
            </a:r>
            <a:r>
              <a:rPr lang="en-US" sz="1800" dirty="0">
                <a:ea typeface="+mn-lt"/>
                <a:cs typeface="+mn-lt"/>
              </a:rPr>
              <a:t>, 9 Nov. 2010, </a:t>
            </a:r>
            <a:r>
              <a:rPr lang="en-US" sz="1800">
                <a:ea typeface="+mn-lt"/>
                <a:cs typeface="+mn-lt"/>
              </a:rPr>
              <a:t>www.wired.co.uk/article/artificial-intelligence-hacking-machine-learning-adversarial. Accessed 6 May 2021.</a:t>
            </a:r>
            <a:endParaRPr lang="en-US" sz="1800" dirty="0"/>
          </a:p>
          <a:p>
            <a:pPr marL="0" indent="0">
              <a:buNone/>
            </a:pPr>
            <a:r>
              <a:rPr lang="en-US" sz="1800" dirty="0">
                <a:ea typeface="+mn-lt"/>
                <a:cs typeface="+mn-lt"/>
              </a:rPr>
              <a:t>[10] Hao, Karen. “The Hack That Could Make Face Recognition Think Someone Else Is You.” </a:t>
            </a:r>
            <a:r>
              <a:rPr lang="en-US" sz="1800" i="1" dirty="0">
                <a:ea typeface="+mn-lt"/>
                <a:cs typeface="+mn-lt"/>
              </a:rPr>
              <a:t>MIT Technology Review</a:t>
            </a:r>
            <a:r>
              <a:rPr lang="en-US" sz="1800" dirty="0">
                <a:ea typeface="+mn-lt"/>
                <a:cs typeface="+mn-lt"/>
              </a:rPr>
              <a:t>, MIT Technology Review, 10 Dec. 2020, </a:t>
            </a:r>
            <a:r>
              <a:rPr lang="en-US" sz="1800">
                <a:ea typeface="+mn-lt"/>
                <a:cs typeface="+mn-lt"/>
              </a:rPr>
              <a:t>www.technologyreview.com/2020/08/05/1006008/ai-face-recognition-hack-misidentifies-person/. Accessed 6 May 2021.</a:t>
            </a:r>
            <a:endParaRPr lang="en-US" sz="1800" dirty="0">
              <a:ea typeface="+mn-lt"/>
              <a:cs typeface="+mn-lt"/>
            </a:endParaRPr>
          </a:p>
        </p:txBody>
      </p:sp>
      <p:sp>
        <p:nvSpPr>
          <p:cNvPr id="5" name="Slide Number Placeholder 4"/>
          <p:cNvSpPr>
            <a:spLocks noGrp="1"/>
          </p:cNvSpPr>
          <p:nvPr>
            <p:ph type="sldNum" sz="quarter" idx="12"/>
          </p:nvPr>
        </p:nvSpPr>
        <p:spPr/>
        <p:txBody>
          <a:bodyPr/>
          <a:lstStyle/>
          <a:p>
            <a:fld id="{A2A17EAB-8B51-5C40-8776-6683E51FA7A0}" type="slidenum">
              <a:rPr lang="en-US" dirty="0" smtClean="0"/>
              <a:t>11</a:t>
            </a:fld>
            <a:endParaRPr lang="en-US"/>
          </a:p>
        </p:txBody>
      </p:sp>
      <p:pic>
        <p:nvPicPr>
          <p:cNvPr id="7" name="Picture 9">
            <a:extLst>
              <a:ext uri="{FF2B5EF4-FFF2-40B4-BE49-F238E27FC236}">
                <a16:creationId xmlns:a16="http://schemas.microsoft.com/office/drawing/2014/main" id="{DD032395-2EB8-437B-8112-16F5FD5F6230}"/>
              </a:ext>
            </a:extLst>
          </p:cNvPr>
          <p:cNvPicPr>
            <a:picLocks noChangeAspect="1"/>
          </p:cNvPicPr>
          <p:nvPr/>
        </p:nvPicPr>
        <p:blipFill>
          <a:blip r:embed="rId3"/>
          <a:stretch>
            <a:fillRect/>
          </a:stretch>
        </p:blipFill>
        <p:spPr>
          <a:xfrm>
            <a:off x="-1398" y="6501391"/>
            <a:ext cx="10160466" cy="440574"/>
          </a:xfrm>
          <a:prstGeom prst="rect">
            <a:avLst/>
          </a:prstGeom>
        </p:spPr>
      </p:pic>
    </p:spTree>
    <p:extLst>
      <p:ext uri="{BB962C8B-B14F-4D97-AF65-F5344CB8AC3E}">
        <p14:creationId xmlns:p14="http://schemas.microsoft.com/office/powerpoint/2010/main" val="102334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Image credits</a:t>
            </a:r>
          </a:p>
        </p:txBody>
      </p:sp>
      <p:sp>
        <p:nvSpPr>
          <p:cNvPr id="5" name="Slide Number Placeholder 4"/>
          <p:cNvSpPr>
            <a:spLocks noGrp="1"/>
          </p:cNvSpPr>
          <p:nvPr>
            <p:ph type="sldNum" sz="quarter" idx="12"/>
          </p:nvPr>
        </p:nvSpPr>
        <p:spPr/>
        <p:txBody>
          <a:bodyPr/>
          <a:lstStyle/>
          <a:p>
            <a:fld id="{A2A17EAB-8B51-5C40-8776-6683E51FA7A0}" type="slidenum">
              <a:rPr lang="en-US" dirty="0" smtClean="0"/>
              <a:t>12</a:t>
            </a:fld>
            <a:endParaRPr lang="en-US"/>
          </a:p>
        </p:txBody>
      </p:sp>
      <p:pic>
        <p:nvPicPr>
          <p:cNvPr id="7" name="Picture 9">
            <a:extLst>
              <a:ext uri="{FF2B5EF4-FFF2-40B4-BE49-F238E27FC236}">
                <a16:creationId xmlns:a16="http://schemas.microsoft.com/office/drawing/2014/main" id="{DD032395-2EB8-437B-8112-16F5FD5F6230}"/>
              </a:ext>
            </a:extLst>
          </p:cNvPr>
          <p:cNvPicPr>
            <a:picLocks noChangeAspect="1"/>
          </p:cNvPicPr>
          <p:nvPr/>
        </p:nvPicPr>
        <p:blipFill>
          <a:blip r:embed="rId3"/>
          <a:stretch>
            <a:fillRect/>
          </a:stretch>
        </p:blipFill>
        <p:spPr>
          <a:xfrm>
            <a:off x="-1398" y="6501391"/>
            <a:ext cx="10160466" cy="440574"/>
          </a:xfrm>
          <a:prstGeom prst="rect">
            <a:avLst/>
          </a:prstGeom>
        </p:spPr>
      </p:pic>
      <p:sp>
        <p:nvSpPr>
          <p:cNvPr id="4" name="Content Placeholder 2">
            <a:extLst>
              <a:ext uri="{FF2B5EF4-FFF2-40B4-BE49-F238E27FC236}">
                <a16:creationId xmlns:a16="http://schemas.microsoft.com/office/drawing/2014/main" id="{FDD1AE5B-0553-4486-B855-55C8579313F1}"/>
              </a:ext>
            </a:extLst>
          </p:cNvPr>
          <p:cNvSpPr txBox="1">
            <a:spLocks/>
          </p:cNvSpPr>
          <p:nvPr/>
        </p:nvSpPr>
        <p:spPr>
          <a:xfrm>
            <a:off x="805850" y="1492750"/>
            <a:ext cx="10363200" cy="4730172"/>
          </a:xfrm>
          <a:prstGeom prst="rect">
            <a:avLst/>
          </a:prstGeom>
        </p:spPr>
        <p:txBody>
          <a:bodyPr vert="horz" lIns="121920" tIns="45718" rIns="91436" bIns="45718" rtlCol="0" anchor="t">
            <a:norm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9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448" indent="-274349" algn="l" defTabSz="1219119"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797"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9148" indent="-274349" algn="l" defTabSz="1219119"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buNone/>
            </a:pPr>
            <a:r>
              <a:rPr lang="en-US" sz="1800" dirty="0"/>
              <a:t>[11] </a:t>
            </a:r>
            <a:r>
              <a:rPr lang="en-US" sz="1800" dirty="0">
                <a:ea typeface="+mn-lt"/>
                <a:cs typeface="+mn-lt"/>
              </a:rPr>
              <a:t> Young, Simon. “What Is the Ace's Value in Blackjack.” </a:t>
            </a:r>
            <a:r>
              <a:rPr lang="en-US" sz="1800" i="1" dirty="0" err="1">
                <a:ea typeface="+mn-lt"/>
                <a:cs typeface="+mn-lt"/>
              </a:rPr>
              <a:t>Twinspires</a:t>
            </a:r>
            <a:r>
              <a:rPr lang="en-US" sz="1800" i="1" dirty="0">
                <a:ea typeface="+mn-lt"/>
                <a:cs typeface="+mn-lt"/>
              </a:rPr>
              <a:t> Edge</a:t>
            </a:r>
            <a:r>
              <a:rPr lang="en-US" sz="1800" dirty="0">
                <a:ea typeface="+mn-lt"/>
                <a:cs typeface="+mn-lt"/>
              </a:rPr>
              <a:t>, 14 July 2020, edge.twinspires.com/casino-news/what-is-the-aces-value-in-blackjack/. Accessed 6 May 2021.</a:t>
            </a:r>
          </a:p>
          <a:p>
            <a:pPr marL="0" indent="0">
              <a:buNone/>
            </a:pPr>
            <a:r>
              <a:rPr lang="en-US" sz="1800" dirty="0">
                <a:ea typeface="+mn-lt"/>
                <a:cs typeface="+mn-lt"/>
              </a:rPr>
              <a:t>[12] “5pk Smile You're on Camera Sign Alarm Warning Stickers Home Car Busines Security for Sale Online.” </a:t>
            </a:r>
            <a:r>
              <a:rPr lang="en-US" sz="1800" i="1" dirty="0" err="1">
                <a:ea typeface="+mn-lt"/>
                <a:cs typeface="+mn-lt"/>
              </a:rPr>
              <a:t>EBay</a:t>
            </a:r>
            <a:r>
              <a:rPr lang="en-US" sz="1800" dirty="0">
                <a:ea typeface="+mn-lt"/>
                <a:cs typeface="+mn-lt"/>
              </a:rPr>
              <a:t>, www.ebay.com/p/1558306233. Accessed 6 May 2021.</a:t>
            </a:r>
          </a:p>
          <a:p>
            <a:pPr marL="0" indent="0">
              <a:spcBef>
                <a:spcPts val="1000"/>
              </a:spcBef>
              <a:buNone/>
            </a:pPr>
            <a:r>
              <a:rPr lang="en-US" sz="1800" dirty="0">
                <a:ea typeface="+mn-lt"/>
                <a:cs typeface="+mn-lt"/>
              </a:rPr>
              <a:t>[13] “Home.” </a:t>
            </a:r>
            <a:r>
              <a:rPr lang="en-US" sz="1800" i="1" dirty="0">
                <a:ea typeface="+mn-lt"/>
                <a:cs typeface="+mn-lt"/>
              </a:rPr>
              <a:t>Seton</a:t>
            </a:r>
            <a:r>
              <a:rPr lang="en-US" sz="1800" dirty="0">
                <a:ea typeface="+mn-lt"/>
                <a:cs typeface="+mn-lt"/>
              </a:rPr>
              <a:t>, www.seton.com/all-activities-monitored-by-camera-surveillance-signs-l11969.html?utm_campaign=PC-01-Safety%26FacilitySigns_SecuritySigns_Seton_PLA_NB_C_Google_US&amp;utm_source=google&amp;utm_medium=cpc&amp;utm_term=&amp;matchtype=&amp;device=c&amp;adgroupid=Security%2BCamera%2FSurveillance%2BSigns&amp;keycode=WS0287&amp;gclid=CjwKCAjwhMmEBhBwEiwAXwFoEeja6Glh1epC0DJxcaGvr6Vikq9SxCQ2uRG8cw7g5sPy6JnPWVptYhoCw9AQAvD_BwE&amp;gclsrc=aw.ds#L119694BBVPLYVAD. Accessed 6 May 2021.</a:t>
            </a:r>
          </a:p>
          <a:p>
            <a:pPr marL="0" indent="0">
              <a:spcBef>
                <a:spcPts val="1000"/>
              </a:spcBef>
              <a:buNone/>
            </a:pPr>
            <a:r>
              <a:rPr lang="en-US" sz="1800" dirty="0">
                <a:ea typeface="+mn-lt"/>
                <a:cs typeface="+mn-lt"/>
              </a:rPr>
              <a:t>[14] “Survey Results.” </a:t>
            </a:r>
            <a:r>
              <a:rPr lang="en-US" sz="1800" i="1" dirty="0">
                <a:ea typeface="+mn-lt"/>
                <a:cs typeface="+mn-lt"/>
              </a:rPr>
              <a:t>Forensic Video Solutions</a:t>
            </a:r>
            <a:r>
              <a:rPr lang="en-US" sz="1800" dirty="0">
                <a:ea typeface="+mn-lt"/>
                <a:cs typeface="+mn-lt"/>
              </a:rPr>
              <a:t>, 5 Nov. 2019, www.forensicvideosolutions.com/</a:t>
            </a:r>
            <a:br>
              <a:rPr lang="en-US" sz="1800" dirty="0">
                <a:ea typeface="+mn-lt"/>
                <a:cs typeface="+mn-lt"/>
              </a:rPr>
            </a:br>
            <a:r>
              <a:rPr lang="en-US" sz="1800" dirty="0">
                <a:ea typeface="+mn-lt"/>
                <a:cs typeface="+mn-lt"/>
              </a:rPr>
              <a:t>survey/. Accessed 6 May 2021.</a:t>
            </a:r>
          </a:p>
          <a:p>
            <a:pPr marL="0" indent="0">
              <a:spcBef>
                <a:spcPts val="1000"/>
              </a:spcBef>
              <a:buNone/>
            </a:pPr>
            <a:r>
              <a:rPr lang="en-US" sz="1800" dirty="0">
                <a:ea typeface="+mn-lt"/>
                <a:cs typeface="+mn-lt"/>
              </a:rPr>
              <a:t>[15] Shone, Tom. “Surveillance State.” </a:t>
            </a:r>
            <a:r>
              <a:rPr lang="en-US" sz="1800" i="1" dirty="0">
                <a:ea typeface="+mn-lt"/>
                <a:cs typeface="+mn-lt"/>
              </a:rPr>
              <a:t>New York Times</a:t>
            </a:r>
            <a:r>
              <a:rPr lang="en-US" sz="1800" dirty="0">
                <a:ea typeface="+mn-lt"/>
                <a:cs typeface="+mn-lt"/>
              </a:rPr>
              <a:t>, 18 July 2013, www.nytimes.com/2013/</a:t>
            </a:r>
            <a:br>
              <a:rPr lang="en-US" sz="1800" dirty="0">
                <a:ea typeface="+mn-lt"/>
                <a:cs typeface="+mn-lt"/>
              </a:rPr>
            </a:br>
            <a:r>
              <a:rPr lang="en-US" sz="1800" dirty="0">
                <a:ea typeface="+mn-lt"/>
                <a:cs typeface="+mn-lt"/>
              </a:rPr>
              <a:t>07/21/books/review/the-panopticon-by-jenni-fagan.html. Accessed 6 May 2021. </a:t>
            </a:r>
          </a:p>
          <a:p>
            <a:pPr marL="0" indent="0">
              <a:buNone/>
            </a:pPr>
            <a:endParaRPr lang="en-US" sz="1800">
              <a:ea typeface="+mn-lt"/>
              <a:cs typeface="+mn-lt"/>
            </a:endParaRPr>
          </a:p>
        </p:txBody>
      </p:sp>
    </p:spTree>
    <p:extLst>
      <p:ext uri="{BB962C8B-B14F-4D97-AF65-F5344CB8AC3E}">
        <p14:creationId xmlns:p14="http://schemas.microsoft.com/office/powerpoint/2010/main" val="376655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Image credits</a:t>
            </a:r>
          </a:p>
        </p:txBody>
      </p:sp>
      <p:sp>
        <p:nvSpPr>
          <p:cNvPr id="3" name="Content Placeholder 2"/>
          <p:cNvSpPr>
            <a:spLocks noGrp="1"/>
          </p:cNvSpPr>
          <p:nvPr>
            <p:ph idx="1"/>
          </p:nvPr>
        </p:nvSpPr>
        <p:spPr/>
        <p:txBody>
          <a:bodyPr vert="horz" lIns="121920" tIns="45718" rIns="91436" bIns="45718" rtlCol="0" anchor="t">
            <a:normAutofit/>
          </a:bodyPr>
          <a:lstStyle/>
          <a:p>
            <a:pPr marL="0" indent="0">
              <a:buNone/>
            </a:pPr>
            <a:endParaRPr lang="en-US" sz="2500">
              <a:ea typeface="+mn-lt"/>
              <a:cs typeface="+mn-lt"/>
            </a:endParaRPr>
          </a:p>
          <a:p>
            <a:pPr marL="0" indent="0">
              <a:buNone/>
            </a:pPr>
            <a:endParaRPr lang="en-US" sz="2500">
              <a:ea typeface="+mn-lt"/>
              <a:cs typeface="+mn-lt"/>
            </a:endParaRPr>
          </a:p>
          <a:p>
            <a:pPr marL="0" indent="0">
              <a:buNone/>
            </a:pPr>
            <a:endParaRPr lang="en-US" sz="2500">
              <a:ea typeface="+mn-lt"/>
              <a:cs typeface="+mn-lt"/>
            </a:endParaRPr>
          </a:p>
          <a:p>
            <a:pPr marL="0" indent="0">
              <a:buNone/>
            </a:pPr>
            <a:endParaRPr lang="en-US" sz="2500">
              <a:ea typeface="+mn-lt"/>
              <a:cs typeface="+mn-lt"/>
            </a:endParaRPr>
          </a:p>
        </p:txBody>
      </p:sp>
      <p:sp>
        <p:nvSpPr>
          <p:cNvPr id="5" name="Slide Number Placeholder 4"/>
          <p:cNvSpPr>
            <a:spLocks noGrp="1"/>
          </p:cNvSpPr>
          <p:nvPr>
            <p:ph type="sldNum" sz="quarter" idx="12"/>
          </p:nvPr>
        </p:nvSpPr>
        <p:spPr/>
        <p:txBody>
          <a:bodyPr/>
          <a:lstStyle/>
          <a:p>
            <a:fld id="{A2A17EAB-8B51-5C40-8776-6683E51FA7A0}" type="slidenum">
              <a:rPr lang="en-US" dirty="0" smtClean="0"/>
              <a:t>13</a:t>
            </a:fld>
            <a:endParaRPr lang="en-US"/>
          </a:p>
        </p:txBody>
      </p:sp>
      <p:pic>
        <p:nvPicPr>
          <p:cNvPr id="7" name="Picture 9">
            <a:extLst>
              <a:ext uri="{FF2B5EF4-FFF2-40B4-BE49-F238E27FC236}">
                <a16:creationId xmlns:a16="http://schemas.microsoft.com/office/drawing/2014/main" id="{DD032395-2EB8-437B-8112-16F5FD5F6230}"/>
              </a:ext>
            </a:extLst>
          </p:cNvPr>
          <p:cNvPicPr>
            <a:picLocks noChangeAspect="1"/>
          </p:cNvPicPr>
          <p:nvPr/>
        </p:nvPicPr>
        <p:blipFill>
          <a:blip r:embed="rId3"/>
          <a:stretch>
            <a:fillRect/>
          </a:stretch>
        </p:blipFill>
        <p:spPr>
          <a:xfrm>
            <a:off x="-1398" y="6501391"/>
            <a:ext cx="10160466" cy="440574"/>
          </a:xfrm>
          <a:prstGeom prst="rect">
            <a:avLst/>
          </a:prstGeom>
        </p:spPr>
      </p:pic>
      <p:sp>
        <p:nvSpPr>
          <p:cNvPr id="4" name="Content Placeholder 2">
            <a:extLst>
              <a:ext uri="{FF2B5EF4-FFF2-40B4-BE49-F238E27FC236}">
                <a16:creationId xmlns:a16="http://schemas.microsoft.com/office/drawing/2014/main" id="{FDD1AE5B-0553-4486-B855-55C8579313F1}"/>
              </a:ext>
            </a:extLst>
          </p:cNvPr>
          <p:cNvSpPr txBox="1">
            <a:spLocks/>
          </p:cNvSpPr>
          <p:nvPr/>
        </p:nvSpPr>
        <p:spPr>
          <a:xfrm>
            <a:off x="840487" y="1440795"/>
            <a:ext cx="10363200" cy="4470400"/>
          </a:xfrm>
          <a:prstGeom prst="rect">
            <a:avLst/>
          </a:prstGeom>
        </p:spPr>
        <p:txBody>
          <a:bodyPr vert="horz" lIns="121920" tIns="45718" rIns="91436" bIns="45718" rtlCol="0" anchor="t">
            <a:norm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9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448" indent="-274349" algn="l" defTabSz="1219119"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797"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9148" indent="-274349" algn="l" defTabSz="1219119"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a:lstStyle>
          <a:p>
            <a:pPr marL="0" indent="0">
              <a:buNone/>
            </a:pPr>
            <a:r>
              <a:rPr lang="en-US" sz="1800" dirty="0"/>
              <a:t>[16]  </a:t>
            </a:r>
            <a:r>
              <a:rPr lang="en-US" sz="1800" dirty="0">
                <a:ea typeface="+mn-lt"/>
                <a:cs typeface="+mn-lt"/>
              </a:rPr>
              <a:t>Ruse, Brandon. “5 Automation Challenges Facing Today's Workforce: Salary Loss, Job Automation, Lack Of Data Literacy, &amp; More.” </a:t>
            </a:r>
            <a:r>
              <a:rPr lang="en-US" sz="1800" i="1" dirty="0" err="1">
                <a:ea typeface="+mn-lt"/>
                <a:cs typeface="+mn-lt"/>
              </a:rPr>
              <a:t>Colaberry</a:t>
            </a:r>
            <a:r>
              <a:rPr lang="en-US" sz="1800" i="1" dirty="0">
                <a:ea typeface="+mn-lt"/>
                <a:cs typeface="+mn-lt"/>
              </a:rPr>
              <a:t> Inc.</a:t>
            </a:r>
            <a:r>
              <a:rPr lang="en-US" sz="1800" dirty="0">
                <a:ea typeface="+mn-lt"/>
                <a:cs typeface="+mn-lt"/>
              </a:rPr>
              <a:t>, 10 Jan. 2020, www.colaberry.com/5-automation-challenges-facing-todays-workforce-salary-loss-job-automation-lack-of-data-literacy-more/. Accessed 6 May 2021.</a:t>
            </a:r>
            <a:endParaRPr lang="en-US" sz="1800" dirty="0"/>
          </a:p>
          <a:p>
            <a:pPr marL="0" indent="0">
              <a:buNone/>
            </a:pPr>
            <a:r>
              <a:rPr lang="en-US" sz="1800" dirty="0">
                <a:ea typeface="+mn-lt"/>
                <a:cs typeface="+mn-lt"/>
              </a:rPr>
              <a:t>[17] Wessel, O., and O. Wessel. “A COMPARATIVE STUDY OF AUTOMATION STRATEGIES AT VOLKSWAGEN IN GERMANY AND SOUTH AFRICA.” </a:t>
            </a:r>
            <a:r>
              <a:rPr lang="en-US" sz="1800" i="1" dirty="0">
                <a:ea typeface="+mn-lt"/>
                <a:cs typeface="+mn-lt"/>
              </a:rPr>
              <a:t>The South African Journal of Industrial Engineering</a:t>
            </a:r>
            <a:r>
              <a:rPr lang="en-US" sz="1800" dirty="0">
                <a:ea typeface="+mn-lt"/>
                <a:cs typeface="+mn-lt"/>
              </a:rPr>
              <a:t>, vol. 19, no. 1, 2012, doi:10.7166/19-1-112. https://www.researchgate.net/publication/272689373_A_comparative_study_of_automation_strategies_at_Volkswagen_in_Germany_and_South_Africa. Accessed 6 May 2021.</a:t>
            </a:r>
          </a:p>
          <a:p>
            <a:pPr marL="0" indent="0">
              <a:buNone/>
            </a:pPr>
            <a:r>
              <a:rPr lang="en-US" sz="1800" dirty="0">
                <a:ea typeface="+mn-lt"/>
                <a:cs typeface="+mn-lt"/>
              </a:rPr>
              <a:t>[18] Bloom, Jonty. “Automation Could Replace 1.5 Million Jobs, Says ONS.” </a:t>
            </a:r>
            <a:r>
              <a:rPr lang="en-US" sz="1800" i="1" dirty="0">
                <a:ea typeface="+mn-lt"/>
                <a:cs typeface="+mn-lt"/>
              </a:rPr>
              <a:t>BBC</a:t>
            </a:r>
            <a:r>
              <a:rPr lang="en-US" sz="1800" dirty="0">
                <a:ea typeface="+mn-lt"/>
                <a:cs typeface="+mn-lt"/>
              </a:rPr>
              <a:t>, 25 Mar. 2019, www.bbc.com/news/business-47691078. Accessed 6 May 2021.</a:t>
            </a:r>
          </a:p>
          <a:p>
            <a:pPr marL="0" indent="0">
              <a:buNone/>
            </a:pPr>
            <a:endParaRPr lang="en-US" sz="1800" dirty="0">
              <a:ea typeface="+mn-lt"/>
              <a:cs typeface="+mn-lt"/>
            </a:endParaRPr>
          </a:p>
          <a:p>
            <a:pPr marL="0" indent="0">
              <a:buFont typeface="Arial" pitchFamily="34" charset="0"/>
              <a:buNone/>
            </a:pPr>
            <a:endParaRPr lang="en-US" sz="1800" dirty="0">
              <a:ea typeface="+mn-lt"/>
              <a:cs typeface="+mn-lt"/>
            </a:endParaRPr>
          </a:p>
          <a:p>
            <a:pPr marL="0" indent="0">
              <a:buNone/>
            </a:pPr>
            <a:endParaRPr lang="en-US" sz="1800" dirty="0">
              <a:ea typeface="+mn-lt"/>
              <a:cs typeface="+mn-lt"/>
            </a:endParaRPr>
          </a:p>
        </p:txBody>
      </p:sp>
    </p:spTree>
    <p:extLst>
      <p:ext uri="{BB962C8B-B14F-4D97-AF65-F5344CB8AC3E}">
        <p14:creationId xmlns:p14="http://schemas.microsoft.com/office/powerpoint/2010/main" val="87247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sp>
        <p:nvSpPr>
          <p:cNvPr id="9" name="Title 8">
            <a:extLst>
              <a:ext uri="{FF2B5EF4-FFF2-40B4-BE49-F238E27FC236}">
                <a16:creationId xmlns:a16="http://schemas.microsoft.com/office/drawing/2014/main" id="{F9DDB437-6E2D-43DF-94B3-F0F72FD33898}"/>
              </a:ext>
            </a:extLst>
          </p:cNvPr>
          <p:cNvSpPr>
            <a:spLocks noGrp="1"/>
          </p:cNvSpPr>
          <p:nvPr>
            <p:ph type="title"/>
          </p:nvPr>
        </p:nvSpPr>
        <p:spPr>
          <a:xfrm>
            <a:off x="914400" y="631394"/>
            <a:ext cx="10363200" cy="1219200"/>
          </a:xfrm>
        </p:spPr>
        <p:txBody>
          <a:bodyPr/>
          <a:lstStyle/>
          <a:p>
            <a:pPr algn="ctr"/>
            <a:r>
              <a:rPr lang="en-US"/>
              <a:t>Surveillance promotes conformity </a:t>
            </a:r>
            <a:endParaRPr lang="en-US">
              <a:ea typeface="+mj-lt"/>
              <a:cs typeface="+mj-lt"/>
            </a:endParaRPr>
          </a:p>
        </p:txBody>
      </p:sp>
      <p:pic>
        <p:nvPicPr>
          <p:cNvPr id="10" name="Picture 9">
            <a:extLst>
              <a:ext uri="{FF2B5EF4-FFF2-40B4-BE49-F238E27FC236}">
                <a16:creationId xmlns:a16="http://schemas.microsoft.com/office/drawing/2014/main" id="{36E08ECF-90A0-4865-B6E5-06029A372FDD}"/>
              </a:ext>
            </a:extLst>
          </p:cNvPr>
          <p:cNvPicPr>
            <a:picLocks noChangeAspect="1"/>
          </p:cNvPicPr>
          <p:nvPr/>
        </p:nvPicPr>
        <p:blipFill>
          <a:blip r:embed="rId3"/>
          <a:stretch>
            <a:fillRect/>
          </a:stretch>
        </p:blipFill>
        <p:spPr>
          <a:xfrm>
            <a:off x="-1398" y="6501391"/>
            <a:ext cx="10160466" cy="440574"/>
          </a:xfrm>
          <a:prstGeom prst="rect">
            <a:avLst/>
          </a:prstGeom>
        </p:spPr>
      </p:pic>
      <p:pic>
        <p:nvPicPr>
          <p:cNvPr id="15" name="Picture 15">
            <a:extLst>
              <a:ext uri="{FF2B5EF4-FFF2-40B4-BE49-F238E27FC236}">
                <a16:creationId xmlns:a16="http://schemas.microsoft.com/office/drawing/2014/main" id="{D2C47D95-276D-4121-9DFC-38A298AC9905}"/>
              </a:ext>
            </a:extLst>
          </p:cNvPr>
          <p:cNvPicPr>
            <a:picLocks noChangeAspect="1"/>
          </p:cNvPicPr>
          <p:nvPr/>
        </p:nvPicPr>
        <p:blipFill>
          <a:blip r:embed="rId4"/>
          <a:stretch>
            <a:fillRect/>
          </a:stretch>
        </p:blipFill>
        <p:spPr>
          <a:xfrm>
            <a:off x="6673958" y="1911732"/>
            <a:ext cx="3237047" cy="4340052"/>
          </a:xfrm>
          <a:prstGeom prst="rect">
            <a:avLst/>
          </a:prstGeom>
        </p:spPr>
      </p:pic>
      <p:pic>
        <p:nvPicPr>
          <p:cNvPr id="16" name="Picture 17" descr="Text&#10;&#10;Description automatically generated">
            <a:extLst>
              <a:ext uri="{FF2B5EF4-FFF2-40B4-BE49-F238E27FC236}">
                <a16:creationId xmlns:a16="http://schemas.microsoft.com/office/drawing/2014/main" id="{ED0C7437-E096-424D-8455-FC227F2D8B55}"/>
              </a:ext>
            </a:extLst>
          </p:cNvPr>
          <p:cNvPicPr>
            <a:picLocks noChangeAspect="1"/>
          </p:cNvPicPr>
          <p:nvPr/>
        </p:nvPicPr>
        <p:blipFill>
          <a:blip r:embed="rId5"/>
          <a:stretch>
            <a:fillRect/>
          </a:stretch>
        </p:blipFill>
        <p:spPr>
          <a:xfrm>
            <a:off x="2290711" y="1908227"/>
            <a:ext cx="3272589" cy="4349125"/>
          </a:xfrm>
          <a:prstGeom prst="rect">
            <a:avLst/>
          </a:prstGeom>
        </p:spPr>
      </p:pic>
      <p:sp>
        <p:nvSpPr>
          <p:cNvPr id="2" name="Content Placeholder 2">
            <a:extLst>
              <a:ext uri="{FF2B5EF4-FFF2-40B4-BE49-F238E27FC236}">
                <a16:creationId xmlns:a16="http://schemas.microsoft.com/office/drawing/2014/main" id="{8AD42909-45D4-4375-921A-852D4528E4D2}"/>
              </a:ext>
            </a:extLst>
          </p:cNvPr>
          <p:cNvSpPr txBox="1">
            <a:spLocks/>
          </p:cNvSpPr>
          <p:nvPr/>
        </p:nvSpPr>
        <p:spPr>
          <a:xfrm>
            <a:off x="195089" y="6136724"/>
            <a:ext cx="1303887" cy="365468"/>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[12, 13]</a:t>
            </a:r>
            <a:endParaRPr lang="en-US"/>
          </a:p>
        </p:txBody>
      </p:sp>
    </p:spTree>
    <p:extLst>
      <p:ext uri="{BB962C8B-B14F-4D97-AF65-F5344CB8AC3E}">
        <p14:creationId xmlns:p14="http://schemas.microsoft.com/office/powerpoint/2010/main" val="257296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49" y="496449"/>
            <a:ext cx="10824594" cy="1219200"/>
          </a:xfrm>
        </p:spPr>
        <p:txBody>
          <a:bodyPr>
            <a:normAutofit/>
          </a:bodyPr>
          <a:lstStyle/>
          <a:p>
            <a:r>
              <a:rPr lang="en-US"/>
              <a:t>Video evidence is indisputable</a:t>
            </a:r>
          </a:p>
        </p:txBody>
      </p:sp>
      <p:sp>
        <p:nvSpPr>
          <p:cNvPr id="3" name="Content Placeholder 2"/>
          <p:cNvSpPr>
            <a:spLocks noGrp="1"/>
          </p:cNvSpPr>
          <p:nvPr>
            <p:ph sz="half" idx="1"/>
          </p:nvPr>
        </p:nvSpPr>
        <p:spPr>
          <a:xfrm>
            <a:off x="296081" y="1797152"/>
            <a:ext cx="7561778" cy="4470400"/>
          </a:xfrm>
        </p:spPr>
        <p:txBody>
          <a:bodyPr vert="horz" lIns="91436" tIns="45718" rIns="91436" bIns="45718" rtlCol="0" anchor="t">
            <a:noAutofit/>
          </a:bodyPr>
          <a:lstStyle/>
          <a:p>
            <a:pPr marL="274320" indent="-274320"/>
            <a:r>
              <a:rPr lang="en-US"/>
              <a:t>Involved in 80% of criminal hearings</a:t>
            </a:r>
          </a:p>
          <a:p>
            <a:pPr marL="548640" lvl="1" indent="-274320"/>
            <a:r>
              <a:rPr lang="en-US"/>
              <a:t>Corroborate witness' testimonies</a:t>
            </a:r>
          </a:p>
          <a:p>
            <a:pPr marL="548640" lvl="1" indent="-274320"/>
            <a:r>
              <a:rPr lang="en-US"/>
              <a:t>Offer further unbiased context</a:t>
            </a:r>
          </a:p>
          <a:p>
            <a:pPr marL="548640" lvl="1" indent="-274320"/>
            <a:r>
              <a:rPr lang="en-US"/>
              <a:t>Typically, always admissible as evidence</a:t>
            </a:r>
          </a:p>
          <a:p>
            <a:pPr marL="274320" lvl="1" indent="0">
              <a:buNone/>
            </a:pPr>
            <a:endParaRPr lang="en-US" sz="1800"/>
          </a:p>
          <a:p>
            <a:pPr marL="274320" indent="-274320">
              <a:buFont typeface="Arial" pitchFamily="18" charset="0"/>
              <a:buChar char="•"/>
            </a:pPr>
            <a:r>
              <a:rPr lang="en-US"/>
              <a:t>Rarely dismissed</a:t>
            </a:r>
          </a:p>
          <a:p>
            <a:pPr marL="548640" lvl="1" indent="-274320"/>
            <a:r>
              <a:rPr lang="en-US"/>
              <a:t>Despite risk of alteration, video is </a:t>
            </a:r>
            <a:br>
              <a:rPr lang="en-US"/>
            </a:br>
            <a:r>
              <a:rPr lang="en-US"/>
              <a:t>inherently more trustworthy</a:t>
            </a:r>
          </a:p>
          <a:p>
            <a:pPr marL="548640" lvl="1" indent="-274320"/>
            <a:r>
              <a:rPr lang="en-US"/>
              <a:t>Evidence vetted before admitted</a:t>
            </a:r>
          </a:p>
          <a:p>
            <a:pPr marL="548640" lvl="1" indent="-274320"/>
            <a:endParaRPr lang="en-US" sz="1800"/>
          </a:p>
          <a:p>
            <a:pPr marL="548640" lvl="1" indent="-274320"/>
            <a:endParaRPr lang="en-US" sz="1800"/>
          </a:p>
          <a:p>
            <a:pPr marL="548640" lvl="1" indent="-274320"/>
            <a:endParaRPr lang="en-US" sz="1800"/>
          </a:p>
          <a:p>
            <a:pPr marL="548640" lvl="1" indent="-274320"/>
            <a:endParaRPr lang="en-US" sz="1800"/>
          </a:p>
          <a:p>
            <a:pPr marL="274320" indent="-274320"/>
            <a:endParaRPr lang="en-US"/>
          </a:p>
          <a:p>
            <a:pPr marL="0" indent="0">
              <a:buNone/>
            </a:pP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pic>
        <p:nvPicPr>
          <p:cNvPr id="7" name="Picture 9">
            <a:extLst>
              <a:ext uri="{FF2B5EF4-FFF2-40B4-BE49-F238E27FC236}">
                <a16:creationId xmlns:a16="http://schemas.microsoft.com/office/drawing/2014/main" id="{735785B5-46E1-46F3-8FEE-1A57EF51BB78}"/>
              </a:ext>
            </a:extLst>
          </p:cNvPr>
          <p:cNvPicPr>
            <a:picLocks noChangeAspect="1"/>
          </p:cNvPicPr>
          <p:nvPr/>
        </p:nvPicPr>
        <p:blipFill>
          <a:blip r:embed="rId3"/>
          <a:stretch>
            <a:fillRect/>
          </a:stretch>
        </p:blipFill>
        <p:spPr>
          <a:xfrm>
            <a:off x="-1398" y="6501391"/>
            <a:ext cx="10160466" cy="440574"/>
          </a:xfrm>
          <a:prstGeom prst="rect">
            <a:avLst/>
          </a:prstGeom>
        </p:spPr>
      </p:pic>
      <p:sp>
        <p:nvSpPr>
          <p:cNvPr id="9" name="Content Placeholder 2">
            <a:extLst>
              <a:ext uri="{FF2B5EF4-FFF2-40B4-BE49-F238E27FC236}">
                <a16:creationId xmlns:a16="http://schemas.microsoft.com/office/drawing/2014/main" id="{F04B867A-01EB-4D1D-824F-C1F509A4CB37}"/>
              </a:ext>
            </a:extLst>
          </p:cNvPr>
          <p:cNvSpPr txBox="1">
            <a:spLocks/>
          </p:cNvSpPr>
          <p:nvPr/>
        </p:nvSpPr>
        <p:spPr>
          <a:xfrm>
            <a:off x="5255077" y="5685248"/>
            <a:ext cx="6838655" cy="1469054"/>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Figure 1: Law enforcement agents regularly have access to security footage they use to support their investigations [14]</a:t>
            </a:r>
          </a:p>
          <a:p>
            <a:pPr marL="548640" lvl="1" indent="-274320"/>
            <a:endParaRPr lang="en-US" sz="1800"/>
          </a:p>
          <a:p>
            <a:pPr marL="548640" lvl="1" indent="-274320"/>
            <a:endParaRPr lang="en-US" sz="1800"/>
          </a:p>
          <a:p>
            <a:pPr marL="548640" lvl="1" indent="-274320"/>
            <a:endParaRPr lang="en-US" sz="1800"/>
          </a:p>
          <a:p>
            <a:pPr marL="274320" indent="-274320"/>
            <a:endParaRPr lang="en-US"/>
          </a:p>
          <a:p>
            <a:pPr marL="0" indent="0">
              <a:buFont typeface="Arial" pitchFamily="34" charset="0"/>
              <a:buNone/>
            </a:pPr>
            <a:endParaRPr lang="en-US"/>
          </a:p>
        </p:txBody>
      </p:sp>
      <p:sp>
        <p:nvSpPr>
          <p:cNvPr id="10" name="Content Placeholder 2">
            <a:extLst>
              <a:ext uri="{FF2B5EF4-FFF2-40B4-BE49-F238E27FC236}">
                <a16:creationId xmlns:a16="http://schemas.microsoft.com/office/drawing/2014/main" id="{4295B0A9-59C4-4BFD-98BF-12AB5122C473}"/>
              </a:ext>
            </a:extLst>
          </p:cNvPr>
          <p:cNvSpPr txBox="1">
            <a:spLocks/>
          </p:cNvSpPr>
          <p:nvPr/>
        </p:nvSpPr>
        <p:spPr>
          <a:xfrm>
            <a:off x="195089" y="6167790"/>
            <a:ext cx="922105" cy="334402"/>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[1]</a:t>
            </a:r>
            <a:endParaRPr lang="en-US"/>
          </a:p>
        </p:txBody>
      </p:sp>
      <p:pic>
        <p:nvPicPr>
          <p:cNvPr id="4" name="Picture 4" descr="Chart, bar chart&#10;&#10;Description automatically generated">
            <a:extLst>
              <a:ext uri="{FF2B5EF4-FFF2-40B4-BE49-F238E27FC236}">
                <a16:creationId xmlns:a16="http://schemas.microsoft.com/office/drawing/2014/main" id="{C1548C60-4739-4A10-8ECE-77FE1A16782D}"/>
              </a:ext>
            </a:extLst>
          </p:cNvPr>
          <p:cNvPicPr>
            <a:picLocks noChangeAspect="1"/>
          </p:cNvPicPr>
          <p:nvPr/>
        </p:nvPicPr>
        <p:blipFill>
          <a:blip r:embed="rId4"/>
          <a:stretch>
            <a:fillRect/>
          </a:stretch>
        </p:blipFill>
        <p:spPr>
          <a:xfrm>
            <a:off x="5356446" y="2259440"/>
            <a:ext cx="6635898" cy="3355121"/>
          </a:xfrm>
          <a:prstGeom prst="rect">
            <a:avLst/>
          </a:prstGeom>
        </p:spPr>
      </p:pic>
    </p:spTree>
    <p:extLst>
      <p:ext uri="{BB962C8B-B14F-4D97-AF65-F5344CB8AC3E}">
        <p14:creationId xmlns:p14="http://schemas.microsoft.com/office/powerpoint/2010/main" val="164700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459" y="496449"/>
            <a:ext cx="10363200" cy="1219200"/>
          </a:xfrm>
        </p:spPr>
        <p:txBody>
          <a:bodyPr/>
          <a:lstStyle/>
          <a:p>
            <a:r>
              <a:rPr lang="en-US"/>
              <a:t>The feeling of constant observation</a:t>
            </a:r>
          </a:p>
        </p:txBody>
      </p:sp>
      <p:sp>
        <p:nvSpPr>
          <p:cNvPr id="3" name="Content Placeholder 2"/>
          <p:cNvSpPr>
            <a:spLocks noGrp="1"/>
          </p:cNvSpPr>
          <p:nvPr>
            <p:ph sz="half" idx="1"/>
          </p:nvPr>
        </p:nvSpPr>
        <p:spPr>
          <a:xfrm>
            <a:off x="462603" y="1873588"/>
            <a:ext cx="6227326" cy="4470400"/>
          </a:xfrm>
        </p:spPr>
        <p:txBody>
          <a:bodyPr vert="horz" lIns="91436" tIns="45718" rIns="91436" bIns="45718" rtlCol="0" anchor="t">
            <a:noAutofit/>
          </a:bodyPr>
          <a:lstStyle/>
          <a:p>
            <a:pPr marL="274320" indent="-274320"/>
            <a:r>
              <a:rPr lang="en-US"/>
              <a:t>Panopticon encourages hypervigilance</a:t>
            </a:r>
          </a:p>
          <a:p>
            <a:pPr marL="548640" lvl="1" indent="-274320"/>
            <a:r>
              <a:rPr lang="en-US"/>
              <a:t>Plays on feeling of self-importance</a:t>
            </a:r>
          </a:p>
          <a:p>
            <a:pPr marL="548640" lvl="1" indent="-274320"/>
            <a:r>
              <a:rPr lang="en-US"/>
              <a:t>Immensely conscious of stakes at hand</a:t>
            </a:r>
          </a:p>
          <a:p>
            <a:pPr marL="548640" lvl="1" indent="-274320"/>
            <a:r>
              <a:rPr lang="en-US"/>
              <a:t>Intuitively inclined to behave</a:t>
            </a:r>
          </a:p>
          <a:p>
            <a:pPr marL="274320" lvl="1" indent="0">
              <a:buNone/>
            </a:pPr>
            <a:endParaRPr lang="en-US"/>
          </a:p>
          <a:p>
            <a:pPr marL="274320" indent="-274320"/>
            <a:r>
              <a:rPr lang="en-US"/>
              <a:t>Promotes ordered society</a:t>
            </a:r>
          </a:p>
          <a:p>
            <a:pPr marL="548640" lvl="1" indent="-274320"/>
            <a:r>
              <a:rPr lang="en-US"/>
              <a:t>Puppeteers individuals</a:t>
            </a:r>
          </a:p>
          <a:p>
            <a:pPr marL="548640" lvl="1" indent="-274320"/>
            <a:r>
              <a:rPr lang="en-US"/>
              <a:t>Leads to self-policing</a:t>
            </a:r>
          </a:p>
          <a:p>
            <a:pPr marL="548640" lvl="1" indent="-274320"/>
            <a:r>
              <a:rPr lang="en-US"/>
              <a:t>Surveillance capitalism in casinos</a:t>
            </a:r>
          </a:p>
          <a:p>
            <a:pPr marL="548640" lvl="1" indent="-274320"/>
            <a:endParaRPr lang="en-US"/>
          </a:p>
          <a:p>
            <a:pPr marL="548640" lvl="1" indent="-274320"/>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
        <p:nvSpPr>
          <p:cNvPr id="4" name="TextBox 3">
            <a:extLst>
              <a:ext uri="{FF2B5EF4-FFF2-40B4-BE49-F238E27FC236}">
                <a16:creationId xmlns:a16="http://schemas.microsoft.com/office/drawing/2014/main" id="{2C0FF122-0FA0-4B4C-A5F7-3B907CF03CAF}"/>
              </a:ext>
            </a:extLst>
          </p:cNvPr>
          <p:cNvSpPr txBox="1"/>
          <p:nvPr/>
        </p:nvSpPr>
        <p:spPr>
          <a:xfrm>
            <a:off x="6794176" y="1150490"/>
            <a:ext cx="4345353" cy="424732"/>
          </a:xfrm>
          <a:prstGeom prst="rect">
            <a:avLst/>
          </a:prstGeom>
          <a:noFill/>
        </p:spPr>
        <p:txBody>
          <a:bodyPr wrap="square" rtlCol="0">
            <a:spAutoFit/>
          </a:bodyPr>
          <a:lstStyle/>
          <a:p>
            <a:pPr>
              <a:lnSpc>
                <a:spcPct val="90000"/>
              </a:lnSpc>
            </a:pPr>
            <a:endParaRPr lang="en-US"/>
          </a:p>
        </p:txBody>
      </p:sp>
      <p:sp>
        <p:nvSpPr>
          <p:cNvPr id="9" name="TextBox 8">
            <a:extLst>
              <a:ext uri="{FF2B5EF4-FFF2-40B4-BE49-F238E27FC236}">
                <a16:creationId xmlns:a16="http://schemas.microsoft.com/office/drawing/2014/main" id="{F1861F6B-0ADE-4EBA-9D9E-3EF6CC85E1C7}"/>
              </a:ext>
            </a:extLst>
          </p:cNvPr>
          <p:cNvSpPr txBox="1"/>
          <p:nvPr/>
        </p:nvSpPr>
        <p:spPr>
          <a:xfrm>
            <a:off x="5819775" y="5467350"/>
            <a:ext cx="184731"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endParaRPr lang="en-US"/>
          </a:p>
        </p:txBody>
      </p:sp>
      <p:pic>
        <p:nvPicPr>
          <p:cNvPr id="7" name="Picture 9">
            <a:extLst>
              <a:ext uri="{FF2B5EF4-FFF2-40B4-BE49-F238E27FC236}">
                <a16:creationId xmlns:a16="http://schemas.microsoft.com/office/drawing/2014/main" id="{A620BBBF-00E4-4FF3-9D02-1722193604B2}"/>
              </a:ext>
            </a:extLst>
          </p:cNvPr>
          <p:cNvPicPr>
            <a:picLocks noChangeAspect="1"/>
          </p:cNvPicPr>
          <p:nvPr/>
        </p:nvPicPr>
        <p:blipFill>
          <a:blip r:embed="rId3"/>
          <a:stretch>
            <a:fillRect/>
          </a:stretch>
        </p:blipFill>
        <p:spPr>
          <a:xfrm>
            <a:off x="-1398" y="6501391"/>
            <a:ext cx="10160466" cy="440574"/>
          </a:xfrm>
          <a:prstGeom prst="rect">
            <a:avLst/>
          </a:prstGeom>
        </p:spPr>
      </p:pic>
      <p:pic>
        <p:nvPicPr>
          <p:cNvPr id="5" name="Picture 9" descr="A picture containing outdoor&#10;&#10;Description automatically generated">
            <a:extLst>
              <a:ext uri="{FF2B5EF4-FFF2-40B4-BE49-F238E27FC236}">
                <a16:creationId xmlns:a16="http://schemas.microsoft.com/office/drawing/2014/main" id="{29C61F32-13B9-417F-A1AE-B2EE4B38E4EB}"/>
              </a:ext>
            </a:extLst>
          </p:cNvPr>
          <p:cNvPicPr>
            <a:picLocks noChangeAspect="1"/>
          </p:cNvPicPr>
          <p:nvPr/>
        </p:nvPicPr>
        <p:blipFill>
          <a:blip r:embed="rId4"/>
          <a:stretch>
            <a:fillRect/>
          </a:stretch>
        </p:blipFill>
        <p:spPr>
          <a:xfrm>
            <a:off x="7086600" y="1654347"/>
            <a:ext cx="4294908" cy="4248959"/>
          </a:xfrm>
          <a:prstGeom prst="rect">
            <a:avLst/>
          </a:prstGeom>
        </p:spPr>
      </p:pic>
      <p:sp>
        <p:nvSpPr>
          <p:cNvPr id="10" name="Content Placeholder 2">
            <a:extLst>
              <a:ext uri="{FF2B5EF4-FFF2-40B4-BE49-F238E27FC236}">
                <a16:creationId xmlns:a16="http://schemas.microsoft.com/office/drawing/2014/main" id="{7BD1C3A6-24E7-4296-9B38-011D5D1957FD}"/>
              </a:ext>
            </a:extLst>
          </p:cNvPr>
          <p:cNvSpPr txBox="1">
            <a:spLocks/>
          </p:cNvSpPr>
          <p:nvPr/>
        </p:nvSpPr>
        <p:spPr>
          <a:xfrm>
            <a:off x="6318439" y="5951599"/>
            <a:ext cx="5827274" cy="651636"/>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Figure 2: Inmates never know where the spotlight is and thus naturally assume it is on them [15]</a:t>
            </a:r>
          </a:p>
          <a:p>
            <a:pPr marL="548640" lvl="1" indent="-274320"/>
            <a:endParaRPr lang="en-US" sz="1800"/>
          </a:p>
          <a:p>
            <a:pPr marL="548640" lvl="1" indent="-274320"/>
            <a:endParaRPr lang="en-US" sz="1800"/>
          </a:p>
          <a:p>
            <a:pPr marL="548640" lvl="1" indent="-274320"/>
            <a:endParaRPr lang="en-US" sz="1800"/>
          </a:p>
          <a:p>
            <a:pPr marL="274320" indent="-274320"/>
            <a:endParaRPr lang="en-US"/>
          </a:p>
          <a:p>
            <a:pPr marL="0" indent="0">
              <a:buFont typeface="Arial" pitchFamily="34" charset="0"/>
              <a:buNone/>
            </a:pPr>
            <a:endParaRPr lang="en-US"/>
          </a:p>
        </p:txBody>
      </p:sp>
      <p:sp>
        <p:nvSpPr>
          <p:cNvPr id="13" name="TextBox 12">
            <a:extLst>
              <a:ext uri="{FF2B5EF4-FFF2-40B4-BE49-F238E27FC236}">
                <a16:creationId xmlns:a16="http://schemas.microsoft.com/office/drawing/2014/main" id="{69B97818-43EB-4122-B44B-A0927BE1459F}"/>
              </a:ext>
            </a:extLst>
          </p:cNvPr>
          <p:cNvSpPr txBox="1"/>
          <p:nvPr/>
        </p:nvSpPr>
        <p:spPr>
          <a:xfrm>
            <a:off x="1425191" y="5293807"/>
            <a:ext cx="184731"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endParaRPr lang="en-US">
              <a:latin typeface="Calibri"/>
              <a:cs typeface="Calibri"/>
            </a:endParaRPr>
          </a:p>
        </p:txBody>
      </p:sp>
      <p:sp>
        <p:nvSpPr>
          <p:cNvPr id="8" name="Content Placeholder 2">
            <a:extLst>
              <a:ext uri="{FF2B5EF4-FFF2-40B4-BE49-F238E27FC236}">
                <a16:creationId xmlns:a16="http://schemas.microsoft.com/office/drawing/2014/main" id="{C041976E-F7C5-4A16-82C8-B6A3E05724C4}"/>
              </a:ext>
            </a:extLst>
          </p:cNvPr>
          <p:cNvSpPr txBox="1">
            <a:spLocks/>
          </p:cNvSpPr>
          <p:nvPr/>
        </p:nvSpPr>
        <p:spPr>
          <a:xfrm>
            <a:off x="195089" y="6191209"/>
            <a:ext cx="900005" cy="310983"/>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[2,3]</a:t>
            </a:r>
            <a:endParaRPr lang="en-US"/>
          </a:p>
        </p:txBody>
      </p:sp>
    </p:spTree>
    <p:extLst>
      <p:ext uri="{BB962C8B-B14F-4D97-AF65-F5344CB8AC3E}">
        <p14:creationId xmlns:p14="http://schemas.microsoft.com/office/powerpoint/2010/main" val="417275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42" y="496449"/>
            <a:ext cx="11274096" cy="1219200"/>
          </a:xfrm>
        </p:spPr>
        <p:txBody>
          <a:bodyPr/>
          <a:lstStyle/>
          <a:p>
            <a:r>
              <a:rPr lang="en-US"/>
              <a:t>Surveillance greatly decreases crime rates</a:t>
            </a:r>
          </a:p>
        </p:txBody>
      </p:sp>
      <p:sp>
        <p:nvSpPr>
          <p:cNvPr id="3" name="Content Placeholder 2"/>
          <p:cNvSpPr>
            <a:spLocks noGrp="1"/>
          </p:cNvSpPr>
          <p:nvPr>
            <p:ph sz="half" idx="1"/>
          </p:nvPr>
        </p:nvSpPr>
        <p:spPr>
          <a:xfrm>
            <a:off x="310012" y="1584786"/>
            <a:ext cx="6289830" cy="4492594"/>
          </a:xfrm>
        </p:spPr>
        <p:txBody>
          <a:bodyPr vert="horz" lIns="91436" tIns="45718" rIns="91436" bIns="45718" rtlCol="0" anchor="t">
            <a:noAutofit/>
          </a:bodyPr>
          <a:lstStyle/>
          <a:p>
            <a:pPr marL="274320" indent="-274320"/>
            <a:r>
              <a:rPr lang="en-US"/>
              <a:t>Halo effect</a:t>
            </a:r>
          </a:p>
          <a:p>
            <a:pPr marL="548640" lvl="1" indent="-274320"/>
            <a:r>
              <a:rPr lang="en-US"/>
              <a:t>Greater security in areas outside of direct camera view</a:t>
            </a:r>
          </a:p>
          <a:p>
            <a:pPr marL="548640" lvl="1" indent="-274320"/>
            <a:r>
              <a:rPr lang="en-US"/>
              <a:t>No evidence of displacement to different area</a:t>
            </a:r>
          </a:p>
          <a:p>
            <a:pPr marL="548640" lvl="1" indent="-274320"/>
            <a:endParaRPr lang="en-US"/>
          </a:p>
          <a:p>
            <a:pPr marL="274320" indent="-274320">
              <a:buFont typeface="Arial" pitchFamily="18" charset="0"/>
              <a:buChar char="•"/>
            </a:pPr>
            <a:r>
              <a:rPr lang="en-US"/>
              <a:t>Criminals do not want to be seen or recorded</a:t>
            </a:r>
          </a:p>
          <a:p>
            <a:pPr marL="548640" lvl="1" indent="-274320"/>
            <a:r>
              <a:rPr lang="en-US"/>
              <a:t>Very few willing to risk consequences if caught</a:t>
            </a:r>
          </a:p>
          <a:p>
            <a:pPr marL="548640" lvl="1" indent="-274320"/>
            <a:r>
              <a:rPr lang="en-US"/>
              <a:t>Psychological barrier</a:t>
            </a:r>
          </a:p>
          <a:p>
            <a:pPr marL="548640" lvl="1" indent="-274320"/>
            <a:r>
              <a:rPr lang="en-US"/>
              <a:t>Cameras do not make crime any harder to commit</a:t>
            </a:r>
          </a:p>
          <a:p>
            <a:pPr marL="274320" indent="-274320"/>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
        <p:nvSpPr>
          <p:cNvPr id="4" name="TextBox 3">
            <a:extLst>
              <a:ext uri="{FF2B5EF4-FFF2-40B4-BE49-F238E27FC236}">
                <a16:creationId xmlns:a16="http://schemas.microsoft.com/office/drawing/2014/main" id="{2C0FF122-0FA0-4B4C-A5F7-3B907CF03CAF}"/>
              </a:ext>
            </a:extLst>
          </p:cNvPr>
          <p:cNvSpPr txBox="1"/>
          <p:nvPr/>
        </p:nvSpPr>
        <p:spPr>
          <a:xfrm>
            <a:off x="6794176" y="1150490"/>
            <a:ext cx="4345353" cy="424732"/>
          </a:xfrm>
          <a:prstGeom prst="rect">
            <a:avLst/>
          </a:prstGeom>
          <a:noFill/>
        </p:spPr>
        <p:txBody>
          <a:bodyPr wrap="square" rtlCol="0">
            <a:spAutoFit/>
          </a:bodyPr>
          <a:lstStyle/>
          <a:p>
            <a:pPr>
              <a:lnSpc>
                <a:spcPct val="90000"/>
              </a:lnSpc>
            </a:pPr>
            <a:endParaRPr lang="en-US"/>
          </a:p>
        </p:txBody>
      </p:sp>
      <p:pic>
        <p:nvPicPr>
          <p:cNvPr id="7" name="Picture 9">
            <a:extLst>
              <a:ext uri="{FF2B5EF4-FFF2-40B4-BE49-F238E27FC236}">
                <a16:creationId xmlns:a16="http://schemas.microsoft.com/office/drawing/2014/main" id="{6DB9CD52-7E49-4A0C-9CC6-8C6F103C8E55}"/>
              </a:ext>
            </a:extLst>
          </p:cNvPr>
          <p:cNvPicPr>
            <a:picLocks noChangeAspect="1"/>
          </p:cNvPicPr>
          <p:nvPr/>
        </p:nvPicPr>
        <p:blipFill>
          <a:blip r:embed="rId3"/>
          <a:stretch>
            <a:fillRect/>
          </a:stretch>
        </p:blipFill>
        <p:spPr>
          <a:xfrm>
            <a:off x="-1398" y="6501391"/>
            <a:ext cx="10160466" cy="440574"/>
          </a:xfrm>
          <a:prstGeom prst="rect">
            <a:avLst/>
          </a:prstGeom>
        </p:spPr>
      </p:pic>
      <p:sp>
        <p:nvSpPr>
          <p:cNvPr id="5" name="Content Placeholder 2">
            <a:extLst>
              <a:ext uri="{FF2B5EF4-FFF2-40B4-BE49-F238E27FC236}">
                <a16:creationId xmlns:a16="http://schemas.microsoft.com/office/drawing/2014/main" id="{1D9FA47D-8CF6-4996-B758-7AA1424AE29C}"/>
              </a:ext>
            </a:extLst>
          </p:cNvPr>
          <p:cNvSpPr txBox="1">
            <a:spLocks/>
          </p:cNvSpPr>
          <p:nvPr/>
        </p:nvSpPr>
        <p:spPr>
          <a:xfrm>
            <a:off x="6476094" y="4812979"/>
            <a:ext cx="5827274" cy="651636"/>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Figure 3: The presence of outdoor cameras effectively prevents up to half of all crimes from being committed [5]</a:t>
            </a:r>
          </a:p>
          <a:p>
            <a:pPr marL="548640" lvl="1" indent="-274320"/>
            <a:endParaRPr lang="en-US" sz="1800"/>
          </a:p>
          <a:p>
            <a:pPr marL="548640" lvl="1" indent="-274320"/>
            <a:endParaRPr lang="en-US" sz="1800"/>
          </a:p>
          <a:p>
            <a:pPr marL="548640" lvl="1" indent="-274320"/>
            <a:endParaRPr lang="en-US" sz="1800"/>
          </a:p>
          <a:p>
            <a:pPr marL="274320" indent="-274320"/>
            <a:endParaRPr lang="en-US"/>
          </a:p>
          <a:p>
            <a:pPr marL="0" indent="0">
              <a:buFont typeface="Arial" pitchFamily="34" charset="0"/>
              <a:buNone/>
            </a:pPr>
            <a:endParaRPr lang="en-US"/>
          </a:p>
        </p:txBody>
      </p:sp>
      <p:pic>
        <p:nvPicPr>
          <p:cNvPr id="8" name="Picture 10" descr="Table&#10;&#10;Description automatically generated">
            <a:extLst>
              <a:ext uri="{FF2B5EF4-FFF2-40B4-BE49-F238E27FC236}">
                <a16:creationId xmlns:a16="http://schemas.microsoft.com/office/drawing/2014/main" id="{04BE67E6-496B-4843-A3BA-D07B40B025E8}"/>
              </a:ext>
            </a:extLst>
          </p:cNvPr>
          <p:cNvPicPr>
            <a:picLocks noChangeAspect="1"/>
          </p:cNvPicPr>
          <p:nvPr/>
        </p:nvPicPr>
        <p:blipFill>
          <a:blip r:embed="rId4"/>
          <a:stretch>
            <a:fillRect/>
          </a:stretch>
        </p:blipFill>
        <p:spPr>
          <a:xfrm>
            <a:off x="6554951" y="2153995"/>
            <a:ext cx="5353269" cy="2550010"/>
          </a:xfrm>
          <a:prstGeom prst="rect">
            <a:avLst/>
          </a:prstGeom>
        </p:spPr>
      </p:pic>
      <p:sp>
        <p:nvSpPr>
          <p:cNvPr id="11" name="Content Placeholder 2">
            <a:extLst>
              <a:ext uri="{FF2B5EF4-FFF2-40B4-BE49-F238E27FC236}">
                <a16:creationId xmlns:a16="http://schemas.microsoft.com/office/drawing/2014/main" id="{2220408E-4D92-444E-9CEC-CB94663DD6B1}"/>
              </a:ext>
            </a:extLst>
          </p:cNvPr>
          <p:cNvSpPr txBox="1">
            <a:spLocks/>
          </p:cNvSpPr>
          <p:nvPr/>
        </p:nvSpPr>
        <p:spPr>
          <a:xfrm>
            <a:off x="195089" y="6191209"/>
            <a:ext cx="900005" cy="310983"/>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[4, 5]</a:t>
            </a:r>
            <a:endParaRPr lang="en-US"/>
          </a:p>
        </p:txBody>
      </p:sp>
    </p:spTree>
    <p:extLst>
      <p:ext uri="{BB962C8B-B14F-4D97-AF65-F5344CB8AC3E}">
        <p14:creationId xmlns:p14="http://schemas.microsoft.com/office/powerpoint/2010/main" val="90091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
        <p:nvSpPr>
          <p:cNvPr id="9" name="Title 8">
            <a:extLst>
              <a:ext uri="{FF2B5EF4-FFF2-40B4-BE49-F238E27FC236}">
                <a16:creationId xmlns:a16="http://schemas.microsoft.com/office/drawing/2014/main" id="{F9DDB437-6E2D-43DF-94B3-F0F72FD33898}"/>
              </a:ext>
            </a:extLst>
          </p:cNvPr>
          <p:cNvSpPr>
            <a:spLocks noGrp="1"/>
          </p:cNvSpPr>
          <p:nvPr>
            <p:ph type="title"/>
          </p:nvPr>
        </p:nvSpPr>
        <p:spPr>
          <a:xfrm>
            <a:off x="914400" y="796647"/>
            <a:ext cx="10363200" cy="1219200"/>
          </a:xfrm>
        </p:spPr>
        <p:txBody>
          <a:bodyPr/>
          <a:lstStyle/>
          <a:p>
            <a:pPr algn="ctr"/>
            <a:r>
              <a:rPr lang="en-US"/>
              <a:t>Not everyone is replaceable</a:t>
            </a:r>
            <a:endParaRPr lang="en-US">
              <a:ea typeface="+mj-lt"/>
              <a:cs typeface="+mj-lt"/>
            </a:endParaRPr>
          </a:p>
        </p:txBody>
      </p:sp>
      <p:pic>
        <p:nvPicPr>
          <p:cNvPr id="10" name="Picture 9">
            <a:extLst>
              <a:ext uri="{FF2B5EF4-FFF2-40B4-BE49-F238E27FC236}">
                <a16:creationId xmlns:a16="http://schemas.microsoft.com/office/drawing/2014/main" id="{36E08ECF-90A0-4865-B6E5-06029A372FDD}"/>
              </a:ext>
            </a:extLst>
          </p:cNvPr>
          <p:cNvPicPr>
            <a:picLocks noChangeAspect="1"/>
          </p:cNvPicPr>
          <p:nvPr/>
        </p:nvPicPr>
        <p:blipFill>
          <a:blip r:embed="rId3"/>
          <a:stretch>
            <a:fillRect/>
          </a:stretch>
        </p:blipFill>
        <p:spPr>
          <a:xfrm>
            <a:off x="-1398" y="6501391"/>
            <a:ext cx="10160466" cy="440574"/>
          </a:xfrm>
          <a:prstGeom prst="rect">
            <a:avLst/>
          </a:prstGeom>
        </p:spPr>
      </p:pic>
      <p:sp>
        <p:nvSpPr>
          <p:cNvPr id="2" name="Content Placeholder 2">
            <a:extLst>
              <a:ext uri="{FF2B5EF4-FFF2-40B4-BE49-F238E27FC236}">
                <a16:creationId xmlns:a16="http://schemas.microsoft.com/office/drawing/2014/main" id="{8AD42909-45D4-4375-921A-852D4528E4D2}"/>
              </a:ext>
            </a:extLst>
          </p:cNvPr>
          <p:cNvSpPr txBox="1">
            <a:spLocks/>
          </p:cNvSpPr>
          <p:nvPr/>
        </p:nvSpPr>
        <p:spPr>
          <a:xfrm>
            <a:off x="195089" y="6136724"/>
            <a:ext cx="926587" cy="365468"/>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[16]</a:t>
            </a:r>
            <a:endParaRPr lang="en-US"/>
          </a:p>
        </p:txBody>
      </p:sp>
      <p:pic>
        <p:nvPicPr>
          <p:cNvPr id="3" name="Picture 3" descr="Diagram, engineering drawing&#10;&#10;Description automatically generated">
            <a:extLst>
              <a:ext uri="{FF2B5EF4-FFF2-40B4-BE49-F238E27FC236}">
                <a16:creationId xmlns:a16="http://schemas.microsoft.com/office/drawing/2014/main" id="{D2887860-D685-4907-A992-E4373CEF4816}"/>
              </a:ext>
            </a:extLst>
          </p:cNvPr>
          <p:cNvPicPr>
            <a:picLocks noChangeAspect="1"/>
          </p:cNvPicPr>
          <p:nvPr/>
        </p:nvPicPr>
        <p:blipFill>
          <a:blip r:embed="rId4"/>
          <a:stretch>
            <a:fillRect/>
          </a:stretch>
        </p:blipFill>
        <p:spPr>
          <a:xfrm>
            <a:off x="2879075" y="2014127"/>
            <a:ext cx="6433850" cy="4234395"/>
          </a:xfrm>
          <a:prstGeom prst="rect">
            <a:avLst/>
          </a:prstGeom>
        </p:spPr>
      </p:pic>
    </p:spTree>
    <p:extLst>
      <p:ext uri="{BB962C8B-B14F-4D97-AF65-F5344CB8AC3E}">
        <p14:creationId xmlns:p14="http://schemas.microsoft.com/office/powerpoint/2010/main" val="293720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A066-7BEA-43AB-AC82-A64C30CEA6B7}"/>
              </a:ext>
            </a:extLst>
          </p:cNvPr>
          <p:cNvSpPr>
            <a:spLocks noGrp="1"/>
          </p:cNvSpPr>
          <p:nvPr>
            <p:ph type="title"/>
          </p:nvPr>
        </p:nvSpPr>
        <p:spPr>
          <a:xfrm>
            <a:off x="735106" y="482600"/>
            <a:ext cx="10363200" cy="1219200"/>
          </a:xfrm>
        </p:spPr>
        <p:txBody>
          <a:bodyPr/>
          <a:lstStyle/>
          <a:p>
            <a:r>
              <a:rPr lang="en-US"/>
              <a:t>automation is computationally expensive</a:t>
            </a:r>
          </a:p>
        </p:txBody>
      </p:sp>
      <p:sp>
        <p:nvSpPr>
          <p:cNvPr id="3" name="Content Placeholder 2">
            <a:extLst>
              <a:ext uri="{FF2B5EF4-FFF2-40B4-BE49-F238E27FC236}">
                <a16:creationId xmlns:a16="http://schemas.microsoft.com/office/drawing/2014/main" id="{5E096D68-6CF1-40E6-A896-634F59C604F0}"/>
              </a:ext>
            </a:extLst>
          </p:cNvPr>
          <p:cNvSpPr>
            <a:spLocks noGrp="1"/>
          </p:cNvSpPr>
          <p:nvPr>
            <p:ph sz="half" idx="1"/>
          </p:nvPr>
        </p:nvSpPr>
        <p:spPr>
          <a:xfrm>
            <a:off x="591671" y="1713753"/>
            <a:ext cx="9711764" cy="4461436"/>
          </a:xfrm>
        </p:spPr>
        <p:txBody>
          <a:bodyPr vert="horz" lIns="91436" tIns="45718" rIns="91436" bIns="45718" rtlCol="0" anchor="t">
            <a:normAutofit/>
          </a:bodyPr>
          <a:lstStyle/>
          <a:p>
            <a:pPr marL="274320" indent="-274320">
              <a:buFont typeface="Arial"/>
              <a:buChar char="•"/>
            </a:pPr>
            <a:r>
              <a:rPr lang="en-US">
                <a:ea typeface="+mn-lt"/>
                <a:cs typeface="+mn-lt"/>
              </a:rPr>
              <a:t>Automating everything would have low return on investment</a:t>
            </a:r>
          </a:p>
          <a:p>
            <a:pPr marL="548640" lvl="1" indent="-274320">
              <a:buFont typeface="Cambria"/>
              <a:buChar char="–"/>
            </a:pPr>
            <a:r>
              <a:rPr lang="en-US">
                <a:ea typeface="+mn-lt"/>
                <a:cs typeface="+mn-lt"/>
              </a:rPr>
              <a:t>Ideal tasks are high in volume and cost and low in variation</a:t>
            </a:r>
            <a:endParaRPr lang="en-US"/>
          </a:p>
          <a:p>
            <a:pPr marL="548640" lvl="1" indent="-274320">
              <a:buFont typeface="Cambria"/>
              <a:buChar char="–"/>
            </a:pPr>
            <a:r>
              <a:rPr lang="en-US">
                <a:ea typeface="+mn-lt"/>
                <a:cs typeface="+mn-lt"/>
              </a:rPr>
              <a:t>Takes time, money, and resources to automate</a:t>
            </a:r>
          </a:p>
          <a:p>
            <a:pPr marL="548640" lvl="1" indent="-274320">
              <a:buFont typeface="Cambria"/>
              <a:buChar char="–"/>
            </a:pPr>
            <a:r>
              <a:rPr lang="en-US">
                <a:ea typeface="+mn-lt"/>
                <a:cs typeface="+mn-lt"/>
              </a:rPr>
              <a:t>Late breakeven point</a:t>
            </a:r>
          </a:p>
          <a:p>
            <a:pPr marL="548640" lvl="1" indent="-274320">
              <a:buFont typeface="Cambria"/>
              <a:buChar char="–"/>
            </a:pPr>
            <a:endParaRPr lang="en-US"/>
          </a:p>
          <a:p>
            <a:pPr marL="274320" indent="-274320"/>
            <a:r>
              <a:rPr lang="en-US"/>
              <a:t>Continuous need to train and re-train</a:t>
            </a:r>
          </a:p>
          <a:p>
            <a:pPr marL="548640" lvl="1" indent="-274320"/>
            <a:r>
              <a:rPr lang="en-US"/>
              <a:t>Avoid bias in data</a:t>
            </a:r>
          </a:p>
          <a:p>
            <a:pPr marL="548640" lvl="1" indent="-274320"/>
            <a:r>
              <a:rPr lang="en-US"/>
              <a:t>Coded Bias movie discusses racial inequity </a:t>
            </a:r>
            <a:br>
              <a:rPr lang="en-US"/>
            </a:br>
            <a:r>
              <a:rPr lang="en-US"/>
              <a:t>with facial recognition</a:t>
            </a:r>
          </a:p>
          <a:p>
            <a:pPr marL="548640" lvl="1" indent="-274320"/>
            <a:endParaRPr lang="en-US"/>
          </a:p>
          <a:p>
            <a:pPr marL="274320" indent="-274320">
              <a:buFont typeface="Arial" pitchFamily="18" charset="0"/>
              <a:buChar char="•"/>
            </a:pPr>
            <a:endParaRPr lang="en-US"/>
          </a:p>
        </p:txBody>
      </p:sp>
      <p:sp>
        <p:nvSpPr>
          <p:cNvPr id="6" name="Slide Number Placeholder 5">
            <a:extLst>
              <a:ext uri="{FF2B5EF4-FFF2-40B4-BE49-F238E27FC236}">
                <a16:creationId xmlns:a16="http://schemas.microsoft.com/office/drawing/2014/main" id="{C22C1C9E-2421-4E0C-8165-496BAC6E7165}"/>
              </a:ext>
            </a:extLst>
          </p:cNvPr>
          <p:cNvSpPr>
            <a:spLocks noGrp="1"/>
          </p:cNvSpPr>
          <p:nvPr>
            <p:ph type="sldNum" sz="quarter" idx="12"/>
          </p:nvPr>
        </p:nvSpPr>
        <p:spPr/>
        <p:txBody>
          <a:bodyPr/>
          <a:lstStyle/>
          <a:p>
            <a:fld id="{A2A17EAB-8B51-5C40-8776-6683E51FA7A0}" type="slidenum">
              <a:rPr lang="en-US" smtClean="0"/>
              <a:t>7</a:t>
            </a:fld>
            <a:endParaRPr lang="en-US"/>
          </a:p>
        </p:txBody>
      </p:sp>
      <p:pic>
        <p:nvPicPr>
          <p:cNvPr id="7" name="Picture 9">
            <a:extLst>
              <a:ext uri="{FF2B5EF4-FFF2-40B4-BE49-F238E27FC236}">
                <a16:creationId xmlns:a16="http://schemas.microsoft.com/office/drawing/2014/main" id="{A1321AB3-1584-47F3-A144-3A0DFC556E16}"/>
              </a:ext>
            </a:extLst>
          </p:cNvPr>
          <p:cNvPicPr>
            <a:picLocks noChangeAspect="1"/>
          </p:cNvPicPr>
          <p:nvPr/>
        </p:nvPicPr>
        <p:blipFill>
          <a:blip r:embed="rId3"/>
          <a:stretch>
            <a:fillRect/>
          </a:stretch>
        </p:blipFill>
        <p:spPr>
          <a:xfrm>
            <a:off x="-1398" y="6501391"/>
            <a:ext cx="10160466" cy="440574"/>
          </a:xfrm>
          <a:prstGeom prst="rect">
            <a:avLst/>
          </a:prstGeom>
        </p:spPr>
      </p:pic>
      <p:pic>
        <p:nvPicPr>
          <p:cNvPr id="10" name="Picture 10" descr="Diagram&#10;&#10;Description automatically generated">
            <a:extLst>
              <a:ext uri="{FF2B5EF4-FFF2-40B4-BE49-F238E27FC236}">
                <a16:creationId xmlns:a16="http://schemas.microsoft.com/office/drawing/2014/main" id="{D7FFFE58-9B80-4B78-87FE-0FCFF816A9A2}"/>
              </a:ext>
            </a:extLst>
          </p:cNvPr>
          <p:cNvPicPr>
            <a:picLocks noChangeAspect="1"/>
          </p:cNvPicPr>
          <p:nvPr/>
        </p:nvPicPr>
        <p:blipFill>
          <a:blip r:embed="rId4"/>
          <a:stretch>
            <a:fillRect/>
          </a:stretch>
        </p:blipFill>
        <p:spPr>
          <a:xfrm>
            <a:off x="7413811" y="2607346"/>
            <a:ext cx="4267200" cy="3247991"/>
          </a:xfrm>
          <a:prstGeom prst="rect">
            <a:avLst/>
          </a:prstGeom>
        </p:spPr>
      </p:pic>
      <p:sp>
        <p:nvSpPr>
          <p:cNvPr id="12" name="Content Placeholder 2">
            <a:extLst>
              <a:ext uri="{FF2B5EF4-FFF2-40B4-BE49-F238E27FC236}">
                <a16:creationId xmlns:a16="http://schemas.microsoft.com/office/drawing/2014/main" id="{1C1EA9D2-0CE4-4536-AFB6-E1844C5D7F01}"/>
              </a:ext>
            </a:extLst>
          </p:cNvPr>
          <p:cNvSpPr txBox="1">
            <a:spLocks/>
          </p:cNvSpPr>
          <p:nvPr/>
        </p:nvSpPr>
        <p:spPr>
          <a:xfrm>
            <a:off x="6243012" y="5852885"/>
            <a:ext cx="5827274" cy="651636"/>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Figure 4: 100% automation sees very low personnel costs, but it takes a long time and significant capital to reach this point [17]</a:t>
            </a:r>
          </a:p>
          <a:p>
            <a:pPr marL="548640" lvl="1" indent="-274320"/>
            <a:endParaRPr lang="en-US" sz="1800"/>
          </a:p>
          <a:p>
            <a:pPr marL="548640" lvl="1" indent="-274320"/>
            <a:endParaRPr lang="en-US" sz="1800"/>
          </a:p>
          <a:p>
            <a:pPr marL="548640" lvl="1" indent="-274320"/>
            <a:endParaRPr lang="en-US" sz="1800"/>
          </a:p>
          <a:p>
            <a:pPr marL="274320" indent="-274320"/>
            <a:endParaRPr lang="en-US"/>
          </a:p>
          <a:p>
            <a:pPr marL="0" indent="0">
              <a:buFont typeface="Arial" pitchFamily="34" charset="0"/>
              <a:buNone/>
            </a:pPr>
            <a:endParaRPr lang="en-US"/>
          </a:p>
        </p:txBody>
      </p:sp>
      <p:sp>
        <p:nvSpPr>
          <p:cNvPr id="15" name="Content Placeholder 2">
            <a:extLst>
              <a:ext uri="{FF2B5EF4-FFF2-40B4-BE49-F238E27FC236}">
                <a16:creationId xmlns:a16="http://schemas.microsoft.com/office/drawing/2014/main" id="{B669248B-68DE-4E10-92C4-72CBE06C057B}"/>
              </a:ext>
            </a:extLst>
          </p:cNvPr>
          <p:cNvSpPr txBox="1">
            <a:spLocks/>
          </p:cNvSpPr>
          <p:nvPr/>
        </p:nvSpPr>
        <p:spPr>
          <a:xfrm>
            <a:off x="195089" y="6136724"/>
            <a:ext cx="926587" cy="365468"/>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[6, 7]</a:t>
            </a:r>
            <a:endParaRPr lang="en-US"/>
          </a:p>
        </p:txBody>
      </p:sp>
    </p:spTree>
    <p:extLst>
      <p:ext uri="{BB962C8B-B14F-4D97-AF65-F5344CB8AC3E}">
        <p14:creationId xmlns:p14="http://schemas.microsoft.com/office/powerpoint/2010/main" val="128397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AC3C-36B5-495F-B492-8B0908784AAC}"/>
              </a:ext>
            </a:extLst>
          </p:cNvPr>
          <p:cNvSpPr>
            <a:spLocks noGrp="1"/>
          </p:cNvSpPr>
          <p:nvPr>
            <p:ph type="title"/>
          </p:nvPr>
        </p:nvSpPr>
        <p:spPr/>
        <p:txBody>
          <a:bodyPr/>
          <a:lstStyle/>
          <a:p>
            <a:r>
              <a:rPr lang="en-US"/>
              <a:t>AI can never entirely replace a real human</a:t>
            </a:r>
          </a:p>
        </p:txBody>
      </p:sp>
      <p:sp>
        <p:nvSpPr>
          <p:cNvPr id="3" name="Content Placeholder 2">
            <a:extLst>
              <a:ext uri="{FF2B5EF4-FFF2-40B4-BE49-F238E27FC236}">
                <a16:creationId xmlns:a16="http://schemas.microsoft.com/office/drawing/2014/main" id="{FAA26228-2D45-4DE2-9868-B0507DA2C2AB}"/>
              </a:ext>
            </a:extLst>
          </p:cNvPr>
          <p:cNvSpPr>
            <a:spLocks noGrp="1"/>
          </p:cNvSpPr>
          <p:nvPr>
            <p:ph sz="half" idx="1"/>
          </p:nvPr>
        </p:nvSpPr>
        <p:spPr>
          <a:xfrm>
            <a:off x="914400" y="1681481"/>
            <a:ext cx="4978400" cy="4470400"/>
          </a:xfrm>
        </p:spPr>
        <p:txBody>
          <a:bodyPr vert="horz" lIns="91436" tIns="45718" rIns="91436" bIns="45718" rtlCol="0" anchor="t">
            <a:normAutofit/>
          </a:bodyPr>
          <a:lstStyle/>
          <a:p>
            <a:pPr marL="274320" indent="-274320"/>
            <a:r>
              <a:rPr lang="en-US"/>
              <a:t>Intangible 'human element'</a:t>
            </a:r>
          </a:p>
          <a:p>
            <a:pPr marL="548640" lvl="1" indent="-274320">
              <a:buFont typeface="Cambria" pitchFamily="34" charset="0"/>
              <a:buChar char="–"/>
            </a:pPr>
            <a:r>
              <a:rPr lang="en-US"/>
              <a:t>Interpersonal skills</a:t>
            </a:r>
          </a:p>
          <a:p>
            <a:pPr marL="548640" lvl="1" indent="-274320">
              <a:buFont typeface="Cambria" pitchFamily="34" charset="0"/>
              <a:buChar char="–"/>
            </a:pPr>
            <a:r>
              <a:rPr lang="en-US"/>
              <a:t>Decision making and human intuition</a:t>
            </a:r>
          </a:p>
          <a:p>
            <a:pPr marL="548640" lvl="1" indent="-274320">
              <a:buFont typeface="Cambria" pitchFamily="34" charset="0"/>
              <a:buChar char="–"/>
            </a:pPr>
            <a:r>
              <a:rPr lang="en-US"/>
              <a:t>Creativity and leadership</a:t>
            </a:r>
          </a:p>
          <a:p>
            <a:pPr marL="274320" indent="-274320"/>
            <a:endParaRPr lang="en-US"/>
          </a:p>
          <a:p>
            <a:pPr marL="274320" indent="-274320"/>
            <a:r>
              <a:rPr lang="en-US"/>
              <a:t>Some jobs can never be automated away</a:t>
            </a:r>
          </a:p>
          <a:p>
            <a:pPr marL="548640" lvl="1" indent="-274320"/>
            <a:r>
              <a:rPr lang="en-US"/>
              <a:t>Doctors particularly surgeons</a:t>
            </a:r>
          </a:p>
          <a:p>
            <a:pPr marL="548640" lvl="1" indent="-274320"/>
            <a:r>
              <a:rPr lang="en-US"/>
              <a:t>Therapists/psychologists</a:t>
            </a:r>
          </a:p>
          <a:p>
            <a:pPr marL="548640" lvl="1" indent="-274320"/>
            <a:r>
              <a:rPr lang="en-US"/>
              <a:t>Professors and teachers</a:t>
            </a:r>
          </a:p>
          <a:p>
            <a:pPr marL="548640" lvl="1" indent="-274320"/>
            <a:r>
              <a:rPr lang="en-US"/>
              <a:t>Athletes</a:t>
            </a:r>
          </a:p>
        </p:txBody>
      </p:sp>
      <p:sp>
        <p:nvSpPr>
          <p:cNvPr id="6" name="Slide Number Placeholder 5">
            <a:extLst>
              <a:ext uri="{FF2B5EF4-FFF2-40B4-BE49-F238E27FC236}">
                <a16:creationId xmlns:a16="http://schemas.microsoft.com/office/drawing/2014/main" id="{7BEBD8B1-BF7D-408F-BDD5-30614DE1A97E}"/>
              </a:ext>
            </a:extLst>
          </p:cNvPr>
          <p:cNvSpPr>
            <a:spLocks noGrp="1"/>
          </p:cNvSpPr>
          <p:nvPr>
            <p:ph type="sldNum" sz="quarter" idx="12"/>
          </p:nvPr>
        </p:nvSpPr>
        <p:spPr/>
        <p:txBody>
          <a:bodyPr/>
          <a:lstStyle/>
          <a:p>
            <a:fld id="{A2A17EAB-8B51-5C40-8776-6683E51FA7A0}" type="slidenum">
              <a:rPr lang="en-US" dirty="0" smtClean="0"/>
              <a:t>8</a:t>
            </a:fld>
            <a:endParaRPr lang="en-US"/>
          </a:p>
        </p:txBody>
      </p:sp>
      <p:pic>
        <p:nvPicPr>
          <p:cNvPr id="4" name="Picture 9">
            <a:extLst>
              <a:ext uri="{FF2B5EF4-FFF2-40B4-BE49-F238E27FC236}">
                <a16:creationId xmlns:a16="http://schemas.microsoft.com/office/drawing/2014/main" id="{4A0DA012-8B8A-4015-94B3-AE552AA21E87}"/>
              </a:ext>
            </a:extLst>
          </p:cNvPr>
          <p:cNvPicPr>
            <a:picLocks noChangeAspect="1"/>
          </p:cNvPicPr>
          <p:nvPr/>
        </p:nvPicPr>
        <p:blipFill>
          <a:blip r:embed="rId3"/>
          <a:stretch>
            <a:fillRect/>
          </a:stretch>
        </p:blipFill>
        <p:spPr>
          <a:xfrm>
            <a:off x="-1398" y="6501391"/>
            <a:ext cx="10160466" cy="440574"/>
          </a:xfrm>
          <a:prstGeom prst="rect">
            <a:avLst/>
          </a:prstGeom>
        </p:spPr>
      </p:pic>
      <p:sp>
        <p:nvSpPr>
          <p:cNvPr id="5" name="Content Placeholder 2">
            <a:extLst>
              <a:ext uri="{FF2B5EF4-FFF2-40B4-BE49-F238E27FC236}">
                <a16:creationId xmlns:a16="http://schemas.microsoft.com/office/drawing/2014/main" id="{D8F183CE-F01D-4F85-AC79-7631FB7E9158}"/>
              </a:ext>
            </a:extLst>
          </p:cNvPr>
          <p:cNvSpPr txBox="1">
            <a:spLocks/>
          </p:cNvSpPr>
          <p:nvPr/>
        </p:nvSpPr>
        <p:spPr>
          <a:xfrm>
            <a:off x="195089" y="6136724"/>
            <a:ext cx="926587" cy="365468"/>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[8]</a:t>
            </a:r>
            <a:endParaRPr lang="en-US"/>
          </a:p>
        </p:txBody>
      </p:sp>
      <p:pic>
        <p:nvPicPr>
          <p:cNvPr id="14" name="Picture 14" descr="Chart&#10;&#10;Description automatically generated">
            <a:extLst>
              <a:ext uri="{FF2B5EF4-FFF2-40B4-BE49-F238E27FC236}">
                <a16:creationId xmlns:a16="http://schemas.microsoft.com/office/drawing/2014/main" id="{9A0F1A0C-69D0-4C97-8A6C-AF8A993FA176}"/>
              </a:ext>
            </a:extLst>
          </p:cNvPr>
          <p:cNvPicPr>
            <a:picLocks noGrp="1" noChangeAspect="1"/>
          </p:cNvPicPr>
          <p:nvPr>
            <p:ph sz="half" idx="2"/>
          </p:nvPr>
        </p:nvPicPr>
        <p:blipFill>
          <a:blip r:embed="rId4"/>
          <a:stretch>
            <a:fillRect/>
          </a:stretch>
        </p:blipFill>
        <p:spPr>
          <a:xfrm>
            <a:off x="6605572" y="1576325"/>
            <a:ext cx="5104090" cy="4146840"/>
          </a:xfrm>
        </p:spPr>
      </p:pic>
      <p:sp>
        <p:nvSpPr>
          <p:cNvPr id="13" name="Content Placeholder 2">
            <a:extLst>
              <a:ext uri="{FF2B5EF4-FFF2-40B4-BE49-F238E27FC236}">
                <a16:creationId xmlns:a16="http://schemas.microsoft.com/office/drawing/2014/main" id="{AE905595-BCCA-400F-B595-0143010FEAF9}"/>
              </a:ext>
            </a:extLst>
          </p:cNvPr>
          <p:cNvSpPr txBox="1">
            <a:spLocks/>
          </p:cNvSpPr>
          <p:nvPr/>
        </p:nvSpPr>
        <p:spPr>
          <a:xfrm>
            <a:off x="6243012" y="5812245"/>
            <a:ext cx="5827274" cy="651636"/>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Figure 5: Automation requires predictable conditions and cannot be applied to jobs that have high variability[18]</a:t>
            </a:r>
          </a:p>
          <a:p>
            <a:pPr marL="548640" lvl="1" indent="-274320"/>
            <a:endParaRPr lang="en-US" sz="1800"/>
          </a:p>
          <a:p>
            <a:pPr marL="548640" lvl="1" indent="-274320"/>
            <a:endParaRPr lang="en-US" sz="1800"/>
          </a:p>
          <a:p>
            <a:pPr marL="548640" lvl="1" indent="-274320"/>
            <a:endParaRPr lang="en-US" sz="1800"/>
          </a:p>
          <a:p>
            <a:pPr marL="274320" indent="-274320"/>
            <a:endParaRPr lang="en-US"/>
          </a:p>
          <a:p>
            <a:pPr marL="0" indent="0">
              <a:buFont typeface="Arial" pitchFamily="34" charset="0"/>
              <a:buNone/>
            </a:pPr>
            <a:endParaRPr lang="en-US"/>
          </a:p>
        </p:txBody>
      </p:sp>
    </p:spTree>
    <p:extLst>
      <p:ext uri="{BB962C8B-B14F-4D97-AF65-F5344CB8AC3E}">
        <p14:creationId xmlns:p14="http://schemas.microsoft.com/office/powerpoint/2010/main" val="350147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1FFA-9B24-4494-932E-8B9F7B43CFCB}"/>
              </a:ext>
            </a:extLst>
          </p:cNvPr>
          <p:cNvSpPr>
            <a:spLocks noGrp="1"/>
          </p:cNvSpPr>
          <p:nvPr>
            <p:ph type="title"/>
          </p:nvPr>
        </p:nvSpPr>
        <p:spPr>
          <a:xfrm>
            <a:off x="521617" y="490456"/>
            <a:ext cx="11824354" cy="1219200"/>
          </a:xfrm>
        </p:spPr>
        <p:txBody>
          <a:bodyPr/>
          <a:lstStyle/>
          <a:p>
            <a:r>
              <a:rPr lang="en-US"/>
              <a:t>Full Automation has dangerous </a:t>
            </a:r>
            <a:r>
              <a:rPr lang="en-US" err="1"/>
              <a:t>impliCATIONS</a:t>
            </a:r>
          </a:p>
        </p:txBody>
      </p:sp>
      <p:sp>
        <p:nvSpPr>
          <p:cNvPr id="3" name="Content Placeholder 2">
            <a:extLst>
              <a:ext uri="{FF2B5EF4-FFF2-40B4-BE49-F238E27FC236}">
                <a16:creationId xmlns:a16="http://schemas.microsoft.com/office/drawing/2014/main" id="{91914D29-9042-44AA-AF8B-C8E5BC40C7DB}"/>
              </a:ext>
            </a:extLst>
          </p:cNvPr>
          <p:cNvSpPr>
            <a:spLocks noGrp="1"/>
          </p:cNvSpPr>
          <p:nvPr>
            <p:ph sz="half" idx="1"/>
          </p:nvPr>
        </p:nvSpPr>
        <p:spPr>
          <a:xfrm>
            <a:off x="398206" y="1713272"/>
            <a:ext cx="6043561" cy="4470400"/>
          </a:xfrm>
        </p:spPr>
        <p:txBody>
          <a:bodyPr vert="horz" lIns="91436" tIns="45718" rIns="91436" bIns="45718" rtlCol="0" anchor="t">
            <a:normAutofit/>
          </a:bodyPr>
          <a:lstStyle/>
          <a:p>
            <a:pPr marL="274320" indent="-274320"/>
            <a:r>
              <a:rPr lang="en-US"/>
              <a:t>Shift human experience</a:t>
            </a:r>
          </a:p>
          <a:p>
            <a:pPr marL="548640" lvl="1" indent="-274320">
              <a:buFont typeface="Cambria" pitchFamily="34" charset="0"/>
              <a:buChar char="–"/>
            </a:pPr>
            <a:r>
              <a:rPr lang="en-US"/>
              <a:t>Loss of sense of purpose</a:t>
            </a:r>
          </a:p>
          <a:p>
            <a:pPr marL="548640" lvl="1" indent="-274320"/>
            <a:r>
              <a:rPr lang="en-US"/>
              <a:t>Too much freedom</a:t>
            </a:r>
          </a:p>
          <a:p>
            <a:pPr marL="548640" lvl="1" indent="-274320"/>
            <a:r>
              <a:rPr lang="en-US"/>
              <a:t>Society becomes more unproductive</a:t>
            </a:r>
          </a:p>
          <a:p>
            <a:pPr marL="548640" lvl="1" indent="-274320"/>
            <a:endParaRPr lang="en-US"/>
          </a:p>
          <a:p>
            <a:pPr marL="274320" indent="-274320">
              <a:buFont typeface="Arial" pitchFamily="18" charset="0"/>
              <a:buChar char="•"/>
            </a:pPr>
            <a:r>
              <a:rPr lang="en-US"/>
              <a:t>Increased danger of terrorism</a:t>
            </a:r>
          </a:p>
          <a:p>
            <a:pPr marL="548640" lvl="1" indent="-274320"/>
            <a:r>
              <a:rPr lang="en-US"/>
              <a:t>Technology is hackable</a:t>
            </a:r>
          </a:p>
          <a:p>
            <a:pPr marL="548640" lvl="1" indent="-274320"/>
            <a:r>
              <a:rPr lang="en-US"/>
              <a:t>Simple changes to input data interpreted vastly differently by AI</a:t>
            </a:r>
          </a:p>
          <a:p>
            <a:pPr marL="548640" lvl="1" indent="-274320"/>
            <a:r>
              <a:rPr lang="en-US"/>
              <a:t>Attacks not detectable by traditional methods</a:t>
            </a:r>
          </a:p>
        </p:txBody>
      </p:sp>
      <p:sp>
        <p:nvSpPr>
          <p:cNvPr id="6" name="Slide Number Placeholder 5">
            <a:extLst>
              <a:ext uri="{FF2B5EF4-FFF2-40B4-BE49-F238E27FC236}">
                <a16:creationId xmlns:a16="http://schemas.microsoft.com/office/drawing/2014/main" id="{901A4839-DB9D-4160-82EB-CF0D039E0E8B}"/>
              </a:ext>
            </a:extLst>
          </p:cNvPr>
          <p:cNvSpPr>
            <a:spLocks noGrp="1"/>
          </p:cNvSpPr>
          <p:nvPr>
            <p:ph type="sldNum" sz="quarter" idx="12"/>
          </p:nvPr>
        </p:nvSpPr>
        <p:spPr/>
        <p:txBody>
          <a:bodyPr/>
          <a:lstStyle/>
          <a:p>
            <a:fld id="{A2A17EAB-8B51-5C40-8776-6683E51FA7A0}" type="slidenum">
              <a:rPr lang="en-US" smtClean="0"/>
              <a:t>9</a:t>
            </a:fld>
            <a:endParaRPr lang="en-US"/>
          </a:p>
        </p:txBody>
      </p:sp>
      <p:pic>
        <p:nvPicPr>
          <p:cNvPr id="9" name="Picture 9">
            <a:extLst>
              <a:ext uri="{FF2B5EF4-FFF2-40B4-BE49-F238E27FC236}">
                <a16:creationId xmlns:a16="http://schemas.microsoft.com/office/drawing/2014/main" id="{62D06911-33F9-4278-9B34-571A6010647E}"/>
              </a:ext>
            </a:extLst>
          </p:cNvPr>
          <p:cNvPicPr>
            <a:picLocks noChangeAspect="1"/>
          </p:cNvPicPr>
          <p:nvPr/>
        </p:nvPicPr>
        <p:blipFill>
          <a:blip r:embed="rId3"/>
          <a:stretch>
            <a:fillRect/>
          </a:stretch>
        </p:blipFill>
        <p:spPr>
          <a:xfrm>
            <a:off x="-1398" y="6501391"/>
            <a:ext cx="10160466" cy="440574"/>
          </a:xfrm>
          <a:prstGeom prst="rect">
            <a:avLst/>
          </a:prstGeom>
        </p:spPr>
      </p:pic>
      <p:sp>
        <p:nvSpPr>
          <p:cNvPr id="4" name="Content Placeholder 2">
            <a:extLst>
              <a:ext uri="{FF2B5EF4-FFF2-40B4-BE49-F238E27FC236}">
                <a16:creationId xmlns:a16="http://schemas.microsoft.com/office/drawing/2014/main" id="{B34DE999-6283-42B7-81CE-E8F0D575559B}"/>
              </a:ext>
            </a:extLst>
          </p:cNvPr>
          <p:cNvSpPr txBox="1">
            <a:spLocks/>
          </p:cNvSpPr>
          <p:nvPr/>
        </p:nvSpPr>
        <p:spPr>
          <a:xfrm>
            <a:off x="195089" y="6136724"/>
            <a:ext cx="926587" cy="365468"/>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[9, 10]</a:t>
            </a:r>
            <a:endParaRPr lang="en-US"/>
          </a:p>
        </p:txBody>
      </p:sp>
      <p:sp>
        <p:nvSpPr>
          <p:cNvPr id="8" name="Content Placeholder 2">
            <a:extLst>
              <a:ext uri="{FF2B5EF4-FFF2-40B4-BE49-F238E27FC236}">
                <a16:creationId xmlns:a16="http://schemas.microsoft.com/office/drawing/2014/main" id="{097560A6-249F-46F4-A20F-6FAC49C686FB}"/>
              </a:ext>
            </a:extLst>
          </p:cNvPr>
          <p:cNvSpPr txBox="1">
            <a:spLocks/>
          </p:cNvSpPr>
          <p:nvPr/>
        </p:nvSpPr>
        <p:spPr>
          <a:xfrm>
            <a:off x="6366652" y="5667425"/>
            <a:ext cx="5827274" cy="651636"/>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Figure 6: A faked image that looked like person A to the naked eye was identified as person B by facial recognition technology[10]</a:t>
            </a:r>
          </a:p>
          <a:p>
            <a:pPr marL="548640" lvl="1" indent="-274320"/>
            <a:endParaRPr lang="en-US" sz="1800"/>
          </a:p>
          <a:p>
            <a:pPr marL="548640" lvl="1" indent="-274320"/>
            <a:endParaRPr lang="en-US" sz="1800"/>
          </a:p>
          <a:p>
            <a:pPr marL="548640" lvl="1" indent="-274320"/>
            <a:endParaRPr lang="en-US" sz="1800"/>
          </a:p>
          <a:p>
            <a:pPr marL="274320" indent="-274320"/>
            <a:endParaRPr lang="en-US"/>
          </a:p>
          <a:p>
            <a:pPr marL="0" indent="0">
              <a:buFont typeface="Arial" pitchFamily="34" charset="0"/>
              <a:buNone/>
            </a:pPr>
            <a:endParaRPr lang="en-US"/>
          </a:p>
        </p:txBody>
      </p:sp>
      <p:pic>
        <p:nvPicPr>
          <p:cNvPr id="18" name="Picture 18" descr="A picture containing wall, smiling, posing&#10;&#10;Description automatically generated">
            <a:extLst>
              <a:ext uri="{FF2B5EF4-FFF2-40B4-BE49-F238E27FC236}">
                <a16:creationId xmlns:a16="http://schemas.microsoft.com/office/drawing/2014/main" id="{96B93408-C6CD-4AE3-BDD8-9B432338BA3C}"/>
              </a:ext>
            </a:extLst>
          </p:cNvPr>
          <p:cNvPicPr>
            <a:picLocks noGrp="1" noChangeAspect="1"/>
          </p:cNvPicPr>
          <p:nvPr>
            <p:ph sz="half" idx="2"/>
          </p:nvPr>
        </p:nvPicPr>
        <p:blipFill>
          <a:blip r:embed="rId4"/>
          <a:stretch>
            <a:fillRect/>
          </a:stretch>
        </p:blipFill>
        <p:spPr>
          <a:xfrm>
            <a:off x="7165521" y="1397455"/>
            <a:ext cx="1895929" cy="1914979"/>
          </a:xfrm>
        </p:spPr>
      </p:pic>
      <p:pic>
        <p:nvPicPr>
          <p:cNvPr id="19" name="Picture 19" descr="A picture containing wall, person, person, indoor&#10;&#10;Description automatically generated">
            <a:extLst>
              <a:ext uri="{FF2B5EF4-FFF2-40B4-BE49-F238E27FC236}">
                <a16:creationId xmlns:a16="http://schemas.microsoft.com/office/drawing/2014/main" id="{3A5B6C59-A017-4985-819D-A7EC287A5BFE}"/>
              </a:ext>
            </a:extLst>
          </p:cNvPr>
          <p:cNvPicPr>
            <a:picLocks noChangeAspect="1"/>
          </p:cNvPicPr>
          <p:nvPr/>
        </p:nvPicPr>
        <p:blipFill>
          <a:blip r:embed="rId5"/>
          <a:stretch>
            <a:fillRect/>
          </a:stretch>
        </p:blipFill>
        <p:spPr>
          <a:xfrm>
            <a:off x="9187543" y="1397897"/>
            <a:ext cx="1908629" cy="1914093"/>
          </a:xfrm>
          <a:prstGeom prst="rect">
            <a:avLst/>
          </a:prstGeom>
        </p:spPr>
      </p:pic>
      <p:sp>
        <p:nvSpPr>
          <p:cNvPr id="20" name="Content Placeholder 2">
            <a:extLst>
              <a:ext uri="{FF2B5EF4-FFF2-40B4-BE49-F238E27FC236}">
                <a16:creationId xmlns:a16="http://schemas.microsoft.com/office/drawing/2014/main" id="{EBDB0915-1C66-46E3-BCF5-8E2B78AEA960}"/>
              </a:ext>
            </a:extLst>
          </p:cNvPr>
          <p:cNvSpPr txBox="1">
            <a:spLocks/>
          </p:cNvSpPr>
          <p:nvPr/>
        </p:nvSpPr>
        <p:spPr>
          <a:xfrm>
            <a:off x="6272308" y="3294338"/>
            <a:ext cx="5827274" cy="651636"/>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Real person A           Real person b</a:t>
            </a:r>
            <a:endParaRPr lang="en-US"/>
          </a:p>
        </p:txBody>
      </p:sp>
      <p:pic>
        <p:nvPicPr>
          <p:cNvPr id="21" name="Picture 21" descr="A collage of a person&amp;#39;s face&#10;&#10;Description automatically generated">
            <a:extLst>
              <a:ext uri="{FF2B5EF4-FFF2-40B4-BE49-F238E27FC236}">
                <a16:creationId xmlns:a16="http://schemas.microsoft.com/office/drawing/2014/main" id="{224F517C-4053-438B-8A63-2FF7ADEDDBD4}"/>
              </a:ext>
            </a:extLst>
          </p:cNvPr>
          <p:cNvPicPr>
            <a:picLocks noChangeAspect="1"/>
          </p:cNvPicPr>
          <p:nvPr/>
        </p:nvPicPr>
        <p:blipFill>
          <a:blip r:embed="rId6"/>
          <a:stretch>
            <a:fillRect/>
          </a:stretch>
        </p:blipFill>
        <p:spPr>
          <a:xfrm>
            <a:off x="6306457" y="4124234"/>
            <a:ext cx="5754914" cy="1410788"/>
          </a:xfrm>
          <a:prstGeom prst="rect">
            <a:avLst/>
          </a:prstGeom>
        </p:spPr>
      </p:pic>
      <p:sp>
        <p:nvSpPr>
          <p:cNvPr id="22" name="Content Placeholder 2">
            <a:extLst>
              <a:ext uri="{FF2B5EF4-FFF2-40B4-BE49-F238E27FC236}">
                <a16:creationId xmlns:a16="http://schemas.microsoft.com/office/drawing/2014/main" id="{DD465824-6DC3-45A2-B646-CF8D583DC703}"/>
              </a:ext>
            </a:extLst>
          </p:cNvPr>
          <p:cNvSpPr txBox="1">
            <a:spLocks/>
          </p:cNvSpPr>
          <p:nvPr/>
        </p:nvSpPr>
        <p:spPr>
          <a:xfrm>
            <a:off x="6272308" y="3744281"/>
            <a:ext cx="5827274" cy="651636"/>
          </a:xfrm>
          <a:prstGeom prst="rect">
            <a:avLst/>
          </a:prstGeom>
        </p:spPr>
        <p:txBody>
          <a:bodyPr vert="horz" lIns="91436" tIns="45718" rIns="91436" bIns="45718" rtlCol="0" anchor="t">
            <a:noAutofit/>
          </a:bodyPr>
          <a:lstStyle>
            <a:lvl1pPr marL="274349" indent="-274349" algn="l" defTabSz="1219119" rtl="0" eaLnBrk="1" latinLnBrk="0" hangingPunct="1">
              <a:lnSpc>
                <a:spcPct val="90000"/>
              </a:lnSpc>
              <a:spcBef>
                <a:spcPts val="1600"/>
              </a:spcBef>
              <a:buClr>
                <a:schemeClr val="tx2"/>
              </a:buClr>
              <a:buSzPct val="90000"/>
              <a:buFont typeface="Arial" pitchFamily="34" charset="0"/>
              <a:buChar char="•"/>
              <a:defRPr sz="2400" kern="1200">
                <a:solidFill>
                  <a:schemeClr val="tx1"/>
                </a:solidFill>
                <a:latin typeface="+mn-lt"/>
                <a:ea typeface="+mn-ea"/>
                <a:cs typeface="+mn-cs"/>
              </a:defRPr>
            </a:lvl1pPr>
            <a:lvl2pPr marL="548700" indent="-274349" algn="l" defTabSz="1219119" rtl="0" eaLnBrk="1" latinLnBrk="0" hangingPunct="1">
              <a:lnSpc>
                <a:spcPct val="90000"/>
              </a:lnSpc>
              <a:spcBef>
                <a:spcPts val="800"/>
              </a:spcBef>
              <a:buClr>
                <a:schemeClr val="tx2"/>
              </a:buClr>
              <a:buSzPct val="90000"/>
              <a:buFont typeface="Cambria" pitchFamily="18" charset="0"/>
              <a:buChar char="–"/>
              <a:defRPr sz="2000" kern="1200">
                <a:solidFill>
                  <a:schemeClr val="tx1"/>
                </a:solidFill>
                <a:latin typeface="+mn-lt"/>
                <a:ea typeface="+mn-ea"/>
                <a:cs typeface="+mn-cs"/>
              </a:defRPr>
            </a:lvl2pPr>
            <a:lvl3pPr marL="823049" indent="-274349" algn="l" defTabSz="1219119" rtl="0" eaLnBrk="1" latinLnBrk="0" hangingPunct="1">
              <a:lnSpc>
                <a:spcPct val="90000"/>
              </a:lnSpc>
              <a:spcBef>
                <a:spcPts val="800"/>
              </a:spcBef>
              <a:buClr>
                <a:schemeClr val="tx2"/>
              </a:buClr>
              <a:buFont typeface="Arial" pitchFamily="34" charset="0"/>
              <a:buChar char="•"/>
              <a:defRPr sz="1900" kern="1200">
                <a:solidFill>
                  <a:schemeClr val="tx1"/>
                </a:solidFill>
                <a:latin typeface="+mn-lt"/>
                <a:ea typeface="+mn-ea"/>
                <a:cs typeface="+mn-cs"/>
              </a:defRPr>
            </a:lvl3pPr>
            <a:lvl4pPr marL="1097399" indent="-274349" algn="l" defTabSz="1219119"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4pPr>
            <a:lvl5pPr marL="1371748"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5pPr>
            <a:lvl6pPr marL="1646099"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6pPr>
            <a:lvl7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7pPr>
            <a:lvl8pPr marL="2669871" indent="-274349" algn="l" defTabSz="1219119" rtl="0" eaLnBrk="1" latinLnBrk="0" hangingPunct="1">
              <a:lnSpc>
                <a:spcPct val="90000"/>
              </a:lnSpc>
              <a:spcBef>
                <a:spcPts val="800"/>
              </a:spcBef>
              <a:buClr>
                <a:schemeClr val="tx2"/>
              </a:buClr>
              <a:buSzPct val="100000"/>
              <a:buFont typeface="Cambria" pitchFamily="18" charset="0"/>
              <a:buChar char="–"/>
              <a:defRPr sz="1500" kern="1200">
                <a:solidFill>
                  <a:schemeClr val="tx1"/>
                </a:solidFill>
                <a:latin typeface="+mn-lt"/>
                <a:ea typeface="+mn-ea"/>
                <a:cs typeface="+mn-cs"/>
              </a:defRPr>
            </a:lvl8pPr>
            <a:lvl9pPr marL="2669871" indent="-274349" algn="l" defTabSz="1219119" rtl="0" eaLnBrk="1" latinLnBrk="0" hangingPunct="1">
              <a:lnSpc>
                <a:spcPct val="90000"/>
              </a:lnSpc>
              <a:spcBef>
                <a:spcPts val="800"/>
              </a:spcBef>
              <a:buClr>
                <a:schemeClr val="tx2"/>
              </a:buClr>
              <a:buFont typeface="Arial" pitchFamily="34" charset="0"/>
              <a:buChar char="•"/>
              <a:defRPr sz="1500" kern="1200">
                <a:solidFill>
                  <a:schemeClr val="tx1"/>
                </a:solidFill>
                <a:latin typeface="+mn-lt"/>
                <a:ea typeface="+mn-ea"/>
                <a:cs typeface="+mn-cs"/>
              </a:defRPr>
            </a:lvl9pPr>
          </a:lstStyle>
          <a:p>
            <a:pPr marL="0" indent="0" algn="ctr">
              <a:buNone/>
            </a:pPr>
            <a:r>
              <a:rPr lang="en-US" sz="2000"/>
              <a:t>AI modified images</a:t>
            </a:r>
            <a:endParaRPr lang="en-US"/>
          </a:p>
        </p:txBody>
      </p:sp>
    </p:spTree>
    <p:extLst>
      <p:ext uri="{BB962C8B-B14F-4D97-AF65-F5344CB8AC3E}">
        <p14:creationId xmlns:p14="http://schemas.microsoft.com/office/powerpoint/2010/main" val="235280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Red Radial 16x9</vt:lpstr>
      <vt:lpstr>21 (2008)</vt:lpstr>
      <vt:lpstr>Surveillance promotes conformity </vt:lpstr>
      <vt:lpstr>Video evidence is indisputable</vt:lpstr>
      <vt:lpstr>The feeling of constant observation</vt:lpstr>
      <vt:lpstr>Surveillance greatly decreases crime rates</vt:lpstr>
      <vt:lpstr>Not everyone is replaceable</vt:lpstr>
      <vt:lpstr>automation is computationally expensive</vt:lpstr>
      <vt:lpstr>AI can never entirely replace a real human</vt:lpstr>
      <vt:lpstr>Full Automation has dangerous impliCATIONS</vt:lpstr>
      <vt:lpstr>References</vt:lpstr>
      <vt:lpstr>References</vt:lpstr>
      <vt:lpstr>Image credits</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62</cp:revision>
  <dcterms:created xsi:type="dcterms:W3CDTF">2021-05-03T19:27:46Z</dcterms:created>
  <dcterms:modified xsi:type="dcterms:W3CDTF">2021-05-07T02:39:51Z</dcterms:modified>
</cp:coreProperties>
</file>