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256" r:id="rId2"/>
    <p:sldId id="259" r:id="rId3"/>
    <p:sldId id="277" r:id="rId4"/>
    <p:sldId id="669" r:id="rId5"/>
    <p:sldId id="261" r:id="rId6"/>
    <p:sldId id="456" r:id="rId7"/>
    <p:sldId id="514" r:id="rId8"/>
    <p:sldId id="679" r:id="rId9"/>
    <p:sldId id="680" r:id="rId10"/>
    <p:sldId id="681" r:id="rId11"/>
    <p:sldId id="682" r:id="rId12"/>
    <p:sldId id="683" r:id="rId13"/>
    <p:sldId id="674" r:id="rId14"/>
    <p:sldId id="268" r:id="rId15"/>
    <p:sldId id="273" r:id="rId16"/>
    <p:sldId id="272" r:id="rId17"/>
    <p:sldId id="270" r:id="rId18"/>
    <p:sldId id="267" r:id="rId19"/>
    <p:sldId id="675" r:id="rId20"/>
    <p:sldId id="676" r:id="rId21"/>
    <p:sldId id="677" r:id="rId22"/>
    <p:sldId id="271" r:id="rId23"/>
    <p:sldId id="678" r:id="rId24"/>
    <p:sldId id="269" r:id="rId25"/>
    <p:sldId id="333" r:id="rId26"/>
    <p:sldId id="337" r:id="rId27"/>
    <p:sldId id="457" r:id="rId28"/>
    <p:sldId id="640" r:id="rId29"/>
    <p:sldId id="668" r:id="rId30"/>
    <p:sldId id="672" r:id="rId31"/>
    <p:sldId id="673"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EB76776-6DAE-CD4E-AC19-A255EC21F560}">
          <p14:sldIdLst>
            <p14:sldId id="256"/>
            <p14:sldId id="259"/>
            <p14:sldId id="277"/>
            <p14:sldId id="669"/>
            <p14:sldId id="261"/>
            <p14:sldId id="456"/>
            <p14:sldId id="514"/>
          </p14:sldIdLst>
        </p14:section>
        <p14:section name="Students" id="{84F52804-64F4-CB47-9023-0EDA6C576457}">
          <p14:sldIdLst>
            <p14:sldId id="679"/>
            <p14:sldId id="680"/>
            <p14:sldId id="681"/>
            <p14:sldId id="682"/>
            <p14:sldId id="683"/>
            <p14:sldId id="674"/>
            <p14:sldId id="268"/>
            <p14:sldId id="273"/>
            <p14:sldId id="272"/>
            <p14:sldId id="270"/>
            <p14:sldId id="267"/>
            <p14:sldId id="675"/>
            <p14:sldId id="676"/>
            <p14:sldId id="677"/>
            <p14:sldId id="271"/>
            <p14:sldId id="678"/>
          </p14:sldIdLst>
        </p14:section>
        <p14:section name="Common" id="{4398CC09-09ED-9647-AF50-6E929D7AC35E}">
          <p14:sldIdLst>
            <p14:sldId id="269"/>
            <p14:sldId id="333"/>
            <p14:sldId id="337"/>
            <p14:sldId id="457"/>
            <p14:sldId id="640"/>
            <p14:sldId id="668"/>
            <p14:sldId id="672"/>
            <p14:sldId id="67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5" clrIdx="0"/>
  <p:cmAuthor id="1" name="amy orozco" initials="ao" lastIdx="6" clrIdx="1"/>
  <p:cmAuthor id="2" name="Orozco, Amy F." initials="OF" lastIdx="2" clrIdx="2">
    <p:extLst>
      <p:ext uri="{19B8F6BF-5375-455C-9EA6-DF929625EA0E}">
        <p15:presenceInfo xmlns:p15="http://schemas.microsoft.com/office/powerpoint/2012/main" userId="S::aforozco@wpi.edu::10636e92-24fe-4a8d-ba7a-7cc1a7cc08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87" autoAdjust="0"/>
    <p:restoredTop sz="81425" autoAdjust="0"/>
  </p:normalViewPr>
  <p:slideViewPr>
    <p:cSldViewPr snapToGrid="0" snapToObjects="1">
      <p:cViewPr varScale="1">
        <p:scale>
          <a:sx n="162" d="100"/>
          <a:sy n="162" d="100"/>
        </p:scale>
        <p:origin x="1288" y="184"/>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4/12/24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r>
              <a:rPr lang="en-US" baseline="0" dirty="0">
                <a:latin typeface="Arial" pitchFamily="-109" charset="0"/>
                <a:ea typeface="ＭＳ Ｐゴシック" pitchFamily="-109" charset="-128"/>
                <a:cs typeface="ＭＳ Ｐゴシック" pitchFamily="-109" charset="-128"/>
              </a:rPr>
              <a:t>Did SW Teams from the reading pick good test strategies? Will you be able to support your choices if something goes wrong?</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errors? – Use spreadsheet to record defects.</a:t>
            </a: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Who looked for directions on how to test currency?</a:t>
            </a:r>
          </a:p>
          <a:p>
            <a:pPr marL="171450" indent="-171450" eaLnBrk="1" hangingPunct="1">
              <a:buFontTx/>
              <a:buChar cha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MSNBC on Denver's Automated Baggage System 2010-08-23 (2:27)</a:t>
            </a:r>
            <a:endParaRPr lang="en-US" dirty="0"/>
          </a:p>
          <a:p>
            <a:r>
              <a:rPr lang="en-US" dirty="0"/>
              <a:t>https://</a:t>
            </a:r>
            <a:r>
              <a:rPr lang="en-US" dirty="0" err="1"/>
              <a:t>www.youtube.com</a:t>
            </a:r>
            <a:r>
              <a:rPr lang="en-US" dirty="0"/>
              <a:t>/</a:t>
            </a:r>
            <a:r>
              <a:rPr lang="en-US" dirty="0" err="1"/>
              <a:t>watch?v</a:t>
            </a:r>
            <a:r>
              <a:rPr lang="en-US" dirty="0"/>
              <a:t>=xx8f4x6C_KY</a:t>
            </a:r>
          </a:p>
          <a:p>
            <a:r>
              <a:rPr lang="en-US" dirty="0"/>
              <a:t>Accessed 2019-04-09</a:t>
            </a:r>
          </a:p>
          <a:p>
            <a:r>
              <a:rPr lang="en-US" dirty="0"/>
              <a:t>No Discussion Board</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in our aerial combat arsenal is also essential for getting an edge on other world superpowers, should tensions continue to rise. </a:t>
            </a:r>
          </a:p>
          <a:p>
            <a:r>
              <a:rPr lang="en-US" dirty="0"/>
              <a:t>	1. It generates a first mover advantage in favor of the US. For those of you who don’t know, a first mover advantage in this context is good for whichever country implements and masters a new warfighting capability first. In 2017, President Putin said the first country to master AI “will become the ruler of the world”. In our own National Security Strategy, it mentions investing in “trusted artificial intelligence” 3 times as a means to remain ready for global conflicts. Incrementally implementing this technology safely onto aircraft is important to maintain a mission-ready force ready to take on new challenges.</a:t>
            </a:r>
          </a:p>
          <a:p>
            <a:r>
              <a:rPr lang="en-US" dirty="0"/>
              <a:t>	2. AI-piloted aircraft are nothing new and are widely available commercially online. In August of 2023, the Pentagon released a statement that it is looking to buy multiple thousands of </a:t>
            </a:r>
            <a:r>
              <a:rPr lang="en-US" b="0" i="0" dirty="0">
                <a:solidFill>
                  <a:srgbClr val="616A6D"/>
                </a:solidFill>
                <a:effectLst/>
                <a:highlight>
                  <a:srgbClr val="FFFFFF"/>
                </a:highlight>
                <a:latin typeface="Lora" panose="020F0502020204030204" pitchFamily="2" charset="0"/>
              </a:rPr>
              <a:t>“autonomous systems in all domains, which are less expensive…” to combat China’s growing miliary size. The new initiative is called Replicator. They have not disclosed further details on the systems they are buying in order to not tip off Beijing. For reference, a XQ-58A Valkyrie (a likely large part of the new fleet) is expected to cost less than $3 million while an F-22 and F-35 cost $143 million and $75 million respectively.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896449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would not be appropriate to talk about AI in advanced weaponry without countering it with thoughts on the ethics behind it. </a:t>
            </a:r>
          </a:p>
          <a:p>
            <a:r>
              <a:rPr lang="en-US" dirty="0"/>
              <a:t>	1. Counter: There are still many questions that need to be answered such as to what extent will AI be integrated into our warfighting capabilities? Will we ever take it a step too far? If and when an AI-piloted makes a mistake, who takes on the moral responsibility? These are all reasonable questions and concerns, especially after we read an entire chapter on how software can fail. </a:t>
            </a:r>
          </a:p>
          <a:p>
            <a:r>
              <a:rPr lang="en-US" dirty="0"/>
              <a:t>	2. Rebuttal: The Department of Defense issued a directive effective January of last year outlining their policy on autonomy in weapon systems. This directive has evolved for at least the past 12 years, on pace with how quickly the autonomous weaponry landscape has been changing. In the directive, it states, “Autonomous and semi-autonomous weapon systems will be designed to allow commanders and operators to exercise appropriate levels of human judgment over the use of force.” It lists an extensive number of standards and procedures that must be followed in order to make and operate the specified weaponry.</a:t>
            </a:r>
          </a:p>
          <a:p>
            <a:endParaRPr lang="en-US" dirty="0"/>
          </a:p>
          <a:p>
            <a:r>
              <a:rPr lang="en-US" dirty="0"/>
              <a:t>Conclusion: No piece of software is going to be perfect. There will be training mistakes that may be costly. However, the US cannot afford to cede these decisions to the adversary. We have sufficient and evolvable directives in place to guide us as our weaponry systems advance, directives that once again, our adversaries do not abide by. AI flying war machines are necessary in the United States’ aircraft arsenal. </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547897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my references.</a:t>
            </a:r>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441029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highlight>
                  <a:srgbClr val="FFFF00"/>
                </a:highlight>
              </a:rPr>
              <a:t>Brief class on how I’m going to be conducting a poll later on in the presentation before starting.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highlight>
                <a:srgbClr val="FFFF00"/>
              </a:high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highlight>
                  <a:srgbClr val="FFFF00"/>
                </a:highlight>
              </a:rPr>
              <a:t>Who should be prioritized in terms of safety in autonomous cars? Passengers or Pedestrians?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Answer: Both groups should be equally considered optimally, However, as we will see, this is likely not to be the case.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https://www.cnn.com/2016/06/23/health/driverless-cars-safety-public-opinion/index.html </a:t>
            </a:r>
          </a:p>
          <a:p>
            <a:endParaRPr lang="en-US" dirty="0"/>
          </a:p>
          <a:p>
            <a:r>
              <a:rPr lang="en-US" b="1" dirty="0"/>
              <a:t>https://www.nhtsa.gov/vehicle-safety/automated-vehicles-safety</a:t>
            </a:r>
          </a:p>
          <a:p>
            <a:endParaRPr lang="en-US" b="1" dirty="0"/>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526977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77777"/>
                </a:solidFill>
                <a:effectLst/>
                <a:latin typeface="Open Sans" panose="020B0606030504020204" pitchFamily="34" charset="0"/>
              </a:rPr>
              <a:t>If you are </a:t>
            </a:r>
            <a:r>
              <a:rPr lang="en-US" b="1" i="0" dirty="0">
                <a:solidFill>
                  <a:srgbClr val="0070C0"/>
                </a:solidFill>
                <a:effectLst/>
                <a:latin typeface="Open Sans" panose="020B0606030504020204" pitchFamily="34" charset="0"/>
              </a:rPr>
              <a:t>utilitarian</a:t>
            </a:r>
            <a:r>
              <a:rPr lang="en-US" b="0" i="0" dirty="0">
                <a:solidFill>
                  <a:srgbClr val="777777"/>
                </a:solidFill>
                <a:effectLst/>
                <a:latin typeface="Open Sans" panose="020B0606030504020204" pitchFamily="34" charset="0"/>
              </a:rPr>
              <a:t>, looking for the best outcome for the most people, killing one to save five is clearly the right choice. Now you are one of the options. </a:t>
            </a:r>
            <a:r>
              <a:rPr lang="en-US" dirty="0"/>
              <a:t>Talk about the trolley problem, compare to killing 5 people or 1 from a third person view in comparison to a first-person view. Animate it out. What about the age, gender, profession? All factors.</a:t>
            </a:r>
          </a:p>
          <a:p>
            <a:endParaRPr lang="en-US" dirty="0"/>
          </a:p>
          <a:p>
            <a:r>
              <a:rPr lang="en-US" dirty="0"/>
              <a:t>Identify </a:t>
            </a:r>
            <a:r>
              <a:rPr lang="en-US"/>
              <a:t>how there is a </a:t>
            </a:r>
            <a:r>
              <a:rPr lang="en-US" b="1"/>
              <a:t>DILEMMA HERE. </a:t>
            </a:r>
            <a:endParaRPr lang="en-US" dirty="0"/>
          </a:p>
          <a:p>
            <a:endParaRPr lang="en-US" dirty="0"/>
          </a:p>
          <a:p>
            <a:r>
              <a:rPr lang="en-US" dirty="0"/>
              <a:t>Reference MIT study</a:t>
            </a:r>
          </a:p>
          <a:p>
            <a:endParaRPr lang="en-US" dirty="0"/>
          </a:p>
          <a:p>
            <a:r>
              <a:rPr lang="en-US" dirty="0"/>
              <a:t>WE NEED TO TEACH THE CAR ETHICS?  </a:t>
            </a:r>
            <a:r>
              <a:rPr lang="en-US" b="1" dirty="0"/>
              <a:t>TOO DIFFICULT</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image taken from source </a:t>
            </a:r>
            <a:r>
              <a:rPr lang="en-US" b="1" dirty="0"/>
              <a:t>7</a:t>
            </a:r>
            <a:r>
              <a:rPr lang="en-US" dirty="0"/>
              <a:t> explaining the different </a:t>
            </a:r>
            <a:r>
              <a:rPr lang="en-US" b="1" dirty="0"/>
              <a:t>levels</a:t>
            </a:r>
            <a:r>
              <a:rPr lang="en-US" dirty="0"/>
              <a:t> of </a:t>
            </a:r>
            <a:r>
              <a:rPr lang="en-US" b="1" dirty="0"/>
              <a:t>self-driving</a:t>
            </a:r>
            <a:r>
              <a:rPr lang="en-US" dirty="0"/>
              <a:t> According to the </a:t>
            </a:r>
            <a:r>
              <a:rPr lang="en-US" b="1" dirty="0"/>
              <a:t>NHTSA. We are currently at LEVEL 3. </a:t>
            </a:r>
          </a:p>
          <a:p>
            <a:endParaRPr lang="en-US" b="1" dirty="0"/>
          </a:p>
          <a:p>
            <a:r>
              <a:rPr lang="en-US" b="1" dirty="0"/>
              <a:t>2024 Mercedes-Benz EQS sedan first Level 3</a:t>
            </a:r>
          </a:p>
          <a:p>
            <a:endParaRPr lang="en-US" b="1" dirty="0"/>
          </a:p>
          <a:p>
            <a:r>
              <a:rPr lang="en-US" b="1" dirty="0"/>
              <a:t>Tesla is level 2</a:t>
            </a:r>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296054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Talk about </a:t>
            </a:r>
            <a:r>
              <a:rPr lang="en-US" b="1" dirty="0"/>
              <a:t>what the consumers will want</a:t>
            </a:r>
            <a:r>
              <a:rPr lang="en-US" dirty="0"/>
              <a:t>. Something that </a:t>
            </a:r>
            <a:r>
              <a:rPr lang="en-US" b="1" dirty="0"/>
              <a:t>keeps them safe. </a:t>
            </a:r>
            <a:r>
              <a:rPr lang="en-US" dirty="0"/>
              <a:t>Maybe have a </a:t>
            </a:r>
            <a:r>
              <a:rPr lang="en-US" b="1" dirty="0"/>
              <a:t>show of hands </a:t>
            </a:r>
            <a:r>
              <a:rPr lang="en-US" dirty="0"/>
              <a:t>as to who would purchase a car that will kill them to save someone/something else. </a:t>
            </a:r>
            <a:r>
              <a:rPr lang="en-US" b="0" i="0" dirty="0">
                <a:solidFill>
                  <a:srgbClr val="777777"/>
                </a:solidFill>
                <a:effectLst/>
                <a:latin typeface="Open Sans" panose="020B0606030504020204" pitchFamily="34" charset="0"/>
              </a:rPr>
              <a:t>Similarly, few </a:t>
            </a:r>
            <a:r>
              <a:rPr lang="en-US" b="0" i="0" dirty="0">
                <a:solidFill>
                  <a:srgbClr val="777777"/>
                </a:solidFill>
                <a:effectLst/>
                <a:highlight>
                  <a:srgbClr val="FFFF00"/>
                </a:highlight>
                <a:latin typeface="Open Sans" panose="020B0606030504020204" pitchFamily="34" charset="0"/>
              </a:rPr>
              <a:t>pedestrians would </a:t>
            </a:r>
            <a:r>
              <a:rPr lang="en-US" b="0" i="0" dirty="0">
                <a:solidFill>
                  <a:srgbClr val="777777"/>
                </a:solidFill>
                <a:effectLst/>
                <a:latin typeface="Open Sans" panose="020B0606030504020204" pitchFamily="34" charset="0"/>
              </a:rPr>
              <a:t>feel comfortable with driverless cars sharing the streets if they thought autonomous cars would choose to run them over to prevent an on-road collision.</a:t>
            </a: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267164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FULL SELF DRIVING CARS ARE DECADES AWAY! NOT going to happen until technology can mimic human common sense.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2035</a:t>
            </a:r>
          </a:p>
          <a:p>
            <a:endParaRPr lang="en-US" dirty="0"/>
          </a:p>
          <a:p>
            <a:r>
              <a:rPr lang="en-US" b="1" u="sng" dirty="0"/>
              <a:t>Long way to go to be accepted into society. AS A CONCLUSION</a:t>
            </a:r>
          </a:p>
          <a:p>
            <a:endParaRPr lang="en-US" b="1" dirty="0"/>
          </a:p>
          <a:p>
            <a:r>
              <a:rPr lang="en-US" dirty="0"/>
              <a:t>Follow with the legal issues of what happens if a self-driving vehicle crashes. Maybe tie in </a:t>
            </a:r>
            <a:r>
              <a:rPr lang="en-US" b="1" dirty="0"/>
              <a:t>Current assistance level 2 (Partial Automation) as found in </a:t>
            </a:r>
            <a:r>
              <a:rPr lang="en-US" b="0" dirty="0"/>
              <a:t>Tesla's for instance. </a:t>
            </a:r>
            <a:r>
              <a:rPr lang="en-US" b="1" dirty="0"/>
              <a:t>Driver is still liable. Later on, </a:t>
            </a:r>
            <a:r>
              <a:rPr lang="en-US" b="0" dirty="0"/>
              <a:t>There will be guidance on this. </a:t>
            </a:r>
          </a:p>
          <a:p>
            <a:endParaRPr lang="en-US" b="0" dirty="0"/>
          </a:p>
          <a:p>
            <a:r>
              <a:rPr lang="en-US" b="0" dirty="0"/>
              <a:t>Industry </a:t>
            </a:r>
            <a:r>
              <a:rPr lang="en-US" b="1" dirty="0"/>
              <a:t>sharing of information on vehicle cybersecurity </a:t>
            </a:r>
            <a:r>
              <a:rPr lang="en-US" b="0" dirty="0"/>
              <a:t>facilitates collaborative learning and helps prevent industry members from experiencing the same cyber vulnerabilities</a:t>
            </a:r>
          </a:p>
          <a:p>
            <a:endParaRPr lang="en-US" b="0" dirty="0"/>
          </a:p>
          <a:p>
            <a:r>
              <a:rPr lang="en-US" dirty="0"/>
              <a:t>“Entities are further encouraged to </a:t>
            </a:r>
            <a:r>
              <a:rPr lang="en-US" b="1" dirty="0"/>
              <a:t>establish robust cyber incident response plans </a:t>
            </a:r>
            <a:r>
              <a:rPr lang="en-US" dirty="0"/>
              <a:t>and employ </a:t>
            </a:r>
            <a:r>
              <a:rPr lang="en-US" b="1" dirty="0"/>
              <a:t>a systems engineering approach </a:t>
            </a:r>
            <a:r>
              <a:rPr lang="en-US" dirty="0"/>
              <a:t>that considers vehicle </a:t>
            </a:r>
            <a:r>
              <a:rPr lang="en-US" b="1" dirty="0"/>
              <a:t>cybersecurity in the design process</a:t>
            </a:r>
            <a:r>
              <a:rPr lang="en-US" dirty="0"/>
              <a:t>.” [7]</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02889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 Why given risks:</a:t>
            </a:r>
          </a:p>
          <a:p>
            <a:r>
              <a:rPr lang="en-US" b="1" dirty="0"/>
              <a:t>       1) Reduce traffic fatalities,</a:t>
            </a:r>
          </a:p>
          <a:p>
            <a:r>
              <a:rPr lang="en-US" b="1" dirty="0"/>
              <a:t>       2) mobility for elderly people</a:t>
            </a:r>
          </a:p>
          <a:p>
            <a:endParaRPr lang="en-US" b="1" dirty="0"/>
          </a:p>
          <a:p>
            <a:r>
              <a:rPr lang="en-US" b="1" dirty="0"/>
              <a:t>  - Link healthcare as a thing with risks as well but accepted by society. </a:t>
            </a:r>
          </a:p>
        </p:txBody>
      </p:sp>
      <p:sp>
        <p:nvSpPr>
          <p:cNvPr id="4" name="Slide Number Placeholder 3"/>
          <p:cNvSpPr>
            <a:spLocks noGrp="1"/>
          </p:cNvSpPr>
          <p:nvPr>
            <p:ph type="sldNum" sz="quarter" idx="5"/>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516392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data dictates the effectiveness of the AI, current data contains more white people than other groups [5]</a:t>
            </a:r>
          </a:p>
          <a:p>
            <a:r>
              <a:rPr lang="en-US" dirty="0"/>
              <a:t>AI is trained to detect pedestrians through their movement, location, and image, if any of these are interfered with (wheelchair, guide dog, etc.) AI messes up [4]</a:t>
            </a:r>
          </a:p>
          <a:p>
            <a:r>
              <a:rPr lang="en-US" dirty="0" err="1"/>
              <a:t>Drivewave</a:t>
            </a:r>
            <a:r>
              <a:rPr lang="en-US" dirty="0"/>
              <a:t> simulates an autonomous intersection without a traffic light, was accused for not incorporating pedestrians or regular drivers [1]</a:t>
            </a:r>
          </a:p>
          <a:p>
            <a:r>
              <a:rPr lang="en-US" dirty="0"/>
              <a:t>AI models are not transparent with training data [5]</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Why Electronic Voting Is Still A Bad Idea (2019)(12:00)</a:t>
            </a:r>
          </a:p>
          <a:p>
            <a:r>
              <a:rPr lang="en-US" baseline="0" dirty="0"/>
              <a:t>Tom Scott</a:t>
            </a:r>
          </a:p>
          <a:p>
            <a:r>
              <a:rPr lang="en-US" baseline="0" dirty="0"/>
              <a:t>https://</a:t>
            </a:r>
            <a:r>
              <a:rPr lang="en-US" baseline="0" dirty="0" err="1"/>
              <a:t>www.youtube.com</a:t>
            </a:r>
            <a:r>
              <a:rPr lang="en-US" baseline="0" dirty="0"/>
              <a:t>/</a:t>
            </a:r>
            <a:r>
              <a:rPr lang="en-US" baseline="0" dirty="0" err="1"/>
              <a:t>watch?v</a:t>
            </a:r>
            <a:r>
              <a:rPr lang="en-US" baseline="0" dirty="0"/>
              <a:t>=LkH2r-sNjQs</a:t>
            </a:r>
          </a:p>
          <a:p>
            <a:endParaRPr lang="en-US" baseline="0" dirty="0"/>
          </a:p>
          <a:p>
            <a:r>
              <a:rPr lang="en-US" baseline="0" dirty="0"/>
              <a:t>Old Version</a:t>
            </a:r>
          </a:p>
          <a:p>
            <a:r>
              <a:rPr lang="en-US" b="1" baseline="0" dirty="0">
                <a:latin typeface="Arial" pitchFamily="-109" charset="0"/>
                <a:ea typeface="ＭＳ Ｐゴシック" pitchFamily="-109" charset="-128"/>
                <a:cs typeface="ＭＳ Ｐゴシック" pitchFamily="-109" charset="-128"/>
              </a:rPr>
              <a:t>Why Electronic Voting is a BAD Idea – Computerphile (2014)(8:20)</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r>
              <a:rPr lang="en-US" sz="1200" kern="1200" dirty="0">
                <a:solidFill>
                  <a:schemeClr val="tx1"/>
                </a:solidFill>
                <a:latin typeface="+mn-lt"/>
                <a:ea typeface="+mn-ea"/>
                <a:cs typeface="+mn-cs"/>
              </a:rPr>
              <a:t>Might be better in Security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Other videos: </a:t>
            </a:r>
            <a:br>
              <a:rPr lang="en-US" dirty="0"/>
            </a:br>
            <a:r>
              <a:rPr lang="en-US" b="1" dirty="0"/>
              <a:t>9News - Looking back at the massive failure that was DIA's automated baggage system 2020-02-28 (2:32)</a:t>
            </a:r>
            <a:br>
              <a:rPr lang="en-US" b="1" dirty="0"/>
            </a:br>
            <a:r>
              <a:rPr lang="en-US" dirty="0"/>
              <a:t>https://</a:t>
            </a:r>
            <a:r>
              <a:rPr lang="en-US" dirty="0" err="1"/>
              <a:t>www.youtube.com</a:t>
            </a:r>
            <a:r>
              <a:rPr lang="en-US" dirty="0"/>
              <a:t>/</a:t>
            </a:r>
            <a:r>
              <a:rPr lang="en-US" dirty="0" err="1"/>
              <a:t>watch?v</a:t>
            </a:r>
            <a:r>
              <a:rPr lang="en-US" dirty="0"/>
              <a:t>=xmas0-SthUQ</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9News - Watch DIA's old luggage system toss baggage into the air 1995 (1:42)</a:t>
            </a:r>
            <a:br>
              <a:rPr lang="en-US" b="1" dirty="0"/>
            </a:br>
            <a:r>
              <a:rPr lang="en-US" b="0" dirty="0"/>
              <a:t>https://</a:t>
            </a:r>
            <a:r>
              <a:rPr lang="en-US" b="0" dirty="0" err="1"/>
              <a:t>www.youtube.com</a:t>
            </a:r>
            <a:r>
              <a:rPr lang="en-US" b="0" dirty="0"/>
              <a:t>/</a:t>
            </a:r>
            <a:r>
              <a:rPr lang="en-US" b="0" dirty="0" err="1"/>
              <a:t>watch?v</a:t>
            </a:r>
            <a:r>
              <a:rPr lang="en-US" b="0" dirty="0"/>
              <a:t>=</a:t>
            </a:r>
            <a:r>
              <a:rPr lang="en-US" b="0" dirty="0" err="1"/>
              <a:t>OtLHVGtFmKU</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Arial" pitchFamily="-109" charset="0"/>
                <a:ea typeface="ＭＳ Ｐゴシック" pitchFamily="-109" charset="-128"/>
                <a:cs typeface="ＭＳ Ｐゴシック" pitchFamily="-109" charset="-128"/>
              </a:rPr>
              <a:t>abcNews</a:t>
            </a:r>
            <a:r>
              <a:rPr lang="en-US" dirty="0">
                <a:latin typeface="Arial" pitchFamily="-109" charset="0"/>
                <a:ea typeface="ＭＳ Ｐゴシック" pitchFamily="-109" charset="-128"/>
                <a:cs typeface="ＭＳ Ｐゴシック" pitchFamily="-109" charset="-128"/>
              </a:rPr>
              <a:t> - </a:t>
            </a:r>
            <a:r>
              <a:rPr lang="en-US" b="1" dirty="0"/>
              <a:t>Major Luggage Debacle at Denver Airport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abcnews.go.com</a:t>
            </a:r>
            <a:r>
              <a:rPr lang="en-US" dirty="0">
                <a:latin typeface="Arial" pitchFamily="-109" charset="0"/>
                <a:ea typeface="ＭＳ Ｐゴシック" pitchFamily="-109" charset="-128"/>
                <a:cs typeface="ＭＳ Ｐゴシック" pitchFamily="-109" charset="-128"/>
              </a:rPr>
              <a:t>/Travel/video/major-luggage-debacle-denver-airport-28054918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TODO: add quiz as backup if class discussion or guest speaker fail</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should try to prevent accidents at all costs, but sometimes they are unavoidable [2]</a:t>
            </a:r>
          </a:p>
          <a:p>
            <a:r>
              <a:rPr lang="en-US" dirty="0"/>
              <a:t>Attempting to solve the trolley problem</a:t>
            </a:r>
          </a:p>
          <a:p>
            <a:r>
              <a:rPr lang="en-US" dirty="0"/>
              <a:t>Example, cows sacred in Hinduism, many Asian countries would never allow cows to be harmed by the AI [3]</a:t>
            </a:r>
          </a:p>
          <a:p>
            <a:r>
              <a:rPr lang="en-US" dirty="0"/>
              <a:t>Different cultures treat individuals differently, leading to mixed results in different scenarios (Jaywalkers, elderly) [3]</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4283939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Patents have been created in ridiculous ways that only affect the pedestrian without penalizing the car [1]</a:t>
            </a:r>
          </a:p>
          <a:p>
            <a:r>
              <a:rPr lang="en-US" dirty="0"/>
              <a:t>German Ministry of Transportation created regulations that autonomous cars must follow [2]</a:t>
            </a:r>
          </a:p>
          <a:p>
            <a:r>
              <a:rPr lang="en-US" dirty="0"/>
              <a:t>AI must prioritize human life over animals and structures [2]</a:t>
            </a:r>
          </a:p>
          <a:p>
            <a:r>
              <a:rPr lang="en-US" dirty="0"/>
              <a:t>Accountability placed on manufacturers [2]</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187687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7F12F1C9-6A86-524C-B71C-97FEC035681A}" type="datetime1">
              <a:rPr lang="en-US"/>
              <a:pPr/>
              <a:t>4/12/24</a:t>
            </a:fld>
            <a:endParaRPr lang="en-US"/>
          </a:p>
        </p:txBody>
      </p:sp>
      <p:sp>
        <p:nvSpPr>
          <p:cNvPr id="75779" name="Rectangle 7"/>
          <p:cNvSpPr>
            <a:spLocks noGrp="1" noChangeArrowheads="1"/>
          </p:cNvSpPr>
          <p:nvPr>
            <p:ph type="sldNum" sz="quarter" idx="5"/>
          </p:nvPr>
        </p:nvSpPr>
        <p:spPr>
          <a:noFill/>
        </p:spPr>
        <p:txBody>
          <a:bodyPr/>
          <a:lstStyle/>
          <a:p>
            <a:fld id="{0CAA81C8-7121-C744-B46B-1892827198C8}" type="slidenum">
              <a:rPr lang="en-US"/>
              <a:pPr/>
              <a:t>25</a:t>
            </a:fld>
            <a:endParaRPr lang="en-US"/>
          </a:p>
        </p:txBody>
      </p:sp>
      <p:sp>
        <p:nvSpPr>
          <p:cNvPr id="7578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578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dirty="0">
                <a:latin typeface="Arial" pitchFamily="-109" charset="0"/>
                <a:ea typeface="ＭＳ Ｐゴシック" pitchFamily="-109" charset="-128"/>
                <a:cs typeface="ＭＳ Ｐゴシック" pitchFamily="-109" charset="-128"/>
              </a:rPr>
              <a:t>Power line dangers. Electromagnetic fields? PCBs in transformers?</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3ED89EAD-01F9-694D-9091-C792C18E1006}" type="datetime1">
              <a:rPr lang="en-US"/>
              <a:pPr/>
              <a:t>4/12/24</a:t>
            </a:fld>
            <a:endParaRPr lang="en-US"/>
          </a:p>
        </p:txBody>
      </p:sp>
      <p:sp>
        <p:nvSpPr>
          <p:cNvPr id="83971" name="Rectangle 7"/>
          <p:cNvSpPr>
            <a:spLocks noGrp="1" noChangeArrowheads="1"/>
          </p:cNvSpPr>
          <p:nvPr>
            <p:ph type="sldNum" sz="quarter" idx="5"/>
          </p:nvPr>
        </p:nvSpPr>
        <p:spPr>
          <a:noFill/>
        </p:spPr>
        <p:txBody>
          <a:bodyPr/>
          <a:lstStyle/>
          <a:p>
            <a:fld id="{7A46E5F1-1509-5346-922D-8EB304197226}" type="slidenum">
              <a:rPr lang="en-US"/>
              <a:pPr/>
              <a:t>26</a:t>
            </a:fld>
            <a:endParaRPr 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Is it repairable?</a:t>
            </a:r>
          </a:p>
          <a:p>
            <a:pPr eaLnBrk="1" hangingPunct="1"/>
            <a:r>
              <a:rPr lang="en-US">
                <a:latin typeface="Arial" pitchFamily="-109" charset="0"/>
                <a:ea typeface="ＭＳ Ｐゴシック" pitchFamily="-109" charset="-128"/>
                <a:cs typeface="ＭＳ Ｐゴシック" pitchFamily="-109" charset="-128"/>
              </a:rPr>
              <a:t>What does it mean to repair? Running again? Data fixed? Caught up?</a:t>
            </a:r>
          </a:p>
          <a:p>
            <a:pPr eaLnBrk="1" hangingPunct="1"/>
            <a:r>
              <a:rPr lang="en-US">
                <a:latin typeface="Arial" pitchFamily="-109" charset="0"/>
                <a:ea typeface="ＭＳ Ｐゴシック" pitchFamily="-109" charset="-128"/>
                <a:cs typeface="ＭＳ Ｐゴシック" pitchFamily="-109" charset="-128"/>
              </a:rPr>
              <a:t>Restoring the GBC Web site.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28</a:t>
            </a:fld>
            <a:endParaRPr lang="en-US" dirty="0"/>
          </a:p>
        </p:txBody>
      </p:sp>
    </p:spTree>
    <p:extLst>
      <p:ext uri="{BB962C8B-B14F-4D97-AF65-F5344CB8AC3E}">
        <p14:creationId xmlns:p14="http://schemas.microsoft.com/office/powerpoint/2010/main" val="1631313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Common items for next time: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I am in FL 140 about an hour before and after each class</a:t>
            </a:r>
          </a:p>
          <a:p>
            <a:pPr marL="171450" indent="-171450">
              <a:buFont typeface="Arial" panose="020B0604020202020204" pitchFamily="34" charset="0"/>
              <a:buChar char="•"/>
            </a:pPr>
            <a:r>
              <a:rPr lang="en-US" dirty="0"/>
              <a:t>Estimated breakdown of course time per week:</a:t>
            </a:r>
          </a:p>
          <a:p>
            <a:pPr marL="628650" lvl="1" indent="-171450">
              <a:buFont typeface="Arial" panose="020B0604020202020204" pitchFamily="34" charset="0"/>
              <a:buChar char="•"/>
            </a:pPr>
            <a:r>
              <a:rPr lang="en-US" dirty="0"/>
              <a:t>4 hours class time</a:t>
            </a:r>
          </a:p>
          <a:p>
            <a:pPr marL="628650" lvl="1" indent="-171450">
              <a:buFont typeface="Arial" panose="020B0604020202020204" pitchFamily="34" charset="0"/>
              <a:buChar char="•"/>
            </a:pPr>
            <a:r>
              <a:rPr lang="en-US" dirty="0"/>
              <a:t>4 hours reading (2 chapters ~90 pages @ 2 minutes per page)</a:t>
            </a:r>
          </a:p>
          <a:p>
            <a:pPr marL="628650" lvl="1" indent="-171450">
              <a:buFont typeface="Arial" panose="020B0604020202020204" pitchFamily="34" charset="0"/>
              <a:buChar char="•"/>
            </a:pPr>
            <a:r>
              <a:rPr lang="en-US" dirty="0"/>
              <a:t>8 hours practicing mastery of material (papers, group project, class activity prep)</a:t>
            </a:r>
          </a:p>
          <a:p>
            <a:pPr marL="171450" indent="-171450">
              <a:buFont typeface="Arial" panose="020B0604020202020204" pitchFamily="34" charset="0"/>
              <a:buChar char="•"/>
            </a:pPr>
            <a:r>
              <a:rPr lang="en-US" dirty="0"/>
              <a:t>If you are spending much more than this let me know and we can figure out a more efficient way to spend your time</a:t>
            </a:r>
          </a:p>
        </p:txBody>
      </p:sp>
      <p:sp>
        <p:nvSpPr>
          <p:cNvPr id="4" name="Slide Number Placeholder 3"/>
          <p:cNvSpPr>
            <a:spLocks noGrp="1"/>
          </p:cNvSpPr>
          <p:nvPr>
            <p:ph type="sldNum" sz="quarter" idx="5"/>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674273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 Errors, Failures, Risks</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7728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r>
              <a:rPr lang="en-US" dirty="0"/>
              <a:t>Good Afternoon. Today I will be talking about AI flying war machines in the US military and why this trajectory will benefit the country and its allies. For context, the US military successfully tested its first flight with an AI co-pilot in 2020 and that is the scope of the warfighting capabilities I will be speaking about today [3]. </a:t>
            </a: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949131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integration of AI into our warfighting capabilities helps protect our most valuable asset: people. </a:t>
            </a:r>
          </a:p>
          <a:p>
            <a:r>
              <a:rPr lang="en-US" dirty="0"/>
              <a:t>	1. AI co-pilots will lessen the strain on weakened manning numbers. In 2023, the military missed its manning goals by 41,000 recruits. Furthermore, the AF has advocated for a “pilot training transformation” in Congress that will effectively address the pilot shortage. The AF has been routinely short more than 1500 pilots per year for the past 7 years. In his testimony to Congress, now AF Chief of Staff General David W. </a:t>
            </a:r>
            <a:r>
              <a:rPr lang="en-US" dirty="0" err="1"/>
              <a:t>Allvin</a:t>
            </a:r>
            <a:r>
              <a:rPr lang="en-US" dirty="0"/>
              <a:t> expressed the need to “modernize pilot training” by “implementing advanced technology”; AI co-pilots are being tested in response to these issues in the force.</a:t>
            </a:r>
          </a:p>
          <a:p>
            <a:r>
              <a:rPr lang="en-US" dirty="0"/>
              <a:t>	2. These systems can also offer increased situation awareness for their human counterparts. I’ll elaborate on what I said earlier with first successfully tested AI co-pilot. The ARTUµ, an AI algorithm, flew onboard with callsign Major “Vudu” during a simulated reconnaissance mission. The AI capability was on the lookout for enemy launch positions while the pilot searched for threatening aircraft; the two utilized the aircraft’s radar simultaneously. This mission gathered data to better understand how AI can be used to supplement the skills of the human pilot. </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8010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2024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xx8f4x6C_K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surveysparrow.com/blog/five-ways-influence-consumer-behavior/" TargetMode="External"/><Relationship Id="rId3" Type="http://schemas.openxmlformats.org/officeDocument/2006/relationships/hyperlink" Target="https://www.mic.com/articles/192103/driverless-cars-prioritize-passenger-or-pedestrian-safety-study-shows-how-millions-feel" TargetMode="External"/><Relationship Id="rId7" Type="http://schemas.openxmlformats.org/officeDocument/2006/relationships/hyperlink" Target="https://www.verdict.co.uk/fully-self-driving-cars-unlikely-before-2035-experts-predict/?cf-view"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sarabizarro.medium.com/the-trolley-problem-now-903adaa295e9" TargetMode="External"/><Relationship Id="rId5" Type="http://schemas.openxmlformats.org/officeDocument/2006/relationships/hyperlink" Target="https://www.nhtsa.gov/vehicle-safety/automated-vehicles-safety" TargetMode="External"/><Relationship Id="rId4" Type="http://schemas.openxmlformats.org/officeDocument/2006/relationships/hyperlink" Target="https://news.mit.edu/2016/driverless-cars-safety-issues-0623" TargetMode="External"/><Relationship Id="rId9" Type="http://schemas.openxmlformats.org/officeDocument/2006/relationships/hyperlink" Target="https://www.nhtsa.gov/sites/nhtsa.gov/files/documents/13069a-ads2.0_090617_v9a_tag.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youtube.com/watch?v=LkH2r-sNjQs" TargetMode="External"/><Relationship Id="rId4" Type="http://schemas.openxmlformats.org/officeDocument/2006/relationships/hyperlink" Target="https://xkcd.com/20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bmdv.bund.de/SharedDocs/EN/publications/report-ethics-commission.pdf?__blob=publicationFile#:~:text=The%20objective%20is%20to%20reduce,a%20positive%20balance%20of%20risks" TargetMode="External"/><Relationship Id="rId2" Type="http://schemas.openxmlformats.org/officeDocument/2006/relationships/hyperlink" Target="https://www.strongtowns.org/journal/2023/6/5/pedestrian-safety-theres-no-technical-fix" TargetMode="External"/><Relationship Id="rId1" Type="http://schemas.openxmlformats.org/officeDocument/2006/relationships/slideLayout" Target="../slideLayouts/slideLayout2.xml"/><Relationship Id="rId6" Type="http://schemas.openxmlformats.org/officeDocument/2006/relationships/hyperlink" Target="https://www.kcl.ac.uk/news/driverless-cars-worse-at-detecting-children-and-darker-skinned-pedestrians-say-scientists" TargetMode="External"/><Relationship Id="rId5" Type="http://schemas.openxmlformats.org/officeDocument/2006/relationships/hyperlink" Target="https://nonprofitquarterly.org/the-promise-and-problems-of-self-driving-cars-for-the-disabled-community/" TargetMode="External"/><Relationship Id="rId4" Type="http://schemas.openxmlformats.org/officeDocument/2006/relationships/hyperlink" Target="https://www.pbs.org/newshour/science/in-a-crash-should-self-driving-cars-save-passengers-or-pedestrians-2-million-people-weigh-in"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marginalrevolution.com/marginalrevolution/2014/05/type-i-and-type-ii-errors-simplified.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9.emf"/><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3" Type="http://schemas.openxmlformats.org/officeDocument/2006/relationships/hyperlink" Target="http://pbfcomics.com/19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9</a:t>
            </a:r>
            <a:br>
              <a:rPr lang="en-US" dirty="0"/>
            </a:br>
            <a:r>
              <a:rPr lang="en-US" dirty="0"/>
              <a:t>Errors Failures Risks</a:t>
            </a:r>
          </a:p>
        </p:txBody>
      </p:sp>
      <p:grpSp>
        <p:nvGrpSpPr>
          <p:cNvPr id="4" name="Group 3">
            <a:extLst>
              <a:ext uri="{FF2B5EF4-FFF2-40B4-BE49-F238E27FC236}">
                <a16:creationId xmlns:a16="http://schemas.microsoft.com/office/drawing/2014/main" id="{CD1CD29B-620F-BB4D-9956-55C20B0A4E94}"/>
              </a:ext>
            </a:extLst>
          </p:cNvPr>
          <p:cNvGrpSpPr/>
          <p:nvPr/>
        </p:nvGrpSpPr>
        <p:grpSpPr>
          <a:xfrm>
            <a:off x="168706" y="4293364"/>
            <a:ext cx="1282820" cy="612308"/>
            <a:chOff x="2046225" y="4093041"/>
            <a:chExt cx="1282820" cy="612308"/>
          </a:xfrm>
        </p:grpSpPr>
        <p:sp>
          <p:nvSpPr>
            <p:cNvPr id="5" name="Action Button: Movie 4">
              <a:hlinkClick r:id="rId3" highlightClick="1"/>
              <a:extLst>
                <a:ext uri="{FF2B5EF4-FFF2-40B4-BE49-F238E27FC236}">
                  <a16:creationId xmlns:a16="http://schemas.microsoft.com/office/drawing/2014/main" id="{19CFBC8E-47BB-2049-A2F0-3F20AA499988}"/>
                </a:ext>
              </a:extLst>
            </p:cNvPr>
            <p:cNvSpPr/>
            <p:nvPr/>
          </p:nvSpPr>
          <p:spPr>
            <a:xfrm>
              <a:off x="2046225" y="4236781"/>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6" name="Picture 2" descr="MSNBC on Denver's Automated Baggage System - YouTube">
              <a:hlinkClick r:id="rId3"/>
              <a:extLst>
                <a:ext uri="{FF2B5EF4-FFF2-40B4-BE49-F238E27FC236}">
                  <a16:creationId xmlns:a16="http://schemas.microsoft.com/office/drawing/2014/main" id="{AEE750BD-4795-9C45-9A3B-6973EE4B0B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2" r="8821"/>
            <a:stretch/>
          </p:blipFill>
          <p:spPr bwMode="auto">
            <a:xfrm>
              <a:off x="2414645" y="4093041"/>
              <a:ext cx="914400" cy="6123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Gives powerful edge for future conflict</a:t>
            </a:r>
          </a:p>
        </p:txBody>
      </p:sp>
      <p:sp>
        <p:nvSpPr>
          <p:cNvPr id="3" name="Content Placeholder 2"/>
          <p:cNvSpPr>
            <a:spLocks noGrp="1"/>
          </p:cNvSpPr>
          <p:nvPr>
            <p:ph sz="half" idx="1"/>
          </p:nvPr>
        </p:nvSpPr>
        <p:spPr/>
        <p:txBody>
          <a:bodyPr>
            <a:normAutofit lnSpcReduction="10000"/>
          </a:bodyPr>
          <a:lstStyle/>
          <a:p>
            <a:r>
              <a:rPr lang="en-US" sz="2400" dirty="0"/>
              <a:t>Generates first mover advantage [4]</a:t>
            </a:r>
          </a:p>
          <a:p>
            <a:pPr lvl="1"/>
            <a:r>
              <a:rPr lang="en-US" sz="1800" dirty="0"/>
              <a:t>Key in National Security Strategy [5]</a:t>
            </a:r>
          </a:p>
          <a:p>
            <a:endParaRPr lang="en-US" sz="2400" dirty="0"/>
          </a:p>
          <a:p>
            <a:r>
              <a:rPr lang="en-US" sz="2400" dirty="0"/>
              <a:t>Cheaper to make than solely-manned aircraft [6] </a:t>
            </a:r>
          </a:p>
          <a:p>
            <a:pPr lvl="1"/>
            <a:r>
              <a:rPr lang="en-US" sz="1800" dirty="0"/>
              <a:t>XQ-58A Valkyrie vs. fighter aircraft [7]</a:t>
            </a:r>
          </a:p>
          <a:p>
            <a:endParaRPr lang="en-US" dirty="0"/>
          </a:p>
        </p:txBody>
      </p:sp>
      <p:sp>
        <p:nvSpPr>
          <p:cNvPr id="4" name="Content Placeholder 3"/>
          <p:cNvSpPr>
            <a:spLocks noGrp="1"/>
          </p:cNvSpPr>
          <p:nvPr>
            <p:ph sz="half" idx="2"/>
          </p:nvPr>
        </p:nvSpPr>
        <p:spPr>
          <a:xfrm>
            <a:off x="7361862" y="1985607"/>
            <a:ext cx="1408679" cy="1541480"/>
          </a:xfrm>
          <a:ln>
            <a:solidFill>
              <a:schemeClr val="bg1"/>
            </a:solidFill>
          </a:ln>
        </p:spPr>
        <p:txBody>
          <a:bodyPr anchor="ctr">
            <a:normAutofit lnSpcReduction="10000"/>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Claire Desrosiers</a:t>
            </a:r>
          </a:p>
        </p:txBody>
      </p:sp>
      <p:pic>
        <p:nvPicPr>
          <p:cNvPr id="2050" name="Picture 2">
            <a:extLst>
              <a:ext uri="{FF2B5EF4-FFF2-40B4-BE49-F238E27FC236}">
                <a16:creationId xmlns:a16="http://schemas.microsoft.com/office/drawing/2014/main" id="{C4FC9DAF-BBE4-83C9-E24D-88885E7B9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634" y="1341952"/>
            <a:ext cx="4553147" cy="25611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5C1B4C1-57A7-C5EE-61D7-7F0D17867999}"/>
              </a:ext>
            </a:extLst>
          </p:cNvPr>
          <p:cNvSpPr txBox="1"/>
          <p:nvPr/>
        </p:nvSpPr>
        <p:spPr>
          <a:xfrm>
            <a:off x="5231875" y="4044119"/>
            <a:ext cx="2554664" cy="341632"/>
          </a:xfrm>
          <a:prstGeom prst="rect">
            <a:avLst/>
          </a:prstGeom>
          <a:noFill/>
        </p:spPr>
        <p:txBody>
          <a:bodyPr wrap="square" rtlCol="0">
            <a:spAutoFit/>
          </a:bodyPr>
          <a:lstStyle/>
          <a:p>
            <a:pPr algn="ctr">
              <a:lnSpc>
                <a:spcPct val="90000"/>
              </a:lnSpc>
            </a:pPr>
            <a:r>
              <a:rPr lang="en-US" dirty="0"/>
              <a:t>XQ-58A Valkyrie [7]</a:t>
            </a:r>
          </a:p>
        </p:txBody>
      </p:sp>
    </p:spTree>
    <p:extLst>
      <p:ext uri="{BB962C8B-B14F-4D97-AF65-F5344CB8AC3E}">
        <p14:creationId xmlns:p14="http://schemas.microsoft.com/office/powerpoint/2010/main" val="112285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of ai weaponry</a:t>
            </a:r>
          </a:p>
        </p:txBody>
      </p:sp>
      <p:sp>
        <p:nvSpPr>
          <p:cNvPr id="3" name="Content Placeholder 2"/>
          <p:cNvSpPr>
            <a:spLocks noGrp="1"/>
          </p:cNvSpPr>
          <p:nvPr>
            <p:ph sz="half" idx="1"/>
          </p:nvPr>
        </p:nvSpPr>
        <p:spPr/>
        <p:txBody>
          <a:bodyPr/>
          <a:lstStyle/>
          <a:p>
            <a:r>
              <a:rPr lang="en-US" sz="2400" dirty="0"/>
              <a:t>Questions remain to be answered:</a:t>
            </a:r>
          </a:p>
          <a:p>
            <a:pPr lvl="1"/>
            <a:r>
              <a:rPr lang="en-US" sz="1800" dirty="0"/>
              <a:t>To what extent will AI be integrated into our warfighting capabilities? </a:t>
            </a:r>
          </a:p>
          <a:p>
            <a:pPr lvl="1"/>
            <a:endParaRPr lang="en-US" sz="1800" dirty="0"/>
          </a:p>
          <a:p>
            <a:r>
              <a:rPr lang="en-US" sz="2400" dirty="0"/>
              <a:t>DoD Directive on Autonomy in Weapon Systems [8]</a:t>
            </a:r>
          </a:p>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Claire Desrosiers</a:t>
            </a:r>
          </a:p>
        </p:txBody>
      </p:sp>
      <p:pic>
        <p:nvPicPr>
          <p:cNvPr id="11" name="Picture 10">
            <a:extLst>
              <a:ext uri="{FF2B5EF4-FFF2-40B4-BE49-F238E27FC236}">
                <a16:creationId xmlns:a16="http://schemas.microsoft.com/office/drawing/2014/main" id="{75CB4E7B-ECEB-7FAD-558C-F5CE32A634A6}"/>
              </a:ext>
            </a:extLst>
          </p:cNvPr>
          <p:cNvPicPr>
            <a:picLocks noChangeAspect="1"/>
          </p:cNvPicPr>
          <p:nvPr/>
        </p:nvPicPr>
        <p:blipFill>
          <a:blip r:embed="rId3"/>
          <a:stretch>
            <a:fillRect/>
          </a:stretch>
        </p:blipFill>
        <p:spPr>
          <a:xfrm>
            <a:off x="5129431" y="870994"/>
            <a:ext cx="3435366" cy="3746443"/>
          </a:xfrm>
          <a:prstGeom prst="rect">
            <a:avLst/>
          </a:prstGeom>
        </p:spPr>
      </p:pic>
      <p:sp>
        <p:nvSpPr>
          <p:cNvPr id="12" name="TextBox 11">
            <a:extLst>
              <a:ext uri="{FF2B5EF4-FFF2-40B4-BE49-F238E27FC236}">
                <a16:creationId xmlns:a16="http://schemas.microsoft.com/office/drawing/2014/main" id="{5149740F-8341-2F61-BB99-A28A505101F0}"/>
              </a:ext>
            </a:extLst>
          </p:cNvPr>
          <p:cNvSpPr txBox="1"/>
          <p:nvPr/>
        </p:nvSpPr>
        <p:spPr>
          <a:xfrm>
            <a:off x="5058025" y="4674441"/>
            <a:ext cx="3506772" cy="341632"/>
          </a:xfrm>
          <a:prstGeom prst="rect">
            <a:avLst/>
          </a:prstGeom>
          <a:noFill/>
        </p:spPr>
        <p:txBody>
          <a:bodyPr wrap="square" rtlCol="0">
            <a:spAutoFit/>
          </a:bodyPr>
          <a:lstStyle/>
          <a:p>
            <a:pPr algn="ctr">
              <a:lnSpc>
                <a:spcPct val="90000"/>
              </a:lnSpc>
            </a:pPr>
            <a:r>
              <a:rPr lang="en-US" dirty="0"/>
              <a:t>DoD Directive Flow Chart [8]</a:t>
            </a:r>
          </a:p>
        </p:txBody>
      </p:sp>
    </p:spTree>
    <p:extLst>
      <p:ext uri="{BB962C8B-B14F-4D97-AF65-F5344CB8AC3E}">
        <p14:creationId xmlns:p14="http://schemas.microsoft.com/office/powerpoint/2010/main" val="18073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lnSpcReduction="10000"/>
          </a:bodyPr>
          <a:lstStyle/>
          <a:p>
            <a:pPr marL="0" indent="0" algn="l">
              <a:buNone/>
            </a:pPr>
            <a:r>
              <a:rPr lang="en-US" sz="1200" dirty="0"/>
              <a:t>[1] </a:t>
            </a:r>
            <a:r>
              <a:rPr lang="en-US" sz="1200" dirty="0" err="1"/>
              <a:t>Vergun</a:t>
            </a:r>
            <a:r>
              <a:rPr lang="en-US" sz="1200" dirty="0"/>
              <a:t>, D., DOD Addresses Recruiting Shortfall Challenges (U.S. Department of Defense, December 2023) https://www.defense.gov/News/News-Stories/Article/Article/%203616786/dod-addresses-recruiting-shortfall-challenges/ Accessed 11 April 2024</a:t>
            </a:r>
            <a:endParaRPr lang="en-US" sz="1200" dirty="0">
              <a:latin typeface="system-ui"/>
            </a:endParaRPr>
          </a:p>
          <a:p>
            <a:pPr marL="0" indent="0" algn="l">
              <a:buNone/>
            </a:pPr>
            <a:r>
              <a:rPr lang="en-US" sz="1200" dirty="0"/>
              <a:t>[2] Lucas, N. and Parrish, P, U.S. Air Force Pilot Training Transformation (PPT), (Congressional Research Service, January 2023)</a:t>
            </a:r>
          </a:p>
          <a:p>
            <a:pPr marL="0" indent="0">
              <a:buNone/>
            </a:pPr>
            <a:r>
              <a:rPr lang="en-US" sz="1200" dirty="0"/>
              <a:t>[3] </a:t>
            </a:r>
            <a:r>
              <a:rPr lang="en-US" sz="1200" b="0" i="0" dirty="0">
                <a:effectLst/>
                <a:latin typeface="system-ui"/>
              </a:rPr>
              <a:t>“AI Copilot: Air Force Achieves First Military Flight with Artificial Intelligence.” </a:t>
            </a:r>
            <a:r>
              <a:rPr lang="en-US" sz="1200" b="0" i="1" dirty="0">
                <a:effectLst/>
                <a:latin typeface="system-ui"/>
              </a:rPr>
              <a:t>Air Force</a:t>
            </a:r>
            <a:r>
              <a:rPr lang="en-US" sz="1200" b="0" i="0" dirty="0">
                <a:effectLst/>
                <a:latin typeface="system-ui"/>
              </a:rPr>
              <a:t>, www.af.mil/News/Article-Display/Article/2448376/ai-copilot-air-force-achieves-first-military-flight-with-artificial-intelligence/. Accessed 11 Apr. 2024.</a:t>
            </a:r>
            <a:endParaRPr lang="en-US" sz="1200" dirty="0"/>
          </a:p>
          <a:p>
            <a:pPr marL="0" indent="0">
              <a:buNone/>
            </a:pPr>
            <a:r>
              <a:rPr lang="en-US" sz="1200" dirty="0"/>
              <a:t>[4] Petrella, S. et al., Russia’s Artificial Intelligence Strategy: The Role of State-Owned Firms (Foreign Policy Research Institute, Winter 2021) </a:t>
            </a:r>
          </a:p>
          <a:p>
            <a:pPr marL="0" indent="0">
              <a:buNone/>
            </a:pPr>
            <a:r>
              <a:rPr lang="en-US" sz="1200" dirty="0"/>
              <a:t>[5] National Security Strategy (The White House Washington, October 2022)</a:t>
            </a:r>
          </a:p>
          <a:p>
            <a:pPr marL="0" indent="0">
              <a:buNone/>
            </a:pPr>
            <a:r>
              <a:rPr lang="en-US" sz="1200" dirty="0"/>
              <a:t>[6] Clark, J., Hicks Underscores U.S. Innovation in Unveiling Strategy to Counter China’s Military Buildup, (U.S. Department of Defense, August 2023) https://www.defense.gov/News/News-Stories/Article/Article/3507514/hicks-underscores-us-innovation-in-unveiling-strategy-to-counter-chinas-militar/ Accessed 11 April 2024</a:t>
            </a:r>
          </a:p>
          <a:p>
            <a:pPr marL="0" indent="0">
              <a:buNone/>
            </a:pPr>
            <a:r>
              <a:rPr lang="en-US" sz="1200" dirty="0"/>
              <a:t>[7] Tarantola, A., The Air Force wants $6 billion to build a fleet of AI-controlled drones, (</a:t>
            </a:r>
            <a:r>
              <a:rPr lang="en-US" sz="1200" dirty="0" err="1"/>
              <a:t>Engadget</a:t>
            </a:r>
            <a:r>
              <a:rPr lang="en-US" sz="1200" dirty="0"/>
              <a:t>, August 2023) https://www.engadget.com/the-air-force-wants-6-billion-to-build-a-fleet-of-ai-controlled-drones-204548974.html Accessed 11 April 2024</a:t>
            </a:r>
          </a:p>
          <a:p>
            <a:pPr marL="0" indent="0">
              <a:buNone/>
            </a:pPr>
            <a:r>
              <a:rPr lang="en-US" sz="1200" dirty="0"/>
              <a:t>[8] DoD Directive 3000.09: Autonomy in Weapon Systems, (U.S. Department of Defense, effective 25 January 2023)</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Claire Desrosiers</a:t>
            </a:r>
          </a:p>
        </p:txBody>
      </p:sp>
    </p:spTree>
    <p:extLst>
      <p:ext uri="{BB962C8B-B14F-4D97-AF65-F5344CB8AC3E}">
        <p14:creationId xmlns:p14="http://schemas.microsoft.com/office/powerpoint/2010/main" val="3040578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Passengers or Pedestrians?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Eric K. Li</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6327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MORAL ANSWER VS. THE PRACTICAL ANSWER</a:t>
            </a:r>
          </a:p>
        </p:txBody>
      </p:sp>
      <p:sp>
        <p:nvSpPr>
          <p:cNvPr id="3" name="Content Placeholder 2"/>
          <p:cNvSpPr>
            <a:spLocks noGrp="1"/>
          </p:cNvSpPr>
          <p:nvPr>
            <p:ph sz="half" idx="1"/>
          </p:nvPr>
        </p:nvSpPr>
        <p:spPr/>
        <p:txBody>
          <a:bodyPr>
            <a:normAutofit/>
          </a:bodyPr>
          <a:lstStyle/>
          <a:p>
            <a:r>
              <a:rPr lang="en-US" sz="2000" dirty="0"/>
              <a:t>The trolley problem, 1 person, 8 people, or yourself.  </a:t>
            </a:r>
          </a:p>
          <a:p>
            <a:r>
              <a:rPr lang="en-US" sz="2000" dirty="0"/>
              <a:t>According to an MIT study, people will take a utilitarian approach, with 76% saying that they believe it is moral for an autonomous vehicle to sacrifice 1 passenger over 10 pedestrians.  [2]</a:t>
            </a:r>
          </a:p>
        </p:txBody>
      </p:sp>
      <p:sp>
        <p:nvSpPr>
          <p:cNvPr id="4" name="Content Placeholder 3"/>
          <p:cNvSpPr>
            <a:spLocks noGrp="1"/>
          </p:cNvSpPr>
          <p:nvPr>
            <p:ph sz="half" idx="2"/>
          </p:nvPr>
        </p:nvSpPr>
        <p:spPr>
          <a:xfrm>
            <a:off x="7265154" y="1603435"/>
            <a:ext cx="1075841" cy="1380274"/>
          </a:xfrm>
          <a:ln>
            <a:solidFill>
              <a:schemeClr val="bg1"/>
            </a:solidFill>
          </a:ln>
        </p:spPr>
        <p:txBody>
          <a:bodyPr anchor="ctr">
            <a:normAutofit/>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Eric K. Li</a:t>
            </a:r>
          </a:p>
        </p:txBody>
      </p:sp>
      <p:pic>
        <p:nvPicPr>
          <p:cNvPr id="1026" name="Picture 2" descr="The Trolley Problem — Origins. The Trolley Problem is a thought… | by Sara  Bizarro | Medium">
            <a:extLst>
              <a:ext uri="{FF2B5EF4-FFF2-40B4-BE49-F238E27FC236}">
                <a16:creationId xmlns:a16="http://schemas.microsoft.com/office/drawing/2014/main" id="{8757FE87-1338-4D39-E5E5-9E17799D9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412" y="1276350"/>
            <a:ext cx="3764384" cy="19867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F5318BD-BC3A-F926-3947-DB40F35B3BD4}"/>
              </a:ext>
            </a:extLst>
          </p:cNvPr>
          <p:cNvSpPr txBox="1"/>
          <p:nvPr/>
        </p:nvSpPr>
        <p:spPr>
          <a:xfrm>
            <a:off x="5822731" y="3377827"/>
            <a:ext cx="2866169" cy="424732"/>
          </a:xfrm>
          <a:prstGeom prst="rect">
            <a:avLst/>
          </a:prstGeom>
          <a:noFill/>
        </p:spPr>
        <p:txBody>
          <a:bodyPr wrap="none" rtlCol="0">
            <a:spAutoFit/>
          </a:bodyPr>
          <a:lstStyle/>
          <a:p>
            <a:pPr>
              <a:lnSpc>
                <a:spcPct val="90000"/>
              </a:lnSpc>
            </a:pPr>
            <a:r>
              <a:rPr lang="en-US" sz="2400" dirty="0"/>
              <a:t>What would you do?</a:t>
            </a:r>
          </a:p>
        </p:txBody>
      </p:sp>
      <p:sp>
        <p:nvSpPr>
          <p:cNvPr id="9" name="TextBox 8">
            <a:extLst>
              <a:ext uri="{FF2B5EF4-FFF2-40B4-BE49-F238E27FC236}">
                <a16:creationId xmlns:a16="http://schemas.microsoft.com/office/drawing/2014/main" id="{0493EC5E-D4CC-7352-99D4-9C79EEDF4F29}"/>
              </a:ext>
            </a:extLst>
          </p:cNvPr>
          <p:cNvSpPr txBox="1"/>
          <p:nvPr/>
        </p:nvSpPr>
        <p:spPr>
          <a:xfrm>
            <a:off x="8610205" y="3276261"/>
            <a:ext cx="442750" cy="313932"/>
          </a:xfrm>
          <a:prstGeom prst="rect">
            <a:avLst/>
          </a:prstGeom>
          <a:noFill/>
        </p:spPr>
        <p:txBody>
          <a:bodyPr wrap="none" rtlCol="0">
            <a:spAutoFit/>
          </a:bodyPr>
          <a:lstStyle/>
          <a:p>
            <a:pPr>
              <a:lnSpc>
                <a:spcPct val="90000"/>
              </a:lnSpc>
            </a:pPr>
            <a:r>
              <a:rPr lang="en-US" sz="1600" dirty="0"/>
              <a:t>[4]</a:t>
            </a:r>
          </a:p>
        </p:txBody>
      </p:sp>
    </p:spTree>
    <p:extLst>
      <p:ext uri="{BB962C8B-B14F-4D97-AF65-F5344CB8AC3E}">
        <p14:creationId xmlns:p14="http://schemas.microsoft.com/office/powerpoint/2010/main" val="207572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D1B39AF-2258-DBBA-F7A2-1C945F8D8988}"/>
              </a:ext>
            </a:extLst>
          </p:cNvPr>
          <p:cNvSpPr>
            <a:spLocks noGrp="1"/>
          </p:cNvSpPr>
          <p:nvPr>
            <p:ph type="title"/>
          </p:nvPr>
        </p:nvSpPr>
        <p:spPr>
          <a:xfrm>
            <a:off x="685800" y="361950"/>
            <a:ext cx="7772400" cy="914400"/>
          </a:xfrm>
        </p:spPr>
        <p:txBody>
          <a:bodyPr/>
          <a:lstStyle/>
          <a:p>
            <a:pPr algn="ctr"/>
            <a:r>
              <a:rPr lang="en-US" dirty="0"/>
              <a:t>Levels of self driving</a:t>
            </a:r>
          </a:p>
        </p:txBody>
      </p:sp>
      <p:pic>
        <p:nvPicPr>
          <p:cNvPr id="8" name="Content Placeholder 7">
            <a:extLst>
              <a:ext uri="{FF2B5EF4-FFF2-40B4-BE49-F238E27FC236}">
                <a16:creationId xmlns:a16="http://schemas.microsoft.com/office/drawing/2014/main" id="{F55C6328-14FB-3258-58B2-4501CDCA611C}"/>
              </a:ext>
            </a:extLst>
          </p:cNvPr>
          <p:cNvPicPr>
            <a:picLocks noGrp="1" noChangeAspect="1"/>
          </p:cNvPicPr>
          <p:nvPr>
            <p:ph idx="1"/>
          </p:nvPr>
        </p:nvPicPr>
        <p:blipFill>
          <a:blip r:embed="rId3"/>
          <a:stretch>
            <a:fillRect/>
          </a:stretch>
        </p:blipFill>
        <p:spPr>
          <a:xfrm>
            <a:off x="1374171" y="1319693"/>
            <a:ext cx="6395657" cy="3677503"/>
          </a:xfrm>
          <a:noFill/>
        </p:spPr>
      </p:pic>
      <p:sp>
        <p:nvSpPr>
          <p:cNvPr id="5" name="Footer Placeholder 4">
            <a:extLst>
              <a:ext uri="{FF2B5EF4-FFF2-40B4-BE49-F238E27FC236}">
                <a16:creationId xmlns:a16="http://schemas.microsoft.com/office/drawing/2014/main" id="{A9270A6F-2467-527A-02BD-431F543DC99B}"/>
              </a:ext>
            </a:extLst>
          </p:cNvPr>
          <p:cNvSpPr>
            <a:spLocks noGrp="1"/>
          </p:cNvSpPr>
          <p:nvPr>
            <p:ph type="ftr" sz="quarter" idx="11"/>
          </p:nvPr>
        </p:nvSpPr>
        <p:spPr>
          <a:xfrm>
            <a:off x="0" y="4997196"/>
            <a:ext cx="5562600" cy="146304"/>
          </a:xfrm>
        </p:spPr>
        <p:txBody>
          <a:bodyPr anchor="ctr">
            <a:normAutofit/>
          </a:bodyPr>
          <a:lstStyle/>
          <a:p>
            <a:pPr>
              <a:lnSpc>
                <a:spcPct val="90000"/>
              </a:lnSpc>
              <a:spcAft>
                <a:spcPts val="600"/>
              </a:spcAft>
            </a:pPr>
            <a:r>
              <a:rPr lang="sk-SK" sz="400"/>
              <a:t>© 2024 Keith A. Pray</a:t>
            </a:r>
            <a:endParaRPr lang="en-US" sz="400"/>
          </a:p>
        </p:txBody>
      </p:sp>
      <p:sp>
        <p:nvSpPr>
          <p:cNvPr id="6" name="Slide Number Placeholder 5">
            <a:extLst>
              <a:ext uri="{FF2B5EF4-FFF2-40B4-BE49-F238E27FC236}">
                <a16:creationId xmlns:a16="http://schemas.microsoft.com/office/drawing/2014/main" id="{D8C964E7-5F59-EA9F-6D59-A846A753EAE0}"/>
              </a:ext>
            </a:extLst>
          </p:cNvPr>
          <p:cNvSpPr>
            <a:spLocks noGrp="1"/>
          </p:cNvSpPr>
          <p:nvPr>
            <p:ph type="sldNum" sz="quarter" idx="12"/>
          </p:nvPr>
        </p:nvSpPr>
        <p:spPr>
          <a:xfrm>
            <a:off x="8519160" y="4997196"/>
            <a:ext cx="624840" cy="146304"/>
          </a:xfrm>
        </p:spPr>
        <p:txBody>
          <a:bodyPr anchor="ctr">
            <a:normAutofit/>
          </a:bodyPr>
          <a:lstStyle/>
          <a:p>
            <a:pPr>
              <a:lnSpc>
                <a:spcPct val="90000"/>
              </a:lnSpc>
              <a:spcAft>
                <a:spcPts val="600"/>
              </a:spcAft>
            </a:pPr>
            <a:fld id="{A2A17EAB-8B51-5C40-8776-6683E51FA7A0}" type="slidenum">
              <a:rPr lang="en-US" sz="400" smtClean="0"/>
              <a:pPr>
                <a:lnSpc>
                  <a:spcPct val="90000"/>
                </a:lnSpc>
                <a:spcAft>
                  <a:spcPts val="600"/>
                </a:spcAft>
              </a:pPr>
              <a:t>15</a:t>
            </a:fld>
            <a:endParaRPr lang="en-US" sz="400"/>
          </a:p>
        </p:txBody>
      </p:sp>
      <p:sp>
        <p:nvSpPr>
          <p:cNvPr id="2" name="TextBox 1">
            <a:extLst>
              <a:ext uri="{FF2B5EF4-FFF2-40B4-BE49-F238E27FC236}">
                <a16:creationId xmlns:a16="http://schemas.microsoft.com/office/drawing/2014/main" id="{4E3BA529-F019-E61D-7C3F-AD54A965A84C}"/>
              </a:ext>
            </a:extLst>
          </p:cNvPr>
          <p:cNvSpPr txBox="1"/>
          <p:nvPr/>
        </p:nvSpPr>
        <p:spPr>
          <a:xfrm>
            <a:off x="7769828" y="4756416"/>
            <a:ext cx="442750" cy="313932"/>
          </a:xfrm>
          <a:prstGeom prst="rect">
            <a:avLst/>
          </a:prstGeom>
          <a:noFill/>
        </p:spPr>
        <p:txBody>
          <a:bodyPr wrap="none" rtlCol="0">
            <a:spAutoFit/>
          </a:bodyPr>
          <a:lstStyle/>
          <a:p>
            <a:pPr>
              <a:lnSpc>
                <a:spcPct val="90000"/>
              </a:lnSpc>
            </a:pPr>
            <a:r>
              <a:rPr lang="en-US" sz="1600" dirty="0"/>
              <a:t>[7]</a:t>
            </a:r>
          </a:p>
        </p:txBody>
      </p:sp>
      <p:sp>
        <p:nvSpPr>
          <p:cNvPr id="3" name="TextBox 2">
            <a:extLst>
              <a:ext uri="{FF2B5EF4-FFF2-40B4-BE49-F238E27FC236}">
                <a16:creationId xmlns:a16="http://schemas.microsoft.com/office/drawing/2014/main" id="{031D83DE-29E2-4D5A-3C51-45CA98478F91}"/>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Eric K. Li</a:t>
            </a:r>
          </a:p>
        </p:txBody>
      </p:sp>
    </p:spTree>
    <p:extLst>
      <p:ext uri="{BB962C8B-B14F-4D97-AF65-F5344CB8AC3E}">
        <p14:creationId xmlns:p14="http://schemas.microsoft.com/office/powerpoint/2010/main" val="3758705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you want?</a:t>
            </a:r>
          </a:p>
        </p:txBody>
      </p:sp>
      <p:sp>
        <p:nvSpPr>
          <p:cNvPr id="3" name="Content Placeholder 2"/>
          <p:cNvSpPr>
            <a:spLocks noGrp="1"/>
          </p:cNvSpPr>
          <p:nvPr>
            <p:ph sz="half" idx="1"/>
          </p:nvPr>
        </p:nvSpPr>
        <p:spPr/>
        <p:txBody>
          <a:bodyPr>
            <a:normAutofit/>
          </a:bodyPr>
          <a:lstStyle/>
          <a:p>
            <a:r>
              <a:rPr lang="en-US" sz="2000" dirty="0"/>
              <a:t>Consumer intention also must be considered [1]</a:t>
            </a:r>
          </a:p>
          <a:p>
            <a:r>
              <a:rPr lang="en-US" sz="2000" dirty="0"/>
              <a:t>According to the National Highway Traffic Safety Administration (NHTSA), “These technologies will help protect drivers and passengers, as well as bicyclists and pedestrians.” [7]</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Eric K. Li</a:t>
            </a:r>
          </a:p>
        </p:txBody>
      </p:sp>
      <p:pic>
        <p:nvPicPr>
          <p:cNvPr id="2052" name="Picture 4" descr="Consumer Behavior | 5 Ways To Influence Consumers | SurveySparrow">
            <a:extLst>
              <a:ext uri="{FF2B5EF4-FFF2-40B4-BE49-F238E27FC236}">
                <a16:creationId xmlns:a16="http://schemas.microsoft.com/office/drawing/2014/main" id="{60C40DEC-C006-9D53-E5D7-DC09952E0D0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90062" y="1576070"/>
            <a:ext cx="3733800" cy="1991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5BAF4E-CFC3-D7F4-F2F3-47128DACF961}"/>
              </a:ext>
            </a:extLst>
          </p:cNvPr>
          <p:cNvSpPr txBox="1"/>
          <p:nvPr/>
        </p:nvSpPr>
        <p:spPr>
          <a:xfrm>
            <a:off x="8297785" y="3573595"/>
            <a:ext cx="442750" cy="313932"/>
          </a:xfrm>
          <a:prstGeom prst="rect">
            <a:avLst/>
          </a:prstGeom>
          <a:noFill/>
        </p:spPr>
        <p:txBody>
          <a:bodyPr wrap="none" rtlCol="0">
            <a:spAutoFit/>
          </a:bodyPr>
          <a:lstStyle/>
          <a:p>
            <a:pPr>
              <a:lnSpc>
                <a:spcPct val="90000"/>
              </a:lnSpc>
            </a:pPr>
            <a:r>
              <a:rPr lang="en-US" sz="1600" dirty="0"/>
              <a:t>[6]</a:t>
            </a:r>
          </a:p>
        </p:txBody>
      </p:sp>
    </p:spTree>
    <p:extLst>
      <p:ext uri="{BB962C8B-B14F-4D97-AF65-F5344CB8AC3E}">
        <p14:creationId xmlns:p14="http://schemas.microsoft.com/office/powerpoint/2010/main" val="3587958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responsible?</a:t>
            </a:r>
          </a:p>
        </p:txBody>
      </p:sp>
      <p:sp>
        <p:nvSpPr>
          <p:cNvPr id="3" name="Content Placeholder 2"/>
          <p:cNvSpPr>
            <a:spLocks noGrp="1"/>
          </p:cNvSpPr>
          <p:nvPr>
            <p:ph sz="half" idx="1"/>
          </p:nvPr>
        </p:nvSpPr>
        <p:spPr/>
        <p:txBody>
          <a:bodyPr>
            <a:normAutofit/>
          </a:bodyPr>
          <a:lstStyle/>
          <a:p>
            <a:r>
              <a:rPr lang="en-US" sz="2000" dirty="0"/>
              <a:t>Since fully self-driving vehicles still have not come to market, policymakers plan to address questions on liability. [3]</a:t>
            </a:r>
          </a:p>
          <a:p>
            <a:r>
              <a:rPr lang="en-US" sz="2000" dirty="0"/>
              <a:t>Ultimately, the self-driving industry has a long way to go. Policymakers need to pass guidelines, and the entities involved should work together to establish the proper safety standards. [7]</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Eric K. Li</a:t>
            </a:r>
          </a:p>
        </p:txBody>
      </p:sp>
      <p:sp>
        <p:nvSpPr>
          <p:cNvPr id="4" name="TextBox 3">
            <a:extLst>
              <a:ext uri="{FF2B5EF4-FFF2-40B4-BE49-F238E27FC236}">
                <a16:creationId xmlns:a16="http://schemas.microsoft.com/office/drawing/2014/main" id="{DE35A9FE-1DB4-DD9E-F084-416D7DA49716}"/>
              </a:ext>
            </a:extLst>
          </p:cNvPr>
          <p:cNvSpPr txBox="1"/>
          <p:nvPr/>
        </p:nvSpPr>
        <p:spPr>
          <a:xfrm>
            <a:off x="8076410" y="2962329"/>
            <a:ext cx="442750" cy="313932"/>
          </a:xfrm>
          <a:prstGeom prst="rect">
            <a:avLst/>
          </a:prstGeom>
          <a:noFill/>
        </p:spPr>
        <p:txBody>
          <a:bodyPr wrap="none" rtlCol="0">
            <a:spAutoFit/>
          </a:bodyPr>
          <a:lstStyle/>
          <a:p>
            <a:pPr>
              <a:lnSpc>
                <a:spcPct val="90000"/>
              </a:lnSpc>
            </a:pPr>
            <a:r>
              <a:rPr lang="en-US" sz="1600" dirty="0"/>
              <a:t>[5]</a:t>
            </a:r>
          </a:p>
        </p:txBody>
      </p:sp>
      <p:pic>
        <p:nvPicPr>
          <p:cNvPr id="9" name="Picture 8">
            <a:extLst>
              <a:ext uri="{FF2B5EF4-FFF2-40B4-BE49-F238E27FC236}">
                <a16:creationId xmlns:a16="http://schemas.microsoft.com/office/drawing/2014/main" id="{76078A63-B5D5-51CD-45CE-BB42ECFE238A}"/>
              </a:ext>
            </a:extLst>
          </p:cNvPr>
          <p:cNvPicPr>
            <a:picLocks noChangeAspect="1"/>
          </p:cNvPicPr>
          <p:nvPr/>
        </p:nvPicPr>
        <p:blipFill>
          <a:blip r:embed="rId3"/>
          <a:stretch>
            <a:fillRect/>
          </a:stretch>
        </p:blipFill>
        <p:spPr>
          <a:xfrm>
            <a:off x="4451737" y="1456187"/>
            <a:ext cx="4633099" cy="1953857"/>
          </a:xfrm>
          <a:prstGeom prst="rect">
            <a:avLst/>
          </a:prstGeom>
        </p:spPr>
      </p:pic>
      <p:sp>
        <p:nvSpPr>
          <p:cNvPr id="11" name="TextBox 10">
            <a:extLst>
              <a:ext uri="{FF2B5EF4-FFF2-40B4-BE49-F238E27FC236}">
                <a16:creationId xmlns:a16="http://schemas.microsoft.com/office/drawing/2014/main" id="{80DC76E1-3A8F-7458-8378-AA5F26C60D4E}"/>
              </a:ext>
            </a:extLst>
          </p:cNvPr>
          <p:cNvSpPr txBox="1"/>
          <p:nvPr/>
        </p:nvSpPr>
        <p:spPr>
          <a:xfrm>
            <a:off x="8519160" y="3513680"/>
            <a:ext cx="633507" cy="480131"/>
          </a:xfrm>
          <a:prstGeom prst="rect">
            <a:avLst/>
          </a:prstGeom>
          <a:noFill/>
        </p:spPr>
        <p:txBody>
          <a:bodyPr wrap="none" rtlCol="0">
            <a:spAutoFit/>
          </a:bodyPr>
          <a:lstStyle/>
          <a:p>
            <a:pPr>
              <a:lnSpc>
                <a:spcPct val="90000"/>
              </a:lnSpc>
            </a:pPr>
            <a:r>
              <a:rPr lang="en-US" sz="2800" dirty="0"/>
              <a:t>[5]</a:t>
            </a:r>
          </a:p>
        </p:txBody>
      </p:sp>
    </p:spTree>
    <p:extLst>
      <p:ext uri="{BB962C8B-B14F-4D97-AF65-F5344CB8AC3E}">
        <p14:creationId xmlns:p14="http://schemas.microsoft.com/office/powerpoint/2010/main" val="3112328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55000" lnSpcReduction="20000"/>
          </a:bodyPr>
          <a:lstStyle/>
          <a:p>
            <a:pPr marL="0" indent="0">
              <a:buNone/>
            </a:pPr>
            <a:r>
              <a:rPr lang="en-US" dirty="0"/>
              <a:t>[1] XAVIER HARDING, Should driverless cars prioritize passenger or pedestrian safety? A study reveals how millions feel., (IMPACT, OCT. 26,  2018) </a:t>
            </a:r>
            <a:r>
              <a:rPr lang="en-US" dirty="0">
                <a:hlinkClick r:id="rId3"/>
              </a:rPr>
              <a:t>https://www.mic.com/articles/192103/driverless-cars-prioritize-passenger-or-pedestrian-safety-study-shows-how-millions-feel</a:t>
            </a:r>
            <a:r>
              <a:rPr lang="en-US" dirty="0"/>
              <a:t> (March 13, 2024)</a:t>
            </a:r>
          </a:p>
          <a:p>
            <a:pPr marL="0" indent="0">
              <a:buNone/>
            </a:pPr>
            <a:r>
              <a:rPr lang="en-US" dirty="0"/>
              <a:t>[2] Peter Dizikes, Driverless cars; Who gets protected? (MIT News, June 23, 2016), </a:t>
            </a:r>
            <a:r>
              <a:rPr lang="en-US" dirty="0">
                <a:hlinkClick r:id="rId4"/>
              </a:rPr>
              <a:t>https://news.mit.edu/2016/driverless-cars-safety-issues-0623</a:t>
            </a:r>
            <a:r>
              <a:rPr lang="en-US" dirty="0"/>
              <a:t> (March 13, 2024) </a:t>
            </a:r>
          </a:p>
          <a:p>
            <a:pPr marL="0" indent="0">
              <a:buNone/>
            </a:pPr>
            <a:r>
              <a:rPr lang="en-US" dirty="0"/>
              <a:t>[3] NHTSA Automated Vehicles for Safety, (NHTSA), </a:t>
            </a:r>
            <a:r>
              <a:rPr lang="en-US" dirty="0">
                <a:hlinkClick r:id="rId5"/>
              </a:rPr>
              <a:t>https://www.nhtsa.gov/vehicle-safety/automated-vehicles-safety</a:t>
            </a:r>
            <a:r>
              <a:rPr lang="en-US" dirty="0"/>
              <a:t> (March 13, 2024) </a:t>
            </a:r>
          </a:p>
          <a:p>
            <a:pPr marL="0" indent="0">
              <a:buNone/>
            </a:pPr>
            <a:r>
              <a:rPr lang="en-US" dirty="0"/>
              <a:t>[4] Sara Bizarro, The Trolly Problem Now (March 19, 2020) </a:t>
            </a:r>
            <a:r>
              <a:rPr lang="en-US" dirty="0">
                <a:hlinkClick r:id="rId6"/>
              </a:rPr>
              <a:t>https://sarabizarro.medium.com/the-trolley-problem-now-903adaa295e9</a:t>
            </a:r>
            <a:r>
              <a:rPr lang="en-US" dirty="0"/>
              <a:t>   (March 13, 2024) </a:t>
            </a:r>
          </a:p>
          <a:p>
            <a:pPr marL="0" indent="0">
              <a:buNone/>
            </a:pPr>
            <a:r>
              <a:rPr lang="en-US" dirty="0"/>
              <a:t>[5] Kurt Robson, Fully self-driving cars unlikely before 2035, experts predict (2023) </a:t>
            </a:r>
            <a:r>
              <a:rPr lang="en-US" dirty="0">
                <a:hlinkClick r:id="rId7"/>
              </a:rPr>
              <a:t>https://www.verdict.co.uk/fully-self-driving-cars-unlikely-before-2035-experts-predict/?cf-view</a:t>
            </a:r>
            <a:r>
              <a:rPr lang="en-US" dirty="0"/>
              <a:t>  (March 26, 2024) </a:t>
            </a:r>
          </a:p>
          <a:p>
            <a:pPr marL="0" indent="0">
              <a:buNone/>
            </a:pPr>
            <a:r>
              <a:rPr lang="en-US" dirty="0"/>
              <a:t>[6] Mathew </a:t>
            </a:r>
            <a:r>
              <a:rPr lang="en-US" dirty="0" err="1"/>
              <a:t>Maniyamkott</a:t>
            </a:r>
            <a:r>
              <a:rPr lang="en-US" dirty="0"/>
              <a:t>, Top 5 Ways to Influence Consumer Behavior and Boost Sales(October 9,  2023) </a:t>
            </a:r>
            <a:r>
              <a:rPr lang="en-US" dirty="0">
                <a:hlinkClick r:id="rId8"/>
              </a:rPr>
              <a:t>https://surveysparrow.com/blog/five-ways-influence-consumer-behavior/</a:t>
            </a:r>
            <a:r>
              <a:rPr lang="en-US" dirty="0"/>
              <a:t> (March 26, 2024) </a:t>
            </a:r>
          </a:p>
          <a:p>
            <a:pPr marL="0" indent="0">
              <a:buNone/>
            </a:pPr>
            <a:r>
              <a:rPr lang="en-US" dirty="0"/>
              <a:t>[7] NHTSA, Automated Driving Systems, (NHTSA) </a:t>
            </a:r>
            <a:r>
              <a:rPr lang="en-US" dirty="0">
                <a:hlinkClick r:id="rId9"/>
              </a:rPr>
              <a:t>https://www.nhtsa.gov/sites/nhtsa.gov/files/documents/13069a-ads2.0_090617_v9a_tag.pdf</a:t>
            </a:r>
            <a:r>
              <a:rPr lang="en-US" dirty="0"/>
              <a:t> (March 26, 2024)</a:t>
            </a:r>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a:extLst>
              <a:ext uri="{FF2B5EF4-FFF2-40B4-BE49-F238E27FC236}">
                <a16:creationId xmlns:a16="http://schemas.microsoft.com/office/drawing/2014/main" id="{B45E34E7-99E2-9D6F-8A32-D0D51BB28E09}"/>
              </a:ext>
            </a:extLst>
          </p:cNvPr>
          <p:cNvSpPr txBox="1"/>
          <p:nvPr/>
        </p:nvSpPr>
        <p:spPr>
          <a:xfrm>
            <a:off x="6827946" y="370848"/>
            <a:ext cx="2179682" cy="307777"/>
          </a:xfrm>
          <a:prstGeom prst="rect">
            <a:avLst/>
          </a:prstGeom>
          <a:noFill/>
        </p:spPr>
        <p:txBody>
          <a:bodyPr wrap="square" rtlCol="0">
            <a:spAutoFit/>
          </a:bodyPr>
          <a:lstStyle/>
          <a:p>
            <a:pPr algn="r"/>
            <a:r>
              <a:rPr lang="en-US" sz="1400" dirty="0">
                <a:solidFill>
                  <a:schemeClr val="tx1"/>
                </a:solidFill>
                <a:latin typeface="+mj-lt"/>
              </a:rPr>
              <a:t>Eric K. Li</a:t>
            </a:r>
          </a:p>
        </p:txBody>
      </p:sp>
    </p:spTree>
    <p:extLst>
      <p:ext uri="{BB962C8B-B14F-4D97-AF65-F5344CB8AC3E}">
        <p14:creationId xmlns:p14="http://schemas.microsoft.com/office/powerpoint/2010/main" val="66329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Driving Bias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Connor Bouffard</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290983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7098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pic>
        <p:nvPicPr>
          <p:cNvPr id="2050" name="Picture 2" descr="Voting Software">
            <a:extLst>
              <a:ext uri="{FF2B5EF4-FFF2-40B4-BE49-F238E27FC236}">
                <a16:creationId xmlns:a16="http://schemas.microsoft.com/office/drawing/2014/main" id="{2A501732-B116-7744-88DA-42DACBFA2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541" y="361950"/>
            <a:ext cx="4750559" cy="4781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7FCC19-481E-E543-B278-EF485E244B9C}"/>
              </a:ext>
            </a:extLst>
          </p:cNvPr>
          <p:cNvSpPr txBox="1"/>
          <p:nvPr/>
        </p:nvSpPr>
        <p:spPr>
          <a:xfrm>
            <a:off x="0" y="3621560"/>
            <a:ext cx="4055149" cy="341632"/>
          </a:xfrm>
          <a:prstGeom prst="rect">
            <a:avLst/>
          </a:prstGeom>
          <a:noFill/>
        </p:spPr>
        <p:txBody>
          <a:bodyPr wrap="none" rtlCol="0">
            <a:spAutoFit/>
          </a:bodyPr>
          <a:lstStyle/>
          <a:p>
            <a:pPr>
              <a:lnSpc>
                <a:spcPct val="90000"/>
              </a:lnSpc>
            </a:pPr>
            <a:r>
              <a:rPr lang="en-US" dirty="0">
                <a:hlinkClick r:id="rId4"/>
              </a:rPr>
              <a:t>https://xkcd.com/2030/</a:t>
            </a:r>
            <a:r>
              <a:rPr lang="en-US" dirty="0"/>
              <a:t> (2018-09-21)</a:t>
            </a:r>
          </a:p>
        </p:txBody>
      </p:sp>
      <p:sp>
        <p:nvSpPr>
          <p:cNvPr id="3" name="Footer Placeholder 2">
            <a:extLst>
              <a:ext uri="{FF2B5EF4-FFF2-40B4-BE49-F238E27FC236}">
                <a16:creationId xmlns:a16="http://schemas.microsoft.com/office/drawing/2014/main" id="{8B671E7A-B8A2-0848-AC84-76075F42037A}"/>
              </a:ext>
            </a:extLst>
          </p:cNvPr>
          <p:cNvSpPr>
            <a:spLocks noGrp="1"/>
          </p:cNvSpPr>
          <p:nvPr>
            <p:ph type="ftr" sz="quarter" idx="11"/>
          </p:nvPr>
        </p:nvSpPr>
        <p:spPr/>
        <p:txBody>
          <a:bodyPr/>
          <a:lstStyle/>
          <a:p>
            <a:r>
              <a:rPr lang="sk-SK"/>
              <a:t>© 2024 Keith A. Pray</a:t>
            </a:r>
            <a:endParaRPr lang="en-US"/>
          </a:p>
        </p:txBody>
      </p:sp>
      <p:sp>
        <p:nvSpPr>
          <p:cNvPr id="10" name="Action Button: Movie 9">
            <a:hlinkClick r:id="rId5" highlightClick="1"/>
            <a:extLst>
              <a:ext uri="{FF2B5EF4-FFF2-40B4-BE49-F238E27FC236}">
                <a16:creationId xmlns:a16="http://schemas.microsoft.com/office/drawing/2014/main" id="{A2551F5C-9A9C-394D-9522-06D7B3D9D105}"/>
              </a:ext>
            </a:extLst>
          </p:cNvPr>
          <p:cNvSpPr/>
          <p:nvPr/>
        </p:nvSpPr>
        <p:spPr>
          <a:xfrm>
            <a:off x="401262" y="442058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26" name="Picture 2" descr="Why Electronic Voting Is Still A Bad Idea - YouTube">
            <a:hlinkClick r:id="rId5"/>
            <a:extLst>
              <a:ext uri="{FF2B5EF4-FFF2-40B4-BE49-F238E27FC236}">
                <a16:creationId xmlns:a16="http://schemas.microsoft.com/office/drawing/2014/main" id="{8E6BFA3D-CC46-2B4F-B645-3A184BEA17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188" y="4336162"/>
            <a:ext cx="914400" cy="51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Accidental Biases</a:t>
            </a:r>
          </a:p>
        </p:txBody>
      </p:sp>
      <p:sp>
        <p:nvSpPr>
          <p:cNvPr id="3" name="Content Placeholder 2"/>
          <p:cNvSpPr>
            <a:spLocks noGrp="1"/>
          </p:cNvSpPr>
          <p:nvPr>
            <p:ph sz="half" idx="1"/>
          </p:nvPr>
        </p:nvSpPr>
        <p:spPr/>
        <p:txBody>
          <a:bodyPr/>
          <a:lstStyle/>
          <a:p>
            <a:r>
              <a:rPr lang="en-US" dirty="0"/>
              <a:t>Detection accuracy is 20% lower for children, 7.5% lower for darker skinned individuals [5]</a:t>
            </a:r>
          </a:p>
          <a:p>
            <a:r>
              <a:rPr lang="en-US" dirty="0"/>
              <a:t>“Car’s sensors will only register people if they move in an expected way, such as walking” [4]</a:t>
            </a:r>
          </a:p>
          <a:p>
            <a:r>
              <a:rPr lang="en-US" dirty="0" err="1"/>
              <a:t>Drivewave</a:t>
            </a:r>
            <a:r>
              <a:rPr lang="en-US" dirty="0"/>
              <a:t> did not account for pedestrians [1]</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Connor Bouffard</a:t>
            </a:r>
            <a:endParaRPr lang="en-US" sz="1400" dirty="0">
              <a:solidFill>
                <a:schemeClr val="tx1"/>
              </a:solidFill>
              <a:latin typeface="+mj-lt"/>
            </a:endParaRPr>
          </a:p>
        </p:txBody>
      </p:sp>
      <p:pic>
        <p:nvPicPr>
          <p:cNvPr id="1026" name="Picture 2" descr="DriveWAVE by MIT SENSEable City Lab">
            <a:extLst>
              <a:ext uri="{FF2B5EF4-FFF2-40B4-BE49-F238E27FC236}">
                <a16:creationId xmlns:a16="http://schemas.microsoft.com/office/drawing/2014/main" id="{6277DCF2-9303-5E2E-1AD0-E3006BA5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052" y="1276350"/>
            <a:ext cx="5083259" cy="304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608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Purposeful Biases</a:t>
            </a:r>
          </a:p>
        </p:txBody>
      </p:sp>
      <p:sp>
        <p:nvSpPr>
          <p:cNvPr id="3" name="Content Placeholder 2"/>
          <p:cNvSpPr>
            <a:spLocks noGrp="1"/>
          </p:cNvSpPr>
          <p:nvPr>
            <p:ph sz="half" idx="1"/>
          </p:nvPr>
        </p:nvSpPr>
        <p:spPr/>
        <p:txBody>
          <a:bodyPr/>
          <a:lstStyle/>
          <a:p>
            <a:r>
              <a:rPr lang="en-US" dirty="0"/>
              <a:t>Moral Machine used to poll 2 million people in 233 countries [3]</a:t>
            </a:r>
          </a:p>
          <a:p>
            <a:r>
              <a:rPr lang="en-US" dirty="0"/>
              <a:t>People chose to save the most people, and younger people [3]</a:t>
            </a:r>
          </a:p>
          <a:p>
            <a:r>
              <a:rPr lang="en-US" dirty="0"/>
              <a:t>No one ruleset will work everywhere [3]</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Connor Bouffard</a:t>
            </a:r>
          </a:p>
        </p:txBody>
      </p:sp>
      <p:pic>
        <p:nvPicPr>
          <p:cNvPr id="2050" name="Picture 2">
            <a:extLst>
              <a:ext uri="{FF2B5EF4-FFF2-40B4-BE49-F238E27FC236}">
                <a16:creationId xmlns:a16="http://schemas.microsoft.com/office/drawing/2014/main" id="{3B336DB6-0E63-D620-8625-8D466912E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075" y="1162254"/>
            <a:ext cx="4490721"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24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a:t>
            </a:r>
          </a:p>
        </p:txBody>
      </p:sp>
      <p:sp>
        <p:nvSpPr>
          <p:cNvPr id="3" name="Content Placeholder 2"/>
          <p:cNvSpPr>
            <a:spLocks noGrp="1"/>
          </p:cNvSpPr>
          <p:nvPr>
            <p:ph sz="half" idx="1"/>
          </p:nvPr>
        </p:nvSpPr>
        <p:spPr/>
        <p:txBody>
          <a:bodyPr/>
          <a:lstStyle/>
          <a:p>
            <a:r>
              <a:rPr lang="en-US" dirty="0"/>
              <a:t>Pedestrian safety should not revolve around cars [1]</a:t>
            </a:r>
          </a:p>
          <a:p>
            <a:r>
              <a:rPr lang="en-US" dirty="0"/>
              <a:t>Patents: Adhesive car, shock watch, airbag suit, rocket belt [1]</a:t>
            </a:r>
          </a:p>
          <a:p>
            <a:r>
              <a:rPr lang="en-US" dirty="0"/>
              <a:t>“In the event of unavoidable accident situations, any distinction based on personal features (age, gender, physical or mental constitution) is strictly prohibited.” [2]</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Connor Bouffard</a:t>
            </a:r>
          </a:p>
        </p:txBody>
      </p:sp>
      <p:pic>
        <p:nvPicPr>
          <p:cNvPr id="3074" name="Picture 2">
            <a:extLst>
              <a:ext uri="{FF2B5EF4-FFF2-40B4-BE49-F238E27FC236}">
                <a16:creationId xmlns:a16="http://schemas.microsoft.com/office/drawing/2014/main" id="{35357AB5-591F-A2DF-B4D7-7277461D9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268" y="844538"/>
            <a:ext cx="2861600" cy="400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204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lnSpcReduction="10000"/>
          </a:bodyPr>
          <a:lstStyle/>
          <a:p>
            <a:pPr marL="0" indent="0">
              <a:buNone/>
            </a:pPr>
            <a:r>
              <a:rPr lang="en-US" sz="1400" dirty="0"/>
              <a:t>[1] </a:t>
            </a:r>
            <a:r>
              <a:rPr lang="en-US" sz="1400" dirty="0" err="1"/>
              <a:t>Cortright</a:t>
            </a:r>
            <a:r>
              <a:rPr lang="en-US" sz="1400" dirty="0"/>
              <a:t>, Joe, Pedestrian Safety: There’s No Technical Fix, (2023, June 5), </a:t>
            </a:r>
            <a:r>
              <a:rPr lang="en-US" sz="1400" dirty="0">
                <a:hlinkClick r:id="rId2"/>
              </a:rPr>
              <a:t>https://www.strongtowns.org/journal/2023/6/5/pedestrian-safety-theres-no-technical-fix</a:t>
            </a:r>
            <a:r>
              <a:rPr lang="en-US" sz="1400" dirty="0"/>
              <a:t>, Accessed 2024, April 6</a:t>
            </a:r>
          </a:p>
          <a:p>
            <a:pPr marL="0" indent="0">
              <a:buNone/>
            </a:pPr>
            <a:r>
              <a:rPr lang="en-US" sz="1400" dirty="0"/>
              <a:t>[2] Federal Ministry of Transport and Digital Infrastructure, Ethics Commission Automated and Connected Driving, (2017, June), </a:t>
            </a:r>
            <a:r>
              <a:rPr lang="en-US" sz="1400" dirty="0">
                <a:hlinkClick r:id="rId3"/>
              </a:rPr>
              <a:t>https://bmdv.bund.de/SharedDocs/EN/publications/report-ethics-commission.pdf?__blob=publicationFile#:~:text=The%20objective%20is%20to%20reduce,a%20positive%20balance%20of%20risks</a:t>
            </a:r>
            <a:r>
              <a:rPr lang="en-US" sz="1400" dirty="0"/>
              <a:t>., Accessed 2024, April 5</a:t>
            </a:r>
          </a:p>
          <a:p>
            <a:pPr marL="0" indent="0">
              <a:buNone/>
            </a:pPr>
            <a:r>
              <a:rPr lang="en-US" sz="1400" dirty="0"/>
              <a:t>[3] Leventhal, Jamie, In a crash, should self-driving cars save passengers or pedestrians? 2 million people weigh in, (2018, October 24), </a:t>
            </a:r>
            <a:r>
              <a:rPr lang="en-US" sz="1400" dirty="0">
                <a:hlinkClick r:id="rId4"/>
              </a:rPr>
              <a:t>https://www.pbs.org/newshour/science/in-a-crash-should-self-driving-cars-save-passengers-or-pedestrians-2-million-people-weigh-in</a:t>
            </a:r>
            <a:r>
              <a:rPr lang="en-US" sz="1400" dirty="0"/>
              <a:t>, Accessed 2024, April 5</a:t>
            </a:r>
          </a:p>
          <a:p>
            <a:pPr marL="0" indent="0">
              <a:buNone/>
            </a:pPr>
            <a:r>
              <a:rPr lang="en-US" sz="1400" dirty="0"/>
              <a:t>[4] Stine, Alison, The Promise and Problems of Self-Driving Cars for the Disabled Community, (2023, September 25), </a:t>
            </a:r>
            <a:r>
              <a:rPr lang="en-US" sz="1400" dirty="0">
                <a:hlinkClick r:id="rId5"/>
              </a:rPr>
              <a:t>https://nonprofitquarterly.org/the-promise-and-problems-of-self-driving-cars-for-the-disabled-community/</a:t>
            </a:r>
            <a:r>
              <a:rPr lang="en-US" sz="1400" dirty="0"/>
              <a:t>, Accessed 2024, April 7</a:t>
            </a:r>
          </a:p>
          <a:p>
            <a:pPr marL="0" indent="0">
              <a:buNone/>
            </a:pPr>
            <a:r>
              <a:rPr lang="en-US" sz="1400" dirty="0"/>
              <a:t>[5] Zhang, Jie, Driverless cars worse at detecting children and darker-skinned pedestrians say scientists, (2023, August 23), </a:t>
            </a:r>
            <a:r>
              <a:rPr lang="en-US" sz="1400" dirty="0">
                <a:hlinkClick r:id="rId6"/>
              </a:rPr>
              <a:t>https://www.kcl.ac.uk/news/driverless-cars-worse-at-detecting-children-and-darker-skinned-pedestrians-say-scientists</a:t>
            </a:r>
            <a:r>
              <a:rPr lang="en-US" sz="1400" dirty="0"/>
              <a:t>, Accessed 2024, April 6</a:t>
            </a:r>
          </a:p>
          <a:p>
            <a:pPr marL="0" indent="0">
              <a:buNone/>
            </a:pPr>
            <a:endParaRPr lang="en-US" sz="1400" dirty="0"/>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Connor Bouffard</a:t>
            </a:r>
            <a:endParaRPr lang="en-US" sz="1400" dirty="0">
              <a:solidFill>
                <a:schemeClr val="tx1"/>
              </a:solidFill>
              <a:latin typeface="+mj-lt"/>
            </a:endParaRPr>
          </a:p>
        </p:txBody>
      </p:sp>
    </p:spTree>
    <p:extLst>
      <p:ext uri="{BB962C8B-B14F-4D97-AF65-F5344CB8AC3E}">
        <p14:creationId xmlns:p14="http://schemas.microsoft.com/office/powerpoint/2010/main" val="2005996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9</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Reliability Of Statistics</a:t>
            </a:r>
          </a:p>
        </p:txBody>
      </p:sp>
      <p:sp>
        <p:nvSpPr>
          <p:cNvPr id="74758" name="Rectangle 3"/>
          <p:cNvSpPr>
            <a:spLocks noGrp="1" noChangeArrowheads="1"/>
          </p:cNvSpPr>
          <p:nvPr>
            <p:ph idx="1"/>
          </p:nvPr>
        </p:nvSpPr>
        <p:spPr/>
        <p:txBody>
          <a:bodyPr/>
          <a:lstStyle/>
          <a:p>
            <a:pPr eaLnBrk="1" hangingPunct="1"/>
            <a:r>
              <a:rPr lang="en-US" dirty="0">
                <a:ea typeface="ＭＳ Ｐゴシック" pitchFamily="-109" charset="-128"/>
                <a:cs typeface="ＭＳ Ｐゴシック" pitchFamily="-109" charset="-128"/>
              </a:rPr>
              <a:t>Are other factors controlled?</a:t>
            </a:r>
          </a:p>
          <a:p>
            <a:pPr eaLnBrk="1" hangingPunct="1"/>
            <a:r>
              <a:rPr lang="en-US" dirty="0">
                <a:ea typeface="ＭＳ Ｐゴシック" pitchFamily="-109" charset="-128"/>
                <a:cs typeface="ＭＳ Ｐゴシック" pitchFamily="-109" charset="-128"/>
              </a:rPr>
              <a:t>Is enough time covered?</a:t>
            </a:r>
          </a:p>
          <a:p>
            <a:pPr eaLnBrk="1" hangingPunct="1"/>
            <a:r>
              <a:rPr lang="en-US" dirty="0">
                <a:ea typeface="ＭＳ Ｐゴシック" pitchFamily="-109" charset="-128"/>
                <a:cs typeface="ＭＳ Ｐゴシック" pitchFamily="-109" charset="-128"/>
              </a:rPr>
              <a:t>Is all data reported?</a:t>
            </a:r>
          </a:p>
          <a:p>
            <a:pPr eaLnBrk="1" hangingPunct="1"/>
            <a:endParaRPr lang="en-US" dirty="0">
              <a:ea typeface="ＭＳ Ｐゴシック" pitchFamily="-109" charset="-128"/>
              <a:cs typeface="ＭＳ Ｐゴシック" pitchFamily="-109" charset="-128"/>
            </a:endParaRPr>
          </a:p>
          <a:p>
            <a:pPr eaLnBrk="1" hangingPunct="1"/>
            <a:r>
              <a:rPr lang="en-US" dirty="0">
                <a:ea typeface="ＭＳ Ｐゴシック" pitchFamily="-109" charset="-128"/>
                <a:cs typeface="ＭＳ Ｐゴシック" pitchFamily="-109" charset="-128"/>
              </a:rPr>
              <a:t>Use Intuition</a:t>
            </a:r>
          </a:p>
          <a:p>
            <a:pPr lvl="1"/>
            <a:r>
              <a:rPr lang="en-US" dirty="0">
                <a:ea typeface="ＭＳ Ｐゴシック" pitchFamily="-109" charset="-128"/>
                <a:cs typeface="ＭＳ Ｐゴシック" pitchFamily="-109" charset="-128"/>
              </a:rPr>
              <a:t>Are results reasonable?</a:t>
            </a:r>
          </a:p>
        </p:txBody>
      </p:sp>
      <p:sp>
        <p:nvSpPr>
          <p:cNvPr id="3" name="Slide Number Placeholder 2"/>
          <p:cNvSpPr>
            <a:spLocks noGrp="1"/>
          </p:cNvSpPr>
          <p:nvPr>
            <p:ph type="sldNum" sz="quarter" idx="12"/>
          </p:nvPr>
        </p:nvSpPr>
        <p:spPr/>
        <p:txBody>
          <a:bodyPr/>
          <a:lstStyle/>
          <a:p>
            <a:fld id="{A2A17EAB-8B51-5C40-8776-6683E51FA7A0}" type="slidenum">
              <a:rPr lang="en-US" smtClean="0"/>
              <a:t>25</a:t>
            </a:fld>
            <a:endParaRPr lang="en-US"/>
          </a:p>
        </p:txBody>
      </p:sp>
      <p:sp>
        <p:nvSpPr>
          <p:cNvPr id="2" name="Footer Placeholder 1">
            <a:extLst>
              <a:ext uri="{FF2B5EF4-FFF2-40B4-BE49-F238E27FC236}">
                <a16:creationId xmlns:a16="http://schemas.microsoft.com/office/drawing/2014/main" id="{505D0D35-BB88-BA43-9D8B-C619EB12F7E0}"/>
              </a:ext>
            </a:extLst>
          </p:cNvPr>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1218495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Some Measures</a:t>
            </a:r>
          </a:p>
        </p:txBody>
      </p:sp>
      <p:sp>
        <p:nvSpPr>
          <p:cNvPr id="8295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Mean Time To Failure (MTTF)</a:t>
            </a:r>
          </a:p>
          <a:p>
            <a:pPr eaLnBrk="1" hangingPunct="1"/>
            <a:r>
              <a:rPr lang="en-US">
                <a:ea typeface="ＭＳ Ｐゴシック" pitchFamily="-109" charset="-128"/>
                <a:cs typeface="ＭＳ Ｐゴシック" pitchFamily="-109" charset="-128"/>
              </a:rPr>
              <a:t>Mean Time Between Failures (MTBF)</a:t>
            </a:r>
          </a:p>
          <a:p>
            <a:pPr eaLnBrk="1" hangingPunct="1"/>
            <a:r>
              <a:rPr lang="en-US">
                <a:ea typeface="ＭＳ Ｐゴシック" pitchFamily="-109" charset="-128"/>
                <a:cs typeface="ＭＳ Ｐゴシック" pitchFamily="-109" charset="-128"/>
              </a:rPr>
              <a:t>Mean Time To Repair (MTTR)</a:t>
            </a:r>
          </a:p>
        </p:txBody>
      </p:sp>
      <p:sp>
        <p:nvSpPr>
          <p:cNvPr id="3" name="Slide Number Placeholder 2"/>
          <p:cNvSpPr>
            <a:spLocks noGrp="1"/>
          </p:cNvSpPr>
          <p:nvPr>
            <p:ph type="sldNum" sz="quarter" idx="12"/>
          </p:nvPr>
        </p:nvSpPr>
        <p:spPr/>
        <p:txBody>
          <a:bodyPr/>
          <a:lstStyle/>
          <a:p>
            <a:fld id="{A2A17EAB-8B51-5C40-8776-6683E51FA7A0}" type="slidenum">
              <a:rPr lang="en-US" smtClean="0"/>
              <a:t>26</a:t>
            </a:fld>
            <a:endParaRPr lang="en-US"/>
          </a:p>
        </p:txBody>
      </p:sp>
      <p:sp>
        <p:nvSpPr>
          <p:cNvPr id="2" name="Footer Placeholder 1">
            <a:extLst>
              <a:ext uri="{FF2B5EF4-FFF2-40B4-BE49-F238E27FC236}">
                <a16:creationId xmlns:a16="http://schemas.microsoft.com/office/drawing/2014/main" id="{5F987F3E-A8FD-D949-A14D-AECCFA1B2AD8}"/>
              </a:ext>
            </a:extLst>
          </p:cNvPr>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3298385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3404452"/>
            <a:ext cx="2581112" cy="1204432"/>
          </a:xfrm>
          <a:prstGeom prst="rect">
            <a:avLst/>
          </a:prstGeom>
          <a:noFill/>
        </p:spPr>
        <p:txBody>
          <a:bodyPr wrap="square" rtlCol="0">
            <a:spAutoFit/>
          </a:bodyPr>
          <a:lstStyle/>
          <a:p>
            <a:pPr>
              <a:lnSpc>
                <a:spcPct val="90000"/>
              </a:lnSpc>
            </a:pPr>
            <a:r>
              <a:rPr lang="en-US" sz="1600" dirty="0">
                <a:hlinkClick r:id="rId3"/>
              </a:rPr>
              <a:t>marginalrevolution.com/marginalrevolution/2014/05/type-i-and-type-ii-errors-simplified.html</a:t>
            </a:r>
            <a:r>
              <a:rPr lang="en-US" sz="1600" dirty="0"/>
              <a:t> (2016-04-11)</a:t>
            </a:r>
          </a:p>
        </p:txBody>
      </p:sp>
      <p:sp>
        <p:nvSpPr>
          <p:cNvPr id="2" name="Slide Number Placeholder 1"/>
          <p:cNvSpPr>
            <a:spLocks noGrp="1"/>
          </p:cNvSpPr>
          <p:nvPr>
            <p:ph type="sldNum" sz="quarter" idx="12"/>
          </p:nvPr>
        </p:nvSpPr>
        <p:spPr/>
        <p:txBody>
          <a:bodyPr/>
          <a:lstStyle/>
          <a:p>
            <a:fld id="{A2A17EAB-8B51-5C40-8776-6683E51FA7A0}" type="slidenum">
              <a:rPr lang="en-US" smtClean="0"/>
              <a:t>27</a:t>
            </a:fld>
            <a:endParaRPr lang="en-US"/>
          </a:p>
        </p:txBody>
      </p:sp>
      <p:pic>
        <p:nvPicPr>
          <p:cNvPr id="3" name="Picture 2"/>
          <p:cNvPicPr>
            <a:picLocks noChangeAspect="1"/>
          </p:cNvPicPr>
          <p:nvPr/>
        </p:nvPicPr>
        <p:blipFill>
          <a:blip r:embed="rId4"/>
          <a:stretch>
            <a:fillRect/>
          </a:stretch>
        </p:blipFill>
        <p:spPr>
          <a:xfrm>
            <a:off x="2660679" y="329129"/>
            <a:ext cx="6234064" cy="4668067"/>
          </a:xfrm>
          <a:prstGeom prst="rect">
            <a:avLst/>
          </a:prstGeom>
        </p:spPr>
      </p:pic>
      <p:sp>
        <p:nvSpPr>
          <p:cNvPr id="4" name="Footer Placeholder 3">
            <a:extLst>
              <a:ext uri="{FF2B5EF4-FFF2-40B4-BE49-F238E27FC236}">
                <a16:creationId xmlns:a16="http://schemas.microsoft.com/office/drawing/2014/main" id="{D9EFA2BA-7751-E547-9176-31D969CA16AC}"/>
              </a:ext>
            </a:extLst>
          </p:cNvPr>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410352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28</a:t>
            </a:fld>
            <a:endParaRPr lang="en-US"/>
          </a:p>
        </p:txBody>
      </p:sp>
      <p:sp>
        <p:nvSpPr>
          <p:cNvPr id="4" name="Footer Placeholder 3">
            <a:extLst>
              <a:ext uri="{FF2B5EF4-FFF2-40B4-BE49-F238E27FC236}">
                <a16:creationId xmlns:a16="http://schemas.microsoft.com/office/drawing/2014/main" id="{DEC9BA9D-2D43-0B42-AAFD-F33D39AF2738}"/>
              </a:ext>
            </a:extLst>
          </p:cNvPr>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433679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158D93-A2F2-C940-8BA3-CCCE706715E4}"/>
              </a:ext>
            </a:extLst>
          </p:cNvPr>
          <p:cNvSpPr>
            <a:spLocks noGrp="1"/>
          </p:cNvSpPr>
          <p:nvPr>
            <p:ph type="sldNum" sz="quarter" idx="12"/>
          </p:nvPr>
        </p:nvSpPr>
        <p:spPr/>
        <p:txBody>
          <a:bodyPr/>
          <a:lstStyle/>
          <a:p>
            <a:pPr lvl="0">
              <a:spcBef>
                <a:spcPts val="0"/>
              </a:spcBef>
              <a:buNone/>
            </a:pPr>
            <a:fld id="{00000000-1234-1234-1234-123412341234}" type="slidenum">
              <a:rPr lang="en" smtClean="0"/>
              <a:t>29</a:t>
            </a:fld>
            <a:endParaRPr lang="en"/>
          </a:p>
        </p:txBody>
      </p:sp>
      <p:sp>
        <p:nvSpPr>
          <p:cNvPr id="21" name="Title 1">
            <a:extLst>
              <a:ext uri="{FF2B5EF4-FFF2-40B4-BE49-F238E27FC236}">
                <a16:creationId xmlns:a16="http://schemas.microsoft.com/office/drawing/2014/main" id="{0AC2E36A-273D-634B-A9C5-A26D8938C812}"/>
              </a:ext>
            </a:extLst>
          </p:cNvPr>
          <p:cNvSpPr>
            <a:spLocks noGrp="1"/>
          </p:cNvSpPr>
          <p:nvPr>
            <p:ph type="title"/>
          </p:nvPr>
        </p:nvSpPr>
        <p:spPr>
          <a:xfrm>
            <a:off x="311700" y="416449"/>
            <a:ext cx="8520600" cy="572700"/>
          </a:xfrm>
        </p:spPr>
        <p:txBody>
          <a:bodyPr/>
          <a:lstStyle/>
          <a:p>
            <a:r>
              <a:rPr lang="en-US" dirty="0"/>
              <a:t>Survey Results (1/3)  -22 Responses</a:t>
            </a:r>
          </a:p>
        </p:txBody>
      </p:sp>
      <p:sp>
        <p:nvSpPr>
          <p:cNvPr id="12" name="Footer Placeholder 11">
            <a:extLst>
              <a:ext uri="{FF2B5EF4-FFF2-40B4-BE49-F238E27FC236}">
                <a16:creationId xmlns:a16="http://schemas.microsoft.com/office/drawing/2014/main" id="{C82BF74D-9DB8-414B-9EC7-B100B3866E4E}"/>
              </a:ext>
            </a:extLst>
          </p:cNvPr>
          <p:cNvSpPr>
            <a:spLocks noGrp="1"/>
          </p:cNvSpPr>
          <p:nvPr>
            <p:ph type="ftr" sz="quarter" idx="11"/>
          </p:nvPr>
        </p:nvSpPr>
        <p:spPr/>
        <p:txBody>
          <a:bodyPr/>
          <a:lstStyle/>
          <a:p>
            <a:r>
              <a:rPr lang="sk-SK"/>
              <a:t>© 2024 Keith A. Pray</a:t>
            </a:r>
            <a:endParaRPr lang="en-US" dirty="0"/>
          </a:p>
        </p:txBody>
      </p:sp>
      <p:pic>
        <p:nvPicPr>
          <p:cNvPr id="10" name="Picture 9">
            <a:extLst>
              <a:ext uri="{FF2B5EF4-FFF2-40B4-BE49-F238E27FC236}">
                <a16:creationId xmlns:a16="http://schemas.microsoft.com/office/drawing/2014/main" id="{F7145123-3D26-F8F3-A2B8-B8408C792054}"/>
              </a:ext>
            </a:extLst>
          </p:cNvPr>
          <p:cNvPicPr>
            <a:picLocks noChangeAspect="1"/>
          </p:cNvPicPr>
          <p:nvPr/>
        </p:nvPicPr>
        <p:blipFill>
          <a:blip r:embed="rId3"/>
          <a:stretch>
            <a:fillRect/>
          </a:stretch>
        </p:blipFill>
        <p:spPr>
          <a:xfrm>
            <a:off x="216808" y="926375"/>
            <a:ext cx="2654300" cy="4025900"/>
          </a:xfrm>
          <a:prstGeom prst="rect">
            <a:avLst/>
          </a:prstGeom>
        </p:spPr>
      </p:pic>
      <p:pic>
        <p:nvPicPr>
          <p:cNvPr id="14" name="Picture 13">
            <a:extLst>
              <a:ext uri="{FF2B5EF4-FFF2-40B4-BE49-F238E27FC236}">
                <a16:creationId xmlns:a16="http://schemas.microsoft.com/office/drawing/2014/main" id="{CC7D8544-D3EA-D064-3C56-8935083B88EC}"/>
              </a:ext>
            </a:extLst>
          </p:cNvPr>
          <p:cNvPicPr>
            <a:picLocks noChangeAspect="1"/>
          </p:cNvPicPr>
          <p:nvPr/>
        </p:nvPicPr>
        <p:blipFill>
          <a:blip r:embed="rId4"/>
          <a:stretch>
            <a:fillRect/>
          </a:stretch>
        </p:blipFill>
        <p:spPr>
          <a:xfrm>
            <a:off x="3238954" y="926375"/>
            <a:ext cx="3111500" cy="4013200"/>
          </a:xfrm>
          <a:prstGeom prst="rect">
            <a:avLst/>
          </a:prstGeom>
        </p:spPr>
      </p:pic>
      <p:pic>
        <p:nvPicPr>
          <p:cNvPr id="16" name="Picture 15">
            <a:extLst>
              <a:ext uri="{FF2B5EF4-FFF2-40B4-BE49-F238E27FC236}">
                <a16:creationId xmlns:a16="http://schemas.microsoft.com/office/drawing/2014/main" id="{8E87E10C-879E-8945-0D82-1FC2BDE92397}"/>
              </a:ext>
            </a:extLst>
          </p:cNvPr>
          <p:cNvPicPr>
            <a:picLocks noChangeAspect="1"/>
          </p:cNvPicPr>
          <p:nvPr/>
        </p:nvPicPr>
        <p:blipFill>
          <a:blip r:embed="rId5"/>
          <a:stretch>
            <a:fillRect/>
          </a:stretch>
        </p:blipFill>
        <p:spPr>
          <a:xfrm>
            <a:off x="6718300" y="1193800"/>
            <a:ext cx="2273300" cy="2755900"/>
          </a:xfrm>
          <a:prstGeom prst="rect">
            <a:avLst/>
          </a:prstGeom>
        </p:spPr>
      </p:pic>
    </p:spTree>
    <p:extLst>
      <p:ext uri="{BB962C8B-B14F-4D97-AF65-F5344CB8AC3E}">
        <p14:creationId xmlns:p14="http://schemas.microsoft.com/office/powerpoint/2010/main" val="149851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60679" y="4651659"/>
            <a:ext cx="4253087" cy="346249"/>
          </a:xfrm>
          <a:prstGeom prst="rect">
            <a:avLst/>
          </a:prstGeom>
          <a:noFill/>
        </p:spPr>
        <p:txBody>
          <a:bodyPr wrap="none" rtlCol="0">
            <a:spAutoFit/>
          </a:bodyPr>
          <a:lstStyle/>
          <a:p>
            <a:pPr>
              <a:lnSpc>
                <a:spcPct val="90000"/>
              </a:lnSpc>
            </a:pPr>
            <a:r>
              <a:rPr lang="en-US" dirty="0">
                <a:hlinkClick r:id="rId3"/>
              </a:rPr>
              <a:t>http://pbfcomics.com/197</a:t>
            </a:r>
            <a:r>
              <a:rPr lang="en-US" dirty="0"/>
              <a:t> (2014-09-26)</a:t>
            </a:r>
          </a:p>
        </p:txBody>
      </p:sp>
      <p:pic>
        <p:nvPicPr>
          <p:cNvPr id="8" name="Picture 7" descr="PBF197-Automatic_Busin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7750"/>
            <a:ext cx="9144000" cy="30480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
        <p:nvSpPr>
          <p:cNvPr id="3" name="Footer Placeholder 2">
            <a:extLst>
              <a:ext uri="{FF2B5EF4-FFF2-40B4-BE49-F238E27FC236}">
                <a16:creationId xmlns:a16="http://schemas.microsoft.com/office/drawing/2014/main" id="{5ABF14E7-A1FF-E347-B1C8-0C07243EB9C8}"/>
              </a:ext>
            </a:extLst>
          </p:cNvPr>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168175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3C5C5AB-C063-4E47-9EE5-B0AA8B606D4C}"/>
              </a:ext>
            </a:extLst>
          </p:cNvPr>
          <p:cNvSpPr/>
          <p:nvPr/>
        </p:nvSpPr>
        <p:spPr>
          <a:xfrm>
            <a:off x="216876" y="989149"/>
            <a:ext cx="8713299" cy="3801153"/>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3158D93-A2F2-C940-8BA3-CCCE706715E4}"/>
              </a:ext>
            </a:extLst>
          </p:cNvPr>
          <p:cNvSpPr>
            <a:spLocks noGrp="1"/>
          </p:cNvSpPr>
          <p:nvPr>
            <p:ph type="sldNum" sz="quarter" idx="12"/>
          </p:nvPr>
        </p:nvSpPr>
        <p:spPr/>
        <p:txBody>
          <a:bodyPr/>
          <a:lstStyle/>
          <a:p>
            <a:pPr lvl="0">
              <a:spcBef>
                <a:spcPts val="0"/>
              </a:spcBef>
              <a:buNone/>
            </a:pPr>
            <a:fld id="{00000000-1234-1234-1234-123412341234}" type="slidenum">
              <a:rPr lang="en" smtClean="0"/>
              <a:t>30</a:t>
            </a:fld>
            <a:endParaRPr lang="en"/>
          </a:p>
        </p:txBody>
      </p:sp>
      <p:sp>
        <p:nvSpPr>
          <p:cNvPr id="21" name="Title 1">
            <a:extLst>
              <a:ext uri="{FF2B5EF4-FFF2-40B4-BE49-F238E27FC236}">
                <a16:creationId xmlns:a16="http://schemas.microsoft.com/office/drawing/2014/main" id="{0AC2E36A-273D-634B-A9C5-A26D8938C812}"/>
              </a:ext>
            </a:extLst>
          </p:cNvPr>
          <p:cNvSpPr>
            <a:spLocks noGrp="1"/>
          </p:cNvSpPr>
          <p:nvPr>
            <p:ph type="title"/>
          </p:nvPr>
        </p:nvSpPr>
        <p:spPr>
          <a:xfrm>
            <a:off x="311700" y="416449"/>
            <a:ext cx="8520600" cy="572700"/>
          </a:xfrm>
        </p:spPr>
        <p:txBody>
          <a:bodyPr/>
          <a:lstStyle/>
          <a:p>
            <a:r>
              <a:rPr lang="en-US" dirty="0"/>
              <a:t>Survey Results (2/3)  -22 Responses</a:t>
            </a:r>
          </a:p>
        </p:txBody>
      </p:sp>
      <p:sp>
        <p:nvSpPr>
          <p:cNvPr id="12" name="Footer Placeholder 11">
            <a:extLst>
              <a:ext uri="{FF2B5EF4-FFF2-40B4-BE49-F238E27FC236}">
                <a16:creationId xmlns:a16="http://schemas.microsoft.com/office/drawing/2014/main" id="{C82BF74D-9DB8-414B-9EC7-B100B3866E4E}"/>
              </a:ext>
            </a:extLst>
          </p:cNvPr>
          <p:cNvSpPr>
            <a:spLocks noGrp="1"/>
          </p:cNvSpPr>
          <p:nvPr>
            <p:ph type="ftr" sz="quarter" idx="11"/>
          </p:nvPr>
        </p:nvSpPr>
        <p:spPr/>
        <p:txBody>
          <a:bodyPr/>
          <a:lstStyle/>
          <a:p>
            <a:r>
              <a:rPr lang="sk-SK"/>
              <a:t>© 2024 Keith A. Pray</a:t>
            </a:r>
            <a:endParaRPr lang="en-US" dirty="0"/>
          </a:p>
        </p:txBody>
      </p:sp>
      <p:pic>
        <p:nvPicPr>
          <p:cNvPr id="3" name="Picture 2" descr="Chart&#10;&#10;Description automatically generated with low confidence">
            <a:extLst>
              <a:ext uri="{FF2B5EF4-FFF2-40B4-BE49-F238E27FC236}">
                <a16:creationId xmlns:a16="http://schemas.microsoft.com/office/drawing/2014/main" id="{943C56AD-F8B5-5C8E-AC61-D066A04CE521}"/>
              </a:ext>
            </a:extLst>
          </p:cNvPr>
          <p:cNvPicPr>
            <a:picLocks noChangeAspect="1"/>
          </p:cNvPicPr>
          <p:nvPr/>
        </p:nvPicPr>
        <p:blipFill rotWithShape="1">
          <a:blip r:embed="rId2"/>
          <a:srcRect l="2276" t="6869" r="33987" b="69974"/>
          <a:stretch/>
        </p:blipFill>
        <p:spPr>
          <a:xfrm>
            <a:off x="238317" y="1013638"/>
            <a:ext cx="4265701" cy="1517904"/>
          </a:xfrm>
          <a:prstGeom prst="rect">
            <a:avLst/>
          </a:prstGeom>
        </p:spPr>
      </p:pic>
      <p:pic>
        <p:nvPicPr>
          <p:cNvPr id="6" name="Picture 5" descr="Chart&#10;&#10;Description automatically generated with low confidence">
            <a:extLst>
              <a:ext uri="{FF2B5EF4-FFF2-40B4-BE49-F238E27FC236}">
                <a16:creationId xmlns:a16="http://schemas.microsoft.com/office/drawing/2014/main" id="{D479DB41-69AE-EA59-47F9-827A18C3793F}"/>
              </a:ext>
            </a:extLst>
          </p:cNvPr>
          <p:cNvPicPr>
            <a:picLocks noChangeAspect="1"/>
          </p:cNvPicPr>
          <p:nvPr/>
        </p:nvPicPr>
        <p:blipFill rotWithShape="1">
          <a:blip r:embed="rId2"/>
          <a:srcRect l="2276" t="73057" r="33987" b="1587"/>
          <a:stretch/>
        </p:blipFill>
        <p:spPr>
          <a:xfrm>
            <a:off x="4541647" y="1013638"/>
            <a:ext cx="3895781" cy="1517904"/>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D7F818A7-637B-C39C-A487-889F7B1AC281}"/>
              </a:ext>
            </a:extLst>
          </p:cNvPr>
          <p:cNvPicPr>
            <a:picLocks noChangeAspect="1"/>
          </p:cNvPicPr>
          <p:nvPr/>
        </p:nvPicPr>
        <p:blipFill rotWithShape="1">
          <a:blip r:embed="rId3"/>
          <a:srcRect t="4644" b="71429"/>
          <a:stretch/>
        </p:blipFill>
        <p:spPr>
          <a:xfrm>
            <a:off x="4541647" y="3209147"/>
            <a:ext cx="4408070" cy="1517904"/>
          </a:xfrm>
          <a:prstGeom prst="rect">
            <a:avLst/>
          </a:prstGeom>
        </p:spPr>
      </p:pic>
      <p:pic>
        <p:nvPicPr>
          <p:cNvPr id="9" name="Picture 8" descr="Chart&#10;&#10;Description automatically generated with low confidence">
            <a:extLst>
              <a:ext uri="{FF2B5EF4-FFF2-40B4-BE49-F238E27FC236}">
                <a16:creationId xmlns:a16="http://schemas.microsoft.com/office/drawing/2014/main" id="{203CB081-7ED2-D5AE-555E-BD2B855D6B55}"/>
              </a:ext>
            </a:extLst>
          </p:cNvPr>
          <p:cNvPicPr>
            <a:picLocks noChangeAspect="1"/>
          </p:cNvPicPr>
          <p:nvPr/>
        </p:nvPicPr>
        <p:blipFill rotWithShape="1">
          <a:blip r:embed="rId2"/>
          <a:srcRect l="2276" t="39832" r="33987" b="36984"/>
          <a:stretch/>
        </p:blipFill>
        <p:spPr>
          <a:xfrm>
            <a:off x="238317" y="3209147"/>
            <a:ext cx="4260751" cy="1517904"/>
          </a:xfrm>
          <a:prstGeom prst="rect">
            <a:avLst/>
          </a:prstGeom>
        </p:spPr>
      </p:pic>
    </p:spTree>
    <p:extLst>
      <p:ext uri="{BB962C8B-B14F-4D97-AF65-F5344CB8AC3E}">
        <p14:creationId xmlns:p14="http://schemas.microsoft.com/office/powerpoint/2010/main" val="1781364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221D62-2E9A-DC43-9470-D64AC80E0864}"/>
              </a:ext>
            </a:extLst>
          </p:cNvPr>
          <p:cNvSpPr/>
          <p:nvPr/>
        </p:nvSpPr>
        <p:spPr>
          <a:xfrm>
            <a:off x="216876" y="989149"/>
            <a:ext cx="8713299" cy="3801153"/>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9E5434F-9CF3-0D43-8028-FEAF0C3A7B28}"/>
              </a:ext>
            </a:extLst>
          </p:cNvPr>
          <p:cNvSpPr>
            <a:spLocks noGrp="1"/>
          </p:cNvSpPr>
          <p:nvPr>
            <p:ph type="sldNum" sz="quarter" idx="12"/>
          </p:nvPr>
        </p:nvSpPr>
        <p:spPr/>
        <p:txBody>
          <a:bodyPr/>
          <a:lstStyle/>
          <a:p>
            <a:fld id="{A2A17EAB-8B51-5C40-8776-6683E51FA7A0}" type="slidenum">
              <a:rPr lang="en-US" smtClean="0"/>
              <a:t>31</a:t>
            </a:fld>
            <a:endParaRPr lang="en-US"/>
          </a:p>
        </p:txBody>
      </p:sp>
      <p:sp>
        <p:nvSpPr>
          <p:cNvPr id="14" name="Title 1">
            <a:extLst>
              <a:ext uri="{FF2B5EF4-FFF2-40B4-BE49-F238E27FC236}">
                <a16:creationId xmlns:a16="http://schemas.microsoft.com/office/drawing/2014/main" id="{B0F54CFB-E258-504B-B874-E896E1891C38}"/>
              </a:ext>
            </a:extLst>
          </p:cNvPr>
          <p:cNvSpPr>
            <a:spLocks noGrp="1"/>
          </p:cNvSpPr>
          <p:nvPr>
            <p:ph type="title"/>
          </p:nvPr>
        </p:nvSpPr>
        <p:spPr>
          <a:xfrm>
            <a:off x="311700" y="416449"/>
            <a:ext cx="8520600" cy="572700"/>
          </a:xfrm>
        </p:spPr>
        <p:txBody>
          <a:bodyPr/>
          <a:lstStyle/>
          <a:p>
            <a:r>
              <a:rPr lang="en-US" dirty="0"/>
              <a:t>Survey Results (3/3)  -22 Responses</a:t>
            </a:r>
          </a:p>
        </p:txBody>
      </p:sp>
      <p:sp>
        <p:nvSpPr>
          <p:cNvPr id="11" name="Footer Placeholder 10">
            <a:extLst>
              <a:ext uri="{FF2B5EF4-FFF2-40B4-BE49-F238E27FC236}">
                <a16:creationId xmlns:a16="http://schemas.microsoft.com/office/drawing/2014/main" id="{4407F3B9-7968-1A4D-8728-BCEBBD85EF36}"/>
              </a:ext>
            </a:extLst>
          </p:cNvPr>
          <p:cNvSpPr>
            <a:spLocks noGrp="1"/>
          </p:cNvSpPr>
          <p:nvPr>
            <p:ph type="ftr" sz="quarter" idx="11"/>
          </p:nvPr>
        </p:nvSpPr>
        <p:spPr/>
        <p:txBody>
          <a:bodyPr/>
          <a:lstStyle/>
          <a:p>
            <a:r>
              <a:rPr lang="sk-SK"/>
              <a:t>© 2024 Keith A. Pray</a:t>
            </a:r>
            <a:endParaRPr lang="en-US" dirty="0"/>
          </a:p>
        </p:txBody>
      </p:sp>
      <p:pic>
        <p:nvPicPr>
          <p:cNvPr id="6" name="Picture 5" descr="Graphical user interface&#10;&#10;Description automatically generated">
            <a:extLst>
              <a:ext uri="{FF2B5EF4-FFF2-40B4-BE49-F238E27FC236}">
                <a16:creationId xmlns:a16="http://schemas.microsoft.com/office/drawing/2014/main" id="{D4FB8C0D-F87F-DD4A-01E4-021F66E6D67B}"/>
              </a:ext>
            </a:extLst>
          </p:cNvPr>
          <p:cNvPicPr>
            <a:picLocks noChangeAspect="1"/>
          </p:cNvPicPr>
          <p:nvPr/>
        </p:nvPicPr>
        <p:blipFill rotWithShape="1">
          <a:blip r:embed="rId2"/>
          <a:srcRect t="40117" b="35012"/>
          <a:stretch/>
        </p:blipFill>
        <p:spPr>
          <a:xfrm>
            <a:off x="287302" y="1130241"/>
            <a:ext cx="4240815" cy="1517904"/>
          </a:xfrm>
          <a:prstGeom prst="rect">
            <a:avLst/>
          </a:prstGeom>
        </p:spPr>
      </p:pic>
      <p:pic>
        <p:nvPicPr>
          <p:cNvPr id="9" name="Picture 8" descr="Table&#10;&#10;Description automatically generated">
            <a:extLst>
              <a:ext uri="{FF2B5EF4-FFF2-40B4-BE49-F238E27FC236}">
                <a16:creationId xmlns:a16="http://schemas.microsoft.com/office/drawing/2014/main" id="{7C15345E-9B7B-1611-3DED-86BEECD130A2}"/>
              </a:ext>
            </a:extLst>
          </p:cNvPr>
          <p:cNvPicPr>
            <a:picLocks noChangeAspect="1"/>
          </p:cNvPicPr>
          <p:nvPr/>
        </p:nvPicPr>
        <p:blipFill rotWithShape="1">
          <a:blip r:embed="rId3"/>
          <a:srcRect t="15495"/>
          <a:stretch/>
        </p:blipFill>
        <p:spPr>
          <a:xfrm>
            <a:off x="4572000" y="1130241"/>
            <a:ext cx="4341953" cy="1517904"/>
          </a:xfrm>
          <a:prstGeom prst="rect">
            <a:avLst/>
          </a:prstGeom>
        </p:spPr>
      </p:pic>
      <p:pic>
        <p:nvPicPr>
          <p:cNvPr id="13" name="Picture 12" descr="Graphical user interface&#10;&#10;Description automatically generated">
            <a:extLst>
              <a:ext uri="{FF2B5EF4-FFF2-40B4-BE49-F238E27FC236}">
                <a16:creationId xmlns:a16="http://schemas.microsoft.com/office/drawing/2014/main" id="{94A9B974-E09F-B4DD-24A2-F364F025C3C9}"/>
              </a:ext>
            </a:extLst>
          </p:cNvPr>
          <p:cNvPicPr>
            <a:picLocks noChangeAspect="1"/>
          </p:cNvPicPr>
          <p:nvPr/>
        </p:nvPicPr>
        <p:blipFill rotWithShape="1">
          <a:blip r:embed="rId2"/>
          <a:srcRect t="75130"/>
          <a:stretch/>
        </p:blipFill>
        <p:spPr>
          <a:xfrm>
            <a:off x="287302" y="3134264"/>
            <a:ext cx="4240815" cy="1517904"/>
          </a:xfrm>
          <a:prstGeom prst="rect">
            <a:avLst/>
          </a:prstGeom>
        </p:spPr>
      </p:pic>
    </p:spTree>
    <p:extLst>
      <p:ext uri="{BB962C8B-B14F-4D97-AF65-F5344CB8AC3E}">
        <p14:creationId xmlns:p14="http://schemas.microsoft.com/office/powerpoint/2010/main" val="4018971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2631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
        <p:nvSpPr>
          <p:cNvPr id="3" name="Footer Placeholder 2">
            <a:extLst>
              <a:ext uri="{FF2B5EF4-FFF2-40B4-BE49-F238E27FC236}">
                <a16:creationId xmlns:a16="http://schemas.microsoft.com/office/drawing/2014/main" id="{8B671E7A-B8A2-0848-AC84-76075F42037A}"/>
              </a:ext>
            </a:extLst>
          </p:cNvPr>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183877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244366" y="1016876"/>
            <a:ext cx="4175234" cy="3980319"/>
          </a:xfrm>
        </p:spPr>
        <p:txBody>
          <a:bodyPr lIns="91440">
            <a:normAutofit fontScale="85000" lnSpcReduction="10000"/>
          </a:bodyPr>
          <a:lstStyle/>
          <a:p>
            <a:pPr>
              <a:lnSpc>
                <a:spcPct val="120000"/>
              </a:lnSpc>
              <a:spcBef>
                <a:spcPts val="600"/>
              </a:spcBef>
            </a:pPr>
            <a:r>
              <a:rPr lang="en-US" sz="1200" dirty="0"/>
              <a:t>pp. 383 Check Priv Gov Chapter for not requiring FBI to ensure accuracy of data entered into NCIC, before March 2003?</a:t>
            </a:r>
          </a:p>
          <a:p>
            <a:pPr>
              <a:lnSpc>
                <a:spcPct val="120000"/>
              </a:lnSpc>
              <a:spcBef>
                <a:spcPts val="600"/>
              </a:spcBef>
            </a:pPr>
            <a:r>
              <a:rPr lang="en-US" sz="1200" dirty="0"/>
              <a:t>pp. 383 Any false arrests since 1989?</a:t>
            </a:r>
          </a:p>
          <a:p>
            <a:pPr>
              <a:lnSpc>
                <a:spcPct val="120000"/>
              </a:lnSpc>
              <a:spcBef>
                <a:spcPts val="600"/>
              </a:spcBef>
            </a:pPr>
            <a:r>
              <a:rPr lang="en-US" sz="1200" dirty="0"/>
              <a:t>pp. 384 Implementation cost not considered. Argument assumes DB cannot exist w/out existing inaccuracies.</a:t>
            </a:r>
          </a:p>
          <a:p>
            <a:pPr>
              <a:lnSpc>
                <a:spcPct val="120000"/>
              </a:lnSpc>
              <a:spcBef>
                <a:spcPts val="600"/>
              </a:spcBef>
            </a:pPr>
            <a:r>
              <a:rPr lang="en-US" sz="1200" dirty="0"/>
              <a:t>pp. 387 Real-time system explanation misses known execution time</a:t>
            </a:r>
          </a:p>
          <a:p>
            <a:pPr>
              <a:lnSpc>
                <a:spcPct val="120000"/>
              </a:lnSpc>
              <a:spcBef>
                <a:spcPts val="600"/>
              </a:spcBef>
            </a:pPr>
            <a:r>
              <a:rPr lang="en-US" sz="1200" dirty="0"/>
              <a:t>pp. 388 PATRIOT needs track to shoot, not prevent false alarm.</a:t>
            </a:r>
          </a:p>
          <a:p>
            <a:pPr>
              <a:lnSpc>
                <a:spcPct val="120000"/>
              </a:lnSpc>
              <a:spcBef>
                <a:spcPts val="600"/>
              </a:spcBef>
            </a:pPr>
            <a:r>
              <a:rPr lang="en-US" sz="1200" dirty="0"/>
              <a:t>pp. 389 Asset assumptions in code and/or tests.</a:t>
            </a:r>
          </a:p>
          <a:p>
            <a:pPr>
              <a:lnSpc>
                <a:spcPct val="120000"/>
              </a:lnSpc>
              <a:spcBef>
                <a:spcPts val="600"/>
              </a:spcBef>
            </a:pPr>
            <a:r>
              <a:rPr lang="en-US" sz="1200" dirty="0"/>
              <a:t>pp. 390 Robot Mission to Mars: Always encapsulate units!</a:t>
            </a:r>
          </a:p>
          <a:p>
            <a:pPr>
              <a:lnSpc>
                <a:spcPct val="120000"/>
              </a:lnSpc>
              <a:spcBef>
                <a:spcPts val="600"/>
              </a:spcBef>
            </a:pPr>
            <a:r>
              <a:rPr lang="en-US" sz="1200" dirty="0"/>
              <a:t>pp. 391 Any SW diffs between Mars Missions?</a:t>
            </a:r>
          </a:p>
          <a:p>
            <a:pPr>
              <a:lnSpc>
                <a:spcPct val="120000"/>
              </a:lnSpc>
              <a:spcBef>
                <a:spcPts val="600"/>
              </a:spcBef>
            </a:pPr>
            <a:r>
              <a:rPr lang="en-US" sz="1200" dirty="0"/>
              <a:t>pp. 392 BAE Automated Systems != BAE Systems</a:t>
            </a:r>
          </a:p>
          <a:p>
            <a:pPr>
              <a:lnSpc>
                <a:spcPct val="120000"/>
              </a:lnSpc>
              <a:spcBef>
                <a:spcPts val="600"/>
              </a:spcBef>
            </a:pPr>
            <a:r>
              <a:rPr lang="en-US" sz="1200" dirty="0"/>
              <a:t>pp. 393 Why did the Tokyo Stock Exchange refuse?</a:t>
            </a:r>
          </a:p>
          <a:p>
            <a:pPr>
              <a:lnSpc>
                <a:spcPct val="120000"/>
              </a:lnSpc>
              <a:spcBef>
                <a:spcPts val="600"/>
              </a:spcBef>
            </a:pPr>
            <a:r>
              <a:rPr lang="en-US" sz="1200" dirty="0"/>
              <a:t>pp. 396 “steer voting off a cliff” = Strawman Fallacy</a:t>
            </a:r>
          </a:p>
          <a:p>
            <a:pPr>
              <a:lnSpc>
                <a:spcPct val="120000"/>
              </a:lnSpc>
              <a:spcBef>
                <a:spcPts val="600"/>
              </a:spcBef>
            </a:pPr>
            <a:r>
              <a:rPr lang="en-US" sz="1200" dirty="0"/>
              <a:t>pp. 397. Do the second thoughts on DRE machines make the interview at end Chapter’s end less relevant?</a:t>
            </a:r>
          </a:p>
          <a:p>
            <a:pPr>
              <a:lnSpc>
                <a:spcPct val="120000"/>
              </a:lnSpc>
              <a:spcBef>
                <a:spcPts val="600"/>
              </a:spcBef>
            </a:pPr>
            <a:r>
              <a:rPr lang="en-US" sz="1200" dirty="0"/>
              <a:t>pp. 407 typo “not do so” </a:t>
            </a:r>
            <a:r>
              <a:rPr lang="en-US" sz="1200" dirty="0">
                <a:sym typeface="Wingdings" pitchFamily="2" charset="2"/>
              </a:rPr>
              <a:t> “not to do so”</a:t>
            </a:r>
          </a:p>
          <a:p>
            <a:pPr>
              <a:lnSpc>
                <a:spcPct val="120000"/>
              </a:lnSpc>
              <a:spcBef>
                <a:spcPts val="600"/>
              </a:spcBef>
            </a:pPr>
            <a:r>
              <a:rPr lang="en-US" sz="1200" dirty="0">
                <a:sym typeface="Wingdings" pitchFamily="2" charset="2"/>
              </a:rPr>
              <a:t>pp. 408 video of self-driving Uber running red light, tech vs. tech</a:t>
            </a:r>
            <a:endParaRPr lang="en-US" sz="1200" dirty="0"/>
          </a:p>
        </p:txBody>
      </p:sp>
      <p:sp>
        <p:nvSpPr>
          <p:cNvPr id="11" name="Content Placeholder 10"/>
          <p:cNvSpPr>
            <a:spLocks noGrp="1"/>
          </p:cNvSpPr>
          <p:nvPr>
            <p:ph sz="half" idx="2"/>
          </p:nvPr>
        </p:nvSpPr>
        <p:spPr>
          <a:xfrm>
            <a:off x="4724400" y="1016876"/>
            <a:ext cx="4175234" cy="3980319"/>
          </a:xfrm>
        </p:spPr>
        <p:txBody>
          <a:bodyPr lIns="91440">
            <a:normAutofit fontScale="85000" lnSpcReduction="10000"/>
          </a:bodyPr>
          <a:lstStyle/>
          <a:p>
            <a:pPr>
              <a:lnSpc>
                <a:spcPct val="120000"/>
              </a:lnSpc>
              <a:spcBef>
                <a:spcPts val="600"/>
              </a:spcBef>
            </a:pPr>
            <a:r>
              <a:rPr lang="en-US" sz="1200" dirty="0"/>
              <a:t>pp. 412 Did The Limits to Growth predictions motivate people to change? No simulation examples since 2002?</a:t>
            </a:r>
          </a:p>
          <a:p>
            <a:pPr>
              <a:lnSpc>
                <a:spcPct val="120000"/>
              </a:lnSpc>
              <a:spcBef>
                <a:spcPts val="600"/>
              </a:spcBef>
            </a:pPr>
            <a:r>
              <a:rPr lang="en-US" sz="1200" dirty="0"/>
              <a:t>pp. 413 What happened to Verification?</a:t>
            </a:r>
          </a:p>
          <a:p>
            <a:pPr>
              <a:lnSpc>
                <a:spcPct val="120000"/>
              </a:lnSpc>
              <a:spcBef>
                <a:spcPts val="600"/>
              </a:spcBef>
            </a:pPr>
            <a:r>
              <a:rPr lang="en-US" sz="1200" dirty="0"/>
              <a:t>pp. 415 Race conditions still likely with OO since most implementations use direct method/function class instead of message passing.</a:t>
            </a:r>
          </a:p>
          <a:p>
            <a:pPr>
              <a:lnSpc>
                <a:spcPct val="120000"/>
              </a:lnSpc>
              <a:spcBef>
                <a:spcPts val="600"/>
              </a:spcBef>
            </a:pPr>
            <a:r>
              <a:rPr lang="en-US" sz="1200" dirty="0"/>
              <a:t>pp. 416 “satisfies the specification” = verification. “needs of the user” = validation.</a:t>
            </a:r>
          </a:p>
          <a:p>
            <a:pPr>
              <a:lnSpc>
                <a:spcPct val="120000"/>
              </a:lnSpc>
              <a:spcBef>
                <a:spcPts val="600"/>
              </a:spcBef>
            </a:pPr>
            <a:r>
              <a:rPr lang="en-US" sz="1200" dirty="0"/>
              <a:t>pp. 417 “As recently as 1994…”, “Another… in 2009…” – need update. Industry activity not mentioned: Waterfall, Agile, AS1900D, CMMI, AS9145 (TODO: slide)</a:t>
            </a:r>
          </a:p>
          <a:p>
            <a:pPr>
              <a:lnSpc>
                <a:spcPct val="120000"/>
              </a:lnSpc>
              <a:spcBef>
                <a:spcPts val="600"/>
              </a:spcBef>
            </a:pPr>
            <a:r>
              <a:rPr lang="en-US" sz="1200" dirty="0"/>
              <a:t>pp. 418, 435 reference [105] has no publication date</a:t>
            </a:r>
          </a:p>
          <a:p>
            <a:pPr>
              <a:lnSpc>
                <a:spcPct val="120000"/>
              </a:lnSpc>
              <a:spcBef>
                <a:spcPts val="600"/>
              </a:spcBef>
            </a:pPr>
            <a:r>
              <a:rPr lang="en-US" sz="1200" dirty="0"/>
              <a:t>pp. 425 Redundancy like system of AI Experts? Assert assumptions in automated SW tests. </a:t>
            </a:r>
          </a:p>
          <a:p>
            <a:pPr>
              <a:lnSpc>
                <a:spcPct val="120000"/>
              </a:lnSpc>
              <a:spcBef>
                <a:spcPts val="600"/>
              </a:spcBef>
            </a:pPr>
            <a:r>
              <a:rPr lang="en-US" sz="1200" dirty="0"/>
              <a:t>pp. 429 21 like game release question in next chapter.</a:t>
            </a:r>
          </a:p>
          <a:p>
            <a:pPr>
              <a:lnSpc>
                <a:spcPct val="120000"/>
              </a:lnSpc>
              <a:spcBef>
                <a:spcPts val="600"/>
              </a:spcBef>
            </a:pPr>
            <a:r>
              <a:rPr lang="en-US" sz="1200" dirty="0"/>
              <a:t>pp. 433 [50] no release date</a:t>
            </a:r>
          </a:p>
          <a:p>
            <a:pPr>
              <a:lnSpc>
                <a:spcPct val="120000"/>
              </a:lnSpc>
              <a:spcBef>
                <a:spcPts val="600"/>
              </a:spcBef>
            </a:pPr>
            <a:r>
              <a:rPr lang="en-US" sz="1200" dirty="0"/>
              <a:t>pp.437 Very expensive pencil </a:t>
            </a:r>
          </a:p>
          <a:p>
            <a:pPr>
              <a:lnSpc>
                <a:spcPct val="120000"/>
              </a:lnSpc>
              <a:spcBef>
                <a:spcPts val="600"/>
              </a:spcBef>
            </a:pPr>
            <a:r>
              <a:rPr lang="en-US" sz="1200" dirty="0"/>
              <a:t>Questions I liked: 1, 8, 22</a:t>
            </a:r>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
        <p:nvSpPr>
          <p:cNvPr id="4" name="Footer Placeholder 3">
            <a:extLst>
              <a:ext uri="{FF2B5EF4-FFF2-40B4-BE49-F238E27FC236}">
                <a16:creationId xmlns:a16="http://schemas.microsoft.com/office/drawing/2014/main" id="{22DB65CF-B0B8-C34B-ACC4-F7604046C2D4}"/>
              </a:ext>
            </a:extLst>
          </p:cNvPr>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004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Students Present</a:t>
            </a:r>
          </a:p>
          <a:p>
            <a:pPr marL="457200" indent="-457200">
              <a:buFont typeface="+mj-lt"/>
              <a:buAutoNum type="arabicPeriod"/>
            </a:pPr>
            <a:r>
              <a:rPr lang="en-US" dirty="0"/>
              <a:t>Review</a:t>
            </a:r>
          </a:p>
          <a:p>
            <a:pPr marL="457200" indent="-457200">
              <a:buFont typeface="+mj-lt"/>
              <a:buAutoNum type="arabicPeriod"/>
            </a:pPr>
            <a:r>
              <a:rPr lang="en-US" dirty="0"/>
              <a:t>Assignment</a:t>
            </a:r>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
        <p:nvSpPr>
          <p:cNvPr id="3" name="Footer Placeholder 2">
            <a:extLst>
              <a:ext uri="{FF2B5EF4-FFF2-40B4-BE49-F238E27FC236}">
                <a16:creationId xmlns:a16="http://schemas.microsoft.com/office/drawing/2014/main" id="{23E7C01E-4B7E-5643-AF1A-8D95D8076300}"/>
              </a:ext>
            </a:extLst>
          </p:cNvPr>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5624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Prepare for Debate</a:t>
            </a:r>
          </a:p>
          <a:p>
            <a:pPr lvl="1"/>
            <a:r>
              <a:rPr lang="en-US" dirty="0"/>
              <a:t>You are a software engineer in the employee-owned company from Chapter 9 In-class Exercises # 24.</a:t>
            </a:r>
          </a:p>
          <a:p>
            <a:pPr lvl="1"/>
            <a:r>
              <a:rPr lang="en-US" dirty="0"/>
              <a:t>Should the company produce the game based on a current war?</a:t>
            </a:r>
          </a:p>
          <a:p>
            <a:pPr lvl="1"/>
            <a:r>
              <a:rPr lang="en-US" dirty="0"/>
              <a:t>Use the SWE Code Of Ethics as the basis for your argument</a:t>
            </a:r>
          </a:p>
          <a:p>
            <a:pPr lvl="1"/>
            <a:r>
              <a:rPr lang="en-US" dirty="0"/>
              <a:t>Use high quality sources and supporting data</a:t>
            </a:r>
          </a:p>
          <a:p>
            <a:r>
              <a:rPr lang="en-US" dirty="0"/>
              <a:t>Optional 1 page paper, lowest paper grade will be dropped</a:t>
            </a:r>
          </a:p>
          <a:p>
            <a:r>
              <a:rPr lang="en-US" dirty="0"/>
              <a:t>Add to Group Project Web Site</a:t>
            </a:r>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
        <p:nvSpPr>
          <p:cNvPr id="4" name="Footer Placeholder 3">
            <a:extLst>
              <a:ext uri="{FF2B5EF4-FFF2-40B4-BE49-F238E27FC236}">
                <a16:creationId xmlns:a16="http://schemas.microsoft.com/office/drawing/2014/main" id="{AAB32764-3208-D644-8113-0DB9FF16263E}"/>
              </a:ext>
            </a:extLst>
          </p:cNvPr>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1794010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AI Flying war machines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Claire Desrosiers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766146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Protects our most valuable asset: people</a:t>
            </a:r>
          </a:p>
        </p:txBody>
      </p:sp>
      <p:sp>
        <p:nvSpPr>
          <p:cNvPr id="3" name="Content Placeholder 2"/>
          <p:cNvSpPr>
            <a:spLocks noGrp="1"/>
          </p:cNvSpPr>
          <p:nvPr>
            <p:ph sz="half" idx="1"/>
          </p:nvPr>
        </p:nvSpPr>
        <p:spPr/>
        <p:txBody>
          <a:bodyPr/>
          <a:lstStyle/>
          <a:p>
            <a:r>
              <a:rPr lang="en-US" sz="2400" dirty="0"/>
              <a:t>Lessens the strain on weakened manning numbers [1]</a:t>
            </a:r>
          </a:p>
          <a:p>
            <a:pPr lvl="1"/>
            <a:r>
              <a:rPr lang="en-US" sz="1800" dirty="0"/>
              <a:t>Improves training for pilots [2]</a:t>
            </a:r>
          </a:p>
          <a:p>
            <a:endParaRPr lang="en-US" sz="2400" dirty="0"/>
          </a:p>
          <a:p>
            <a:r>
              <a:rPr lang="en-US" sz="2400" dirty="0"/>
              <a:t>Offers increased situational awareness to human counterpart [3]</a:t>
            </a:r>
          </a:p>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Claire Desrosiers</a:t>
            </a:r>
          </a:p>
        </p:txBody>
      </p:sp>
      <p:pic>
        <p:nvPicPr>
          <p:cNvPr id="1026" name="Picture 2">
            <a:extLst>
              <a:ext uri="{FF2B5EF4-FFF2-40B4-BE49-F238E27FC236}">
                <a16:creationId xmlns:a16="http://schemas.microsoft.com/office/drawing/2014/main" id="{F4B07643-46E2-BE25-D2CF-5B3094C9D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941" y="1352551"/>
            <a:ext cx="3725657" cy="24837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C25BE05-B512-034E-E625-23DF7F562F9F}"/>
              </a:ext>
            </a:extLst>
          </p:cNvPr>
          <p:cNvSpPr txBox="1"/>
          <p:nvPr/>
        </p:nvSpPr>
        <p:spPr>
          <a:xfrm>
            <a:off x="4736941" y="3930491"/>
            <a:ext cx="3733800" cy="369332"/>
          </a:xfrm>
          <a:prstGeom prst="rect">
            <a:avLst/>
          </a:prstGeom>
          <a:noFill/>
        </p:spPr>
        <p:txBody>
          <a:bodyPr wrap="square" rtlCol="0">
            <a:spAutoFit/>
          </a:bodyPr>
          <a:lstStyle/>
          <a:p>
            <a:pPr algn="ctr">
              <a:lnSpc>
                <a:spcPct val="90000"/>
              </a:lnSpc>
            </a:pPr>
            <a:r>
              <a:rPr lang="en-US" sz="2000" dirty="0"/>
              <a:t>U-2 Dragon Lady [3]</a:t>
            </a:r>
          </a:p>
        </p:txBody>
      </p:sp>
    </p:spTree>
    <p:extLst>
      <p:ext uri="{BB962C8B-B14F-4D97-AF65-F5344CB8AC3E}">
        <p14:creationId xmlns:p14="http://schemas.microsoft.com/office/powerpoint/2010/main" val="1549873602"/>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43008</TotalTime>
  <Words>4192</Words>
  <Application>Microsoft Macintosh PowerPoint</Application>
  <PresentationFormat>On-screen Show (16:9)</PresentationFormat>
  <Paragraphs>367</Paragraphs>
  <Slides>31</Slides>
  <Notes>27</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ＭＳ Ｐゴシック</vt:lpstr>
      <vt:lpstr>Arial</vt:lpstr>
      <vt:lpstr>Calibri</vt:lpstr>
      <vt:lpstr>Cambria</vt:lpstr>
      <vt:lpstr>Lora</vt:lpstr>
      <vt:lpstr>Open Sans</vt:lpstr>
      <vt:lpstr>system-ui</vt:lpstr>
      <vt:lpstr>Wingdings</vt:lpstr>
      <vt:lpstr>Red Radial 16x9</vt:lpstr>
      <vt:lpstr>Class 9 Errors Failures Risks</vt:lpstr>
      <vt:lpstr>Overview</vt:lpstr>
      <vt:lpstr>PowerPoint Presentation</vt:lpstr>
      <vt:lpstr>Overview</vt:lpstr>
      <vt:lpstr>My Reading Notes</vt:lpstr>
      <vt:lpstr>Overview</vt:lpstr>
      <vt:lpstr>Assignment</vt:lpstr>
      <vt:lpstr>AI Flying war machines</vt:lpstr>
      <vt:lpstr>Protects our most valuable asset: people</vt:lpstr>
      <vt:lpstr>Gives powerful edge for future conflict</vt:lpstr>
      <vt:lpstr>Ethics of ai weaponry</vt:lpstr>
      <vt:lpstr>References</vt:lpstr>
      <vt:lpstr>Passengers or Pedestrians?</vt:lpstr>
      <vt:lpstr>THE MORAL ANSWER VS. THE PRACTICAL ANSWER</vt:lpstr>
      <vt:lpstr>Levels of self driving</vt:lpstr>
      <vt:lpstr>What would you want?</vt:lpstr>
      <vt:lpstr>Who is responsible?</vt:lpstr>
      <vt:lpstr>References</vt:lpstr>
      <vt:lpstr>Driving Bias</vt:lpstr>
      <vt:lpstr>Accidental Biases</vt:lpstr>
      <vt:lpstr>Purposeful Biases</vt:lpstr>
      <vt:lpstr>Solutions</vt:lpstr>
      <vt:lpstr>References</vt:lpstr>
      <vt:lpstr>Class 9 The End</vt:lpstr>
      <vt:lpstr>Reliability Of Statistics</vt:lpstr>
      <vt:lpstr>Some Measures</vt:lpstr>
      <vt:lpstr>PowerPoint Presentation</vt:lpstr>
      <vt:lpstr>what works well Online With Zoom</vt:lpstr>
      <vt:lpstr>Survey Results (1/3)  -22 Responses</vt:lpstr>
      <vt:lpstr>Survey Results (2/3)  -22 Responses</vt:lpstr>
      <vt:lpstr>Survey Results (3/3)  -22 Responses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551</cp:revision>
  <dcterms:created xsi:type="dcterms:W3CDTF">2014-08-25T02:19:16Z</dcterms:created>
  <dcterms:modified xsi:type="dcterms:W3CDTF">2024-04-12T22:22:05Z</dcterms:modified>
</cp:coreProperties>
</file>