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56" r:id="rId2"/>
    <p:sldId id="259" r:id="rId3"/>
    <p:sldId id="261" r:id="rId4"/>
    <p:sldId id="267" r:id="rId5"/>
    <p:sldId id="307" r:id="rId6"/>
    <p:sldId id="332" r:id="rId7"/>
    <p:sldId id="279" r:id="rId8"/>
    <p:sldId id="281" r:id="rId9"/>
    <p:sldId id="280" r:id="rId10"/>
    <p:sldId id="275" r:id="rId11"/>
    <p:sldId id="278" r:id="rId12"/>
    <p:sldId id="270" r:id="rId13"/>
    <p:sldId id="282" r:id="rId14"/>
    <p:sldId id="283" r:id="rId15"/>
    <p:sldId id="286" r:id="rId16"/>
    <p:sldId id="285" r:id="rId17"/>
    <p:sldId id="333" r:id="rId18"/>
    <p:sldId id="269" r:id="rId19"/>
    <p:sldId id="331" r:id="rId20"/>
    <p:sldId id="306"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259"/>
            <p14:sldId id="261"/>
            <p14:sldId id="267"/>
            <p14:sldId id="307"/>
          </p14:sldIdLst>
        </p14:section>
        <p14:section name="Students" id="{5E347295-266A-9B4D-A0DF-4703719F5CBB}">
          <p14:sldIdLst>
            <p14:sldId id="332"/>
            <p14:sldId id="279"/>
            <p14:sldId id="281"/>
            <p14:sldId id="280"/>
            <p14:sldId id="275"/>
            <p14:sldId id="278"/>
            <p14:sldId id="270"/>
            <p14:sldId id="282"/>
            <p14:sldId id="283"/>
            <p14:sldId id="286"/>
            <p14:sldId id="285"/>
            <p14:sldId id="333"/>
          </p14:sldIdLst>
        </p14:section>
        <p14:section name="Common" id="{10B69295-0A48-354F-B63A-644E9F339516}">
          <p14:sldIdLst>
            <p14:sldId id="269"/>
            <p14:sldId id="331"/>
            <p14:sldId id="3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7" autoAdjust="0"/>
    <p:restoredTop sz="79649" autoAdjust="0"/>
  </p:normalViewPr>
  <p:slideViewPr>
    <p:cSldViewPr snapToGrid="0" snapToObjects="1">
      <p:cViewPr varScale="1">
        <p:scale>
          <a:sx n="153" d="100"/>
          <a:sy n="153" d="100"/>
        </p:scale>
        <p:origin x="184" y="24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CZVcNWDZb0I&amp;ab_channel=Quimbe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Y-froWENTko&amp;ab_channel=Mr.Bea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How is the self search</a:t>
            </a:r>
            <a:r>
              <a:rPr lang="en-US" baseline="0" dirty="0">
                <a:latin typeface="Arial" pitchFamily="-109" charset="0"/>
                <a:ea typeface="ＭＳ Ｐゴシック" pitchFamily="-109" charset="-128"/>
                <a:cs typeface="ＭＳ Ｐゴシック" pitchFamily="-109" charset="-128"/>
              </a:rPr>
              <a:t> paper going?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Clearview AI, a controversial company, is in the business of monetizing public data to aid in police work. It is being used by over 600 law enforcement agencies as of May 2020 </a:t>
            </a:r>
            <a:r>
              <a:rPr lang="en-US" baseline="30000" dirty="0"/>
              <a:t>[13]</a:t>
            </a:r>
            <a:r>
              <a:rPr lang="en-US" baseline="0" dirty="0"/>
              <a:t>. To prevent misuse they require one assigned administrator along with automated report and auditing</a:t>
            </a:r>
            <a:r>
              <a:rPr lang="en-US" baseline="30000" dirty="0"/>
              <a:t>[11]</a:t>
            </a:r>
            <a:r>
              <a:rPr lang="en-US" baseline="0" dirty="0"/>
              <a: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1017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 Lack of federal statute governing facial recognition, even more so lack of regulation regarding other types of dataveillance.</a:t>
            </a:r>
          </a:p>
          <a:p>
            <a:r>
              <a:rPr lang="en-US" dirty="0"/>
              <a:t>2018 – CCPA is adopted</a:t>
            </a:r>
          </a:p>
          <a:p>
            <a:r>
              <a:rPr lang="en-US" dirty="0"/>
              <a:t>2021 – still lacking legislature in majority of states, only 3 have signed laws</a:t>
            </a:r>
          </a:p>
          <a:p>
            <a:r>
              <a:rPr lang="en-US" dirty="0"/>
              <a:t>2022 – Boston passes ordinance that requires community control over police surveillance. Includes information about the technology, locations of use, purpose, mitigation plan for privacy and anonymity.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14750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made clear that even though someone may be in public they still are not parading around sharing information, that means that that information is private and cannot be gleamed, hence “reasonable”. This can go further to things such as GPS tracking, while we can say that if someone is driving around town, they may be spotted while running errands, it is however unprobeable that someone of the public will constantly have knowledge of their movement without some scrutiny. . Private means warrant is needed. Even with this case creating a clear guideline set out by this case and others, we repeatedly see more and more surveillance under the guise of security. </a:t>
            </a:r>
          </a:p>
          <a:p>
            <a:endParaRPr lang="en-US" dirty="0"/>
          </a:p>
          <a:p>
            <a:endParaRPr lang="en-US" dirty="0"/>
          </a:p>
          <a:p>
            <a:r>
              <a:rPr lang="en-US" dirty="0"/>
              <a:t>More info regarding Katz v US:</a:t>
            </a:r>
          </a:p>
          <a:p>
            <a:pPr marL="171450" indent="-171450">
              <a:buFont typeface="Arial" panose="020B0604020202020204" pitchFamily="34" charset="0"/>
              <a:buChar char="•"/>
            </a:pPr>
            <a:r>
              <a:rPr lang="en-US" dirty="0">
                <a:hlinkClick r:id="rId3"/>
              </a:rPr>
              <a:t>Katz v. United States Case Brief Summary | Law Case Explained (youtube.com)</a:t>
            </a:r>
            <a:endParaRPr lang="en-US" dirty="0"/>
          </a:p>
          <a:p>
            <a:pPr marL="171450" indent="-171450">
              <a:buFont typeface="Arial" panose="020B0604020202020204" pitchFamily="34" charset="0"/>
              <a:buChar char="•"/>
            </a:pPr>
            <a:r>
              <a:rPr lang="en-US" dirty="0">
                <a:hlinkClick r:id="rId4"/>
              </a:rPr>
              <a:t>When Can We Expect Privacy? | Katz v. United States (youtube.com)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83439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us in the room at some point have made some immature joke that we did not know better about? How many have talked about some sensitive topic?</a:t>
            </a:r>
          </a:p>
          <a:p>
            <a:endParaRPr lang="en-US" dirty="0"/>
          </a:p>
          <a:p>
            <a:r>
              <a:rPr lang="en-US" dirty="0"/>
              <a:t>This technology is aimed at monitoring these conversations and then reporting them. BPD policy means that this can be shared with other law enforcement groups.</a:t>
            </a:r>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25457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Laws in the US are often guided not as preventative measures, but instead as repentance mitigation; even then this get ignored. There will always be some rotten apple, from either side, who will want to misuse this technology, it is not a matter of if, but a matter of when.</a:t>
            </a: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100636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this presentation I hope to convey and convince you that there is a lack of data privacy regulations concerning both private and public spaces, this lack of regulation has allowed for rampant data collection and tracking, encroaching on our privacy.</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94860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1218422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Use Presentation Guidelines on course web site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paper and presentation templates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Keep topics inside the course scope: Computing + Society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Presentations are due 24 hours before class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Sign up for Individual Presentation, it’s not too late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Everyone pick the category they identify most with.</a:t>
            </a:r>
          </a:p>
          <a:p>
            <a:r>
              <a:rPr lang="en-US" dirty="0"/>
              <a:t>Share reasons why.</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2023-04-04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OLD not incorporated yet: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229 means to end?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245 “</a:t>
            </a:r>
            <a:r>
              <a:rPr lang="is-IS" dirty="0"/>
              <a:t>…by 2015” did it happen?</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250 why is bills – responsibility assumption flawed?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Morgan Lee write up 2021-09-13: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“Facial recognition technology has begun to see widespread adoption in modern law enforcement, with applications in physical &amp; digital security, as well as identifying potential suspects. Critics of the technology argue that passive facial recognition technology violates privacy rights of individuals, while its proponents emphasize its positive uses in preventing and detecting crime. There are currently 12 state-level bills which propose limits or bans on the use of facial recognition technologies by government agencies, with several local bans (including ones in Boston, Brookline, and Cambridge) already in place. Should the United States implement a national ban on the use of facial recognition technology by law enforcement?”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Debates:</a:t>
            </a:r>
          </a:p>
          <a:p>
            <a:pPr marL="457200" indent="-457200">
              <a:buFont typeface="+mj-lt"/>
              <a:buAutoNum type="arabicPeriod"/>
            </a:pPr>
            <a:r>
              <a:rPr lang="en-US" dirty="0"/>
              <a:t>Should law require you to use an official ID for Internet access?</a:t>
            </a:r>
          </a:p>
          <a:p>
            <a:pPr marL="457200" indent="-457200">
              <a:buFont typeface="+mj-lt"/>
              <a:buAutoNum type="arabicPeriod"/>
            </a:pPr>
            <a:r>
              <a:rPr lang="en-US" dirty="0"/>
              <a:t>Is a National ID System a good thing?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this presentation I hope to convey and convince you that there is a lack of data privacy regulations concerning both private and public spaces, this lack of regulation has allowed for rampant data collection and tracking, encroaching on our privacy.</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7230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 secret that data is collected by everything, many of us in this room will at some point in our degree work with some sort of data.</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33543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Airtags</a:t>
            </a:r>
            <a:r>
              <a:rPr lang="en-US" dirty="0"/>
              <a:t> use this fundamental to keep your things safe. Passively send out some information regarding the tag, this happens while our </a:t>
            </a:r>
            <a:r>
              <a:rPr lang="en-US" dirty="0" err="1"/>
              <a:t>iphones</a:t>
            </a:r>
            <a:r>
              <a:rPr lang="en-US" dirty="0"/>
              <a:t> are continuously monitoring for this signal in the background. </a:t>
            </a:r>
            <a:r>
              <a:rPr lang="en-US" b="0" i="0" dirty="0">
                <a:solidFill>
                  <a:srgbClr val="ECECEC"/>
                </a:solidFill>
                <a:effectLst/>
                <a:latin typeface="Söhne"/>
              </a:rPr>
              <a:t>This all happens without the people whose phones detected the </a:t>
            </a:r>
            <a:r>
              <a:rPr lang="en-US" b="0" i="0" dirty="0" err="1">
                <a:solidFill>
                  <a:srgbClr val="ECECEC"/>
                </a:solidFill>
                <a:effectLst/>
                <a:latin typeface="Söhne"/>
              </a:rPr>
              <a:t>AirTag</a:t>
            </a:r>
            <a:r>
              <a:rPr lang="en-US" b="0" i="0" dirty="0">
                <a:solidFill>
                  <a:srgbClr val="ECECEC"/>
                </a:solidFill>
                <a:effectLst/>
                <a:latin typeface="Söhne"/>
              </a:rPr>
              <a:t> knowing about it. </a:t>
            </a:r>
          </a:p>
          <a:p>
            <a:endParaRPr lang="en-US" b="0" i="0" dirty="0">
              <a:solidFill>
                <a:srgbClr val="ECECEC"/>
              </a:solidFill>
              <a:effectLst/>
              <a:latin typeface="Söhne"/>
            </a:endParaRPr>
          </a:p>
          <a:p>
            <a:r>
              <a:rPr lang="en-US" b="0" i="0" dirty="0">
                <a:solidFill>
                  <a:srgbClr val="ECECEC"/>
                </a:solidFill>
                <a:effectLst/>
                <a:latin typeface="Söhne"/>
              </a:rPr>
              <a:t>Even with its small physical size, this device is constantly screaming for digital attention.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97032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when </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08538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2024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youtube.com/watch?v=opRMrEfAIiI"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has a robust and capable surveillance network (1/2)</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8129064" y="372337"/>
            <a:ext cx="897732" cy="523220"/>
          </a:xfrm>
          <a:prstGeom prst="rect">
            <a:avLst/>
          </a:prstGeom>
          <a:noFill/>
        </p:spPr>
        <p:txBody>
          <a:bodyPr wrap="square" rtlCol="0">
            <a:spAutoFit/>
          </a:bodyPr>
          <a:lstStyle/>
          <a:p>
            <a:pPr algn="r"/>
            <a:r>
              <a:rPr lang="en-US" sz="1400">
                <a:solidFill>
                  <a:schemeClr val="tx1"/>
                </a:solidFill>
                <a:latin typeface="+mj-lt"/>
              </a:rPr>
              <a:t>Arnav Sacheti</a:t>
            </a:r>
          </a:p>
        </p:txBody>
      </p:sp>
      <p:sp>
        <p:nvSpPr>
          <p:cNvPr id="11" name="TextBox 10">
            <a:extLst>
              <a:ext uri="{FF2B5EF4-FFF2-40B4-BE49-F238E27FC236}">
                <a16:creationId xmlns:a16="http://schemas.microsoft.com/office/drawing/2014/main" id="{D032036D-AEDD-7A18-3F0C-1C1156B7562A}"/>
              </a:ext>
            </a:extLst>
          </p:cNvPr>
          <p:cNvSpPr txBox="1"/>
          <p:nvPr/>
        </p:nvSpPr>
        <p:spPr>
          <a:xfrm>
            <a:off x="2812618" y="4755971"/>
            <a:ext cx="3518764" cy="246221"/>
          </a:xfrm>
          <a:prstGeom prst="rect">
            <a:avLst/>
          </a:prstGeom>
          <a:noFill/>
        </p:spPr>
        <p:txBody>
          <a:bodyPr wrap="square">
            <a:spAutoFit/>
          </a:bodyPr>
          <a:lstStyle/>
          <a:p>
            <a:pPr algn="ctr"/>
            <a:r>
              <a:rPr lang="en-US" sz="1000" dirty="0"/>
              <a:t>Data from December 2019 </a:t>
            </a:r>
            <a:r>
              <a:rPr lang="en-US" sz="1000" baseline="30000" dirty="0"/>
              <a:t>[8]</a:t>
            </a:r>
          </a:p>
        </p:txBody>
      </p:sp>
      <p:pic>
        <p:nvPicPr>
          <p:cNvPr id="15" name="Content Placeholder 12">
            <a:extLst>
              <a:ext uri="{FF2B5EF4-FFF2-40B4-BE49-F238E27FC236}">
                <a16:creationId xmlns:a16="http://schemas.microsoft.com/office/drawing/2014/main" id="{09DF0CEE-9878-2E0C-0028-CECF1FDC6E4D}"/>
              </a:ext>
            </a:extLst>
          </p:cNvPr>
          <p:cNvPicPr>
            <a:picLocks noGrp="1" noChangeAspect="1"/>
          </p:cNvPicPr>
          <p:nvPr>
            <p:ph sz="half" idx="1"/>
          </p:nvPr>
        </p:nvPicPr>
        <p:blipFill>
          <a:blip r:embed="rId3"/>
          <a:stretch>
            <a:fillRect/>
          </a:stretch>
        </p:blipFill>
        <p:spPr bwMode="auto">
          <a:xfrm>
            <a:off x="685800" y="1931865"/>
            <a:ext cx="3733800" cy="2194170"/>
          </a:xfrm>
          <a:prstGeom prst="rect">
            <a:avLst/>
          </a:prstGeom>
          <a:noFill/>
          <a:extLst>
            <a:ext uri="{909E8E84-426E-40DD-AFC4-6F175D3DCCD1}">
              <a14:hiddenFill xmlns:a14="http://schemas.microsoft.com/office/drawing/2010/main">
                <a:solidFill>
                  <a:srgbClr val="FFFFFF"/>
                </a:solidFill>
              </a14:hiddenFill>
            </a:ext>
          </a:extLst>
        </p:spPr>
      </p:pic>
      <p:pic>
        <p:nvPicPr>
          <p:cNvPr id="21" name="Content Placeholder 20">
            <a:extLst>
              <a:ext uri="{FF2B5EF4-FFF2-40B4-BE49-F238E27FC236}">
                <a16:creationId xmlns:a16="http://schemas.microsoft.com/office/drawing/2014/main" id="{B6DEF33C-A99B-6183-6688-B032CABC232C}"/>
              </a:ext>
            </a:extLst>
          </p:cNvPr>
          <p:cNvPicPr>
            <a:picLocks noGrp="1" noChangeAspect="1"/>
          </p:cNvPicPr>
          <p:nvPr>
            <p:ph sz="half" idx="2"/>
          </p:nvPr>
        </p:nvPicPr>
        <p:blipFill>
          <a:blip r:embed="rId4"/>
          <a:stretch>
            <a:fillRect/>
          </a:stretch>
        </p:blipFill>
        <p:spPr>
          <a:xfrm>
            <a:off x="4724400" y="1926868"/>
            <a:ext cx="3733800" cy="2204163"/>
          </a:xfrm>
        </p:spPr>
      </p:pic>
      <p:sp>
        <p:nvSpPr>
          <p:cNvPr id="4" name="TextBox 3">
            <a:extLst>
              <a:ext uri="{FF2B5EF4-FFF2-40B4-BE49-F238E27FC236}">
                <a16:creationId xmlns:a16="http://schemas.microsoft.com/office/drawing/2014/main" id="{4553BF53-73DB-A253-A9F9-57BB7E258C70}"/>
              </a:ext>
            </a:extLst>
          </p:cNvPr>
          <p:cNvSpPr txBox="1"/>
          <p:nvPr/>
        </p:nvSpPr>
        <p:spPr>
          <a:xfrm rot="16200000">
            <a:off x="-1045039" y="2240623"/>
            <a:ext cx="3156878" cy="313932"/>
          </a:xfrm>
          <a:prstGeom prst="rect">
            <a:avLst/>
          </a:prstGeom>
          <a:noFill/>
        </p:spPr>
        <p:txBody>
          <a:bodyPr wrap="square" rtlCol="0">
            <a:spAutoFit/>
          </a:bodyPr>
          <a:lstStyle/>
          <a:p>
            <a:pPr>
              <a:lnSpc>
                <a:spcPct val="90000"/>
              </a:lnSpc>
            </a:pPr>
            <a:r>
              <a:rPr lang="en-US" sz="1600" dirty="0"/>
              <a:t># of CCTV Cameras</a:t>
            </a:r>
          </a:p>
        </p:txBody>
      </p:sp>
    </p:spTree>
    <p:extLst>
      <p:ext uri="{BB962C8B-B14F-4D97-AF65-F5344CB8AC3E}">
        <p14:creationId xmlns:p14="http://schemas.microsoft.com/office/powerpoint/2010/main" val="361238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has a robust and capable surveillance network (2/2)</a:t>
            </a:r>
          </a:p>
        </p:txBody>
      </p:sp>
      <p:pic>
        <p:nvPicPr>
          <p:cNvPr id="10" name="Content Placeholder 9">
            <a:extLst>
              <a:ext uri="{FF2B5EF4-FFF2-40B4-BE49-F238E27FC236}">
                <a16:creationId xmlns:a16="http://schemas.microsoft.com/office/drawing/2014/main" id="{B567D4CC-2D13-2760-C5E4-1A4E646FA641}"/>
              </a:ext>
            </a:extLst>
          </p:cNvPr>
          <p:cNvPicPr>
            <a:picLocks noGrp="1" noChangeAspect="1"/>
          </p:cNvPicPr>
          <p:nvPr>
            <p:ph sz="half" idx="1"/>
          </p:nvPr>
        </p:nvPicPr>
        <p:blipFill>
          <a:blip r:embed="rId3"/>
          <a:stretch>
            <a:fillRect/>
          </a:stretch>
        </p:blipFill>
        <p:spPr>
          <a:xfrm>
            <a:off x="685800" y="1615105"/>
            <a:ext cx="3733800" cy="2827689"/>
          </a:xfrm>
        </p:spPr>
      </p:pic>
      <p:pic>
        <p:nvPicPr>
          <p:cNvPr id="13" name="Content Placeholder 12">
            <a:extLst>
              <a:ext uri="{FF2B5EF4-FFF2-40B4-BE49-F238E27FC236}">
                <a16:creationId xmlns:a16="http://schemas.microsoft.com/office/drawing/2014/main" id="{71AFA8B8-6718-6222-BED2-B84BAF8F613C}"/>
              </a:ext>
            </a:extLst>
          </p:cNvPr>
          <p:cNvPicPr>
            <a:picLocks noGrp="1" noChangeAspect="1"/>
          </p:cNvPicPr>
          <p:nvPr>
            <p:ph sz="half" idx="2"/>
          </p:nvPr>
        </p:nvPicPr>
        <p:blipFill>
          <a:blip r:embed="rId4"/>
          <a:stretch>
            <a:fillRect/>
          </a:stretch>
        </p:blipFill>
        <p:spPr>
          <a:xfrm>
            <a:off x="5177549" y="1352550"/>
            <a:ext cx="2827501" cy="3352800"/>
          </a:xfrm>
        </p:spPr>
      </p:pic>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Arnav Sacheti</a:t>
            </a:r>
          </a:p>
        </p:txBody>
      </p:sp>
      <p:sp>
        <p:nvSpPr>
          <p:cNvPr id="14" name="TextBox 13">
            <a:extLst>
              <a:ext uri="{FF2B5EF4-FFF2-40B4-BE49-F238E27FC236}">
                <a16:creationId xmlns:a16="http://schemas.microsoft.com/office/drawing/2014/main" id="{3163211A-41EB-67AA-822A-65FF0BE7BD3F}"/>
              </a:ext>
            </a:extLst>
          </p:cNvPr>
          <p:cNvSpPr txBox="1"/>
          <p:nvPr/>
        </p:nvSpPr>
        <p:spPr>
          <a:xfrm>
            <a:off x="685800" y="4459129"/>
            <a:ext cx="3518764" cy="246221"/>
          </a:xfrm>
          <a:prstGeom prst="rect">
            <a:avLst/>
          </a:prstGeom>
          <a:noFill/>
        </p:spPr>
        <p:txBody>
          <a:bodyPr wrap="square">
            <a:spAutoFit/>
          </a:bodyPr>
          <a:lstStyle/>
          <a:p>
            <a:pPr algn="ctr"/>
            <a:r>
              <a:rPr lang="en-US" sz="1000" dirty="0"/>
              <a:t>Data from April 2022 </a:t>
            </a:r>
            <a:r>
              <a:rPr lang="en-US" sz="1000" baseline="30000" dirty="0"/>
              <a:t>[6]</a:t>
            </a:r>
          </a:p>
        </p:txBody>
      </p:sp>
    </p:spTree>
    <p:extLst>
      <p:ext uri="{BB962C8B-B14F-4D97-AF65-F5344CB8AC3E}">
        <p14:creationId xmlns:p14="http://schemas.microsoft.com/office/powerpoint/2010/main" val="67454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a lack of Regulation</a:t>
            </a:r>
          </a:p>
        </p:txBody>
      </p:sp>
      <p:sp>
        <p:nvSpPr>
          <p:cNvPr id="3" name="Content Placeholder 2"/>
          <p:cNvSpPr>
            <a:spLocks noGrp="1"/>
          </p:cNvSpPr>
          <p:nvPr>
            <p:ph sz="half" idx="1"/>
          </p:nvPr>
        </p:nvSpPr>
        <p:spPr/>
        <p:txBody>
          <a:bodyPr>
            <a:normAutofit/>
          </a:bodyPr>
          <a:lstStyle/>
          <a:p>
            <a:r>
              <a:rPr lang="en-US" sz="1600" dirty="0"/>
              <a:t>2016 – Cuomo introduces “transformational plan to reimagine New York’s bridges and tunnels for [the] 21st century.” </a:t>
            </a:r>
            <a:r>
              <a:rPr lang="en-US" sz="1600" baseline="30000" dirty="0"/>
              <a:t>[3]</a:t>
            </a:r>
          </a:p>
          <a:p>
            <a:r>
              <a:rPr lang="en-US" sz="1600" dirty="0"/>
              <a:t>2017 – No Federal governing of Facial Recognition</a:t>
            </a:r>
            <a:r>
              <a:rPr lang="en-US" sz="1600" baseline="30000" dirty="0"/>
              <a:t>[3]</a:t>
            </a:r>
          </a:p>
          <a:p>
            <a:r>
              <a:rPr lang="en-US" sz="1600" dirty="0"/>
              <a:t>2018 – California Consumer Privacy Act </a:t>
            </a:r>
            <a:r>
              <a:rPr lang="en-US" sz="1600" baseline="30000" dirty="0"/>
              <a:t>[9]</a:t>
            </a:r>
            <a:endParaRPr lang="en-US" sz="1600" dirty="0"/>
          </a:p>
          <a:p>
            <a:r>
              <a:rPr lang="en-US" sz="1600" dirty="0"/>
              <a:t>2022 – Boston announces community involvement </a:t>
            </a:r>
            <a:r>
              <a:rPr lang="en-US" sz="1600" baseline="30000" dirty="0"/>
              <a:t>[7]</a:t>
            </a:r>
            <a:endParaRPr lang="en-US" sz="1600"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Arnav Sacheti</a:t>
            </a:r>
          </a:p>
        </p:txBody>
      </p:sp>
      <p:sp>
        <p:nvSpPr>
          <p:cNvPr id="11" name="TextBox 10">
            <a:extLst>
              <a:ext uri="{FF2B5EF4-FFF2-40B4-BE49-F238E27FC236}">
                <a16:creationId xmlns:a16="http://schemas.microsoft.com/office/drawing/2014/main" id="{D032036D-AEDD-7A18-3F0C-1C1156B7562A}"/>
              </a:ext>
            </a:extLst>
          </p:cNvPr>
          <p:cNvSpPr txBox="1"/>
          <p:nvPr/>
        </p:nvSpPr>
        <p:spPr>
          <a:xfrm>
            <a:off x="4831918" y="4277849"/>
            <a:ext cx="3518764" cy="246221"/>
          </a:xfrm>
          <a:prstGeom prst="rect">
            <a:avLst/>
          </a:prstGeom>
          <a:noFill/>
        </p:spPr>
        <p:txBody>
          <a:bodyPr wrap="square">
            <a:spAutoFit/>
          </a:bodyPr>
          <a:lstStyle/>
          <a:p>
            <a:pPr algn="ctr"/>
            <a:r>
              <a:rPr lang="en-US" sz="1000" dirty="0"/>
              <a:t>Data from July 2021 </a:t>
            </a:r>
            <a:r>
              <a:rPr lang="en-US" sz="1000" baseline="30000" dirty="0"/>
              <a:t>[14]</a:t>
            </a:r>
          </a:p>
        </p:txBody>
      </p:sp>
      <p:pic>
        <p:nvPicPr>
          <p:cNvPr id="3076" name="Picture 4" descr="A map of the U.S.A. by states, color-coded by privacy laws, with colors varying from &quot;none&quot; to &quot;introduced&quot; to &quot;signed&quot;.">
            <a:extLst>
              <a:ext uri="{FF2B5EF4-FFF2-40B4-BE49-F238E27FC236}">
                <a16:creationId xmlns:a16="http://schemas.microsoft.com/office/drawing/2014/main" id="{7DC1510C-2B98-BA69-C2C0-7C24D1340BD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2095500"/>
            <a:ext cx="37338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3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in Public you have the right to privacy</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Arnav Sacheti</a:t>
            </a:r>
          </a:p>
        </p:txBody>
      </p:sp>
      <p:sp>
        <p:nvSpPr>
          <p:cNvPr id="9" name="Content Placeholder 8">
            <a:extLst>
              <a:ext uri="{FF2B5EF4-FFF2-40B4-BE49-F238E27FC236}">
                <a16:creationId xmlns:a16="http://schemas.microsoft.com/office/drawing/2014/main" id="{41454CFA-FF3F-5D60-23E6-D5E216C95118}"/>
              </a:ext>
            </a:extLst>
          </p:cNvPr>
          <p:cNvSpPr>
            <a:spLocks noGrp="1"/>
          </p:cNvSpPr>
          <p:nvPr>
            <p:ph sz="half" idx="1"/>
          </p:nvPr>
        </p:nvSpPr>
        <p:spPr/>
        <p:txBody>
          <a:bodyPr/>
          <a:lstStyle/>
          <a:p>
            <a:pPr marL="0" indent="0">
              <a:buNone/>
            </a:pPr>
            <a:r>
              <a:rPr lang="en-US" dirty="0"/>
              <a:t>Katz v. U.S. (1967)</a:t>
            </a:r>
          </a:p>
          <a:p>
            <a:r>
              <a:rPr lang="en-US" dirty="0"/>
              <a:t>Case regarding if conversation in a closed phone booth is private</a:t>
            </a:r>
          </a:p>
        </p:txBody>
      </p:sp>
      <p:sp>
        <p:nvSpPr>
          <p:cNvPr id="12" name="Content Placeholder 11">
            <a:extLst>
              <a:ext uri="{FF2B5EF4-FFF2-40B4-BE49-F238E27FC236}">
                <a16:creationId xmlns:a16="http://schemas.microsoft.com/office/drawing/2014/main" id="{19C6E6B5-68C6-5580-18D1-A6E1393D9A4A}"/>
              </a:ext>
            </a:extLst>
          </p:cNvPr>
          <p:cNvSpPr>
            <a:spLocks noGrp="1"/>
          </p:cNvSpPr>
          <p:nvPr>
            <p:ph sz="half" idx="2"/>
          </p:nvPr>
        </p:nvSpPr>
        <p:spPr/>
        <p:txBody>
          <a:bodyPr anchor="ctr"/>
          <a:lstStyle/>
          <a:p>
            <a:pPr marL="0" indent="0" algn="ctr">
              <a:buNone/>
            </a:pPr>
            <a:r>
              <a:rPr lang="en-US" dirty="0"/>
              <a:t>“Under Katz, the appropriate constitutional inquiry is whether people in contemporary American society have the reasonable expectation of privacy in identifying information about themselves even as they expose their faces to public view by leaving their homes and walking or driving down the street” </a:t>
            </a:r>
            <a:r>
              <a:rPr lang="en-US" baseline="30000" dirty="0"/>
              <a:t>[3]</a:t>
            </a:r>
            <a:endParaRPr lang="en-US" dirty="0"/>
          </a:p>
        </p:txBody>
      </p:sp>
    </p:spTree>
    <p:extLst>
      <p:ext uri="{BB962C8B-B14F-4D97-AF65-F5344CB8AC3E}">
        <p14:creationId xmlns:p14="http://schemas.microsoft.com/office/powerpoint/2010/main" val="84884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490C-8422-9AFA-8B8E-A3B2076CB0CA}"/>
              </a:ext>
            </a:extLst>
          </p:cNvPr>
          <p:cNvSpPr>
            <a:spLocks noGrp="1"/>
          </p:cNvSpPr>
          <p:nvPr>
            <p:ph type="title"/>
          </p:nvPr>
        </p:nvSpPr>
        <p:spPr/>
        <p:txBody>
          <a:bodyPr/>
          <a:lstStyle/>
          <a:p>
            <a:r>
              <a:rPr lang="en-US" dirty="0"/>
              <a:t>If you don’t have anything to hide, why do you care?</a:t>
            </a:r>
          </a:p>
        </p:txBody>
      </p:sp>
      <p:pic>
        <p:nvPicPr>
          <p:cNvPr id="10" name="Content Placeholder 9">
            <a:extLst>
              <a:ext uri="{FF2B5EF4-FFF2-40B4-BE49-F238E27FC236}">
                <a16:creationId xmlns:a16="http://schemas.microsoft.com/office/drawing/2014/main" id="{549B313D-4D9C-2BA1-26AF-44B9D72DA810}"/>
              </a:ext>
            </a:extLst>
          </p:cNvPr>
          <p:cNvPicPr>
            <a:picLocks noGrp="1" noChangeAspect="1"/>
          </p:cNvPicPr>
          <p:nvPr>
            <p:ph sz="half" idx="1"/>
          </p:nvPr>
        </p:nvPicPr>
        <p:blipFill>
          <a:blip r:embed="rId3"/>
          <a:stretch>
            <a:fillRect/>
          </a:stretch>
        </p:blipFill>
        <p:spPr>
          <a:xfrm>
            <a:off x="685800" y="1509508"/>
            <a:ext cx="3733800" cy="3038883"/>
          </a:xfrm>
        </p:spPr>
      </p:pic>
      <p:sp>
        <p:nvSpPr>
          <p:cNvPr id="4" name="Content Placeholder 3">
            <a:extLst>
              <a:ext uri="{FF2B5EF4-FFF2-40B4-BE49-F238E27FC236}">
                <a16:creationId xmlns:a16="http://schemas.microsoft.com/office/drawing/2014/main" id="{0F5369D4-350F-F449-B5F5-DC6FFDFBB97B}"/>
              </a:ext>
            </a:extLst>
          </p:cNvPr>
          <p:cNvSpPr>
            <a:spLocks noGrp="1"/>
          </p:cNvSpPr>
          <p:nvPr>
            <p:ph sz="half" idx="2"/>
          </p:nvPr>
        </p:nvSpPr>
        <p:spPr/>
        <p:txBody>
          <a:bodyPr/>
          <a:lstStyle/>
          <a:p>
            <a:pPr marL="0" indent="0">
              <a:buNone/>
            </a:pPr>
            <a:r>
              <a:rPr lang="en-US" dirty="0"/>
              <a:t>Geofeedia</a:t>
            </a:r>
          </a:p>
          <a:p>
            <a:r>
              <a:rPr lang="en-US" dirty="0"/>
              <a:t>Social Media based surveillance</a:t>
            </a:r>
          </a:p>
          <a:p>
            <a:r>
              <a:rPr lang="en-US" dirty="0"/>
              <a:t>Boston Police Department used this and was targeting minorities </a:t>
            </a:r>
            <a:r>
              <a:rPr lang="en-US" baseline="30000" dirty="0"/>
              <a:t>[15]</a:t>
            </a:r>
            <a:endParaRPr lang="en-US" dirty="0"/>
          </a:p>
        </p:txBody>
      </p:sp>
      <p:sp>
        <p:nvSpPr>
          <p:cNvPr id="5" name="Footer Placeholder 4">
            <a:extLst>
              <a:ext uri="{FF2B5EF4-FFF2-40B4-BE49-F238E27FC236}">
                <a16:creationId xmlns:a16="http://schemas.microsoft.com/office/drawing/2014/main" id="{598AE301-2B20-6FC6-24F3-45C069D1DA1A}"/>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06AF352F-93CD-D77A-04C2-B66325F876D9}"/>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12" name="TextBox 11">
            <a:extLst>
              <a:ext uri="{FF2B5EF4-FFF2-40B4-BE49-F238E27FC236}">
                <a16:creationId xmlns:a16="http://schemas.microsoft.com/office/drawing/2014/main" id="{E48E6337-16FC-3B5B-E61F-BB108068418F}"/>
              </a:ext>
            </a:extLst>
          </p:cNvPr>
          <p:cNvSpPr txBox="1"/>
          <p:nvPr/>
        </p:nvSpPr>
        <p:spPr>
          <a:xfrm>
            <a:off x="685800" y="4588127"/>
            <a:ext cx="3733799" cy="307777"/>
          </a:xfrm>
          <a:prstGeom prst="rect">
            <a:avLst/>
          </a:prstGeom>
          <a:noFill/>
        </p:spPr>
        <p:txBody>
          <a:bodyPr wrap="square">
            <a:spAutoFit/>
          </a:bodyPr>
          <a:lstStyle/>
          <a:p>
            <a:pPr algn="ctr"/>
            <a:r>
              <a:rPr lang="en-US" sz="1400" dirty="0"/>
              <a:t>Clearview AI Mission Statement</a:t>
            </a:r>
          </a:p>
        </p:txBody>
      </p:sp>
      <p:sp>
        <p:nvSpPr>
          <p:cNvPr id="13" name="TextBox 12">
            <a:extLst>
              <a:ext uri="{FF2B5EF4-FFF2-40B4-BE49-F238E27FC236}">
                <a16:creationId xmlns:a16="http://schemas.microsoft.com/office/drawing/2014/main" id="{3D3B90EF-9613-8AD4-0F00-4D901ED122DC}"/>
              </a:ext>
            </a:extLst>
          </p:cNvPr>
          <p:cNvSpPr txBox="1"/>
          <p:nvPr/>
        </p:nvSpPr>
        <p:spPr>
          <a:xfrm>
            <a:off x="8229600" y="372337"/>
            <a:ext cx="797196" cy="523220"/>
          </a:xfrm>
          <a:prstGeom prst="rect">
            <a:avLst/>
          </a:prstGeom>
          <a:noFill/>
        </p:spPr>
        <p:txBody>
          <a:bodyPr wrap="square" rtlCol="0">
            <a:spAutoFit/>
          </a:bodyPr>
          <a:lstStyle/>
          <a:p>
            <a:pPr algn="r"/>
            <a:r>
              <a:rPr lang="en-US" sz="1400" dirty="0">
                <a:solidFill>
                  <a:schemeClr val="tx1"/>
                </a:solidFill>
                <a:latin typeface="+mj-lt"/>
              </a:rPr>
              <a:t>Arnav Sacheti</a:t>
            </a:r>
          </a:p>
        </p:txBody>
      </p:sp>
    </p:spTree>
    <p:extLst>
      <p:ext uri="{BB962C8B-B14F-4D97-AF65-F5344CB8AC3E}">
        <p14:creationId xmlns:p14="http://schemas.microsoft.com/office/powerpoint/2010/main" val="244041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490C-8422-9AFA-8B8E-A3B2076CB0CA}"/>
              </a:ext>
            </a:extLst>
          </p:cNvPr>
          <p:cNvSpPr>
            <a:spLocks noGrp="1"/>
          </p:cNvSpPr>
          <p:nvPr>
            <p:ph type="title"/>
          </p:nvPr>
        </p:nvSpPr>
        <p:spPr/>
        <p:txBody>
          <a:bodyPr/>
          <a:lstStyle/>
          <a:p>
            <a:r>
              <a:rPr lang="en-US" dirty="0"/>
              <a:t>Is oversight enough to fix this?</a:t>
            </a:r>
          </a:p>
        </p:txBody>
      </p:sp>
      <p:sp>
        <p:nvSpPr>
          <p:cNvPr id="4" name="Content Placeholder 3">
            <a:extLst>
              <a:ext uri="{FF2B5EF4-FFF2-40B4-BE49-F238E27FC236}">
                <a16:creationId xmlns:a16="http://schemas.microsoft.com/office/drawing/2014/main" id="{0F5369D4-350F-F449-B5F5-DC6FFDFBB97B}"/>
              </a:ext>
            </a:extLst>
          </p:cNvPr>
          <p:cNvSpPr>
            <a:spLocks noGrp="1"/>
          </p:cNvSpPr>
          <p:nvPr>
            <p:ph sz="half" idx="2"/>
          </p:nvPr>
        </p:nvSpPr>
        <p:spPr/>
        <p:txBody>
          <a:bodyPr/>
          <a:lstStyle/>
          <a:p>
            <a:r>
              <a:rPr lang="en-US" dirty="0"/>
              <a:t>"Police Misconduct Provision“ </a:t>
            </a:r>
            <a:r>
              <a:rPr lang="en-US" baseline="30000" dirty="0"/>
              <a:t>[16]</a:t>
            </a:r>
          </a:p>
          <a:p>
            <a:r>
              <a:rPr lang="en-US" dirty="0"/>
              <a:t>Title VI of the Civil Rights Act of 1964 and the "OJP Program Statute“ </a:t>
            </a:r>
            <a:r>
              <a:rPr lang="en-US" baseline="30000" dirty="0"/>
              <a:t>[16]</a:t>
            </a:r>
            <a:endParaRPr lang="en-US" dirty="0"/>
          </a:p>
          <a:p>
            <a:r>
              <a:rPr lang="en-US" dirty="0"/>
              <a:t>Title II of the Americans with Disabilities Act of 1990 and Section 504 of the Rehabilitation Act of 1973</a:t>
            </a:r>
            <a:r>
              <a:rPr lang="en-US" baseline="30000" dirty="0"/>
              <a:t> [16]</a:t>
            </a:r>
            <a:endParaRPr lang="en-US" dirty="0"/>
          </a:p>
        </p:txBody>
      </p:sp>
      <p:sp>
        <p:nvSpPr>
          <p:cNvPr id="5" name="Footer Placeholder 4">
            <a:extLst>
              <a:ext uri="{FF2B5EF4-FFF2-40B4-BE49-F238E27FC236}">
                <a16:creationId xmlns:a16="http://schemas.microsoft.com/office/drawing/2014/main" id="{598AE301-2B20-6FC6-24F3-45C069D1DA1A}"/>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06AF352F-93CD-D77A-04C2-B66325F876D9}"/>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13" name="TextBox 12">
            <a:extLst>
              <a:ext uri="{FF2B5EF4-FFF2-40B4-BE49-F238E27FC236}">
                <a16:creationId xmlns:a16="http://schemas.microsoft.com/office/drawing/2014/main" id="{3D3B90EF-9613-8AD4-0F00-4D901ED122DC}"/>
              </a:ext>
            </a:extLst>
          </p:cNvPr>
          <p:cNvSpPr txBox="1"/>
          <p:nvPr/>
        </p:nvSpPr>
        <p:spPr>
          <a:xfrm>
            <a:off x="8229600" y="372337"/>
            <a:ext cx="797196" cy="523220"/>
          </a:xfrm>
          <a:prstGeom prst="rect">
            <a:avLst/>
          </a:prstGeom>
          <a:noFill/>
        </p:spPr>
        <p:txBody>
          <a:bodyPr wrap="square" rtlCol="0">
            <a:spAutoFit/>
          </a:bodyPr>
          <a:lstStyle/>
          <a:p>
            <a:pPr algn="r"/>
            <a:r>
              <a:rPr lang="en-US" sz="1400" dirty="0">
                <a:solidFill>
                  <a:schemeClr val="tx1"/>
                </a:solidFill>
                <a:latin typeface="+mj-lt"/>
              </a:rPr>
              <a:t>Arnav Sacheti</a:t>
            </a:r>
          </a:p>
        </p:txBody>
      </p:sp>
      <p:sp>
        <p:nvSpPr>
          <p:cNvPr id="7" name="Content Placeholder 6">
            <a:extLst>
              <a:ext uri="{FF2B5EF4-FFF2-40B4-BE49-F238E27FC236}">
                <a16:creationId xmlns:a16="http://schemas.microsoft.com/office/drawing/2014/main" id="{F09CFD4B-0198-1304-2A1D-CD8E29BB0BA5}"/>
              </a:ext>
            </a:extLst>
          </p:cNvPr>
          <p:cNvSpPr>
            <a:spLocks noGrp="1"/>
          </p:cNvSpPr>
          <p:nvPr>
            <p:ph sz="half" idx="1"/>
          </p:nvPr>
        </p:nvSpPr>
        <p:spPr/>
        <p:txBody>
          <a:bodyPr/>
          <a:lstStyle/>
          <a:p>
            <a:pPr marL="0" indent="0">
              <a:buNone/>
            </a:pPr>
            <a:r>
              <a:rPr lang="en-US" dirty="0"/>
              <a:t>Clearview AI touts its Administrative Oversight to prevent improper searches</a:t>
            </a:r>
          </a:p>
        </p:txBody>
      </p:sp>
    </p:spTree>
    <p:extLst>
      <p:ext uri="{BB962C8B-B14F-4D97-AF65-F5344CB8AC3E}">
        <p14:creationId xmlns:p14="http://schemas.microsoft.com/office/powerpoint/2010/main" val="163411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76C06D-A54B-19FD-C428-56129816D1BE}"/>
              </a:ext>
            </a:extLst>
          </p:cNvPr>
          <p:cNvSpPr>
            <a:spLocks noGrp="1"/>
          </p:cNvSpPr>
          <p:nvPr>
            <p:ph type="title"/>
          </p:nvPr>
        </p:nvSpPr>
        <p:spPr/>
        <p:txBody>
          <a:bodyPr/>
          <a:lstStyle/>
          <a:p>
            <a:r>
              <a:rPr lang="en-US" dirty="0"/>
              <a:t>We </a:t>
            </a:r>
            <a:r>
              <a:rPr lang="en-US" dirty="0" err="1"/>
              <a:t>nEED</a:t>
            </a:r>
            <a:r>
              <a:rPr lang="en-US" dirty="0"/>
              <a:t> better Privacy Regulation, Especially in </a:t>
            </a:r>
            <a:r>
              <a:rPr lang="en-US"/>
              <a:t>public spaces</a:t>
            </a:r>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Arnav Sacheti</a:t>
            </a:r>
          </a:p>
        </p:txBody>
      </p:sp>
    </p:spTree>
    <p:extLst>
      <p:ext uri="{BB962C8B-B14F-4D97-AF65-F5344CB8AC3E}">
        <p14:creationId xmlns:p14="http://schemas.microsoft.com/office/powerpoint/2010/main" val="294164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022464"/>
            <a:ext cx="9144000" cy="3974731"/>
          </a:xfrm>
        </p:spPr>
        <p:txBody>
          <a:bodyPr lIns="91440">
            <a:normAutofit fontScale="92500" lnSpcReduction="10000"/>
          </a:bodyPr>
          <a:lstStyle/>
          <a:p>
            <a:pPr marL="0" indent="0">
              <a:lnSpc>
                <a:spcPct val="120000"/>
              </a:lnSpc>
              <a:spcBef>
                <a:spcPts val="600"/>
              </a:spcBef>
              <a:buNone/>
            </a:pPr>
            <a:r>
              <a:rPr lang="en-US" sz="800" dirty="0"/>
              <a:t>[1] Albert Fox Cahn, 20 Years After 9/11, Surveillance Has Become a Way of Life (WIRED, 9/11/2021), https://www.wired.com/story/20-years-after-911-surveillance-has-become-a-way-of-life/ (3/31/2024</a:t>
            </a:r>
          </a:p>
          <a:p>
            <a:pPr marL="0" indent="0">
              <a:lnSpc>
                <a:spcPct val="120000"/>
              </a:lnSpc>
              <a:spcBef>
                <a:spcPts val="600"/>
              </a:spcBef>
              <a:buNone/>
            </a:pPr>
            <a:r>
              <a:rPr lang="en-US" sz="800" dirty="0"/>
              <a:t>[2] Laura Sydell, It </a:t>
            </a:r>
            <a:r>
              <a:rPr lang="en-US" sz="800" dirty="0" err="1"/>
              <a:t>Ain’t</a:t>
            </a:r>
            <a:r>
              <a:rPr lang="en-US" sz="800" dirty="0"/>
              <a:t> Me, Babe: Researchers Find Flaws In Police Facial Recognition Technology (NPR, 10/25/2016), https://www.npr.org/sections/alltechconsidered/2016/10/25/499176469/it-aint-me-babe-researchers-find-flaws-in-police-facial-recognition (3/31/2024)</a:t>
            </a:r>
          </a:p>
          <a:p>
            <a:pPr marL="0" indent="0">
              <a:lnSpc>
                <a:spcPct val="120000"/>
              </a:lnSpc>
              <a:spcBef>
                <a:spcPts val="600"/>
              </a:spcBef>
              <a:buNone/>
            </a:pPr>
            <a:r>
              <a:rPr lang="en-US" sz="800" dirty="0"/>
              <a:t>[3] Mariko Hirose, Privacy in Public Spaces: The Reasonable Expectation of Privacy Against the Dragnet Use of Facial Recognition Technology (Connecticut Law Review, September 2017), https://digitalcommons.lib.uconn.edu/cgi/viewcontent.cgi?article=1376&amp;context=law_review (3/31/2024)</a:t>
            </a:r>
          </a:p>
          <a:p>
            <a:pPr marL="0" indent="0">
              <a:lnSpc>
                <a:spcPct val="120000"/>
              </a:lnSpc>
              <a:spcBef>
                <a:spcPts val="600"/>
              </a:spcBef>
              <a:buNone/>
            </a:pPr>
            <a:r>
              <a:rPr lang="en-US" sz="800" dirty="0"/>
              <a:t>[4] Roland Martin, Closed-Circuit Television (Britannica, 3/31/2024), https://www.britannica.com/technology/closed-circuit-television (3/31/2024)</a:t>
            </a:r>
          </a:p>
          <a:p>
            <a:pPr marL="0" indent="0">
              <a:lnSpc>
                <a:spcPct val="120000"/>
              </a:lnSpc>
              <a:spcBef>
                <a:spcPts val="600"/>
              </a:spcBef>
              <a:buNone/>
            </a:pPr>
            <a:r>
              <a:rPr lang="en-US" sz="800" dirty="0"/>
              <a:t>[5] Catarina Fontes, AI-powered public surveillance systems: why we (might) need them and how we want them (Technology In Society, 11/9/2022),  https://doi.org/10.1016/j.techsoc.2022.102137 (3/31/2024)</a:t>
            </a:r>
          </a:p>
          <a:p>
            <a:pPr marL="0" indent="0">
              <a:lnSpc>
                <a:spcPct val="120000"/>
              </a:lnSpc>
              <a:spcBef>
                <a:spcPts val="600"/>
              </a:spcBef>
              <a:buNone/>
            </a:pPr>
            <a:r>
              <a:rPr lang="en-US" sz="800" dirty="0"/>
              <a:t>[6] Oleksandr </a:t>
            </a:r>
            <a:r>
              <a:rPr lang="en-US" sz="800" dirty="0" err="1"/>
              <a:t>Lytvnenko</a:t>
            </a:r>
            <a:r>
              <a:rPr lang="en-US" sz="800" dirty="0"/>
              <a:t>, Machine Learning Algorithms for Face Recognition (Code IT, 4/15/2022), https://codeit.us/blog/machine-learning-face-recognition (4/1/2024)</a:t>
            </a:r>
          </a:p>
          <a:p>
            <a:pPr marL="0" indent="0">
              <a:lnSpc>
                <a:spcPct val="120000"/>
              </a:lnSpc>
              <a:spcBef>
                <a:spcPts val="600"/>
              </a:spcBef>
              <a:buNone/>
            </a:pPr>
            <a:r>
              <a:rPr lang="en-US" sz="800" dirty="0"/>
              <a:t>[7] Privacy SOS, Boston’s surveillance ordinance is set to go into effect in august. Here’s what you need to know. (Privacy SOS, 7/12/2022), https://privacysos.org/blog/bostons-surveillance-ordinance-is-set-to-go-into-effect-in-august-heres-what-you-need-to-know/ (3/31/2024)</a:t>
            </a:r>
          </a:p>
          <a:p>
            <a:pPr marL="0" indent="0">
              <a:lnSpc>
                <a:spcPct val="120000"/>
              </a:lnSpc>
              <a:spcBef>
                <a:spcPts val="600"/>
              </a:spcBef>
              <a:buNone/>
            </a:pPr>
            <a:r>
              <a:rPr lang="en-US" sz="800" dirty="0"/>
              <a:t>[8] Humza Aamir, Report finds the US has the largest number of surveillance cameras per person in the world (TECHSPOT, 12/6/2019), https://www.techspot.com/news/83061-report-finds-us-has-largest-number-surveillance-cameras.html (4/1/2024)</a:t>
            </a:r>
          </a:p>
          <a:p>
            <a:pPr marL="0" indent="0">
              <a:lnSpc>
                <a:spcPct val="120000"/>
              </a:lnSpc>
              <a:spcBef>
                <a:spcPts val="600"/>
              </a:spcBef>
              <a:buNone/>
            </a:pPr>
            <a:r>
              <a:rPr lang="en-US" sz="800" dirty="0"/>
              <a:t>[9] California Consumer Privacy Act (CCPA) (State of California Department of Justice, 3/13/2024), https://www.oag.ca.gov/privacy/ccpa#:~:text=The%20California%20Consumer%20Privacy%20Act%20of%202018%20%28CCPA%29,secures%20new%20privacy%20rights%20for%20California%20consumers%2C%20including%3A (4/1/2024)</a:t>
            </a:r>
          </a:p>
          <a:p>
            <a:pPr marL="0" indent="0">
              <a:lnSpc>
                <a:spcPct val="120000"/>
              </a:lnSpc>
              <a:spcBef>
                <a:spcPts val="600"/>
              </a:spcBef>
              <a:buNone/>
            </a:pPr>
            <a:r>
              <a:rPr lang="en-US" sz="800" dirty="0"/>
              <a:t>[10] David Harrington, U.S. Privacy Laws: The Complete Guide (Varonis 9/2/2022), https://www.varonis.com/blog/us-privacy-laws (4/1/2024)</a:t>
            </a:r>
          </a:p>
          <a:p>
            <a:pPr marL="0" indent="0">
              <a:lnSpc>
                <a:spcPct val="120000"/>
              </a:lnSpc>
              <a:spcBef>
                <a:spcPts val="600"/>
              </a:spcBef>
              <a:buNone/>
            </a:pPr>
            <a:r>
              <a:rPr lang="en-US" sz="800" dirty="0"/>
              <a:t>[11] Clearview AI, Building a Secure World, One Face at a Time (Clearview AI Resources), https://www.clearview.ai/resources (4/1/2024)</a:t>
            </a:r>
          </a:p>
          <a:p>
            <a:pPr marL="0" indent="0">
              <a:lnSpc>
                <a:spcPct val="120000"/>
              </a:lnSpc>
              <a:spcBef>
                <a:spcPts val="600"/>
              </a:spcBef>
              <a:buNone/>
            </a:pPr>
            <a:r>
              <a:rPr lang="en-US" sz="800" dirty="0"/>
              <a:t>[12] Jeff Desjardins, How Much Data is Generated Each Day (Visual Capitalist, 4/15/2019), https://www.visualcapitalist.com/how-much-data-is-generated-each-day/ (4/1/2024)</a:t>
            </a:r>
          </a:p>
          <a:p>
            <a:pPr marL="0" indent="0">
              <a:lnSpc>
                <a:spcPct val="120000"/>
              </a:lnSpc>
              <a:spcBef>
                <a:spcPts val="600"/>
              </a:spcBef>
              <a:buNone/>
            </a:pPr>
            <a:r>
              <a:rPr lang="en-US" sz="800" dirty="0"/>
              <a:t>[13] Rebecca </a:t>
            </a:r>
            <a:r>
              <a:rPr lang="en-US" sz="800" dirty="0" err="1"/>
              <a:t>Heilweil</a:t>
            </a:r>
            <a:r>
              <a:rPr lang="en-US" sz="800" dirty="0"/>
              <a:t>, The world’s scariest facial recognition company, explained (VOX, 5/8/2020) https://www.vox.com/recode/2020/2/11/21131991/clearview-ai-facial-recognition-database-law-enforcement (4/1/2024)</a:t>
            </a:r>
          </a:p>
          <a:p>
            <a:pPr marL="0" indent="0">
              <a:lnSpc>
                <a:spcPct val="120000"/>
              </a:lnSpc>
              <a:spcBef>
                <a:spcPts val="600"/>
              </a:spcBef>
              <a:buNone/>
            </a:pPr>
            <a:r>
              <a:rPr lang="en-US" sz="800" dirty="0"/>
              <a:t>[14] Thorin </a:t>
            </a:r>
            <a:r>
              <a:rPr lang="en-US" sz="800" dirty="0" err="1"/>
              <a:t>Klosowski</a:t>
            </a:r>
            <a:r>
              <a:rPr lang="en-US" sz="800" dirty="0"/>
              <a:t>, The State of Consumer Data Privacy Laws in the US (And Why it Matters) (The NY Times, 8/6/2021) https://www.nytimes.com/wirecutter/blog/state-of-privacy-laws-in-us/ (4/1/2024)</a:t>
            </a:r>
          </a:p>
          <a:p>
            <a:pPr marL="0" indent="0">
              <a:lnSpc>
                <a:spcPct val="120000"/>
              </a:lnSpc>
              <a:spcBef>
                <a:spcPts val="600"/>
              </a:spcBef>
              <a:buNone/>
            </a:pPr>
            <a:r>
              <a:rPr lang="en-US" sz="800" dirty="0"/>
              <a:t>[15] Nasser </a:t>
            </a:r>
            <a:r>
              <a:rPr lang="en-US" sz="800" dirty="0" err="1"/>
              <a:t>Eledroos</a:t>
            </a:r>
            <a:r>
              <a:rPr lang="en-US" sz="800" dirty="0"/>
              <a:t> and Kade Crockford, Social Media Monitoring in Boston: Free Speech in the Crosshairs (Privacy SOS, 2018), https://privacysos.org/social-media-monitoring-boston-free-speech-crosshairs/ (4/2/2024)</a:t>
            </a:r>
          </a:p>
          <a:p>
            <a:pPr marL="0" indent="0">
              <a:lnSpc>
                <a:spcPct val="120000"/>
              </a:lnSpc>
              <a:spcBef>
                <a:spcPts val="600"/>
              </a:spcBef>
              <a:buNone/>
            </a:pPr>
            <a:r>
              <a:rPr lang="en-US" sz="800" dirty="0"/>
              <a:t>[16] DOJ, Addressing Police Misconduct Laws Enforce By the Department Of Justice (DOJ) https://www.justice.gov/crt/addressing-police-misconduct-laws-enforced-department-justice (4/2/2024)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Arnav Sacheti</a:t>
            </a:r>
          </a:p>
        </p:txBody>
      </p:sp>
    </p:spTree>
    <p:extLst>
      <p:ext uri="{BB962C8B-B14F-4D97-AF65-F5344CB8AC3E}">
        <p14:creationId xmlns:p14="http://schemas.microsoft.com/office/powerpoint/2010/main" val="12824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12028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
        <p:nvSpPr>
          <p:cNvPr id="11" name="Action Button: Movie 10">
            <a:hlinkClick r:id="rId4" highlightClick="1"/>
            <a:extLst>
              <a:ext uri="{FF2B5EF4-FFF2-40B4-BE49-F238E27FC236}">
                <a16:creationId xmlns:a16="http://schemas.microsoft.com/office/drawing/2014/main" id="{6F3F4B9A-3325-F043-B113-BA8B5DCE88F6}"/>
              </a:ext>
            </a:extLst>
          </p:cNvPr>
          <p:cNvSpPr/>
          <p:nvPr/>
        </p:nvSpPr>
        <p:spPr>
          <a:xfrm>
            <a:off x="143228" y="456598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26" name="Picture 2" descr="What is Your Password? - YouTube">
            <a:hlinkClick r:id="rId4"/>
            <a:extLst>
              <a:ext uri="{FF2B5EF4-FFF2-40B4-BE49-F238E27FC236}">
                <a16:creationId xmlns:a16="http://schemas.microsoft.com/office/drawing/2014/main" id="{AF2CA04B-B189-3C9A-9B38-D5434411C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3" y="4469368"/>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a:bodyPr>
          <a:lstStyle/>
          <a:p>
            <a:r>
              <a:rPr lang="en-US" dirty="0"/>
              <a:t>Address email to entire course staff for quickest response</a:t>
            </a:r>
          </a:p>
          <a:p>
            <a:r>
              <a:rPr lang="en-US" dirty="0"/>
              <a:t>Review Presentation and Paper Guidelines on course site</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17381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1087822"/>
            <a:ext cx="3733800" cy="3909374"/>
          </a:xfrm>
        </p:spPr>
        <p:txBody>
          <a:bodyPr>
            <a:normAutofit lnSpcReduction="10000"/>
          </a:bodyPr>
          <a:lstStyle/>
          <a:p>
            <a:pPr>
              <a:lnSpc>
                <a:spcPct val="110000"/>
              </a:lnSpc>
              <a:spcBef>
                <a:spcPts val="100"/>
              </a:spcBef>
              <a:spcAft>
                <a:spcPts val="100"/>
              </a:spcAft>
            </a:pPr>
            <a:r>
              <a:rPr lang="en-US" sz="1200" dirty="0"/>
              <a:t>pp. 234 Alexa calling unbeknown scary</a:t>
            </a:r>
          </a:p>
          <a:p>
            <a:pPr>
              <a:lnSpc>
                <a:spcPct val="110000"/>
              </a:lnSpc>
              <a:spcBef>
                <a:spcPts val="100"/>
              </a:spcBef>
              <a:spcAft>
                <a:spcPts val="100"/>
              </a:spcAft>
            </a:pPr>
            <a:r>
              <a:rPr lang="en-US" sz="1200" dirty="0"/>
              <a:t>pp. 235 How much do you use computer labs now?</a:t>
            </a:r>
          </a:p>
          <a:p>
            <a:pPr>
              <a:lnSpc>
                <a:spcPct val="110000"/>
              </a:lnSpc>
              <a:spcBef>
                <a:spcPts val="100"/>
              </a:spcBef>
              <a:spcAft>
                <a:spcPts val="100"/>
              </a:spcAft>
            </a:pPr>
            <a:r>
              <a:rPr lang="en-US" sz="1200" dirty="0"/>
              <a:t>pp. 236 Park example, videotape unlikely, Panopticon, businesswoman nice change</a:t>
            </a:r>
          </a:p>
          <a:p>
            <a:pPr>
              <a:lnSpc>
                <a:spcPct val="110000"/>
              </a:lnSpc>
              <a:spcBef>
                <a:spcPts val="100"/>
              </a:spcBef>
              <a:spcAft>
                <a:spcPts val="100"/>
              </a:spcAft>
            </a:pPr>
            <a:r>
              <a:rPr lang="en-US" sz="1200" dirty="0"/>
              <a:t>pp. 237 “moral capital” Book 1984 relationship == subversive act, ex-spouses just above enemies?</a:t>
            </a:r>
          </a:p>
          <a:p>
            <a:pPr>
              <a:lnSpc>
                <a:spcPct val="110000"/>
              </a:lnSpc>
              <a:spcBef>
                <a:spcPts val="100"/>
              </a:spcBef>
              <a:spcAft>
                <a:spcPts val="100"/>
              </a:spcAft>
            </a:pPr>
            <a:r>
              <a:rPr lang="en-US" sz="1200" dirty="0"/>
              <a:t>pp. 239 tech price down privacy invasion up?</a:t>
            </a:r>
          </a:p>
          <a:p>
            <a:pPr>
              <a:lnSpc>
                <a:spcPct val="110000"/>
              </a:lnSpc>
              <a:spcBef>
                <a:spcPts val="100"/>
              </a:spcBef>
              <a:spcAft>
                <a:spcPts val="100"/>
              </a:spcAft>
            </a:pPr>
            <a:r>
              <a:rPr lang="en-US" sz="1200" dirty="0"/>
              <a:t>pp. 240 Hilton consent to pic being in book? </a:t>
            </a:r>
          </a:p>
          <a:p>
            <a:pPr>
              <a:lnSpc>
                <a:spcPct val="110000"/>
              </a:lnSpc>
              <a:spcBef>
                <a:spcPts val="100"/>
              </a:spcBef>
              <a:spcAft>
                <a:spcPts val="100"/>
              </a:spcAft>
            </a:pPr>
            <a:r>
              <a:rPr lang="en-US" sz="1200" dirty="0"/>
              <a:t>pp. 242 How common are internet connected home surveillance systems?</a:t>
            </a:r>
          </a:p>
          <a:p>
            <a:pPr>
              <a:lnSpc>
                <a:spcPct val="110000"/>
              </a:lnSpc>
              <a:spcBef>
                <a:spcPts val="100"/>
              </a:spcBef>
              <a:spcAft>
                <a:spcPts val="100"/>
              </a:spcAft>
            </a:pPr>
            <a:r>
              <a:rPr lang="en-US" sz="1200" dirty="0"/>
              <a:t>pp. Do you expect privacy in others’ homes?</a:t>
            </a:r>
          </a:p>
          <a:p>
            <a:pPr>
              <a:lnSpc>
                <a:spcPct val="110000"/>
              </a:lnSpc>
              <a:spcBef>
                <a:spcPts val="100"/>
              </a:spcBef>
              <a:spcAft>
                <a:spcPts val="100"/>
              </a:spcAft>
            </a:pPr>
            <a:r>
              <a:rPr lang="en-US" sz="1200" dirty="0"/>
              <a:t>pp. 244 Many daycares monitor, any studies yet? </a:t>
            </a:r>
          </a:p>
          <a:p>
            <a:pPr>
              <a:lnSpc>
                <a:spcPct val="110000"/>
              </a:lnSpc>
              <a:spcBef>
                <a:spcPts val="100"/>
              </a:spcBef>
              <a:spcAft>
                <a:spcPts val="100"/>
              </a:spcAft>
            </a:pPr>
            <a:r>
              <a:rPr lang="en-US" sz="1200" dirty="0"/>
              <a:t>pp. 245 junk mailers not using info well</a:t>
            </a:r>
          </a:p>
          <a:p>
            <a:pPr>
              <a:lnSpc>
                <a:spcPct val="120000"/>
              </a:lnSpc>
              <a:spcBef>
                <a:spcPts val="0"/>
              </a:spcBef>
            </a:pPr>
            <a:r>
              <a:rPr lang="en-US" sz="1200" dirty="0"/>
              <a:t>pp. 246 Anything come of EPIC Facebook Tag Suggestions complaint?</a:t>
            </a:r>
          </a:p>
          <a:p>
            <a:pPr>
              <a:lnSpc>
                <a:spcPct val="120000"/>
              </a:lnSpc>
              <a:spcBef>
                <a:spcPts val="0"/>
              </a:spcBef>
            </a:pPr>
            <a:r>
              <a:rPr lang="en-US" sz="1200" dirty="0"/>
              <a:t>pp. 247 Loyalty programs changed in 20 years?</a:t>
            </a:r>
          </a:p>
          <a:p>
            <a:pPr>
              <a:lnSpc>
                <a:spcPct val="120000"/>
              </a:lnSpc>
              <a:spcBef>
                <a:spcPts val="0"/>
              </a:spcBef>
            </a:pPr>
            <a:r>
              <a:rPr lang="en-US" sz="1200" dirty="0"/>
              <a:t>pp. 248 Clothing body scans common 20 years later?</a:t>
            </a:r>
          </a:p>
        </p:txBody>
      </p:sp>
      <p:sp>
        <p:nvSpPr>
          <p:cNvPr id="11" name="Content Placeholder 10"/>
          <p:cNvSpPr>
            <a:spLocks noGrp="1"/>
          </p:cNvSpPr>
          <p:nvPr>
            <p:ph sz="half" idx="2"/>
          </p:nvPr>
        </p:nvSpPr>
        <p:spPr>
          <a:xfrm>
            <a:off x="4724400" y="1087822"/>
            <a:ext cx="3733800" cy="3909374"/>
          </a:xfrm>
        </p:spPr>
        <p:txBody>
          <a:bodyPr lIns="91440">
            <a:normAutofit lnSpcReduction="10000"/>
          </a:bodyPr>
          <a:lstStyle/>
          <a:p>
            <a:pPr>
              <a:lnSpc>
                <a:spcPct val="120000"/>
              </a:lnSpc>
              <a:spcBef>
                <a:spcPts val="0"/>
              </a:spcBef>
            </a:pPr>
            <a:r>
              <a:rPr lang="en-US" sz="1200" dirty="0"/>
              <a:t>pp. 249 How common implanted chips now, sources from 2002, 2004, 2007, 2010?</a:t>
            </a:r>
          </a:p>
          <a:p>
            <a:pPr>
              <a:lnSpc>
                <a:spcPct val="120000"/>
              </a:lnSpc>
              <a:spcBef>
                <a:spcPts val="0"/>
              </a:spcBef>
            </a:pPr>
            <a:r>
              <a:rPr lang="en-US" sz="1200" dirty="0"/>
              <a:t>pp. 251 Any OnStar listening in events since? How much do auto black boxes record now?</a:t>
            </a:r>
          </a:p>
          <a:p>
            <a:pPr>
              <a:lnSpc>
                <a:spcPct val="120000"/>
              </a:lnSpc>
              <a:spcBef>
                <a:spcPts val="0"/>
              </a:spcBef>
            </a:pPr>
            <a:r>
              <a:rPr lang="en-US" sz="1200" dirty="0"/>
              <a:t>pp. 252 Does </a:t>
            </a:r>
            <a:r>
              <a:rPr lang="en-US" sz="1200" dirty="0" err="1"/>
              <a:t>Tivo’s</a:t>
            </a:r>
            <a:r>
              <a:rPr lang="en-US" sz="1200" dirty="0"/>
              <a:t> ad skip weaken time shifting fair use? Browsers, not Servers, put cookies </a:t>
            </a:r>
            <a:r>
              <a:rPr lang="en-US" sz="1200"/>
              <a:t>on HDs</a:t>
            </a:r>
            <a:endParaRPr lang="en-US" sz="1200" dirty="0"/>
          </a:p>
          <a:p>
            <a:pPr>
              <a:lnSpc>
                <a:spcPct val="120000"/>
              </a:lnSpc>
              <a:spcBef>
                <a:spcPts val="0"/>
              </a:spcBef>
            </a:pPr>
            <a:r>
              <a:rPr lang="en-US" sz="1200" dirty="0"/>
              <a:t>pp. 256 Target execs were not savvy before see pp. 308. 2012 source same year Target outed pregnant teen to parents.</a:t>
            </a:r>
          </a:p>
          <a:p>
            <a:pPr>
              <a:lnSpc>
                <a:spcPct val="120000"/>
              </a:lnSpc>
              <a:spcBef>
                <a:spcPts val="0"/>
              </a:spcBef>
            </a:pPr>
            <a:r>
              <a:rPr lang="en-US" sz="1200" dirty="0"/>
              <a:t>pp. 257 500 mil more than US population</a:t>
            </a:r>
          </a:p>
          <a:p>
            <a:pPr>
              <a:lnSpc>
                <a:spcPct val="120000"/>
              </a:lnSpc>
              <a:spcBef>
                <a:spcPts val="0"/>
              </a:spcBef>
            </a:pPr>
            <a:r>
              <a:rPr lang="en-US" sz="1200" dirty="0"/>
              <a:t>pp. 262 How many times has Zuckerberg been quoted saying “I know we can do better”?</a:t>
            </a:r>
          </a:p>
          <a:p>
            <a:pPr>
              <a:lnSpc>
                <a:spcPct val="120000"/>
              </a:lnSpc>
              <a:spcBef>
                <a:spcPts val="0"/>
              </a:spcBef>
            </a:pPr>
            <a:r>
              <a:rPr lang="en-US" sz="1200" dirty="0"/>
              <a:t>pp. 263 Why did Apple not enforce policy of asking permission in the API?</a:t>
            </a:r>
          </a:p>
          <a:p>
            <a:pPr>
              <a:lnSpc>
                <a:spcPct val="120000"/>
              </a:lnSpc>
              <a:spcBef>
                <a:spcPts val="0"/>
              </a:spcBef>
            </a:pPr>
            <a:r>
              <a:rPr lang="en-US" sz="1200" dirty="0"/>
              <a:t>pp. 265 10 hours &gt; 1 page paper</a:t>
            </a:r>
          </a:p>
          <a:p>
            <a:pPr>
              <a:lnSpc>
                <a:spcPct val="120000"/>
              </a:lnSpc>
              <a:spcBef>
                <a:spcPts val="0"/>
              </a:spcBef>
            </a:pPr>
            <a:r>
              <a:rPr lang="en-US" sz="1200" dirty="0"/>
              <a:t>Questions I liked: 30, 39</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10816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Prepare for class debate: </a:t>
            </a:r>
          </a:p>
          <a:p>
            <a:pPr marL="0" indent="0" algn="ctr">
              <a:buNone/>
            </a:pPr>
            <a:r>
              <a:rPr lang="en-US" dirty="0"/>
              <a:t>National ban on facial recognition surveillance for law enforcement?</a:t>
            </a:r>
          </a:p>
          <a:p>
            <a:pPr marL="0" indent="0" algn="ctr">
              <a:buNone/>
            </a:pPr>
            <a:endParaRPr lang="en-US" dirty="0"/>
          </a:p>
          <a:p>
            <a:pPr lvl="1"/>
            <a:r>
              <a:rPr lang="en-US" dirty="0"/>
              <a:t>Do background reading and decide “Yes” or “No” </a:t>
            </a:r>
          </a:p>
          <a:p>
            <a:pPr lvl="1"/>
            <a:r>
              <a:rPr lang="en-US" dirty="0"/>
              <a:t>Come prepared with notes, facts, dates, high quality sources</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66329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IS Private Company Surveillance of Public Spaces Acceptable?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Arnav Sacheti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327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76C06D-A54B-19FD-C428-56129816D1BE}"/>
              </a:ext>
            </a:extLst>
          </p:cNvPr>
          <p:cNvSpPr>
            <a:spLocks noGrp="1"/>
          </p:cNvSpPr>
          <p:nvPr>
            <p:ph type="title"/>
          </p:nvPr>
        </p:nvSpPr>
        <p:spPr/>
        <p:txBody>
          <a:bodyPr/>
          <a:lstStyle/>
          <a:p>
            <a:r>
              <a:rPr lang="en-US" dirty="0"/>
              <a:t>Public spaces have been neglected; now surveillance encroaches on our right to privacy</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Arnav Sacheti</a:t>
            </a:r>
          </a:p>
        </p:txBody>
      </p:sp>
    </p:spTree>
    <p:extLst>
      <p:ext uri="{BB962C8B-B14F-4D97-AF65-F5344CB8AC3E}">
        <p14:creationId xmlns:p14="http://schemas.microsoft.com/office/powerpoint/2010/main" val="117985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76C06D-A54B-19FD-C428-56129816D1BE}"/>
              </a:ext>
            </a:extLst>
          </p:cNvPr>
          <p:cNvSpPr>
            <a:spLocks noGrp="1"/>
          </p:cNvSpPr>
          <p:nvPr>
            <p:ph type="title"/>
          </p:nvPr>
        </p:nvSpPr>
        <p:spPr/>
        <p:txBody>
          <a:bodyPr/>
          <a:lstStyle/>
          <a:p>
            <a:r>
              <a:rPr lang="en-US" dirty="0"/>
              <a:t>Data drives our world</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Arnav Sacheti</a:t>
            </a:r>
          </a:p>
        </p:txBody>
      </p:sp>
      <p:pic>
        <p:nvPicPr>
          <p:cNvPr id="1026" name="Picture 2">
            <a:extLst>
              <a:ext uri="{FF2B5EF4-FFF2-40B4-BE49-F238E27FC236}">
                <a16:creationId xmlns:a16="http://schemas.microsoft.com/office/drawing/2014/main" id="{3B65847B-297C-843B-66FF-36F8C7A061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6669" y="1339760"/>
            <a:ext cx="5470661" cy="3352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49322CF-DBDF-19A1-CDA6-1CCFC2D6BE12}"/>
              </a:ext>
            </a:extLst>
          </p:cNvPr>
          <p:cNvSpPr txBox="1"/>
          <p:nvPr/>
        </p:nvSpPr>
        <p:spPr>
          <a:xfrm>
            <a:off x="2812618" y="4755971"/>
            <a:ext cx="3518764" cy="246221"/>
          </a:xfrm>
          <a:prstGeom prst="rect">
            <a:avLst/>
          </a:prstGeom>
          <a:noFill/>
        </p:spPr>
        <p:txBody>
          <a:bodyPr wrap="square">
            <a:spAutoFit/>
          </a:bodyPr>
          <a:lstStyle/>
          <a:p>
            <a:pPr algn="ctr"/>
            <a:r>
              <a:rPr lang="en-US" sz="1000" dirty="0"/>
              <a:t>Data from April 2019 </a:t>
            </a:r>
            <a:r>
              <a:rPr lang="en-US" sz="1000" baseline="30000" dirty="0"/>
              <a:t>[12]</a:t>
            </a:r>
          </a:p>
        </p:txBody>
      </p:sp>
    </p:spTree>
    <p:extLst>
      <p:ext uri="{BB962C8B-B14F-4D97-AF65-F5344CB8AC3E}">
        <p14:creationId xmlns:p14="http://schemas.microsoft.com/office/powerpoint/2010/main" val="162353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76C06D-A54B-19FD-C428-56129816D1BE}"/>
              </a:ext>
            </a:extLst>
          </p:cNvPr>
          <p:cNvSpPr>
            <a:spLocks noGrp="1"/>
          </p:cNvSpPr>
          <p:nvPr>
            <p:ph type="title"/>
          </p:nvPr>
        </p:nvSpPr>
        <p:spPr/>
        <p:txBody>
          <a:bodyPr/>
          <a:lstStyle/>
          <a:p>
            <a:r>
              <a:rPr lang="en-US" dirty="0"/>
              <a:t>Digital Footprints aren’t local to computers</a:t>
            </a:r>
          </a:p>
        </p:txBody>
      </p:sp>
      <p:sp>
        <p:nvSpPr>
          <p:cNvPr id="3" name="Text Placeholder 2">
            <a:extLst>
              <a:ext uri="{FF2B5EF4-FFF2-40B4-BE49-F238E27FC236}">
                <a16:creationId xmlns:a16="http://schemas.microsoft.com/office/drawing/2014/main" id="{5D7313FB-3ABD-D577-F7C4-C81025E8F054}"/>
              </a:ext>
            </a:extLst>
          </p:cNvPr>
          <p:cNvSpPr>
            <a:spLocks noGrp="1"/>
          </p:cNvSpPr>
          <p:nvPr>
            <p:ph sz="half" idx="1"/>
          </p:nvPr>
        </p:nvSpPr>
        <p:spPr/>
        <p:txBody>
          <a:bodyPr/>
          <a:lstStyle/>
          <a:p>
            <a:pPr marL="0" indent="0">
              <a:buNone/>
            </a:pPr>
            <a:r>
              <a:rPr lang="en-US" dirty="0"/>
              <a:t>Passive Digital Footprint</a:t>
            </a:r>
          </a:p>
          <a:p>
            <a:r>
              <a:rPr lang="en-US" dirty="0"/>
              <a:t>Data collected without you doing anything</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Arnav Sacheti</a:t>
            </a:r>
          </a:p>
        </p:txBody>
      </p:sp>
      <p:sp>
        <p:nvSpPr>
          <p:cNvPr id="13" name="TextBox 12">
            <a:extLst>
              <a:ext uri="{FF2B5EF4-FFF2-40B4-BE49-F238E27FC236}">
                <a16:creationId xmlns:a16="http://schemas.microsoft.com/office/drawing/2014/main" id="{249322CF-DBDF-19A1-CDA6-1CCFC2D6BE12}"/>
              </a:ext>
            </a:extLst>
          </p:cNvPr>
          <p:cNvSpPr txBox="1"/>
          <p:nvPr/>
        </p:nvSpPr>
        <p:spPr>
          <a:xfrm>
            <a:off x="5383981" y="4666089"/>
            <a:ext cx="2926266" cy="246221"/>
          </a:xfrm>
          <a:prstGeom prst="rect">
            <a:avLst/>
          </a:prstGeom>
          <a:noFill/>
        </p:spPr>
        <p:txBody>
          <a:bodyPr wrap="square">
            <a:spAutoFit/>
          </a:bodyPr>
          <a:lstStyle/>
          <a:p>
            <a:pPr algn="ctr"/>
            <a:r>
              <a:rPr lang="en-US" sz="1000" dirty="0"/>
              <a:t>https://www.apple.com/shop/buy-airtag/airtag</a:t>
            </a:r>
            <a:endParaRPr lang="en-US" sz="1000" baseline="30000" dirty="0"/>
          </a:p>
        </p:txBody>
      </p:sp>
      <p:pic>
        <p:nvPicPr>
          <p:cNvPr id="2050" name="Picture 2" descr="Partial back view of AirTag, behind front view of AirTag showing Apple logo.">
            <a:extLst>
              <a:ext uri="{FF2B5EF4-FFF2-40B4-BE49-F238E27FC236}">
                <a16:creationId xmlns:a16="http://schemas.microsoft.com/office/drawing/2014/main" id="{3A0CEBB4-FD72-09C3-0113-F1F2E50CE65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476696"/>
            <a:ext cx="3733800" cy="310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98987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38166</TotalTime>
  <Words>2765</Words>
  <Application>Microsoft Macintosh PowerPoint</Application>
  <PresentationFormat>On-screen Show (16:9)</PresentationFormat>
  <Paragraphs>243</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vt:lpstr>
      <vt:lpstr>Söhne</vt:lpstr>
      <vt:lpstr>Red Radial 16x9</vt:lpstr>
      <vt:lpstr>Class 6 Information Privacy</vt:lpstr>
      <vt:lpstr>Overview</vt:lpstr>
      <vt:lpstr>My Reading Notes</vt:lpstr>
      <vt:lpstr>Assignment</vt:lpstr>
      <vt:lpstr>Overview</vt:lpstr>
      <vt:lpstr>IS Private Company Surveillance of Public Spaces Acceptable?</vt:lpstr>
      <vt:lpstr>Public spaces have been neglected; now surveillance encroaches on our right to privacy</vt:lpstr>
      <vt:lpstr>Data drives our world</vt:lpstr>
      <vt:lpstr>Digital Footprints aren’t local to computers</vt:lpstr>
      <vt:lpstr>The US has a robust and capable surveillance network (1/2)</vt:lpstr>
      <vt:lpstr>The US has a robust and capable surveillance network (2/2)</vt:lpstr>
      <vt:lpstr>There is a lack of Regulation</vt:lpstr>
      <vt:lpstr>Even in Public you have the right to privacy</vt:lpstr>
      <vt:lpstr>If you don’t have anything to hide, why do you care?</vt:lpstr>
      <vt:lpstr>Is oversight enough to fix this?</vt:lpstr>
      <vt:lpstr>We nEED better Privacy Regulation, Especially in public spaces</vt:lpstr>
      <vt:lpstr>References</vt:lpstr>
      <vt:lpstr>Class 6 The End</vt:lpstr>
      <vt:lpstr>what works well Online With Zoom</vt:lpstr>
      <vt:lpstr>Logistics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461</cp:revision>
  <dcterms:created xsi:type="dcterms:W3CDTF">2014-08-25T02:19:16Z</dcterms:created>
  <dcterms:modified xsi:type="dcterms:W3CDTF">2024-04-02T19:26:19Z</dcterms:modified>
</cp:coreProperties>
</file>