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0"/>
  </p:notesMasterIdLst>
  <p:handoutMasterIdLst>
    <p:handoutMasterId r:id="rId41"/>
  </p:handoutMasterIdLst>
  <p:sldIdLst>
    <p:sldId id="256" r:id="rId2"/>
    <p:sldId id="640" r:id="rId3"/>
    <p:sldId id="259" r:id="rId4"/>
    <p:sldId id="642" r:id="rId5"/>
    <p:sldId id="277" r:id="rId6"/>
    <p:sldId id="287" r:id="rId7"/>
    <p:sldId id="288" r:id="rId8"/>
    <p:sldId id="676" r:id="rId9"/>
    <p:sldId id="286" r:id="rId10"/>
    <p:sldId id="707" r:id="rId11"/>
    <p:sldId id="708" r:id="rId12"/>
    <p:sldId id="709" r:id="rId13"/>
    <p:sldId id="710" r:id="rId14"/>
    <p:sldId id="711" r:id="rId15"/>
    <p:sldId id="712" r:id="rId16"/>
    <p:sldId id="713" r:id="rId17"/>
    <p:sldId id="714" r:id="rId18"/>
    <p:sldId id="706" r:id="rId19"/>
    <p:sldId id="271" r:id="rId20"/>
    <p:sldId id="268" r:id="rId21"/>
    <p:sldId id="270" r:id="rId22"/>
    <p:sldId id="274" r:id="rId23"/>
    <p:sldId id="273" r:id="rId24"/>
    <p:sldId id="267" r:id="rId25"/>
    <p:sldId id="275" r:id="rId26"/>
    <p:sldId id="276" r:id="rId27"/>
    <p:sldId id="696" r:id="rId28"/>
    <p:sldId id="697" r:id="rId29"/>
    <p:sldId id="698" r:id="rId30"/>
    <p:sldId id="699" r:id="rId31"/>
    <p:sldId id="272" r:id="rId32"/>
    <p:sldId id="700" r:id="rId33"/>
    <p:sldId id="701" r:id="rId34"/>
    <p:sldId id="702" r:id="rId35"/>
    <p:sldId id="703" r:id="rId36"/>
    <p:sldId id="704" r:id="rId37"/>
    <p:sldId id="705" r:id="rId38"/>
    <p:sldId id="269"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E5B815C9-4D06-5C4A-92CD-7189A3430B49}">
          <p14:sldIdLst>
            <p14:sldId id="256"/>
            <p14:sldId id="640"/>
            <p14:sldId id="259"/>
            <p14:sldId id="642"/>
            <p14:sldId id="277"/>
            <p14:sldId id="287"/>
            <p14:sldId id="288"/>
            <p14:sldId id="676"/>
            <p14:sldId id="286"/>
          </p14:sldIdLst>
        </p14:section>
        <p14:section name="Students" id="{7AEC99C5-6AD7-4C48-9541-C71471BFF483}">
          <p14:sldIdLst>
            <p14:sldId id="707"/>
            <p14:sldId id="708"/>
            <p14:sldId id="709"/>
            <p14:sldId id="710"/>
            <p14:sldId id="711"/>
            <p14:sldId id="712"/>
            <p14:sldId id="713"/>
            <p14:sldId id="714"/>
            <p14:sldId id="706"/>
            <p14:sldId id="271"/>
            <p14:sldId id="268"/>
            <p14:sldId id="270"/>
            <p14:sldId id="274"/>
            <p14:sldId id="273"/>
            <p14:sldId id="267"/>
            <p14:sldId id="275"/>
            <p14:sldId id="276"/>
            <p14:sldId id="696"/>
            <p14:sldId id="697"/>
            <p14:sldId id="698"/>
            <p14:sldId id="699"/>
            <p14:sldId id="272"/>
            <p14:sldId id="700"/>
            <p14:sldId id="701"/>
            <p14:sldId id="702"/>
            <p14:sldId id="703"/>
            <p14:sldId id="704"/>
            <p14:sldId id="705"/>
          </p14:sldIdLst>
        </p14:section>
        <p14:section name="Common" id="{5F5BD8AD-FCBB-DD40-9D0D-1E96422641E9}">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52" autoAdjust="0"/>
    <p:restoredTop sz="80357" autoAdjust="0"/>
  </p:normalViewPr>
  <p:slideViewPr>
    <p:cSldViewPr snapToGrid="0" snapToObjects="1">
      <p:cViewPr varScale="1">
        <p:scale>
          <a:sx n="134" d="100"/>
          <a:sy n="134" d="100"/>
        </p:scale>
        <p:origin x="440" y="184"/>
      </p:cViewPr>
      <p:guideLst>
        <p:guide orient="horz" pos="162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10/4/22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10/4/22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reuters.com/legal/us-appeals-court-rules-against-big-techs-ability-regulate-online-speech-2022-09-1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ommitstrip.com/en/2016/04/14/meanwhile-in-a-parallel-universe-3/"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xkcd.com/329"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itchFamily="-109" charset="0"/>
                <a:ea typeface="ＭＳ Ｐゴシック" pitchFamily="-109" charset="-128"/>
                <a:cs typeface="ＭＳ Ｐゴシック" pitchFamily="-109" charset="-128"/>
              </a:rPr>
              <a:t>Styx - Mr. Roboto (1983) (5:34)</a:t>
            </a:r>
            <a:r>
              <a:rPr lang="en-US" dirty="0">
                <a:latin typeface="Arial" pitchFamily="-109" charset="0"/>
                <a:ea typeface="ＭＳ Ｐゴシック" pitchFamily="-109" charset="-128"/>
                <a:cs typeface="ＭＳ Ｐゴシック" pitchFamily="-109" charset="-128"/>
              </a:rPr>
              <a: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=uc6f_2nPSX8 </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Ask about Automation paper:</a:t>
            </a:r>
          </a:p>
          <a:p>
            <a:pPr marL="171450" indent="-171450" eaLnBrk="1" hangingPunct="1">
              <a:buFont typeface="Arial" panose="020B0604020202020204" pitchFamily="34" charset="0"/>
              <a:buChar char="•"/>
            </a:pPr>
            <a:r>
              <a:rPr lang="en-US" dirty="0">
                <a:latin typeface="Arial" pitchFamily="-109" charset="0"/>
                <a:ea typeface="ＭＳ Ｐゴシック" pitchFamily="-109" charset="-128"/>
                <a:cs typeface="ＭＳ Ｐゴシック" pitchFamily="-109" charset="-128"/>
              </a:rPr>
              <a:t>What did people choose to automate</a:t>
            </a:r>
          </a:p>
          <a:p>
            <a:pPr marL="171450" indent="-171450" eaLnBrk="1" hangingPunct="1">
              <a:buFont typeface="Arial" panose="020B0604020202020204" pitchFamily="34" charset="0"/>
              <a:buChar char="•"/>
            </a:pPr>
            <a:r>
              <a:rPr lang="en-US" dirty="0">
                <a:latin typeface="Arial" pitchFamily="-109" charset="0"/>
                <a:ea typeface="ＭＳ Ｐゴシック" pitchFamily="-109" charset="-128"/>
                <a:cs typeface="ＭＳ Ｐゴシック" pitchFamily="-109" charset="-128"/>
              </a:rPr>
              <a:t>Share 1 main reason</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Firstly,</a:t>
            </a:r>
            <a:r>
              <a:rPr lang="zh-CN" altLang="en-US" dirty="0"/>
              <a:t> </a:t>
            </a:r>
            <a:r>
              <a:rPr lang="en-US" altLang="zh-CN" dirty="0"/>
              <a:t>point</a:t>
            </a:r>
            <a:r>
              <a:rPr lang="zh-CN" altLang="en-US" dirty="0"/>
              <a:t> </a:t>
            </a:r>
            <a:r>
              <a:rPr lang="en-US" altLang="zh-CN" dirty="0"/>
              <a:t>out</a:t>
            </a:r>
            <a:r>
              <a:rPr lang="zh-CN" altLang="en-US" dirty="0"/>
              <a:t> </a:t>
            </a:r>
            <a:r>
              <a:rPr lang="en-US" altLang="zh-CN" dirty="0"/>
              <a:t>my</a:t>
            </a:r>
            <a:r>
              <a:rPr lang="zh-CN" altLang="en-US" dirty="0"/>
              <a:t> </a:t>
            </a:r>
            <a:r>
              <a:rPr lang="en-US" altLang="zh-CN" dirty="0"/>
              <a:t>conclusion</a:t>
            </a:r>
            <a:r>
              <a:rPr lang="zh-CN" altLang="en-US" dirty="0"/>
              <a:t> </a:t>
            </a:r>
            <a:r>
              <a:rPr lang="en-US" altLang="zh-CN" dirty="0"/>
              <a:t>that</a:t>
            </a:r>
            <a:r>
              <a:rPr lang="zh-CN" altLang="en-US" dirty="0"/>
              <a:t> </a:t>
            </a:r>
            <a:r>
              <a:rPr lang="en-US" altLang="zh-CN" dirty="0"/>
              <a:t>…….</a:t>
            </a:r>
            <a:r>
              <a:rPr lang="zh-CN" altLang="en-US" dirty="0"/>
              <a:t> </a:t>
            </a:r>
            <a:r>
              <a:rPr lang="en-US" altLang="zh-CN" dirty="0"/>
              <a:t>Four major ticket platforms which are prevailing in United States, TM, LN, SG, SH. TM and LN mostly used for first-hand ticket sale, SG and SH used for resale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134288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statistic shown on the graph, more than 50 millions of ticket sold every </a:t>
            </a:r>
            <a:r>
              <a:rPr lang="en-US" dirty="0" err="1"/>
              <a:t>yr</a:t>
            </a:r>
            <a:r>
              <a:rPr lang="en-US" dirty="0"/>
              <a:t> between 2011 and 2019. </a:t>
            </a:r>
          </a:p>
          <a:p>
            <a:r>
              <a:rPr lang="en-US" dirty="0"/>
              <a:t>The revenue in sport events is projected to reach $12.44 billions. Showing the prospect of huge income of entertainment industry. </a:t>
            </a:r>
          </a:p>
          <a:p>
            <a:r>
              <a:rPr lang="en-US" dirty="0"/>
              <a:t>Even if the epidemic in 2020, entertainment events still popular. Graph points out 13.4 million of ticket sold in 2020.</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410053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online ticket platform causes increase in scalpers. To transfer and sell tickets easily, platform uses e-ticket rather than physical tk.  Cause the resale phenomenon serious. </a:t>
            </a:r>
          </a:p>
          <a:p>
            <a:r>
              <a:rPr lang="en-US" dirty="0"/>
              <a:t>Graph on the right is BLACKPINK world tour this year in LA. Red dots are “verified resale</a:t>
            </a:r>
            <a:r>
              <a:rPr lang="zh-CN" altLang="en-US" dirty="0"/>
              <a:t>”</a:t>
            </a:r>
            <a:r>
              <a:rPr lang="en-US" altLang="zh-CN" dirty="0"/>
              <a:t>, why I use quote, ironic resale is mainly by scalpers and fans. Nearly 55% of total. </a:t>
            </a:r>
          </a:p>
          <a:p>
            <a:r>
              <a:rPr lang="en-US" altLang="zh-CN" dirty="0"/>
              <a:t>How many people actually buy the ticket for love rather than reselling to gain profit? Lead to chaos in entertainment industry market</a:t>
            </a:r>
          </a:p>
          <a:p>
            <a:r>
              <a:rPr lang="en-US" altLang="zh-CN" dirty="0"/>
              <a:t>Furthermore, disrupt event price, too many scalpers, difficult to get a low price </a:t>
            </a:r>
            <a:r>
              <a:rPr lang="en-US" altLang="zh-CN" dirty="0" err="1"/>
              <a:t>tk</a:t>
            </a:r>
            <a:r>
              <a:rPr lang="en-US" altLang="zh-CN" dirty="0"/>
              <a:t>, also, cannot reflect the popularity of artists. Fake phenomenon in website, high resale doesn’t mean popular. Scenario on ticket platform is a market oriented illusion. People who buy tickets online like gamble.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211308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in scalpers affect both profits of consumer and seller. Increase in resale ticket influence seller’s plan, congener competitor also increases. Potential unemployment of professional sellers. 76% more ticket sellers in 2017.</a:t>
            </a:r>
          </a:p>
          <a:p>
            <a:r>
              <a:rPr lang="en-US" dirty="0"/>
              <a:t>For consumers, fans become scalpers to make money, entertainment ticket becomes a tool for hype. Result is people spend more on ticket. Graph on the right is the reselling price about Adele, using fourth floor sec402 as an example, official price 190, actual price is 720 plus 20% service fee, 4 times higher than original price, crazy phenomenon. Based on research, although covid-19, ticket price went up 11% between 2021 and 2019. 11% seems small, but there is a COVID in 2019, number of entertainment event hold decreased. </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30156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ticket platform has chaotic platform management. People skeptical about platform, doubt about the authenticity of ticket. Right graph shows the fake ticket, not easy to distinguish by human-eye. More than 5 million people receive fake </a:t>
            </a:r>
            <a:r>
              <a:rPr lang="en-US" dirty="0" err="1"/>
              <a:t>tk</a:t>
            </a:r>
            <a:r>
              <a:rPr lang="en-US" dirty="0"/>
              <a:t> every yr. Platform not responsible for the authenticity of ticket. </a:t>
            </a:r>
          </a:p>
          <a:p>
            <a:r>
              <a:rPr lang="en-US" dirty="0"/>
              <a:t>Besides, fuzzy qualification of online sellers, I used </a:t>
            </a:r>
            <a:r>
              <a:rPr lang="en-US" dirty="0" err="1"/>
              <a:t>seatgeek</a:t>
            </a:r>
            <a:r>
              <a:rPr lang="en-US" dirty="0"/>
              <a:t>, upload a simple screenshot of ticket, I will be a seller. Platform not consider the existence and reality of ticket. Easy to cause, buyer cannot receive tickets/ fake tickets, so that lose wealth. Also, platform no comprehensive after-sales service. When customer discover transaction in problem, response is very slow, no urgent solution to deal with it. People lose opportunity to go to shows.</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010745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ticket platforms lock tickets especially front row, cause an illusion of scarcity. People complain about the extreme high price of front-row </a:t>
            </a:r>
            <a:r>
              <a:rPr lang="en-US" dirty="0" err="1"/>
              <a:t>tk</a:t>
            </a:r>
            <a:r>
              <a:rPr lang="en-US" dirty="0"/>
              <a:t>, why so expensive? Seats too limited? Or So many rich people? </a:t>
            </a:r>
          </a:p>
          <a:p>
            <a:r>
              <a:rPr lang="en-US" dirty="0"/>
              <a:t>Locking tickets is to create an illusion of scarcity, so that raise the price. On the graph, at the beginning of public sale, few front-row seats are available. The resale price from platform is 4 times higher than original. Huge profits behind attract them to limit tickets in public sale. </a:t>
            </a:r>
          </a:p>
          <a:p>
            <a:r>
              <a:rPr lang="en-US" dirty="0"/>
              <a:t>Besides, platform want to promote membership mode. The actual meaning of membership is depositing money. For example, consumers deposit 50 dollars for a platform membership can enter the sale queue 1 </a:t>
            </a:r>
            <a:r>
              <a:rPr lang="en-US" dirty="0" err="1"/>
              <a:t>hr</a:t>
            </a:r>
            <a:r>
              <a:rPr lang="en-US" dirty="0"/>
              <a:t> prior. </a:t>
            </a:r>
          </a:p>
          <a:p>
            <a:r>
              <a:rPr lang="en-US" dirty="0" err="1"/>
              <a:t>FansClub</a:t>
            </a:r>
            <a:r>
              <a:rPr lang="en-US" dirty="0"/>
              <a:t> membership also popular, it is a common interest between event company and platform. Spend more on </a:t>
            </a:r>
            <a:r>
              <a:rPr lang="en-US" dirty="0" err="1"/>
              <a:t>fanclub</a:t>
            </a:r>
            <a:r>
              <a:rPr lang="en-US" dirty="0"/>
              <a:t>, can buy ticket earlier. </a:t>
            </a:r>
          </a:p>
          <a:p>
            <a:r>
              <a:rPr lang="en-US" dirty="0"/>
              <a:t>A prevailing mode which emerged in current 3-4 </a:t>
            </a:r>
            <a:r>
              <a:rPr lang="en-US" dirty="0" err="1"/>
              <a:t>yrs</a:t>
            </a:r>
            <a:r>
              <a:rPr lang="en-US" dirty="0"/>
              <a:t> called credit card membership, use certain credit card to check out in order to unlock certain position on seat map. A united profit between bank and ticket platform.</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102587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a:t>
            </a:r>
          </a:p>
        </p:txBody>
      </p:sp>
      <p:sp>
        <p:nvSpPr>
          <p:cNvPr id="4" name="Slide Number Placeholder 3"/>
          <p:cNvSpPr>
            <a:spLocks noGrp="1"/>
          </p:cNvSpPr>
          <p:nvPr>
            <p:ph type="sldNum" sz="quarter" idx="5"/>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94573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solidFill>
                  <a:srgbClr val="5B9BD5"/>
                </a:solidFill>
                <a:effectLst/>
                <a:latin typeface="Calibri" panose="020F0502020204030204" pitchFamily="34" charset="0"/>
              </a:rPr>
              <a:t>Hello all; I’m Edward Smith, and this is my presentation on Big Tech. </a:t>
            </a:r>
          </a:p>
          <a:p>
            <a:pPr marL="285750" indent="-285750">
              <a:buFont typeface="Arial" panose="020B0604020202020204" pitchFamily="34" charset="0"/>
              <a:buChar char="•"/>
            </a:pPr>
            <a:r>
              <a:rPr lang="en-US" sz="1800" dirty="0">
                <a:solidFill>
                  <a:srgbClr val="5B9BD5"/>
                </a:solidFill>
                <a:effectLst/>
                <a:latin typeface="Calibri" panose="020F0502020204030204" pitchFamily="34" charset="0"/>
              </a:rPr>
              <a:t>Over the next few slides, I hope to convince you that:</a:t>
            </a:r>
          </a:p>
          <a:p>
            <a:pPr marL="742950" lvl="1" indent="-285750">
              <a:buFont typeface="Arial" panose="020B0604020202020204" pitchFamily="34" charset="0"/>
              <a:buChar char="•"/>
            </a:pPr>
            <a:r>
              <a:rPr lang="en-US" sz="1800" dirty="0">
                <a:solidFill>
                  <a:srgbClr val="5B9BD5"/>
                </a:solidFill>
                <a:effectLst/>
                <a:latin typeface="Calibri" panose="020F0502020204030204" pitchFamily="34" charset="0"/>
              </a:rPr>
              <a:t>Big Tech is an oligopoly </a:t>
            </a:r>
          </a:p>
          <a:p>
            <a:pPr marL="742950" lvl="1" indent="-285750">
              <a:buFont typeface="Arial" panose="020B0604020202020204" pitchFamily="34" charset="0"/>
              <a:buChar char="•"/>
            </a:pPr>
            <a:r>
              <a:rPr lang="en-US" sz="1800" dirty="0">
                <a:solidFill>
                  <a:srgbClr val="5B9BD5"/>
                </a:solidFill>
                <a:effectLst/>
                <a:latin typeface="Calibri" panose="020F0502020204030204" pitchFamily="34" charset="0"/>
              </a:rPr>
              <a:t>Why antitrust measures are necessary.</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3688785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ctr">
              <a:spcBef>
                <a:spcPts val="0"/>
              </a:spcBef>
              <a:spcAft>
                <a:spcPts val="0"/>
              </a:spcAft>
              <a:buFont typeface="Arial" panose="020B0604020202020204" pitchFamily="34" charset="0"/>
              <a:buChar char="•"/>
            </a:pPr>
            <a:r>
              <a:rPr lang="en-US" sz="1200" dirty="0">
                <a:solidFill>
                  <a:srgbClr val="5B9BD5"/>
                </a:solidFill>
                <a:effectLst/>
                <a:latin typeface="Calibri" panose="020F0502020204030204" pitchFamily="34" charset="0"/>
              </a:rPr>
              <a:t>Before we examine Big Tech, let's first address what that means</a:t>
            </a:r>
            <a:endParaRPr lang="en-US" sz="1100" dirty="0">
              <a:solidFill>
                <a:srgbClr val="5B9BD5"/>
              </a:solidFill>
              <a:effectLst/>
              <a:latin typeface="Calibri" panose="020F0502020204030204" pitchFamily="34" charset="0"/>
            </a:endParaRPr>
          </a:p>
          <a:p>
            <a:pPr marL="742950" lvl="1"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BIG TECH </a:t>
            </a:r>
          </a:p>
          <a:p>
            <a:pPr marL="1200150" lvl="2"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Blanket term for large corporate entities in technology and software [1]</a:t>
            </a:r>
          </a:p>
          <a:p>
            <a:pPr marL="1200150" lvl="2"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AND it has growing digital ubiquity</a:t>
            </a:r>
          </a:p>
          <a:p>
            <a:pPr marL="1657350" marR="0" lvl="3" indent="-285750" algn="l" defTabSz="457200" rtl="0" eaLnBrk="1" fontAlgn="ctr" latinLnBrk="0" hangingPunct="1">
              <a:lnSpc>
                <a:spcPct val="100000"/>
              </a:lnSpc>
              <a:spcBef>
                <a:spcPts val="0"/>
              </a:spcBef>
              <a:spcAft>
                <a:spcPts val="0"/>
              </a:spcAft>
              <a:buClrTx/>
              <a:buSzTx/>
              <a:buFont typeface="Courier New" panose="02070309020205020404" pitchFamily="49" charset="0"/>
              <a:buChar char="o"/>
              <a:tabLst/>
              <a:defRPr/>
            </a:pPr>
            <a:r>
              <a:rPr lang="en-US" sz="1200" dirty="0">
                <a:solidFill>
                  <a:srgbClr val="5B9BD5"/>
                </a:solidFill>
                <a:effectLst/>
                <a:latin typeface="Calibri" panose="020F0502020204030204" pitchFamily="34" charset="0"/>
              </a:rPr>
              <a:t>In 2021, Internet Traffic from Big Tech services took up more than 50% of total network traffic [19]</a:t>
            </a:r>
          </a:p>
          <a:p>
            <a:pPr marL="1200150" lvl="2"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AND are financers of the world's cutting-edge technology [1]</a:t>
            </a:r>
          </a:p>
          <a:p>
            <a:pPr marL="1657350" lvl="3"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E.G.</a:t>
            </a:r>
          </a:p>
          <a:p>
            <a:pPr marL="2114550" lvl="4"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Amazon’s Natural Language Processors</a:t>
            </a:r>
          </a:p>
          <a:p>
            <a:pPr marL="2114550" lvl="4"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Google’s Advanced Query Search </a:t>
            </a:r>
          </a:p>
          <a:p>
            <a:pPr marL="742950" lvl="1" indent="-285750" rtl="0" fontAlgn="ctr">
              <a:spcBef>
                <a:spcPts val="0"/>
              </a:spcBef>
              <a:spcAft>
                <a:spcPts val="0"/>
              </a:spcAft>
              <a:buFont typeface="Courier New" panose="02070309020205020404" pitchFamily="49" charset="0"/>
              <a:buChar char="o"/>
            </a:pPr>
            <a:r>
              <a:rPr lang="en-US" sz="1100" dirty="0">
                <a:solidFill>
                  <a:srgbClr val="5B9BD5"/>
                </a:solidFill>
                <a:effectLst/>
                <a:latin typeface="Calibri" panose="020F0502020204030204" pitchFamily="34" charset="0"/>
              </a:rPr>
              <a:t>BIG TECH BEARS INFLUENCE</a:t>
            </a:r>
          </a:p>
          <a:p>
            <a:pPr marL="1200150" lvl="2"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Over world economy</a:t>
            </a:r>
          </a:p>
          <a:p>
            <a:pPr marL="1657350" lvl="3"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APPLE’s market capitalization valued larger than 96% of world countries’ GDPs [17]</a:t>
            </a:r>
          </a:p>
          <a:p>
            <a:pPr marL="1200150" lvl="2"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Over geopolitical theater</a:t>
            </a:r>
          </a:p>
          <a:p>
            <a:pPr marL="1657350" lvl="3"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Even now, Internet has become a private political forum</a:t>
            </a:r>
            <a:endParaRPr lang="en-US" sz="1100" dirty="0">
              <a:solidFill>
                <a:srgbClr val="5B9BD5"/>
              </a:solidFill>
              <a:effectLst/>
              <a:latin typeface="Calibri" panose="020F0502020204030204" pitchFamily="34" charset="0"/>
            </a:endParaRPr>
          </a:p>
          <a:p>
            <a:r>
              <a:rPr lang="en-US" dirty="0"/>
              <a:t>Images Used: [a]</a:t>
            </a:r>
          </a:p>
          <a:p>
            <a:r>
              <a:rPr lang="en-US" dirty="0"/>
              <a:t>Sources: [1, 17, 29]</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20990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ctr">
              <a:spcBef>
                <a:spcPts val="0"/>
              </a:spcBef>
              <a:spcAft>
                <a:spcPts val="0"/>
              </a:spcAft>
              <a:buFont typeface="Arial" panose="020B0604020202020204" pitchFamily="34" charset="0"/>
              <a:buChar char="•"/>
            </a:pPr>
            <a:r>
              <a:rPr lang="en-US" sz="1200" dirty="0">
                <a:solidFill>
                  <a:srgbClr val="5B9BD5"/>
                </a:solidFill>
                <a:effectLst/>
                <a:latin typeface="Calibri" panose="020F0502020204030204" pitchFamily="34" charset="0"/>
              </a:rPr>
              <a:t>In short, Big Tech is *indeed* an oligopoly.</a:t>
            </a:r>
            <a:endParaRPr lang="en-US" sz="1100" dirty="0">
              <a:solidFill>
                <a:srgbClr val="5B9BD5"/>
              </a:solidFill>
              <a:effectLst/>
              <a:latin typeface="Calibri" panose="020F0502020204030204" pitchFamily="34" charset="0"/>
            </a:endParaRPr>
          </a:p>
          <a:p>
            <a:pPr marL="742950" lvl="1"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But what is an oligopoly you may ask? </a:t>
            </a:r>
          </a:p>
          <a:p>
            <a:pPr marL="1200150" lvl="2"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An oligopoly is much like a *Mono*poly except the singular elite entity is substituted for a small group</a:t>
            </a:r>
          </a:p>
          <a:p>
            <a:pPr marL="285750" lvl="0" indent="-285750" rtl="0" fontAlgn="ctr">
              <a:spcBef>
                <a:spcPts val="0"/>
              </a:spcBef>
              <a:spcAft>
                <a:spcPts val="0"/>
              </a:spcAft>
              <a:buFont typeface="Courier New" panose="02070309020205020404" pitchFamily="49" charset="0"/>
              <a:buChar char="o"/>
            </a:pPr>
            <a:r>
              <a:rPr lang="en-US" sz="1100" dirty="0">
                <a:solidFill>
                  <a:srgbClr val="5B9BD5"/>
                </a:solidFill>
                <a:effectLst/>
                <a:latin typeface="Calibri" panose="020F0502020204030204" pitchFamily="34" charset="0"/>
              </a:rPr>
              <a:t>Please regard the image</a:t>
            </a:r>
          </a:p>
          <a:p>
            <a:pPr marL="742950" lvl="1" indent="-285750" rtl="0" fontAlgn="ctr">
              <a:spcBef>
                <a:spcPts val="0"/>
              </a:spcBef>
              <a:spcAft>
                <a:spcPts val="0"/>
              </a:spcAft>
              <a:buFont typeface="Courier New" panose="02070309020205020404" pitchFamily="49" charset="0"/>
              <a:buChar char="o"/>
            </a:pPr>
            <a:r>
              <a:rPr lang="en-US" sz="1100" dirty="0">
                <a:solidFill>
                  <a:srgbClr val="5B9BD5"/>
                </a:solidFill>
                <a:effectLst/>
                <a:latin typeface="Calibri" panose="020F0502020204030204" pitchFamily="34" charset="0"/>
              </a:rPr>
              <a:t>Note: </a:t>
            </a:r>
            <a:r>
              <a:rPr lang="en-US" sz="1100" i="1" dirty="0">
                <a:solidFill>
                  <a:srgbClr val="5B9BD5"/>
                </a:solidFill>
                <a:effectLst/>
                <a:latin typeface="Calibri" panose="020F0502020204030204" pitchFamily="34" charset="0"/>
              </a:rPr>
              <a:t>every </a:t>
            </a:r>
            <a:r>
              <a:rPr lang="en-US" sz="1100" i="1" u="sng" dirty="0">
                <a:solidFill>
                  <a:srgbClr val="5B9BD5"/>
                </a:solidFill>
                <a:effectLst/>
                <a:latin typeface="Calibri" panose="020F0502020204030204" pitchFamily="34" charset="0"/>
              </a:rPr>
              <a:t>minute</a:t>
            </a:r>
            <a:endParaRPr lang="en-US" sz="1100" i="0" u="sng" dirty="0">
              <a:solidFill>
                <a:srgbClr val="5B9BD5"/>
              </a:solidFill>
              <a:effectLst/>
              <a:latin typeface="Calibri" panose="020F0502020204030204" pitchFamily="34" charset="0"/>
            </a:endParaRPr>
          </a:p>
          <a:p>
            <a:pPr marL="1200150" lvl="2" indent="-285750" rtl="0" fontAlgn="ctr">
              <a:spcBef>
                <a:spcPts val="0"/>
              </a:spcBef>
              <a:spcAft>
                <a:spcPts val="0"/>
              </a:spcAft>
              <a:buFont typeface="Courier New" panose="02070309020205020404" pitchFamily="49" charset="0"/>
              <a:buChar char="o"/>
            </a:pPr>
            <a:r>
              <a:rPr lang="en-US" sz="1100" i="0" u="none" dirty="0">
                <a:solidFill>
                  <a:srgbClr val="5B9BD5"/>
                </a:solidFill>
                <a:effectLst/>
                <a:latin typeface="Calibri" panose="020F0502020204030204" pitchFamily="34" charset="0"/>
              </a:rPr>
              <a:t>Amazon, 44K short of $1million per minute</a:t>
            </a:r>
          </a:p>
          <a:p>
            <a:pPr marL="1200150" lvl="2" indent="-285750" rtl="0" fontAlgn="ctr">
              <a:spcBef>
                <a:spcPts val="0"/>
              </a:spcBef>
              <a:spcAft>
                <a:spcPts val="0"/>
              </a:spcAft>
              <a:buFont typeface="Courier New" panose="02070309020205020404" pitchFamily="49" charset="0"/>
              <a:buChar char="o"/>
            </a:pPr>
            <a:r>
              <a:rPr lang="en-US" sz="1100" u="none" dirty="0">
                <a:solidFill>
                  <a:srgbClr val="5B9BD5"/>
                </a:solidFill>
                <a:effectLst/>
                <a:latin typeface="Calibri" panose="020F0502020204030204" pitchFamily="34" charset="0"/>
              </a:rPr>
              <a:t>According to Bureau of Labor Statistics, 2022: average gross salary is roughly below 54K ($53,490 per year )</a:t>
            </a:r>
          </a:p>
          <a:p>
            <a:pPr marL="1657350" lvl="3" indent="-285750" rtl="0" fontAlgn="ctr">
              <a:spcBef>
                <a:spcPts val="0"/>
              </a:spcBef>
              <a:spcAft>
                <a:spcPts val="0"/>
              </a:spcAft>
              <a:buFont typeface="Courier New" panose="02070309020205020404" pitchFamily="49" charset="0"/>
              <a:buChar char="o"/>
            </a:pPr>
            <a:r>
              <a:rPr lang="en-US" sz="1100" u="none" dirty="0">
                <a:solidFill>
                  <a:srgbClr val="5B9BD5"/>
                </a:solidFill>
                <a:effectLst/>
                <a:latin typeface="Calibri" panose="020F0502020204030204" pitchFamily="34" charset="0"/>
              </a:rPr>
              <a:t>That’s roughly 8.4 cents/minute </a:t>
            </a:r>
          </a:p>
          <a:p>
            <a:pPr marL="2114550" lvl="4" indent="-285750" rtl="0" fontAlgn="ctr">
              <a:spcBef>
                <a:spcPts val="0"/>
              </a:spcBef>
              <a:spcAft>
                <a:spcPts val="0"/>
              </a:spcAft>
              <a:buFont typeface="Courier New" panose="02070309020205020404" pitchFamily="49" charset="0"/>
              <a:buChar char="o"/>
            </a:pPr>
            <a:r>
              <a:rPr lang="en-US" sz="1100" u="none" dirty="0">
                <a:solidFill>
                  <a:srgbClr val="5B9BD5"/>
                </a:solidFill>
                <a:effectLst/>
                <a:latin typeface="Calibri" panose="020F0502020204030204" pitchFamily="34" charset="0"/>
              </a:rPr>
              <a:t>If they worked every minute of every day</a:t>
            </a:r>
          </a:p>
          <a:p>
            <a:pPr marL="1657350" lvl="3" indent="-285750" rtl="0" fontAlgn="ctr">
              <a:spcBef>
                <a:spcPts val="0"/>
              </a:spcBef>
              <a:spcAft>
                <a:spcPts val="0"/>
              </a:spcAft>
              <a:buFont typeface="Courier New" panose="02070309020205020404" pitchFamily="49" charset="0"/>
              <a:buChar char="o"/>
            </a:pPr>
            <a:r>
              <a:rPr lang="en-US" sz="1100" u="none" dirty="0">
                <a:solidFill>
                  <a:srgbClr val="5B9BD5"/>
                </a:solidFill>
                <a:effectLst/>
                <a:latin typeface="Calibri" panose="020F0502020204030204" pitchFamily="34" charset="0"/>
              </a:rPr>
              <a:t>8.4 cents vs. 956K, to put the financial capacity in perspective</a:t>
            </a:r>
          </a:p>
          <a:p>
            <a:pPr marL="285750" lvl="0"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Since Big Tech has </a:t>
            </a:r>
          </a:p>
          <a:p>
            <a:pPr marL="742950" lvl="1"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Exhibited evident anti-competitive behavior</a:t>
            </a:r>
          </a:p>
          <a:p>
            <a:pPr marL="742950" lvl="1"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Acts with relative impunity in the face of legal, ethical, and user boundaries</a:t>
            </a:r>
            <a:endParaRPr lang="en-US" sz="1100" dirty="0">
              <a:solidFill>
                <a:srgbClr val="5B9BD5"/>
              </a:solidFill>
              <a:effectLst/>
              <a:latin typeface="Calibri" panose="020F0502020204030204" pitchFamily="34" charset="0"/>
            </a:endParaRPr>
          </a:p>
          <a:p>
            <a:pPr marL="285750" lvl="0"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I hold that antitrust measures are necessary </a:t>
            </a:r>
          </a:p>
          <a:p>
            <a:pPr marL="742950" lvl="1"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To maintain a free, fair, competitive, and user-focused digital space</a:t>
            </a:r>
            <a:endParaRPr lang="en-US" sz="1100" dirty="0">
              <a:solidFill>
                <a:srgbClr val="5B9BD5"/>
              </a:solidFill>
              <a:effectLst/>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Images Used: [b, c]</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43323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2108708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ctr">
              <a:spcBef>
                <a:spcPts val="0"/>
              </a:spcBef>
              <a:spcAft>
                <a:spcPts val="0"/>
              </a:spcAft>
              <a:buFont typeface="Arial" panose="020B0604020202020204" pitchFamily="34" charset="0"/>
              <a:buNone/>
            </a:pPr>
            <a:r>
              <a:rPr lang="en-US" sz="1200" dirty="0">
                <a:solidFill>
                  <a:srgbClr val="5B9BD5"/>
                </a:solidFill>
                <a:effectLst/>
                <a:latin typeface="Calibri" panose="020F0502020204030204" pitchFamily="34" charset="0"/>
              </a:rPr>
              <a:t>FOR A BIT OF BACKGROUND</a:t>
            </a:r>
          </a:p>
          <a:p>
            <a:pPr marL="171450" indent="-171450" rtl="0" fontAlgn="ctr">
              <a:spcBef>
                <a:spcPts val="0"/>
              </a:spcBef>
              <a:spcAft>
                <a:spcPts val="0"/>
              </a:spcAft>
              <a:buFont typeface="Arial" panose="020B0604020202020204" pitchFamily="34" charset="0"/>
              <a:buChar char="•"/>
            </a:pPr>
            <a:r>
              <a:rPr lang="en-US" sz="1200" dirty="0">
                <a:solidFill>
                  <a:srgbClr val="5B9BD5"/>
                </a:solidFill>
                <a:effectLst/>
                <a:latin typeface="Calibri" panose="020F0502020204030204" pitchFamily="34" charset="0"/>
              </a:rPr>
              <a:t>In the United States, Fair Trade is governed by the Federal Trade Commission or "FTC“</a:t>
            </a:r>
            <a:endParaRPr lang="en-US" sz="1100" dirty="0">
              <a:solidFill>
                <a:srgbClr val="5B9BD5"/>
              </a:solidFill>
              <a:effectLst/>
              <a:latin typeface="Calibri" panose="020F0502020204030204" pitchFamily="34" charset="0"/>
            </a:endParaRPr>
          </a:p>
          <a:p>
            <a:pPr marL="628650" lvl="1" indent="-171450" rtl="0" fontAlgn="ctr">
              <a:spcBef>
                <a:spcPts val="0"/>
              </a:spcBef>
              <a:spcAft>
                <a:spcPts val="0"/>
              </a:spcAft>
              <a:buFont typeface="Arial" panose="020B0604020202020204" pitchFamily="34" charset="0"/>
              <a:buChar char="•"/>
            </a:pPr>
            <a:r>
              <a:rPr lang="en-US" sz="1200" dirty="0">
                <a:solidFill>
                  <a:srgbClr val="5B9BD5"/>
                </a:solidFill>
                <a:effectLst/>
                <a:latin typeface="Calibri" panose="020F0502020204030204" pitchFamily="34" charset="0"/>
              </a:rPr>
              <a:t>Dealt with large predatory corporations like: </a:t>
            </a:r>
          </a:p>
          <a:p>
            <a:pPr marL="1200150" lvl="2"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Rockefeller's Standard Oil</a:t>
            </a:r>
          </a:p>
          <a:p>
            <a:pPr marL="1200150" lvl="2"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J.P. Morgan's U.S. Steel</a:t>
            </a:r>
          </a:p>
          <a:p>
            <a:pPr marL="1200150" lvl="2"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Vanderbilt's Railroad Monopolies </a:t>
            </a:r>
          </a:p>
          <a:p>
            <a:pPr marL="742950" lvl="1" indent="-285750" rtl="0" fontAlgn="ctr">
              <a:spcBef>
                <a:spcPts val="0"/>
              </a:spcBef>
              <a:spcAft>
                <a:spcPts val="0"/>
              </a:spcAft>
              <a:buFont typeface="Courier New" panose="02070309020205020404" pitchFamily="49" charset="0"/>
              <a:buChar char="o"/>
            </a:pPr>
            <a:r>
              <a:rPr lang="en-US" b="0" i="0" dirty="0">
                <a:solidFill>
                  <a:srgbClr val="333333"/>
                </a:solidFill>
                <a:effectLst/>
                <a:latin typeface="Georgia" panose="02040502050405020303" pitchFamily="18" charset="0"/>
              </a:rPr>
              <a:t>House Judiciary’s Subcommittee on Antitrust, Commercial, and Administrative Law investigation conducted in 2019</a:t>
            </a:r>
          </a:p>
          <a:p>
            <a:pPr marL="1200150" lvl="2" indent="-285750" rtl="0" fontAlgn="ctr">
              <a:spcBef>
                <a:spcPts val="0"/>
              </a:spcBef>
              <a:spcAft>
                <a:spcPts val="0"/>
              </a:spcAft>
              <a:buFont typeface="Courier New" panose="02070309020205020404" pitchFamily="49" charset="0"/>
              <a:buChar char="o"/>
            </a:pPr>
            <a:r>
              <a:rPr lang="en-US" b="0" i="0" dirty="0">
                <a:solidFill>
                  <a:srgbClr val="333333"/>
                </a:solidFill>
                <a:effectLst/>
                <a:latin typeface="Georgia" panose="02040502050405020303" pitchFamily="18" charset="0"/>
              </a:rPr>
              <a:t>Dubbed “Online Platforms and Market Power”</a:t>
            </a:r>
          </a:p>
          <a:p>
            <a:pPr marL="1200150" lvl="2" indent="-285750" rtl="0" fontAlgn="ctr">
              <a:spcBef>
                <a:spcPts val="0"/>
              </a:spcBef>
              <a:spcAft>
                <a:spcPts val="0"/>
              </a:spcAft>
              <a:buFont typeface="Courier New" panose="02070309020205020404" pitchFamily="49" charset="0"/>
              <a:buChar char="o"/>
            </a:pPr>
            <a:r>
              <a:rPr lang="en-US" b="0" i="0" dirty="0">
                <a:solidFill>
                  <a:srgbClr val="333333"/>
                </a:solidFill>
                <a:effectLst/>
                <a:latin typeface="Georgia" panose="02040502050405020303" pitchFamily="18" charset="0"/>
              </a:rPr>
              <a:t>Compares big tech to the oil barons and railroad tycoons of yesteryear [5, 14]</a:t>
            </a:r>
          </a:p>
          <a:p>
            <a:pPr marL="914400" lvl="2" indent="0" rtl="0" fontAlgn="ctr">
              <a:spcBef>
                <a:spcPts val="0"/>
              </a:spcBef>
              <a:spcAft>
                <a:spcPts val="0"/>
              </a:spcAft>
              <a:buFont typeface="Courier New" panose="02070309020205020404" pitchFamily="49" charset="0"/>
              <a:buNone/>
            </a:pPr>
            <a:endParaRPr lang="en-US" sz="1100" dirty="0">
              <a:solidFill>
                <a:srgbClr val="5B9BD5"/>
              </a:solidFill>
              <a:effectLst/>
              <a:latin typeface="Calibri" panose="020F0502020204030204" pitchFamily="34" charset="0"/>
            </a:endParaRPr>
          </a:p>
          <a:p>
            <a:pPr marL="171450" indent="-171450" rtl="0" fontAlgn="ctr">
              <a:spcBef>
                <a:spcPts val="0"/>
              </a:spcBef>
              <a:spcAft>
                <a:spcPts val="0"/>
              </a:spcAft>
              <a:buFont typeface="Arial" panose="020B0604020202020204" pitchFamily="34" charset="0"/>
              <a:buChar char="•"/>
            </a:pPr>
            <a:r>
              <a:rPr lang="en-US" sz="1200" dirty="0">
                <a:solidFill>
                  <a:srgbClr val="5B9BD5"/>
                </a:solidFill>
                <a:effectLst/>
                <a:latin typeface="Calibri" panose="020F0502020204030204" pitchFamily="34" charset="0"/>
              </a:rPr>
              <a:t>Big Tech behaves contrary to the fairness standards enforced by the FTC</a:t>
            </a:r>
            <a:endParaRPr lang="en-US" sz="1100" dirty="0">
              <a:solidFill>
                <a:srgbClr val="5B9BD5"/>
              </a:solidFill>
              <a:effectLst/>
              <a:latin typeface="Calibri" panose="020F0502020204030204" pitchFamily="34" charset="0"/>
            </a:endParaRPr>
          </a:p>
          <a:p>
            <a:pPr marL="742950" marR="0" lvl="1" indent="-285750" algn="l" defTabSz="457200" rtl="0" eaLnBrk="1" fontAlgn="ctr" latinLnBrk="0" hangingPunct="1">
              <a:lnSpc>
                <a:spcPct val="100000"/>
              </a:lnSpc>
              <a:spcBef>
                <a:spcPts val="0"/>
              </a:spcBef>
              <a:spcAft>
                <a:spcPts val="0"/>
              </a:spcAft>
              <a:buClrTx/>
              <a:buSzTx/>
              <a:buFont typeface="Courier New" panose="02070309020205020404" pitchFamily="49" charset="0"/>
              <a:buChar char="o"/>
              <a:tabLst/>
              <a:defRPr/>
            </a:pPr>
            <a:r>
              <a:rPr lang="en-US" sz="1100" dirty="0">
                <a:solidFill>
                  <a:srgbClr val="5B9BD5"/>
                </a:solidFill>
                <a:effectLst/>
                <a:latin typeface="Calibri" panose="020F0502020204030204" pitchFamily="34" charset="0"/>
              </a:rPr>
              <a:t>Issues over seller COMPETITITION </a:t>
            </a:r>
          </a:p>
          <a:p>
            <a:pPr marL="1143000" lvl="2" indent="-228600" rtl="0" fontAlgn="ctr">
              <a:spcBef>
                <a:spcPts val="0"/>
              </a:spcBef>
              <a:spcAft>
                <a:spcPts val="0"/>
              </a:spcAft>
              <a:buFont typeface="Arial" panose="020B0604020202020204" pitchFamily="34" charset="0"/>
              <a:buChar char="•"/>
            </a:pPr>
            <a:r>
              <a:rPr lang="en-US" sz="1200" dirty="0">
                <a:solidFill>
                  <a:srgbClr val="5B9BD5"/>
                </a:solidFill>
                <a:effectLst/>
                <a:latin typeface="Calibri" panose="020F0502020204030204" pitchFamily="34" charset="0"/>
              </a:rPr>
              <a:t>European Trade Commission [1]</a:t>
            </a:r>
          </a:p>
          <a:p>
            <a:pPr marL="1600200" marR="0" lvl="3" indent="-22860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5B9BD5"/>
                </a:solidFill>
                <a:effectLst/>
                <a:latin typeface="Calibri" panose="020F0502020204030204" pitchFamily="34" charset="0"/>
              </a:rPr>
              <a:t>Investigated for Big Tech’s usage of seller data to price displace competition</a:t>
            </a:r>
          </a:p>
          <a:p>
            <a:pPr marL="1600200" marR="0" lvl="3" indent="-22860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5B9BD5"/>
                </a:solidFill>
                <a:effectLst/>
                <a:latin typeface="Calibri" panose="020F0502020204030204" pitchFamily="34" charset="0"/>
              </a:rPr>
              <a:t>Latest probe in 2021</a:t>
            </a:r>
          </a:p>
          <a:p>
            <a:pPr marL="1143000" lvl="2" indent="-228600" rtl="0" fontAlgn="ctr">
              <a:spcBef>
                <a:spcPts val="0"/>
              </a:spcBef>
              <a:spcAft>
                <a:spcPts val="0"/>
              </a:spcAft>
              <a:buFont typeface="Arial" panose="020B0604020202020204" pitchFamily="34" charset="0"/>
              <a:buChar char="•"/>
            </a:pPr>
            <a:r>
              <a:rPr lang="en-US" sz="1200" dirty="0">
                <a:solidFill>
                  <a:srgbClr val="5B9BD5"/>
                </a:solidFill>
                <a:effectLst/>
                <a:latin typeface="Calibri" panose="020F0502020204030204" pitchFamily="34" charset="0"/>
              </a:rPr>
              <a:t>FOR EXAMPLE</a:t>
            </a:r>
          </a:p>
          <a:p>
            <a:pPr marL="1143000" lvl="2" indent="-228600" rtl="0" fontAlgn="ctr">
              <a:spcBef>
                <a:spcPts val="0"/>
              </a:spcBef>
              <a:spcAft>
                <a:spcPts val="0"/>
              </a:spcAft>
              <a:buFont typeface="Arial" panose="020B0604020202020204" pitchFamily="34" charset="0"/>
              <a:buChar char="•"/>
            </a:pPr>
            <a:r>
              <a:rPr lang="en-US" sz="1200" dirty="0">
                <a:solidFill>
                  <a:srgbClr val="5B9BD5"/>
                </a:solidFill>
                <a:effectLst/>
                <a:latin typeface="Calibri" panose="020F0502020204030204" pitchFamily="34" charset="0"/>
              </a:rPr>
              <a:t>Amazon &amp; Diapers.com [6]</a:t>
            </a:r>
          </a:p>
          <a:p>
            <a:pPr marL="1600200" lvl="3" indent="-228600" rtl="0" fontAlgn="ctr">
              <a:spcBef>
                <a:spcPts val="0"/>
              </a:spcBef>
              <a:spcAft>
                <a:spcPts val="0"/>
              </a:spcAft>
              <a:buFont typeface="Arial" panose="020B0604020202020204" pitchFamily="34" charset="0"/>
              <a:buChar char="•"/>
            </a:pPr>
            <a:r>
              <a:rPr lang="en-US" sz="1100" dirty="0">
                <a:solidFill>
                  <a:srgbClr val="5B9BD5"/>
                </a:solidFill>
                <a:effectLst/>
                <a:latin typeface="Calibri" panose="020F0502020204030204" pitchFamily="34" charset="0"/>
              </a:rPr>
              <a:t>Amazon attempted to purchase Diapers.com, but was refused</a:t>
            </a:r>
          </a:p>
          <a:p>
            <a:pPr marL="1600200" lvl="3" indent="-228600" rtl="0" fontAlgn="ctr">
              <a:spcBef>
                <a:spcPts val="0"/>
              </a:spcBef>
              <a:spcAft>
                <a:spcPts val="0"/>
              </a:spcAft>
              <a:buFont typeface="Arial" panose="020B0604020202020204" pitchFamily="34" charset="0"/>
              <a:buChar char="•"/>
            </a:pPr>
            <a:r>
              <a:rPr lang="en-US" sz="1100" dirty="0">
                <a:solidFill>
                  <a:srgbClr val="5B9BD5"/>
                </a:solidFill>
                <a:effectLst/>
                <a:latin typeface="Calibri" panose="020F0502020204030204" pitchFamily="34" charset="0"/>
              </a:rPr>
              <a:t>Amazon dropped prices, losing $200 million, but bankrupting Diapers.com and forcing them to sell</a:t>
            </a:r>
          </a:p>
          <a:p>
            <a:pPr marL="1143000" lvl="2" indent="-228600" rtl="0" fontAlgn="ctr">
              <a:spcBef>
                <a:spcPts val="0"/>
              </a:spcBef>
              <a:spcAft>
                <a:spcPts val="0"/>
              </a:spcAft>
              <a:buFont typeface="Arial" panose="020B0604020202020204" pitchFamily="34" charset="0"/>
              <a:buChar char="•"/>
            </a:pPr>
            <a:r>
              <a:rPr lang="en-US" sz="1100" dirty="0">
                <a:solidFill>
                  <a:srgbClr val="5B9BD5"/>
                </a:solidFill>
                <a:effectLst/>
                <a:latin typeface="Calibri" panose="020F0502020204030204" pitchFamily="34" charset="0"/>
              </a:rPr>
              <a:t>You may look to the chart</a:t>
            </a:r>
          </a:p>
          <a:p>
            <a:pPr marL="1600200" lvl="3" indent="-228600" rtl="0" fontAlgn="ctr">
              <a:spcBef>
                <a:spcPts val="0"/>
              </a:spcBef>
              <a:spcAft>
                <a:spcPts val="0"/>
              </a:spcAft>
              <a:buFont typeface="Arial" panose="020B0604020202020204" pitchFamily="34" charset="0"/>
              <a:buChar char="•"/>
            </a:pPr>
            <a:r>
              <a:rPr lang="en-US" sz="1100" dirty="0">
                <a:solidFill>
                  <a:srgbClr val="5B9BD5"/>
                </a:solidFill>
                <a:effectLst/>
                <a:latin typeface="Calibri" panose="020F0502020204030204" pitchFamily="34" charset="0"/>
              </a:rPr>
              <a:t>Larger acquisitions in the industry</a:t>
            </a:r>
          </a:p>
          <a:p>
            <a:pPr marL="685800" lvl="1" indent="-228600" rtl="0" fontAlgn="ctr">
              <a:spcBef>
                <a:spcPts val="0"/>
              </a:spcBef>
              <a:spcAft>
                <a:spcPts val="0"/>
              </a:spcAft>
              <a:buFont typeface="Arial" panose="020B0604020202020204" pitchFamily="34" charset="0"/>
              <a:buChar char="•"/>
            </a:pPr>
            <a:r>
              <a:rPr lang="en-US" sz="1200" dirty="0">
                <a:solidFill>
                  <a:srgbClr val="5B9BD5"/>
                </a:solidFill>
                <a:effectLst/>
                <a:latin typeface="Calibri" panose="020F0502020204030204" pitchFamily="34" charset="0"/>
              </a:rPr>
              <a:t>NEUTRALITY has also raised issues regarding competition [12]</a:t>
            </a:r>
          </a:p>
          <a:p>
            <a:pPr marL="1143000" lvl="2" indent="-228600" rtl="0" fontAlgn="ctr">
              <a:spcBef>
                <a:spcPts val="0"/>
              </a:spcBef>
              <a:spcAft>
                <a:spcPts val="0"/>
              </a:spcAft>
              <a:buFont typeface="Arial" panose="020B0604020202020204" pitchFamily="34" charset="0"/>
              <a:buChar char="•"/>
            </a:pPr>
            <a:r>
              <a:rPr lang="en-US" sz="1200" dirty="0">
                <a:solidFill>
                  <a:srgbClr val="5B9BD5"/>
                </a:solidFill>
                <a:effectLst/>
                <a:latin typeface="Calibri" panose="020F0502020204030204" pitchFamily="34" charset="0"/>
              </a:rPr>
              <a:t>For example, Twitter-alternative Parler exploded </a:t>
            </a:r>
          </a:p>
          <a:p>
            <a:pPr marL="1600200" lvl="3" indent="-228600" rtl="0" fontAlgn="ctr">
              <a:spcBef>
                <a:spcPts val="0"/>
              </a:spcBef>
              <a:spcAft>
                <a:spcPts val="0"/>
              </a:spcAft>
              <a:buFont typeface="Arial" panose="020B0604020202020204" pitchFamily="34" charset="0"/>
              <a:buChar char="•"/>
            </a:pPr>
            <a:r>
              <a:rPr lang="en-US" sz="1200" dirty="0">
                <a:solidFill>
                  <a:srgbClr val="5B9BD5"/>
                </a:solidFill>
                <a:effectLst/>
                <a:latin typeface="Calibri" panose="020F0502020204030204" pitchFamily="34" charset="0"/>
              </a:rPr>
              <a:t>Followed intense partisan censorship on digital platforms</a:t>
            </a:r>
          </a:p>
          <a:p>
            <a:pPr marL="1600200" lvl="3" indent="-228600" rtl="0" fontAlgn="ctr">
              <a:spcBef>
                <a:spcPts val="0"/>
              </a:spcBef>
              <a:spcAft>
                <a:spcPts val="0"/>
              </a:spcAft>
              <a:buFont typeface="Arial" panose="020B0604020202020204" pitchFamily="34" charset="0"/>
              <a:buChar char="•"/>
            </a:pPr>
            <a:r>
              <a:rPr lang="en-US" sz="1200" dirty="0">
                <a:solidFill>
                  <a:srgbClr val="5B9BD5"/>
                </a:solidFill>
                <a:effectLst/>
                <a:latin typeface="Calibri" panose="020F0502020204030204" pitchFamily="34" charset="0"/>
              </a:rPr>
              <a:t>Apple iOS and Google's Android OS delisted Parler from devices</a:t>
            </a:r>
          </a:p>
          <a:p>
            <a:pPr marL="1600200" lvl="3" indent="-228600" rtl="0" fontAlgn="ctr">
              <a:spcBef>
                <a:spcPts val="0"/>
              </a:spcBef>
              <a:spcAft>
                <a:spcPts val="0"/>
              </a:spcAft>
              <a:buFont typeface="Arial" panose="020B0604020202020204" pitchFamily="34" charset="0"/>
              <a:buChar char="•"/>
            </a:pPr>
            <a:r>
              <a:rPr lang="en-US" sz="1200" dirty="0">
                <a:solidFill>
                  <a:srgbClr val="5B9BD5"/>
                </a:solidFill>
                <a:effectLst/>
                <a:latin typeface="Calibri" panose="020F0502020204030204" pitchFamily="34" charset="0"/>
              </a:rPr>
              <a:t>Amazon's AWS cloud hosting terminated Parler [12]</a:t>
            </a:r>
          </a:p>
          <a:p>
            <a:pPr marL="1600200" lvl="3" indent="-228600" rtl="0" fontAlgn="ctr">
              <a:spcBef>
                <a:spcPts val="0"/>
              </a:spcBef>
              <a:spcAft>
                <a:spcPts val="0"/>
              </a:spcAft>
              <a:buFont typeface="Arial" panose="020B0604020202020204" pitchFamily="34" charset="0"/>
              <a:buChar char="•"/>
            </a:pPr>
            <a:r>
              <a:rPr lang="en-US" sz="1200" dirty="0">
                <a:solidFill>
                  <a:srgbClr val="5B9BD5"/>
                </a:solidFill>
                <a:effectLst/>
                <a:latin typeface="Calibri" panose="020F0502020204030204" pitchFamily="34" charset="0"/>
              </a:rPr>
              <a:t>Question of coordinated effort, still in suite</a:t>
            </a:r>
            <a:endParaRPr lang="en-US" sz="1100" dirty="0">
              <a:solidFill>
                <a:srgbClr val="5B9BD5"/>
              </a:solidFill>
              <a:effectLst/>
              <a:latin typeface="Calibri" panose="020F0502020204030204" pitchFamily="34" charset="0"/>
            </a:endParaRPr>
          </a:p>
          <a:p>
            <a:pPr marL="742950" lvl="1" indent="-285750" rtl="0" fontAlgn="ctr">
              <a:spcBef>
                <a:spcPts val="0"/>
              </a:spcBef>
              <a:spcAft>
                <a:spcPts val="0"/>
              </a:spcAft>
              <a:buFont typeface="Courier New" panose="02070309020205020404" pitchFamily="49" charset="0"/>
              <a:buChar char="o"/>
            </a:pPr>
            <a:r>
              <a:rPr lang="en-US" sz="1200" dirty="0">
                <a:solidFill>
                  <a:srgbClr val="5B9BD5"/>
                </a:solidFill>
                <a:effectLst/>
                <a:latin typeface="Calibri" panose="020F0502020204030204" pitchFamily="34" charset="0"/>
              </a:rPr>
              <a:t>Concerns raised over USER ACCESS to info</a:t>
            </a:r>
            <a:endParaRPr lang="en-US" sz="1100" dirty="0">
              <a:solidFill>
                <a:srgbClr val="5B9BD5"/>
              </a:solidFill>
              <a:effectLst/>
              <a:latin typeface="Calibri" panose="020F0502020204030204" pitchFamily="34" charset="0"/>
            </a:endParaRPr>
          </a:p>
          <a:p>
            <a:pPr marL="1200150" lvl="2" indent="-285750" rtl="0" fontAlgn="ctr">
              <a:spcBef>
                <a:spcPts val="0"/>
              </a:spcBef>
              <a:spcAft>
                <a:spcPts val="0"/>
              </a:spcAft>
              <a:buFont typeface="Courier New" panose="02070309020205020404" pitchFamily="49" charset="0"/>
              <a:buChar char="o"/>
            </a:pPr>
            <a:r>
              <a:rPr lang="en-US" sz="1100" dirty="0">
                <a:solidFill>
                  <a:srgbClr val="5B9BD5"/>
                </a:solidFill>
                <a:effectLst/>
                <a:latin typeface="Calibri" panose="020F0502020204030204" pitchFamily="34" charset="0"/>
              </a:rPr>
              <a:t>Google, Bing, and Yahoo have been fined for search filtering  [10, 11]</a:t>
            </a:r>
            <a:endParaRPr lang="en-US" sz="1100" dirty="0">
              <a:solidFill>
                <a:srgbClr val="0070C0"/>
              </a:solidFill>
              <a:effectLst/>
              <a:highlight>
                <a:srgbClr val="FFFF00"/>
              </a:highlight>
              <a:latin typeface="Calibri" panose="020F0502020204030204" pitchFamily="34" charset="0"/>
            </a:endParaRPr>
          </a:p>
          <a:p>
            <a:pPr marL="1657350" lvl="3" indent="-285750" rtl="0" fontAlgn="ctr">
              <a:spcBef>
                <a:spcPts val="0"/>
              </a:spcBef>
              <a:spcAft>
                <a:spcPts val="0"/>
              </a:spcAft>
              <a:buFont typeface="Courier New" panose="02070309020205020404" pitchFamily="49" charset="0"/>
              <a:buChar char="o"/>
            </a:pPr>
            <a:r>
              <a:rPr lang="en-US" sz="1600" b="0" i="0" dirty="0">
                <a:solidFill>
                  <a:srgbClr val="333333"/>
                </a:solidFill>
                <a:effectLst/>
                <a:latin typeface="Georgia" panose="02040502050405020303" pitchFamily="18" charset="0"/>
              </a:rPr>
              <a:t>In 2021, 38 states sued Google over search manipulation</a:t>
            </a:r>
            <a:r>
              <a:rPr lang="en-US" sz="1600" b="0" i="0" dirty="0">
                <a:solidFill>
                  <a:srgbClr val="0070C0"/>
                </a:solidFill>
                <a:effectLst/>
                <a:highlight>
                  <a:srgbClr val="FFFF00"/>
                </a:highlight>
                <a:latin typeface="Calibri" panose="020F0502020204030204" pitchFamily="34" charset="0"/>
              </a:rPr>
              <a:t> [5]</a:t>
            </a:r>
            <a:endParaRPr lang="en-US" sz="1100" dirty="0">
              <a:solidFill>
                <a:srgbClr val="0070C0"/>
              </a:solidFill>
              <a:effectLst/>
              <a:highlight>
                <a:srgbClr val="FFFF00"/>
              </a:highlight>
              <a:latin typeface="Calibri" panose="020F0502020204030204" pitchFamily="34" charset="0"/>
            </a:endParaRPr>
          </a:p>
          <a:p>
            <a:pPr marL="1200150" lvl="2" indent="-285750" rtl="0" fontAlgn="ctr">
              <a:spcBef>
                <a:spcPts val="0"/>
              </a:spcBef>
              <a:spcAft>
                <a:spcPts val="0"/>
              </a:spcAft>
              <a:buFont typeface="Courier New" panose="02070309020205020404" pitchFamily="49" charset="0"/>
              <a:buChar char="o"/>
            </a:pPr>
            <a:r>
              <a:rPr lang="en-US" sz="1100" dirty="0">
                <a:solidFill>
                  <a:srgbClr val="5B9BD5"/>
                </a:solidFill>
                <a:effectLst/>
                <a:latin typeface="Calibri" panose="020F0502020204030204" pitchFamily="34" charset="0"/>
              </a:rPr>
              <a:t>Facebook, Twitter, Tik-Tok, &amp; Youtube’s curated content filters screening unfavorable and contrary content from users [12]</a:t>
            </a:r>
          </a:p>
          <a:p>
            <a:pPr marL="1657350" lvl="3" indent="-285750" rtl="0" fontAlgn="ctr">
              <a:spcBef>
                <a:spcPts val="0"/>
              </a:spcBef>
              <a:spcAft>
                <a:spcPts val="0"/>
              </a:spcAft>
              <a:buFont typeface="Courier New" panose="02070309020205020404" pitchFamily="49" charset="0"/>
              <a:buChar char="o"/>
            </a:pPr>
            <a:r>
              <a:rPr lang="en-US" dirty="0">
                <a:solidFill>
                  <a:srgbClr val="5B9BD5"/>
                </a:solidFill>
                <a:effectLst/>
                <a:latin typeface="Calibri" panose="020F0502020204030204" pitchFamily="34" charset="0"/>
              </a:rPr>
              <a:t>Obscures other POVs from user feeds to create feedback cycles</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Images Used: [d]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Sources: [1, 5, 6, 10, 11, 12, 14]</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426144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Additionally, Big Tech has acted with relative impunity</a:t>
            </a:r>
          </a:p>
          <a:p>
            <a:pPr marL="171450" indent="-171450">
              <a:buFont typeface="Arial" panose="020B0604020202020204" pitchFamily="34" charset="0"/>
              <a:buChar char="•"/>
            </a:pPr>
            <a:r>
              <a:rPr lang="en-US" dirty="0"/>
              <a:t>REGARDING IP DISPUTES</a:t>
            </a:r>
          </a:p>
          <a:p>
            <a:pPr marL="628650" lvl="1" indent="-171450">
              <a:buFont typeface="Arial" panose="020B0604020202020204" pitchFamily="34" charset="0"/>
              <a:buChar char="•"/>
            </a:pPr>
            <a:r>
              <a:rPr lang="en-US" dirty="0"/>
              <a:t>Amazon Marketplace &amp; Amazon Basics particularly guilty, for example:</a:t>
            </a:r>
          </a:p>
          <a:p>
            <a:pPr marL="1085850" lvl="2" indent="-171450">
              <a:buFont typeface="Arial" panose="020B0604020202020204" pitchFamily="34" charset="0"/>
              <a:buChar char="•"/>
            </a:pPr>
            <a:r>
              <a:rPr lang="en-US" dirty="0"/>
              <a:t>Case of </a:t>
            </a:r>
            <a:r>
              <a:rPr lang="en-US" i="1" dirty="0"/>
              <a:t>Peak Design’s </a:t>
            </a:r>
            <a:r>
              <a:rPr lang="en-US" i="0" dirty="0"/>
              <a:t>Everyday Sling</a:t>
            </a:r>
            <a:r>
              <a:rPr lang="en-US" i="1" dirty="0"/>
              <a:t> </a:t>
            </a:r>
            <a:r>
              <a:rPr lang="en-US" i="0" dirty="0"/>
              <a:t>[15]</a:t>
            </a:r>
          </a:p>
          <a:p>
            <a:pPr marL="1543050" lvl="3" indent="-171450">
              <a:buFont typeface="Arial" panose="020B0604020202020204" pitchFamily="34" charset="0"/>
              <a:buChar char="•"/>
            </a:pPr>
            <a:r>
              <a:rPr lang="en-US" i="0" dirty="0"/>
              <a:t>Peak Design sold high-quality chest sling bags under “Everyday Sling”</a:t>
            </a:r>
          </a:p>
          <a:p>
            <a:pPr marL="1543050" lvl="3" indent="-171450">
              <a:buFont typeface="Arial" panose="020B0604020202020204" pitchFamily="34" charset="0"/>
              <a:buChar char="•"/>
            </a:pPr>
            <a:r>
              <a:rPr lang="en-US" i="0" dirty="0"/>
              <a:t>Amazon Basic’s “Everyday Sling” sold at half the price with an identical design</a:t>
            </a:r>
          </a:p>
          <a:p>
            <a:pPr marL="1543050" lvl="3" indent="-171450">
              <a:buFont typeface="Arial" panose="020B0604020202020204" pitchFamily="34" charset="0"/>
              <a:buChar char="•"/>
            </a:pPr>
            <a:r>
              <a:rPr lang="en-US" i="0" dirty="0"/>
              <a:t>When called out, Peak Design was de-platformed for several months </a:t>
            </a:r>
          </a:p>
          <a:p>
            <a:pPr marL="1085850" lvl="2" indent="-171450">
              <a:buFont typeface="Arial" panose="020B0604020202020204" pitchFamily="34" charset="0"/>
              <a:buChar char="•"/>
            </a:pPr>
            <a:r>
              <a:rPr lang="en-US" dirty="0"/>
              <a:t>Case of the Pirate Tripods and Amazon [16]</a:t>
            </a:r>
          </a:p>
          <a:p>
            <a:pPr marL="1543050" lvl="3" indent="-171450">
              <a:buFont typeface="Arial" panose="020B0604020202020204" pitchFamily="34" charset="0"/>
              <a:buChar char="•"/>
            </a:pPr>
            <a:r>
              <a:rPr lang="en-US" dirty="0"/>
              <a:t>Pirate Tripods made it to #1 seller (@ $3.5+ million)</a:t>
            </a:r>
          </a:p>
          <a:p>
            <a:pPr marL="1543050" lvl="3" indent="-171450">
              <a:buFont typeface="Arial" panose="020B0604020202020204" pitchFamily="34" charset="0"/>
              <a:buChar char="•"/>
            </a:pPr>
            <a:r>
              <a:rPr lang="en-US" dirty="0"/>
              <a:t>Amazon Basics tripod w/ identical design &amp; cheaper price</a:t>
            </a:r>
          </a:p>
          <a:p>
            <a:pPr marL="1543050" lvl="3" indent="-171450">
              <a:buFont typeface="Arial" panose="020B0604020202020204" pitchFamily="34" charset="0"/>
              <a:buChar char="•"/>
            </a:pPr>
            <a:r>
              <a:rPr lang="en-US" dirty="0"/>
              <a:t>Pirate Tripods de-platformed after expressing grievances</a:t>
            </a:r>
          </a:p>
          <a:p>
            <a:pPr marL="628650" lvl="1" indent="-171450">
              <a:buFont typeface="Arial" panose="020B0604020202020204" pitchFamily="34" charset="0"/>
              <a:buChar char="•"/>
            </a:pPr>
            <a:r>
              <a:rPr lang="en-US" dirty="0"/>
              <a:t>Both taken to PTAB</a:t>
            </a:r>
          </a:p>
          <a:p>
            <a:pPr marL="628650" lvl="1" indent="-171450">
              <a:buFont typeface="Arial" panose="020B0604020202020204" pitchFamily="34" charset="0"/>
              <a:buChar char="•"/>
            </a:pPr>
            <a:r>
              <a:rPr lang="en-US" dirty="0"/>
              <a:t>PTAB (Patent Trial and Appeal Board) [18]</a:t>
            </a:r>
          </a:p>
          <a:p>
            <a:pPr marL="1085850" lvl="2" indent="-171450">
              <a:buFont typeface="Arial" panose="020B0604020202020204" pitchFamily="34" charset="0"/>
              <a:buChar char="•"/>
            </a:pPr>
            <a:r>
              <a:rPr lang="en-US" dirty="0"/>
              <a:t>Suites handed down against Big Tech are appealed to PTAB </a:t>
            </a:r>
          </a:p>
          <a:p>
            <a:pPr marL="1543050" lvl="3" indent="-171450">
              <a:buFont typeface="Arial" panose="020B0604020202020204" pitchFamily="34" charset="0"/>
              <a:buChar char="•"/>
            </a:pPr>
            <a:r>
              <a:rPr lang="en-US" dirty="0"/>
              <a:t>However</a:t>
            </a:r>
          </a:p>
          <a:p>
            <a:pPr marL="2000250" lvl="4" indent="-171450">
              <a:buFont typeface="Arial" panose="020B0604020202020204" pitchFamily="34" charset="0"/>
              <a:buChar char="•"/>
            </a:pPr>
            <a:r>
              <a:rPr lang="en-US" dirty="0"/>
              <a:t>Cases can be appealed endlessly</a:t>
            </a:r>
          </a:p>
          <a:p>
            <a:pPr marL="1085850" lvl="2" indent="-171450">
              <a:buFont typeface="Arial" panose="020B0604020202020204" pitchFamily="34" charset="0"/>
              <a:buChar char="•"/>
            </a:pPr>
            <a:r>
              <a:rPr lang="en-US" dirty="0"/>
              <a:t>Becomes a game of financial chicken </a:t>
            </a:r>
          </a:p>
          <a:p>
            <a:pPr marL="1543050" lvl="3" indent="-171450">
              <a:buFont typeface="Arial" panose="020B0604020202020204" pitchFamily="34" charset="0"/>
              <a:buChar char="•"/>
            </a:pPr>
            <a:r>
              <a:rPr lang="en-US" dirty="0"/>
              <a:t>Plaintiffs acquiesce due to lack of finance</a:t>
            </a:r>
          </a:p>
          <a:p>
            <a:pPr marL="1085850" lvl="2" indent="-171450">
              <a:buFont typeface="Arial" panose="020B0604020202020204" pitchFamily="34" charset="0"/>
              <a:buChar char="•"/>
            </a:pPr>
            <a:r>
              <a:rPr lang="en-US" dirty="0"/>
              <a:t>2021: Big Tech entities made up &gt;80% of PTAB appeals</a:t>
            </a:r>
          </a:p>
          <a:p>
            <a:pPr marL="1543050" lvl="3" indent="-171450">
              <a:buFont typeface="Arial" panose="020B0604020202020204" pitchFamily="34" charset="0"/>
              <a:buChar char="•"/>
            </a:pPr>
            <a:r>
              <a:rPr lang="en-US" dirty="0"/>
              <a:t>2020: 84% of appeals lead to dropped cases against Big Tech</a:t>
            </a:r>
          </a:p>
          <a:p>
            <a:pPr marL="171450" indent="-171450">
              <a:buFont typeface="Arial" panose="020B0604020202020204" pitchFamily="34" charset="0"/>
              <a:buChar char="•"/>
            </a:pPr>
            <a:r>
              <a:rPr lang="en-US" dirty="0"/>
              <a:t>REGARDING HARVEST, USAGE, AND SALE OF DATA</a:t>
            </a:r>
          </a:p>
          <a:p>
            <a:pPr marL="628650" lvl="1" indent="-171450">
              <a:buFont typeface="Arial" panose="020B0604020202020204" pitchFamily="34" charset="0"/>
              <a:buChar char="•"/>
            </a:pPr>
            <a:r>
              <a:rPr lang="en-US" dirty="0"/>
              <a:t>FTC sued Meta [5]</a:t>
            </a:r>
          </a:p>
          <a:p>
            <a:pPr marL="1085850" lvl="2" indent="-171450">
              <a:buFont typeface="Arial" panose="020B0604020202020204" pitchFamily="34" charset="0"/>
              <a:buChar char="•"/>
            </a:pPr>
            <a:r>
              <a:rPr lang="en-US" dirty="0"/>
              <a:t>Around the sale of user data to 3</a:t>
            </a:r>
            <a:r>
              <a:rPr lang="en-US" baseline="30000" dirty="0"/>
              <a:t>rd</a:t>
            </a:r>
            <a:r>
              <a:rPr lang="en-US" dirty="0"/>
              <a:t> party ad and polling agencies</a:t>
            </a:r>
          </a:p>
          <a:p>
            <a:pPr marL="628650" lvl="1" indent="-171450">
              <a:buFont typeface="Arial" panose="020B0604020202020204" pitchFamily="34" charset="0"/>
              <a:buChar char="•"/>
            </a:pPr>
            <a:r>
              <a:rPr lang="en-US" b="0" i="0" dirty="0">
                <a:solidFill>
                  <a:srgbClr val="333333"/>
                </a:solidFill>
                <a:effectLst/>
                <a:latin typeface="Georgia" panose="02040502050405020303" pitchFamily="18" charset="0"/>
              </a:rPr>
              <a:t>October 2020:  DOJ filed lawsuit against Google [5]</a:t>
            </a:r>
          </a:p>
          <a:p>
            <a:pPr marL="1085850" lvl="2" indent="-171450">
              <a:buFont typeface="Arial" panose="020B0604020202020204" pitchFamily="34" charset="0"/>
              <a:buChar char="•"/>
            </a:pPr>
            <a:r>
              <a:rPr lang="en-US" b="0" i="0" dirty="0">
                <a:solidFill>
                  <a:srgbClr val="333333"/>
                </a:solidFill>
                <a:effectLst/>
                <a:latin typeface="Georgia" panose="02040502050405020303" pitchFamily="18" charset="0"/>
              </a:rPr>
              <a:t>For unlawfully maintaining monopolies over its search services </a:t>
            </a:r>
          </a:p>
          <a:p>
            <a:pPr marL="628650" lvl="1" indent="-171450">
              <a:buFont typeface="Arial" panose="020B0604020202020204" pitchFamily="34" charset="0"/>
              <a:buChar char="•"/>
            </a:pPr>
            <a:r>
              <a:rPr lang="en-US" dirty="0"/>
              <a:t>COVID-19 Pandemic</a:t>
            </a:r>
          </a:p>
          <a:p>
            <a:pPr marL="1085850" lvl="2" indent="-171450">
              <a:buFont typeface="Arial" panose="020B0604020202020204" pitchFamily="34" charset="0"/>
              <a:buChar char="•"/>
            </a:pPr>
            <a:r>
              <a:rPr lang="en-US" dirty="0"/>
              <a:t>Apple sold its user’s geodata [1]</a:t>
            </a:r>
          </a:p>
          <a:p>
            <a:pPr marL="1085850" lvl="2" indent="-171450">
              <a:buFont typeface="Arial" panose="020B0604020202020204" pitchFamily="34" charset="0"/>
              <a:buChar char="•"/>
            </a:pPr>
            <a:r>
              <a:rPr lang="en-US" dirty="0"/>
              <a:t>For contact tracing programs in cities around the world without user consent</a:t>
            </a:r>
          </a:p>
          <a:p>
            <a:pPr marL="1543050" lvl="3" indent="-171450">
              <a:buFont typeface="Arial" panose="020B0604020202020204" pitchFamily="34" charset="0"/>
              <a:buChar char="•"/>
            </a:pPr>
            <a:r>
              <a:rPr lang="en-US" dirty="0"/>
              <a:t>Used by law enforcement in San Francisco, Portland, New York, and others [1]</a:t>
            </a:r>
          </a:p>
          <a:p>
            <a:pPr marL="171450" lvl="0" indent="-171450">
              <a:buFont typeface="Arial" panose="020B0604020202020204" pitchFamily="34" charset="0"/>
              <a:buChar char="•"/>
            </a:pPr>
            <a:r>
              <a:rPr lang="en-US" dirty="0"/>
              <a:t>Arbitrary Censorship [3]</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Since Twitter and Facebook’s lack of published standards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&amp; no written or published examples of acceptable/policeable content</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Censorship can be dismissed with “The Algorithm” (Twitter, Facebook, Google)</a:t>
            </a:r>
          </a:p>
          <a:p>
            <a:pPr marL="1543050" marR="0" lvl="3"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Dodges criticism behind an opaque excuse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harsh instances of censorship captured in the caricature of Political Cartoonist A. F. Branco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Images Used: [e]</a:t>
            </a:r>
          </a:p>
          <a:p>
            <a:r>
              <a:rPr lang="en-US" dirty="0"/>
              <a:t>Sources: [1, 2, 3, 4, 5, 12, 15, 16, 18]</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935380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ANTITRUST MEASURES ARE NECESSARY TO:</a:t>
            </a:r>
          </a:p>
          <a:p>
            <a:pPr marL="171450" indent="-171450">
              <a:buFont typeface="Arial" panose="020B0604020202020204" pitchFamily="34" charset="0"/>
              <a:buChar char="•"/>
            </a:pPr>
            <a:r>
              <a:rPr lang="en-US" dirty="0"/>
              <a:t>RELEVEL THE PLAYING FIELD AND </a:t>
            </a:r>
          </a:p>
          <a:p>
            <a:pPr marL="171450" indent="-171450">
              <a:buFont typeface="Arial" panose="020B0604020202020204" pitchFamily="34" charset="0"/>
              <a:buChar char="•"/>
            </a:pPr>
            <a:r>
              <a:rPr lang="en-US" dirty="0"/>
              <a:t>DECONSTRUCT THE ABUSES OF BIG TECH</a:t>
            </a:r>
          </a:p>
          <a:p>
            <a:pPr marL="0" indent="0">
              <a:buFont typeface="Arial" panose="020B0604020202020204" pitchFamily="34" charset="0"/>
              <a:buNone/>
            </a:pPr>
            <a:r>
              <a:rPr lang="en-US" dirty="0"/>
              <a:t>_______________________________________________________________</a:t>
            </a:r>
          </a:p>
          <a:p>
            <a:pPr marL="171450" indent="-171450">
              <a:buFont typeface="Arial" panose="020B0604020202020204" pitchFamily="34" charset="0"/>
              <a:buChar char="•"/>
            </a:pPr>
            <a:r>
              <a:rPr lang="en-US" dirty="0"/>
              <a:t>This can be accomplished by way of:</a:t>
            </a:r>
          </a:p>
          <a:p>
            <a:pPr marL="628650" lvl="1" indent="-171450">
              <a:buFont typeface="Arial" panose="020B0604020202020204" pitchFamily="34" charset="0"/>
              <a:buChar char="•"/>
            </a:pPr>
            <a:r>
              <a:rPr lang="en-US" dirty="0"/>
              <a:t>REFORM &amp; ACCOUNTABILITY </a:t>
            </a:r>
          </a:p>
          <a:p>
            <a:pPr marL="1085850" lvl="2" indent="-171450" algn="l" fontAlgn="base">
              <a:buFont typeface="Arial" panose="020B0604020202020204" pitchFamily="34" charset="0"/>
              <a:buChar char="•"/>
            </a:pPr>
            <a:r>
              <a:rPr lang="en-US" dirty="0"/>
              <a:t>We can bring Big Tech to curb beneath the law, </a:t>
            </a:r>
            <a:r>
              <a:rPr lang="en-US" b="0" i="0" dirty="0">
                <a:solidFill>
                  <a:srgbClr val="E8EAED"/>
                </a:solidFill>
                <a:effectLst/>
                <a:latin typeface="Google Sans"/>
              </a:rPr>
              <a:t>à la </a:t>
            </a:r>
            <a:r>
              <a:rPr lang="en-US" dirty="0"/>
              <a:t>picture courtesy of Pol. Cartoonist Chad Crowe</a:t>
            </a:r>
          </a:p>
          <a:p>
            <a:pPr marL="1085850" lvl="2" indent="-171450">
              <a:buFont typeface="Arial" panose="020B0604020202020204" pitchFamily="34" charset="0"/>
              <a:buChar char="•"/>
            </a:pPr>
            <a:r>
              <a:rPr lang="en-US" dirty="0"/>
              <a:t>We must modernize the current framework of anti-trust legislation to address </a:t>
            </a:r>
          </a:p>
          <a:p>
            <a:pPr marL="1543050" lvl="3" indent="-171450">
              <a:buFont typeface="Arial" panose="020B0604020202020204" pitchFamily="34" charset="0"/>
              <a:buChar char="•"/>
            </a:pPr>
            <a:r>
              <a:rPr lang="en-US" dirty="0"/>
              <a:t>The software bases and digital infrastructure dominated by Big Tech </a:t>
            </a:r>
          </a:p>
          <a:p>
            <a:pPr marL="1543050" lvl="3" indent="-171450">
              <a:buFont typeface="Arial" panose="020B0604020202020204" pitchFamily="34" charset="0"/>
              <a:buChar char="•"/>
            </a:pPr>
            <a:r>
              <a:rPr lang="en-US" dirty="0"/>
              <a:t>On some platforms, Big Tech dominates more than 90% (like Google’s webservices) [5]</a:t>
            </a:r>
          </a:p>
          <a:p>
            <a:pPr marL="1543050" lvl="3" indent="-171450">
              <a:buFont typeface="Arial" panose="020B0604020202020204" pitchFamily="34" charset="0"/>
              <a:buChar char="•"/>
            </a:pPr>
            <a:r>
              <a:rPr lang="en-US" dirty="0"/>
              <a:t>Address PTAB concerns</a:t>
            </a:r>
          </a:p>
          <a:p>
            <a:pPr marL="1085850" lvl="2" indent="-171450">
              <a:buFont typeface="Arial" panose="020B0604020202020204" pitchFamily="34" charset="0"/>
              <a:buChar char="•"/>
            </a:pPr>
            <a:r>
              <a:rPr lang="en-US" dirty="0"/>
              <a:t>We must establish executive liability</a:t>
            </a:r>
          </a:p>
          <a:p>
            <a:pPr marL="1543050" lvl="3" indent="-171450">
              <a:buFont typeface="Arial" panose="020B0604020202020204" pitchFamily="34" charset="0"/>
              <a:buChar char="•"/>
            </a:pPr>
            <a:r>
              <a:rPr lang="en-US" dirty="0"/>
              <a:t>Reform SECTION 230 of the Communications Decency Act (1996) [13]</a:t>
            </a:r>
          </a:p>
          <a:p>
            <a:pPr marL="2000250" lvl="4" indent="-171450">
              <a:buFont typeface="Arial" panose="020B0604020202020204" pitchFamily="34" charset="0"/>
              <a:buChar char="•"/>
            </a:pPr>
            <a:r>
              <a:rPr lang="en-US" dirty="0"/>
              <a:t>Which currently affords liability protection to content platforms</a:t>
            </a:r>
          </a:p>
          <a:p>
            <a:pPr marL="1543050" lvl="3" indent="-171450">
              <a:buFont typeface="Arial" panose="020B0604020202020204" pitchFamily="34" charset="0"/>
              <a:buChar char="•"/>
            </a:pPr>
            <a:r>
              <a:rPr lang="en-US" dirty="0"/>
              <a:t>Add concessions:</a:t>
            </a:r>
          </a:p>
          <a:p>
            <a:pPr marL="2000250" lvl="4" indent="-171450">
              <a:buFont typeface="Arial" panose="020B0604020202020204" pitchFamily="34" charset="0"/>
              <a:buChar char="•"/>
            </a:pPr>
            <a:r>
              <a:rPr lang="en-US" dirty="0"/>
              <a:t>Strip liability protections from executives, platforms, etc. for censorship &amp; policy violations</a:t>
            </a:r>
          </a:p>
          <a:p>
            <a:pPr marL="2000250" lvl="4" indent="-171450">
              <a:buFont typeface="Arial" panose="020B0604020202020204" pitchFamily="34" charset="0"/>
              <a:buChar char="•"/>
            </a:pPr>
            <a:r>
              <a:rPr lang="en-US" dirty="0"/>
              <a:t>Require transparent standards of online conduct criteria </a:t>
            </a:r>
          </a:p>
          <a:p>
            <a:pPr marL="2000250" lvl="4" indent="-171450">
              <a:buFont typeface="Arial" panose="020B0604020202020204" pitchFamily="34" charset="0"/>
              <a:buChar char="•"/>
            </a:pPr>
            <a:r>
              <a:rPr lang="en-US" dirty="0"/>
              <a:t>Address algorithms employed in broad-strokes censorship</a:t>
            </a:r>
            <a:endParaRPr lang="en-US" dirty="0">
              <a:highlight>
                <a:srgbClr val="FFFF00"/>
              </a:highlight>
            </a:endParaRPr>
          </a:p>
          <a:p>
            <a:pPr marL="1085850" lvl="2" indent="-171450">
              <a:buFont typeface="Arial" panose="020B0604020202020204" pitchFamily="34" charset="0"/>
              <a:buChar char="•"/>
            </a:pPr>
            <a:r>
              <a:rPr lang="en-US" dirty="0"/>
              <a:t>Must insist on transparency</a:t>
            </a:r>
          </a:p>
          <a:p>
            <a:pPr marL="1543050" lvl="3" indent="-171450">
              <a:buFont typeface="Arial" panose="020B0604020202020204" pitchFamily="34" charset="0"/>
              <a:buChar char="•"/>
            </a:pPr>
            <a:r>
              <a:rPr lang="en-US" dirty="0"/>
              <a:t>Require publishing of algorithms for moderation</a:t>
            </a:r>
          </a:p>
          <a:p>
            <a:pPr marL="1543050" lvl="3" indent="-171450">
              <a:buFont typeface="Arial" panose="020B0604020202020204" pitchFamily="34" charset="0"/>
              <a:buChar char="•"/>
            </a:pPr>
            <a:r>
              <a:rPr lang="en-US" dirty="0"/>
              <a:t>Require clear policies and examples for acceptable content and policeable content</a:t>
            </a:r>
          </a:p>
          <a:p>
            <a:pPr marL="628650" lvl="1" indent="-171450">
              <a:buFont typeface="Arial" panose="020B0604020202020204" pitchFamily="34" charset="0"/>
              <a:buChar char="•"/>
            </a:pPr>
            <a:r>
              <a:rPr lang="en-US" dirty="0"/>
              <a:t>LAW</a:t>
            </a:r>
          </a:p>
          <a:p>
            <a:pPr marL="1085850" lvl="2" indent="-171450">
              <a:buFont typeface="Arial" panose="020B0604020202020204" pitchFamily="34" charset="0"/>
              <a:buChar char="•"/>
            </a:pPr>
            <a:r>
              <a:rPr lang="en-US" dirty="0"/>
              <a:t>The passage of Data Privacy laws, giving the user ultimate ownership over their data</a:t>
            </a:r>
          </a:p>
          <a:p>
            <a:pPr marL="1543050" lvl="3" indent="-171450">
              <a:buFont typeface="Arial" panose="020B0604020202020204" pitchFamily="34" charset="0"/>
              <a:buChar char="•"/>
            </a:pPr>
            <a:r>
              <a:rPr lang="en-US" dirty="0"/>
              <a:t>Allowing user freedom and choice with how their data is collected, stored, and handled</a:t>
            </a:r>
          </a:p>
          <a:p>
            <a:pPr marL="1085850" lvl="2" indent="-171450">
              <a:buFont typeface="Arial" panose="020B0604020202020204" pitchFamily="34" charset="0"/>
              <a:buChar char="•"/>
            </a:pPr>
            <a:r>
              <a:rPr lang="en-US" dirty="0"/>
              <a:t>Amend Section 5 of FTC Act [8, 9]</a:t>
            </a:r>
          </a:p>
          <a:p>
            <a:pPr marL="1543050" lvl="3" indent="-171450">
              <a:buFont typeface="Arial" panose="020B0604020202020204" pitchFamily="34" charset="0"/>
              <a:buChar char="•"/>
            </a:pPr>
            <a:r>
              <a:rPr lang="en-US" dirty="0"/>
              <a:t>Give litigation efforts more bases</a:t>
            </a:r>
          </a:p>
          <a:p>
            <a:pPr marL="1543050" lvl="3" indent="-171450">
              <a:buFont typeface="Arial" panose="020B0604020202020204" pitchFamily="34" charset="0"/>
              <a:buChar char="•"/>
            </a:pPr>
            <a:r>
              <a:rPr lang="en-US" dirty="0"/>
              <a:t>Don’t have to produce written agreements on collusions, </a:t>
            </a:r>
          </a:p>
          <a:p>
            <a:pPr marL="2000250" lvl="4" indent="-171450">
              <a:buFont typeface="Arial" panose="020B0604020202020204" pitchFamily="34" charset="0"/>
              <a:buChar char="•"/>
            </a:pPr>
            <a:r>
              <a:rPr lang="en-US" dirty="0"/>
              <a:t>Relying on data-driven correlations &amp; market history</a:t>
            </a:r>
          </a:p>
          <a:p>
            <a:pPr marL="171450" indent="-171450">
              <a:buFont typeface="Arial" panose="020B0604020202020204" pitchFamily="34" charset="0"/>
              <a:buChar char="•"/>
            </a:pPr>
            <a:r>
              <a:rPr lang="en-US" dirty="0"/>
              <a:t>ALL OF THESE ARE AIMED AT </a:t>
            </a:r>
          </a:p>
          <a:p>
            <a:pPr marL="628650" lvl="1" indent="-171450">
              <a:buFont typeface="Arial" panose="020B0604020202020204" pitchFamily="34" charset="0"/>
              <a:buChar char="•"/>
            </a:pPr>
            <a:r>
              <a:rPr lang="en-US" dirty="0"/>
              <a:t>RECOVERING A STANDARD OF FAIRNESS</a:t>
            </a:r>
          </a:p>
          <a:p>
            <a:pPr marL="628650" lvl="1" indent="-171450">
              <a:buFont typeface="Arial" panose="020B0604020202020204" pitchFamily="34" charset="0"/>
              <a:buChar char="•"/>
            </a:pPr>
            <a:r>
              <a:rPr lang="en-US" dirty="0"/>
              <a:t>PROMOTING &amp; REGULATING NEUTRALITY</a:t>
            </a:r>
          </a:p>
          <a:p>
            <a:pPr marL="628650" lvl="1" indent="-171450">
              <a:buFont typeface="Arial" panose="020B0604020202020204" pitchFamily="34" charset="0"/>
              <a:buChar char="•"/>
            </a:pPr>
            <a:r>
              <a:rPr lang="en-US" dirty="0"/>
              <a:t>GIVING US THE MEANS TO HOLD BIG TECH ACCOUNTABLE</a:t>
            </a:r>
          </a:p>
          <a:p>
            <a:endParaRPr lang="en-US" dirty="0"/>
          </a:p>
          <a:p>
            <a:r>
              <a:rPr lang="en-US" dirty="0"/>
              <a:t>THANK YOU, ANY QUESTIONS OR CLARIFICATIONS?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Images Used: [f]</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Sources: [3, 4, 5, 6, 7, 8, 9, 13, 17]</a:t>
            </a:r>
          </a:p>
          <a:p>
            <a:r>
              <a:rPr lang="en-US" dirty="0"/>
              <a:t>___________________________________________________________________________</a:t>
            </a:r>
          </a:p>
          <a:p>
            <a:r>
              <a:rPr lang="en-US" u="none" dirty="0"/>
              <a:t>ARGUMENTS, COUNTERS, QUESTIONS</a:t>
            </a:r>
            <a:endParaRPr lang="en-US" dirty="0"/>
          </a:p>
          <a:p>
            <a:pPr lvl="1"/>
            <a:r>
              <a:rPr lang="en-US" dirty="0"/>
              <a:t>PARLER QUESTIONS</a:t>
            </a:r>
          </a:p>
          <a:p>
            <a:pPr marL="685800" lvl="1" indent="-228600" rtl="0" fontAlgn="ctr">
              <a:spcBef>
                <a:spcPts val="0"/>
              </a:spcBef>
              <a:spcAft>
                <a:spcPts val="0"/>
              </a:spcAft>
              <a:buFont typeface="Arial" panose="020B0604020202020204" pitchFamily="34" charset="0"/>
              <a:buChar char="•"/>
            </a:pPr>
            <a:r>
              <a:rPr lang="en-US" sz="1100" i="0" dirty="0">
                <a:solidFill>
                  <a:srgbClr val="5B9BD5"/>
                </a:solidFill>
                <a:effectLst/>
                <a:latin typeface="Calibri" panose="020F0502020204030204" pitchFamily="34" charset="0"/>
              </a:rPr>
              <a:t>Arguing justifications, it still ignored Due Process Under the Law</a:t>
            </a:r>
          </a:p>
          <a:p>
            <a:pPr marL="1143000" lvl="2" indent="-228600" rtl="0" fontAlgn="ctr">
              <a:spcBef>
                <a:spcPts val="0"/>
              </a:spcBef>
              <a:spcAft>
                <a:spcPts val="0"/>
              </a:spcAft>
              <a:buFont typeface="Arial" panose="020B0604020202020204" pitchFamily="34" charset="0"/>
              <a:buChar char="•"/>
            </a:pPr>
            <a:r>
              <a:rPr lang="en-US" sz="1100" i="0" dirty="0">
                <a:solidFill>
                  <a:srgbClr val="5B9BD5"/>
                </a:solidFill>
                <a:effectLst/>
                <a:latin typeface="Calibri" panose="020F0502020204030204" pitchFamily="34" charset="0"/>
              </a:rPr>
              <a:t>Ignores federal and local jurisdiction, approvals, investigative and punitive procedure {Judge, Jury, &amp; Executioner}</a:t>
            </a:r>
          </a:p>
          <a:p>
            <a:pPr marL="1143000" lvl="2" indent="-228600" rtl="0" fontAlgn="ctr">
              <a:spcBef>
                <a:spcPts val="0"/>
              </a:spcBef>
              <a:spcAft>
                <a:spcPts val="0"/>
              </a:spcAft>
              <a:buFont typeface="Arial" panose="020B0604020202020204" pitchFamily="34" charset="0"/>
              <a:buChar char="•"/>
            </a:pPr>
            <a:r>
              <a:rPr lang="en-US" sz="1600" b="0" i="1" dirty="0">
                <a:solidFill>
                  <a:srgbClr val="4A4A4A"/>
                </a:solidFill>
                <a:effectLst/>
                <a:latin typeface="open sans" panose="020B0606030504020204" pitchFamily="34" charset="0"/>
              </a:rPr>
              <a:t>5th U.S. Circuit Court of Appeals</a:t>
            </a:r>
            <a:r>
              <a:rPr lang="en-US" sz="1100" b="0" i="1" dirty="0">
                <a:solidFill>
                  <a:srgbClr val="5B9BD5"/>
                </a:solidFill>
                <a:effectLst/>
                <a:latin typeface="Calibri" panose="020F0502020204030204" pitchFamily="34" charset="0"/>
              </a:rPr>
              <a:t> </a:t>
            </a:r>
            <a:r>
              <a:rPr lang="en-US" sz="1600" b="0" i="0" dirty="0">
                <a:solidFill>
                  <a:srgbClr val="222222"/>
                </a:solidFill>
                <a:effectLst/>
                <a:latin typeface="pt serif" panose="020B0604020202020204" pitchFamily="18" charset="0"/>
              </a:rPr>
              <a:t>law prohibiting large social media companies from banning users’ posts based on their political viewpoints will go into effect after a federal appeals court found in favor of the law </a:t>
            </a:r>
          </a:p>
          <a:p>
            <a:pPr marL="1600200" marR="0" lvl="3" indent="-22860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dirty="0">
                <a:hlinkClick r:id="rId3"/>
              </a:rPr>
              <a:t>https://www.reuters.com/legal/us-appeals-court-rules-against-big-techs-ability-regulate-online-speech-2022-09-16/</a:t>
            </a:r>
            <a:endParaRPr lang="en-US" sz="1600" b="0" i="0" dirty="0">
              <a:solidFill>
                <a:srgbClr val="222222"/>
              </a:solidFill>
              <a:effectLst/>
              <a:latin typeface="pt serif" panose="020B0604020202020204" pitchFamily="18" charset="0"/>
            </a:endParaRPr>
          </a:p>
          <a:p>
            <a:pPr marL="1143000" lvl="2" indent="-228600" rtl="0" fontAlgn="ctr">
              <a:spcBef>
                <a:spcPts val="0"/>
              </a:spcBef>
              <a:spcAft>
                <a:spcPts val="0"/>
              </a:spcAft>
              <a:buFont typeface="Arial" panose="020B0604020202020204" pitchFamily="34" charset="0"/>
              <a:buChar char="•"/>
            </a:pPr>
            <a:r>
              <a:rPr lang="en-US" sz="1600" b="0" i="0" dirty="0">
                <a:solidFill>
                  <a:srgbClr val="222222"/>
                </a:solidFill>
                <a:effectLst/>
                <a:latin typeface="pt serif" panose="020B0604020202020204" pitchFamily="18" charset="0"/>
              </a:rPr>
              <a:t>All speech ought to be treated equally under law</a:t>
            </a:r>
          </a:p>
          <a:p>
            <a:pPr marL="1143000" lvl="2" indent="-228600" rtl="0" fontAlgn="ctr">
              <a:spcBef>
                <a:spcPts val="0"/>
              </a:spcBef>
              <a:spcAft>
                <a:spcPts val="0"/>
              </a:spcAft>
              <a:buFont typeface="Arial" panose="020B0604020202020204" pitchFamily="34" charset="0"/>
              <a:buChar char="•"/>
            </a:pPr>
            <a:r>
              <a:rPr lang="en-US" sz="1600" b="0" i="0" dirty="0">
                <a:solidFill>
                  <a:srgbClr val="222222"/>
                </a:solidFill>
                <a:effectLst/>
                <a:latin typeface="pt serif" panose="020B0604020202020204" pitchFamily="18" charset="0"/>
              </a:rPr>
              <a:t>Will likely be appealed to the SCOTUS </a:t>
            </a:r>
          </a:p>
          <a:p>
            <a:pPr marL="1143000" lvl="2" indent="-228600" rtl="0" fontAlgn="ctr">
              <a:spcBef>
                <a:spcPts val="0"/>
              </a:spcBef>
              <a:spcAft>
                <a:spcPts val="0"/>
              </a:spcAft>
              <a:buFont typeface="Arial" panose="020B0604020202020204" pitchFamily="34" charset="0"/>
              <a:buChar char="•"/>
            </a:pPr>
            <a:endParaRPr lang="en-US" sz="1600" b="0" i="0" dirty="0">
              <a:solidFill>
                <a:srgbClr val="222222"/>
              </a:solidFill>
              <a:effectLst/>
              <a:latin typeface="pt serif" panose="020B0604020202020204" pitchFamily="18" charset="0"/>
            </a:endParaRPr>
          </a:p>
          <a:p>
            <a:pPr marL="457200" lvl="1" indent="0" rtl="0" fontAlgn="ctr">
              <a:spcBef>
                <a:spcPts val="0"/>
              </a:spcBef>
              <a:spcAft>
                <a:spcPts val="0"/>
              </a:spcAft>
              <a:buFont typeface="Arial" panose="020B0604020202020204" pitchFamily="34" charset="0"/>
              <a:buNone/>
            </a:pPr>
            <a:r>
              <a:rPr lang="en-US" sz="1100" b="0" i="0" dirty="0">
                <a:solidFill>
                  <a:srgbClr val="222222"/>
                </a:solidFill>
                <a:effectLst/>
                <a:latin typeface="pt serif" panose="020B0604020202020204" pitchFamily="18" charset="0"/>
              </a:rPr>
              <a:t>PRIVATE SALE/COLLECTION OF METADATA</a:t>
            </a:r>
            <a:endParaRPr lang="en-US" sz="1100" i="1" dirty="0">
              <a:solidFill>
                <a:srgbClr val="5B9BD5"/>
              </a:solidFill>
              <a:effectLst/>
              <a:latin typeface="Calibri" panose="020F0502020204030204" pitchFamily="34" charset="0"/>
            </a:endParaRPr>
          </a:p>
          <a:p>
            <a:pPr marL="628650" lvl="1" indent="-171450">
              <a:buFont typeface="Arial" panose="020B0604020202020204" pitchFamily="34" charset="0"/>
              <a:buChar char="•"/>
            </a:pPr>
            <a:r>
              <a:rPr lang="en-US" dirty="0"/>
              <a:t>Arguing legal authority</a:t>
            </a:r>
          </a:p>
          <a:p>
            <a:pPr marL="1085850" lvl="2" indent="-171450">
              <a:buFont typeface="Arial" panose="020B0604020202020204" pitchFamily="34" charset="0"/>
              <a:buChar char="•"/>
            </a:pPr>
            <a:r>
              <a:rPr lang="en-US" dirty="0"/>
              <a:t>Still reeks of privacy violation</a:t>
            </a:r>
          </a:p>
          <a:p>
            <a:pPr marL="1085850" lvl="2" indent="-171450">
              <a:buFont typeface="Arial" panose="020B0604020202020204" pitchFamily="34" charset="0"/>
              <a:buChar char="•"/>
            </a:pPr>
            <a:r>
              <a:rPr lang="en-US" dirty="0"/>
              <a:t>Hidden behind written opt-out policies (Facebook, Twitter, Apple Maps)</a:t>
            </a:r>
          </a:p>
          <a:p>
            <a:pPr marL="1543050" lvl="3" indent="-171450">
              <a:buFont typeface="Arial" panose="020B0604020202020204" pitchFamily="34" charset="0"/>
              <a:buChar char="•"/>
            </a:pPr>
            <a:r>
              <a:rPr lang="en-US" dirty="0"/>
              <a:t>One might argue this are intentionally obscured </a:t>
            </a:r>
          </a:p>
          <a:p>
            <a:pPr marL="1085850" lvl="2" indent="-171450">
              <a:buFont typeface="Arial" panose="020B0604020202020204" pitchFamily="34" charset="0"/>
              <a:buChar char="•"/>
            </a:pPr>
            <a:r>
              <a:rPr lang="en-US" dirty="0"/>
              <a:t>A state of emergency should not suspend laws nor violate individual rights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590064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4032177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53821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5"/>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630451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presentation on the rise of AI/Robotics and its effect on the job market, specifically relating to all of us.</a:t>
            </a:r>
          </a:p>
        </p:txBody>
      </p:sp>
      <p:sp>
        <p:nvSpPr>
          <p:cNvPr id="4" name="Slide Number Placeholder 3"/>
          <p:cNvSpPr>
            <a:spLocks noGrp="1"/>
          </p:cNvSpPr>
          <p:nvPr>
            <p:ph type="sldNum" sz="quarter" idx="5"/>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497673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Automation is the fundamental piece of Robotics and AI.</a:t>
            </a:r>
          </a:p>
          <a:p>
            <a:endParaRPr lang="en-US" dirty="0"/>
          </a:p>
          <a:p>
            <a:r>
              <a:rPr lang="en-US" dirty="0"/>
              <a:t>Automation is the process of making an apparatus or system operate automatically. </a:t>
            </a:r>
          </a:p>
          <a:p>
            <a:endParaRPr lang="en-US" dirty="0"/>
          </a:p>
          <a:p>
            <a:r>
              <a:rPr lang="en-US" dirty="0"/>
              <a:t>As you can see in the graph, since 2000, 1.7 million jobs have been lost all over the world due to automation. The downwards exponential curve demonstrates the fast prominence automation has on us today.</a:t>
            </a:r>
          </a:p>
          <a:p>
            <a:endParaRPr lang="en-US" dirty="0"/>
          </a:p>
          <a:p>
            <a:r>
              <a:rPr lang="en-US" dirty="0"/>
              <a:t>Automation can take many forms.</a:t>
            </a:r>
          </a:p>
          <a:p>
            <a:r>
              <a:rPr lang="en-US" dirty="0"/>
              <a:t>Hardware automation -&gt; Mechanical devices such as pulleys, supply chain tools, etc.</a:t>
            </a:r>
          </a:p>
          <a:p>
            <a:r>
              <a:rPr lang="en-US" dirty="0"/>
              <a:t>Software automation -&gt; AI makes intelligent decisions, machine learning to train how to make these decisions, natural language processing understands human language to input instructions</a:t>
            </a:r>
          </a:p>
          <a:p>
            <a:endParaRPr lang="en-US" dirty="0"/>
          </a:p>
          <a:p>
            <a:r>
              <a:rPr lang="en-US" dirty="0"/>
              <a:t>With these hardware and software automation strategies, they can be combined into robotics which is taking over the job market.</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605500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Robots and AI have been on the rise in the industry, and rightfully so. </a:t>
            </a:r>
          </a:p>
          <a:p>
            <a:r>
              <a:rPr lang="en-US" dirty="0"/>
              <a:t>Some Robots can perform tasks as much as 500% faster than human workers.</a:t>
            </a:r>
          </a:p>
          <a:p>
            <a:endParaRPr lang="en-US" dirty="0"/>
          </a:p>
          <a:p>
            <a:r>
              <a:rPr lang="en-US" dirty="0"/>
              <a:t>As a result, today, in the first quarter of 2022 the orders of robots increased by 40%.</a:t>
            </a:r>
          </a:p>
          <a:p>
            <a:endParaRPr lang="en-US" dirty="0"/>
          </a:p>
          <a:p>
            <a:r>
              <a:rPr lang="en-US" dirty="0"/>
              <a:t>Some jobs where robots are already being implemented are pharmacists as robotic pill dispensers, waiters, accountants, stock traders which are entirely dependent on AI, and the automotive industry.</a:t>
            </a:r>
          </a:p>
          <a:p>
            <a:endParaRPr lang="en-US" dirty="0"/>
          </a:p>
          <a:p>
            <a:r>
              <a:rPr lang="en-US" dirty="0"/>
              <a:t>In the graph, you can see the rise of robots in both developed and developing countries. Robots in developing countries are growing at an extremely high rate because they are accepting more technology every year. Robots in developed countries including the US are already growing in a steady positive rate, as our advancements become better and stronger. </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255812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many of us in the room are studying Computer Scientist with the hopes of becoming a developer one day. The question I propose to you all is can robots and AI take over the role of a developer by the time we graduate, leaving us jobless?</a:t>
            </a:r>
          </a:p>
        </p:txBody>
      </p:sp>
      <p:sp>
        <p:nvSpPr>
          <p:cNvPr id="4" name="Slide Number Placeholder 3"/>
          <p:cNvSpPr>
            <a:spLocks noGrp="1"/>
          </p:cNvSpPr>
          <p:nvPr>
            <p:ph type="sldNum" sz="quarter" idx="5"/>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42619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Published </a:t>
            </a:r>
            <a:r>
              <a:rPr lang="en-US" dirty="0"/>
              <a:t>2017-04-12 according to https://</a:t>
            </a:r>
            <a:r>
              <a:rPr lang="en-US" dirty="0" err="1"/>
              <a:t>www.explainxkcd.com</a:t>
            </a:r>
            <a:r>
              <a:rPr lang="en-US" dirty="0"/>
              <a:t>/wiki/</a:t>
            </a:r>
            <a:r>
              <a:rPr lang="en-US" dirty="0" err="1"/>
              <a:t>index.php</a:t>
            </a:r>
            <a:r>
              <a:rPr lang="en-US" dirty="0"/>
              <a:t>/</a:t>
            </a:r>
            <a:r>
              <a:rPr lang="en-US" dirty="0" err="1"/>
              <a:t>List_of_all_comics</a:t>
            </a:r>
            <a:r>
              <a:rPr lang="en-US" dirty="0"/>
              <a:t>_(1501-2000) </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to that question is NO, our job is safe. </a:t>
            </a:r>
          </a:p>
          <a:p>
            <a:endParaRPr lang="en-US" dirty="0"/>
          </a:p>
          <a:p>
            <a:r>
              <a:rPr lang="en-US" dirty="0"/>
              <a:t>AI/Robotics are meant to augment the efficiency of developers, NOT automate.</a:t>
            </a:r>
          </a:p>
          <a:p>
            <a:endParaRPr lang="en-US" dirty="0"/>
          </a:p>
          <a:p>
            <a:r>
              <a:rPr lang="en-US" dirty="0"/>
              <a:t>The primary role of using and implementing AI/Robots as a developer is to help us better understand our options. </a:t>
            </a:r>
          </a:p>
          <a:p>
            <a:endParaRPr lang="en-US" dirty="0"/>
          </a:p>
          <a:p>
            <a:r>
              <a:rPr lang="en-US" dirty="0"/>
              <a:t>It helps us become more efficient. Instead of having to finish small tedious tasks before finishing our big projects, AI and Robotics can be used to aid in completing small tasks efficiently. </a:t>
            </a:r>
          </a:p>
          <a:p>
            <a:endParaRPr lang="en-US" dirty="0"/>
          </a:p>
          <a:p>
            <a:r>
              <a:rPr lang="en-US" dirty="0"/>
              <a:t>At the same time, AI is capable of writing usable code for very small tasks. It will take a long amount of time for AI to be able to create production-worthy code that can actually be implemented within a large corporation or even sent out to customers. </a:t>
            </a:r>
          </a:p>
          <a:p>
            <a:endParaRPr lang="en-US" dirty="0"/>
          </a:p>
          <a:p>
            <a:r>
              <a:rPr lang="en-US" dirty="0"/>
              <a:t>Automation and AI are viewed positively by executives and employees as shown in the figure. They understand the efficiency they would bring, improving the overall performance of software developers.</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726583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reason why our jobs are safe is adaptability. AI/Robots do not have the ability to adapt well to drastic changes.</a:t>
            </a:r>
          </a:p>
          <a:p>
            <a:endParaRPr lang="en-US" dirty="0"/>
          </a:p>
          <a:p>
            <a:r>
              <a:rPr lang="en-US" dirty="0"/>
              <a:t>Currently, many robots follow unsupervised learning models, where they repeat the same task and learn from past experiences. </a:t>
            </a:r>
          </a:p>
          <a:p>
            <a:endParaRPr lang="en-US" dirty="0"/>
          </a:p>
          <a:p>
            <a:r>
              <a:rPr lang="en-US" dirty="0"/>
              <a:t>If a task or environment changes however, AI and Robots need to be retrained to comply with the new circumstances.</a:t>
            </a:r>
          </a:p>
          <a:p>
            <a:endParaRPr lang="en-US" dirty="0"/>
          </a:p>
          <a:p>
            <a:r>
              <a:rPr lang="en-US" dirty="0"/>
              <a:t>An example of this comes from the COVID pandemic. During the pandemic, AI and Facial Recognition software needed to be adjusted to allow people to unlock their smartphones with masks on. </a:t>
            </a:r>
          </a:p>
          <a:p>
            <a:endParaRPr lang="en-US" dirty="0"/>
          </a:p>
          <a:p>
            <a:r>
              <a:rPr lang="en-US" dirty="0"/>
              <a:t>This is a strong example of why developers are necessary. We can adapt to these types of changes. An AI/Robot wouldn’t be able to make these adaptations without developers writing new software for them. To the right is an example of the machine learning model used by ml engineers to allow phones to be unlocked with masks on.</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611773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off the last slide, another reason why AI/Robots in the spot of a developer wouldn’t work is due to their lack of human emotion. </a:t>
            </a:r>
          </a:p>
          <a:p>
            <a:endParaRPr lang="en-US" dirty="0"/>
          </a:p>
          <a:p>
            <a:r>
              <a:rPr lang="en-US" dirty="0"/>
              <a:t>A fundamental piece in a software developers’ goal is to meet the needs of customers. </a:t>
            </a:r>
          </a:p>
          <a:p>
            <a:endParaRPr lang="en-US" dirty="0"/>
          </a:p>
          <a:p>
            <a:r>
              <a:rPr lang="en-US" dirty="0"/>
              <a:t>Developing software and products without keeping the needs of a customer or small business in mind would be pointless. </a:t>
            </a:r>
          </a:p>
          <a:p>
            <a:endParaRPr lang="en-US" dirty="0"/>
          </a:p>
          <a:p>
            <a:r>
              <a:rPr lang="en-US" dirty="0"/>
              <a:t>In the same example of the covid pandemic and mask facial recognition, in order to understand the changes that needed to be made, human emotion is required. </a:t>
            </a:r>
          </a:p>
          <a:p>
            <a:endParaRPr lang="en-US" dirty="0"/>
          </a:p>
          <a:p>
            <a:r>
              <a:rPr lang="en-US" dirty="0"/>
              <a:t>In the graph, you can see that in a survey 19% of respondents were extremely frustrated that Face ID wouldn’t work properly with a mask and 27% were very frustrated. Without being able to take in the furiousness of customers and feel compassion towards them, the idea of retraining ML models to fix the software would never have come to the mind of an AI robot.</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2102520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reason why AI/Robotics cannot replace software developers is company culture.</a:t>
            </a:r>
          </a:p>
          <a:p>
            <a:endParaRPr lang="en-US" dirty="0"/>
          </a:p>
          <a:p>
            <a:r>
              <a:rPr lang="en-US" dirty="0"/>
              <a:t>Both human interaction and emotion that I touched upon previously is what builds company culture. </a:t>
            </a:r>
          </a:p>
          <a:p>
            <a:endParaRPr lang="en-US" dirty="0"/>
          </a:p>
          <a:p>
            <a:r>
              <a:rPr lang="en-US" dirty="0"/>
              <a:t>Company culture results in better chemistry amongst employees, a lower turnover rate, and strengthens company image.</a:t>
            </a:r>
          </a:p>
          <a:p>
            <a:endParaRPr lang="en-US" dirty="0"/>
          </a:p>
          <a:p>
            <a:r>
              <a:rPr lang="en-US" dirty="0"/>
              <a:t>As you can see in the image, in a survey conducted with executives regarding their company culture, 90% of them say its important and 92% believe it can increase their company value.</a:t>
            </a:r>
          </a:p>
          <a:p>
            <a:endParaRPr lang="en-US" dirty="0"/>
          </a:p>
          <a:p>
            <a:r>
              <a:rPr lang="en-US" dirty="0"/>
              <a:t>When deciding whether to implement robotics, it is ultimately a decision to be made by executives.</a:t>
            </a:r>
          </a:p>
          <a:p>
            <a:endParaRPr lang="en-US" dirty="0"/>
          </a:p>
          <a:p>
            <a:r>
              <a:rPr lang="en-US" dirty="0"/>
              <a:t>With this being said, executives would move away from robotics/AI because of how it diminishes company culture entirely.</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464232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2575192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4231214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there’s time and we didn’t get to it:</a:t>
            </a:r>
          </a:p>
          <a:p>
            <a:pPr eaLnBrk="1" hangingPunct="1"/>
            <a:endParaRPr lang="en-US" dirty="0">
              <a:latin typeface="Arial" charset="0"/>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Kickstarter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eaLnBrk="1" hangingPunct="1"/>
            <a:endParaRPr lang="en-US" dirty="0">
              <a:latin typeface="Arial" charset="0"/>
              <a:ea typeface="ＭＳ Ｐゴシック" charset="-128"/>
              <a:cs typeface="ＭＳ Ｐゴシック" charset="-128"/>
            </a:endParaRPr>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Published </a:t>
            </a:r>
            <a:r>
              <a:rPr lang="en-US" dirty="0"/>
              <a:t>2017-04-12 according to https://</a:t>
            </a:r>
            <a:r>
              <a:rPr lang="en-US" dirty="0" err="1"/>
              <a:t>www.explainxkcd.com</a:t>
            </a:r>
            <a:r>
              <a:rPr lang="en-US" dirty="0"/>
              <a:t>/wiki/</a:t>
            </a:r>
            <a:r>
              <a:rPr lang="en-US" dirty="0" err="1"/>
              <a:t>index.php</a:t>
            </a:r>
            <a:r>
              <a:rPr lang="en-US" dirty="0"/>
              <a:t>/</a:t>
            </a:r>
            <a:r>
              <a:rPr lang="en-US" dirty="0" err="1"/>
              <a:t>List_of_all_comics</a:t>
            </a:r>
            <a:r>
              <a:rPr lang="en-US" dirty="0"/>
              <a:t>_(1501-2000) </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663960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Poll class:</a:t>
            </a:r>
          </a:p>
          <a:p>
            <a:r>
              <a:rPr lang="en-US" sz="1200" kern="1200" dirty="0">
                <a:solidFill>
                  <a:schemeClr val="tx1"/>
                </a:solidFill>
                <a:latin typeface="+mn-lt"/>
                <a:ea typeface="+mn-ea"/>
                <a:cs typeface="+mn-cs"/>
              </a:rPr>
              <a:t>Expected salary range upon graduation? Min, Max? Put on board.</a:t>
            </a:r>
          </a:p>
          <a:p>
            <a:r>
              <a:rPr lang="en-US" sz="1200" kern="1200" dirty="0">
                <a:solidFill>
                  <a:schemeClr val="tx1"/>
                </a:solidFill>
                <a:latin typeface="+mn-lt"/>
                <a:ea typeface="+mn-ea"/>
                <a:cs typeface="+mn-cs"/>
              </a:rPr>
              <a:t>Assume</a:t>
            </a:r>
            <a:r>
              <a:rPr lang="en-US" sz="1200" kern="1200" baseline="0" dirty="0">
                <a:solidFill>
                  <a:schemeClr val="tx1"/>
                </a:solidFill>
                <a:latin typeface="+mn-lt"/>
                <a:ea typeface="+mn-ea"/>
                <a:cs typeface="+mn-cs"/>
              </a:rPr>
              <a:t> 40 hour work week.</a:t>
            </a:r>
          </a:p>
          <a:p>
            <a:r>
              <a:rPr lang="en-US" sz="1200" kern="1200" baseline="0" dirty="0">
                <a:solidFill>
                  <a:schemeClr val="tx1"/>
                </a:solidFill>
                <a:latin typeface="+mn-lt"/>
                <a:ea typeface="+mn-ea"/>
                <a:cs typeface="+mn-cs"/>
              </a:rPr>
              <a:t>How many people would work:</a:t>
            </a:r>
          </a:p>
          <a:p>
            <a:r>
              <a:rPr lang="en-US" sz="1200" kern="1200" baseline="0" dirty="0">
                <a:solidFill>
                  <a:schemeClr val="tx1"/>
                </a:solidFill>
                <a:latin typeface="+mn-lt"/>
                <a:ea typeface="+mn-ea"/>
                <a:cs typeface="+mn-cs"/>
              </a:rPr>
              <a:t>32 hours for 0.8 * Max? Put on board.</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24 hours for 0.6 * Max? Put on board.</a:t>
            </a:r>
          </a:p>
          <a:p>
            <a:r>
              <a:rPr lang="is-IS" sz="1200" kern="1200" dirty="0">
                <a:solidFill>
                  <a:schemeClr val="tx1"/>
                </a:solidFill>
                <a:latin typeface="+mn-lt"/>
                <a:ea typeface="+mn-ea"/>
                <a:cs typeface="+mn-cs"/>
              </a:rPr>
              <a:t>…continue until Min is reached.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split into groups of 4-5 for this.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Fill time with Work Discussion on Course Web Site</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50462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kern="1200" dirty="0">
                <a:solidFill>
                  <a:schemeClr val="tx1"/>
                </a:solidFill>
                <a:effectLst/>
                <a:latin typeface="+mn-lt"/>
                <a:ea typeface="+mn-ea"/>
                <a:cs typeface="+mn-cs"/>
              </a:rPr>
              <a:t>David Autor</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Will automation take away all our jobs? </a:t>
            </a:r>
            <a:r>
              <a:rPr lang="en-US" sz="1200" kern="1200" dirty="0">
                <a:solidFill>
                  <a:schemeClr val="tx1"/>
                </a:solidFill>
                <a:effectLst/>
                <a:latin typeface="+mn-lt"/>
                <a:ea typeface="+mn-ea"/>
                <a:cs typeface="+mn-cs"/>
              </a:rPr>
              <a:t>(18:27) (2016)</a:t>
            </a:r>
            <a:br>
              <a:rPr lang="en-US" dirty="0">
                <a:latin typeface="Arial" charset="0"/>
                <a:ea typeface="ＭＳ Ｐゴシック" charset="-128"/>
                <a:cs typeface="ＭＳ Ｐゴシック" charset="-128"/>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www.ted.com</a:t>
            </a:r>
            <a:r>
              <a:rPr lang="en-US" sz="1200" kern="1200" dirty="0">
                <a:solidFill>
                  <a:schemeClr val="tx1"/>
                </a:solidFill>
                <a:effectLst/>
                <a:latin typeface="+mn-lt"/>
                <a:ea typeface="+mn-ea"/>
                <a:cs typeface="+mn-cs"/>
              </a:rPr>
              <a:t>/talks/</a:t>
            </a:r>
            <a:r>
              <a:rPr lang="en-US" sz="1200" kern="1200" dirty="0" err="1">
                <a:solidFill>
                  <a:schemeClr val="tx1"/>
                </a:solidFill>
                <a:effectLst/>
                <a:latin typeface="+mn-lt"/>
                <a:ea typeface="+mn-ea"/>
                <a:cs typeface="+mn-cs"/>
              </a:rPr>
              <a:t>david_autor_will_automation_take_away_all_our_jobs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transcript?language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a:t>
            </a:r>
            <a:br>
              <a:rPr lang="en-US" sz="1200" kern="1200" dirty="0">
                <a:solidFill>
                  <a:schemeClr val="tx1"/>
                </a:solidFill>
                <a:effectLst/>
                <a:latin typeface="+mn-lt"/>
                <a:ea typeface="+mn-ea"/>
                <a:cs typeface="+mn-cs"/>
              </a:rPr>
            </a:br>
            <a:r>
              <a:rPr lang="en-US" sz="1200" kern="1200" dirty="0" err="1">
                <a:solidFill>
                  <a:schemeClr val="tx1"/>
                </a:solidFill>
                <a:effectLst/>
                <a:latin typeface="+mn-lt"/>
                <a:ea typeface="+mn-ea"/>
                <a:cs typeface="+mn-cs"/>
              </a:rPr>
              <a:t>TEDxXambridge</a:t>
            </a:r>
            <a:r>
              <a:rPr lang="en-US" sz="1200" kern="1200" dirty="0">
                <a:solidFill>
                  <a:schemeClr val="tx1"/>
                </a:solidFill>
                <a:effectLst/>
                <a:latin typeface="+mn-lt"/>
                <a:ea typeface="+mn-ea"/>
                <a:cs typeface="+mn-cs"/>
              </a:rPr>
              <a:t>, 2016-12-19</a:t>
            </a:r>
            <a:br>
              <a:rPr lang="en-US" dirty="0">
                <a:effectLst/>
              </a:rPr>
            </a:b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Review</a:t>
            </a:r>
            <a:r>
              <a:rPr lang="en-US" baseline="0" dirty="0">
                <a:latin typeface="Arial" charset="0"/>
                <a:ea typeface="ＭＳ Ｐゴシック" charset="-128"/>
                <a:cs typeface="ＭＳ Ｐゴシック" charset="-128"/>
              </a:rPr>
              <a:t> Group Assignment Details.</a:t>
            </a:r>
          </a:p>
          <a:p>
            <a:pPr eaLnBrk="1" hangingPunct="1"/>
            <a:r>
              <a:rPr lang="en-US" baseline="0" dirty="0">
                <a:latin typeface="Arial" charset="0"/>
                <a:ea typeface="ＭＳ Ｐゴシック" charset="-128"/>
                <a:cs typeface="ＭＳ Ｐゴシック" charset="-128"/>
              </a:rPr>
              <a:t>Or first </a:t>
            </a:r>
            <a:r>
              <a:rPr lang="en-US" dirty="0"/>
              <a:t>watch video: depends on student presentations, no thunder stealing.</a:t>
            </a:r>
          </a:p>
          <a:p>
            <a:endParaRPr lang="en-US" dirty="0"/>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a:p>
            <a:pPr eaLnBrk="1" hangingPunct="1"/>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hlinkClick r:id="rId3"/>
              </a:rPr>
              <a:t>http://www.commitstrip.com/en/2016/04/14/meanwhile-in-a-parallel-universe-3/</a:t>
            </a:r>
            <a:r>
              <a:rPr lang="en-US" sz="1200" dirty="0">
                <a:solidFill>
                  <a:schemeClr val="tx1"/>
                </a:solidFill>
              </a:rPr>
              <a:t> (2016-04-14)</a:t>
            </a:r>
          </a:p>
          <a:p>
            <a:endParaRPr lang="en-US" sz="1200" dirty="0">
              <a:solidFill>
                <a:schemeClr val="tx1"/>
              </a:solidFill>
            </a:endParaRPr>
          </a:p>
          <a:p>
            <a:r>
              <a:rPr lang="en-US" dirty="0">
                <a:hlinkClick r:id="rId4"/>
              </a:rPr>
              <a:t>https://xkcd.com/329/</a:t>
            </a:r>
            <a:r>
              <a:rPr lang="en-US" dirty="0"/>
              <a:t> (2007-10-15)</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Witt. Introduce a topic which is a combination of computing technology and economics. It is called  ….</a:t>
            </a:r>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252088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2021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2021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2021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uc6f_2nPSX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semanticscholar.org/paper/An-analysis-of-ticket-pricing-in-the-primary-and-Tompkins/250b0dac6661197110fb5eade8be39dd273c7115" TargetMode="External"/><Relationship Id="rId13" Type="http://schemas.openxmlformats.org/officeDocument/2006/relationships/hyperlink" Target="https://www.stubhub.com/adele-las-vegas-tickets-1-21-2022/event/105081779/" TargetMode="External"/><Relationship Id="rId3" Type="http://schemas.openxmlformats.org/officeDocument/2006/relationships/hyperlink" Target="https://www.statista.com/statistics/380115/number-of-music-tour-tickets-sold-worldwide/" TargetMode="External"/><Relationship Id="rId7" Type="http://schemas.openxmlformats.org/officeDocument/2006/relationships/hyperlink" Target="https://www.digitalmusicnews.com/2017/12/08/fake-tickets-scam-protect/" TargetMode="External"/><Relationship Id="rId12" Type="http://schemas.openxmlformats.org/officeDocument/2006/relationships/hyperlink" Target="https://metalinjection.net/its-just-business/live-nation-ceo-expects-shows-at-scale-next-summe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pymnts.com/economy/2022/demand-inflation-drive-up-live-entertainment-ticket-prices/" TargetMode="External"/><Relationship Id="rId11" Type="http://schemas.openxmlformats.org/officeDocument/2006/relationships/hyperlink" Target="https://www.ottawaredblacks.com/2016/11/15/stubhub-becomes-official-ticket-partner-at-td-place/" TargetMode="External"/><Relationship Id="rId5" Type="http://schemas.openxmlformats.org/officeDocument/2006/relationships/hyperlink" Target="https://www.ticketmaster.com/blackpink-world-tour-born-pink-los-angeles-california-11-19-2022/event/0A005D21E2E046FD" TargetMode="External"/><Relationship Id="rId15" Type="http://schemas.openxmlformats.org/officeDocument/2006/relationships/hyperlink" Target="https://www.youtube.com/watch?v=g696cE004Eo" TargetMode="External"/><Relationship Id="rId10" Type="http://schemas.openxmlformats.org/officeDocument/2006/relationships/hyperlink" Target="https://seatgeek.com/" TargetMode="External"/><Relationship Id="rId4" Type="http://schemas.openxmlformats.org/officeDocument/2006/relationships/hyperlink" Target="https://www.statista.com/outlook/dmo/eservices/event-tickets/sport-events/united-states" TargetMode="External"/><Relationship Id="rId9" Type="http://schemas.openxmlformats.org/officeDocument/2006/relationships/hyperlink" Target="https://www.bbc.com/news/entertainment-arts-55496891" TargetMode="External"/><Relationship Id="rId14" Type="http://schemas.openxmlformats.org/officeDocument/2006/relationships/hyperlink" Target="https://www.axs.com/events/434914/david-blaine-tickets?skin=resortsworl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www.proquest.com/docview/2713873457/B99ECBCAE74B4EBAPQ/1?accountid=29120" TargetMode="External"/><Relationship Id="rId3" Type="http://schemas.openxmlformats.org/officeDocument/2006/relationships/hyperlink" Target="https://edri.org/our-work/how-big-tech-maintains-its-dominance/" TargetMode="External"/><Relationship Id="rId7" Type="http://schemas.openxmlformats.org/officeDocument/2006/relationships/hyperlink" Target="https://www.proquest.com/docview/2706458057/F3761EC525C5422CPQ/16?accountid=29120" TargetMode="External"/><Relationship Id="rId12" Type="http://schemas.openxmlformats.org/officeDocument/2006/relationships/hyperlink" Target="https://www.everycrsreport.com/files/20190911_R45910_22245eac08d6a4d384893cefac6ce8b396a0c5bf.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proquest.com/docview/2690020068/F3761EC525C5422CPQ/11?accountid=29120" TargetMode="External"/><Relationship Id="rId11" Type="http://schemas.openxmlformats.org/officeDocument/2006/relationships/hyperlink" Target="https://www.proquest.com/docview/2545664265/3A9CB67DD32843F6PQ/11?accountid=29120" TargetMode="External"/><Relationship Id="rId5" Type="http://schemas.openxmlformats.org/officeDocument/2006/relationships/hyperlink" Target="https://www.heritage.org/technology/report/combating-big-techs-totalitarianism-road-map" TargetMode="External"/><Relationship Id="rId10" Type="http://schemas.openxmlformats.org/officeDocument/2006/relationships/hyperlink" Target="https://www.proquest.com/docview/2659306122/3A9CB67DD32843F6PQ/7?accountid=29120" TargetMode="External"/><Relationship Id="rId4" Type="http://schemas.openxmlformats.org/officeDocument/2006/relationships/hyperlink" Target="https://www.proquest.com/docview/2652031571/F3761EC525C5422CPQ/9?accountid=29120" TargetMode="External"/><Relationship Id="rId9" Type="http://schemas.openxmlformats.org/officeDocument/2006/relationships/hyperlink" Target="https://www.proquest.com/docview/2675250859/B99ECBCAE74B4EBAPQ/8?accountid=29120"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hitc.com/en-gb/2020/12/24/amazon-tripod-company-banned/" TargetMode="External"/><Relationship Id="rId3" Type="http://schemas.openxmlformats.org/officeDocument/2006/relationships/hyperlink" Target="https://www.digitalinformationworld.com/2020/06/study-reveals-how-social-media-algorithms-create-echo-chambers.html" TargetMode="External"/><Relationship Id="rId7" Type="http://schemas.openxmlformats.org/officeDocument/2006/relationships/hyperlink" Target="https://www.theverge.com/2021/3/3/22311574/peak-design-video-amazon-copy-everyday-sling-ba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judiciary.house.gov/calendar/eventsingle.aspx?EventID=2260" TargetMode="External"/><Relationship Id="rId11" Type="http://schemas.openxmlformats.org/officeDocument/2006/relationships/hyperlink" Target="https://techmonitor.ai/technology/networks/big-tech-accounts-for-over-half-of-global-internet-traffic" TargetMode="External"/><Relationship Id="rId5" Type="http://schemas.openxmlformats.org/officeDocument/2006/relationships/hyperlink" Target="https://www.eff.org/issues/cda230" TargetMode="External"/><Relationship Id="rId10" Type="http://schemas.openxmlformats.org/officeDocument/2006/relationships/hyperlink" Target="https://www.uspto.gov/sites/default/files/documents/ptab_aia_fy2020_roundup.pdf" TargetMode="External"/><Relationship Id="rId4" Type="http://schemas.openxmlformats.org/officeDocument/2006/relationships/hyperlink" Target="https://www.forbes.com/sites/roberthart/2021/03/03/parler-sues-amazon-again-in-wake-of-deplatforming/?sh=2e360e777251" TargetMode="External"/><Relationship Id="rId9" Type="http://schemas.openxmlformats.org/officeDocument/2006/relationships/hyperlink" Target="https://www.visualcapitalist.com/the-tech-giants-worth-compared-economies-countrie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visualcapitalist.com/the-tech-giants-worth-compared-economies-countries/" TargetMode="External"/><Relationship Id="rId7" Type="http://schemas.openxmlformats.org/officeDocument/2006/relationships/hyperlink" Target="https://hedgehogreview.com/issues/the-human-and-the-digital/articles/whos-afraid-of-the-frightful-fiv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comicallyincorrect.com/a-f-branco-cartoon-hang-em-high-tech/" TargetMode="External"/><Relationship Id="rId5" Type="http://schemas.openxmlformats.org/officeDocument/2006/relationships/hyperlink" Target="https://growthrocks.com/blog/big-five-tech-companies-acquisitions/" TargetMode="External"/><Relationship Id="rId4" Type="http://schemas.openxmlformats.org/officeDocument/2006/relationships/hyperlink" Target="https://www.visualcapitalist.com/how-much-does-big-tech-make-every-minut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hyperlink" Target="http://www.odbms.org/wp-content/uploads/2018/10/Zicari.UCBerkeley.2018.pdf" TargetMode="External"/><Relationship Id="rId3" Type="http://schemas.openxmlformats.org/officeDocument/2006/relationships/hyperlink" Target="https://www.merriam-webster.com/dictionary/automation" TargetMode="External"/><Relationship Id="rId7" Type="http://schemas.openxmlformats.org/officeDocument/2006/relationships/hyperlink" Target="https://finance.yahoo.com/news/robot-orders-increase-40-first-153504436.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ilo.org/wcmsp5/groups/public/---dgreports/---inst/documents/publication/wcms_648063.pdf" TargetMode="External"/><Relationship Id="rId5" Type="http://schemas.openxmlformats.org/officeDocument/2006/relationships/hyperlink" Target="https://www.roboticstomorrow.com/story/2022/04/robotic-disruption-in-us-workforce-leads-to-new-opportunities-and-challenges/18573/" TargetMode="External"/><Relationship Id="rId10" Type="http://schemas.openxmlformats.org/officeDocument/2006/relationships/hyperlink" Target="https://www.bls.gov/ooh/computer-and-information-technology/computer-and-information-research-scientists.htm" TargetMode="External"/><Relationship Id="rId4" Type="http://schemas.openxmlformats.org/officeDocument/2006/relationships/hyperlink" Target="https://www.bbc.com/news/business-48760799" TargetMode="External"/><Relationship Id="rId9" Type="http://schemas.openxmlformats.org/officeDocument/2006/relationships/hyperlink" Target="https://www.statista.com/statistics/1199111/frustrations-with-masks-interfering-with-face-id/"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forbes.com/sites/larryalton/2017/02/17/why-corporate-culture-is-becoming-even-more-important/?sh=20b6644169da" TargetMode="External"/><Relationship Id="rId3" Type="http://schemas.openxmlformats.org/officeDocument/2006/relationships/hyperlink" Target="https://sweetishhill.com/what-will-coding-look-like-in-the-future/" TargetMode="External"/><Relationship Id="rId7" Type="http://schemas.openxmlformats.org/officeDocument/2006/relationships/hyperlink" Target="https://www.codemotion.com/magazine/dev-life/developers-customer-service/" TargetMode="External"/><Relationship Id="rId2" Type="http://schemas.openxmlformats.org/officeDocument/2006/relationships/hyperlink" Target="https://doi.org/10.3390/su13126900" TargetMode="External"/><Relationship Id="rId1" Type="http://schemas.openxmlformats.org/officeDocument/2006/relationships/slideLayout" Target="../slideLayouts/slideLayout2.xml"/><Relationship Id="rId6" Type="http://schemas.openxmlformats.org/officeDocument/2006/relationships/hyperlink" Target="https://saportareport.com/hour-of-code-encourages-students-to-develop-tech-skills/archived-columnists/saba-long/sabalong/" TargetMode="External"/><Relationship Id="rId5" Type="http://schemas.openxmlformats.org/officeDocument/2006/relationships/hyperlink" Target="https://findyourheyday.com/service/corporate-culture/" TargetMode="External"/><Relationship Id="rId4" Type="http://schemas.openxmlformats.org/officeDocument/2006/relationships/hyperlink" Target="https://www.hrexchangenetwork.com/hr-tech/articles/ai-and-automations-impact-on-the-workforce" TargetMode="External"/><Relationship Id="rId9" Type="http://schemas.openxmlformats.org/officeDocument/2006/relationships/hyperlink" Target="https://www.infoworld.com/article/3654480/demand-for-software-developers-doubled-in-2021.htm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youtube.com/watch?v=7Pq-S557XQU" TargetMode="External"/><Relationship Id="rId7" Type="http://schemas.openxmlformats.org/officeDocument/2006/relationships/hyperlink" Target="https://www.ted.com/talks/david_autor_will_automation_take_away_all_our_jobs/transcript?language=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https://www.youtube.com/watch?v=SvM7jFZGAec" TargetMode="Externa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xkcd.com/329/"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11</a:t>
            </a:r>
            <a:br>
              <a:rPr lang="en-US" dirty="0"/>
            </a:br>
            <a:r>
              <a:rPr lang="en-US" dirty="0"/>
              <a:t>Work</a:t>
            </a:r>
          </a:p>
        </p:txBody>
      </p:sp>
      <p:sp>
        <p:nvSpPr>
          <p:cNvPr id="4" name="Action Button: Movie 3">
            <a:hlinkClick r:id="rId3" highlightClick="1"/>
            <a:extLst>
              <a:ext uri="{FF2B5EF4-FFF2-40B4-BE49-F238E27FC236}">
                <a16:creationId xmlns:a16="http://schemas.microsoft.com/office/drawing/2014/main" id="{26EFFA09-C1CD-474C-AB3F-4DE0BC2E10E8}"/>
              </a:ext>
            </a:extLst>
          </p:cNvPr>
          <p:cNvSpPr/>
          <p:nvPr/>
        </p:nvSpPr>
        <p:spPr>
          <a:xfrm>
            <a:off x="1141022" y="4544408"/>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4" descr="Styx - 'Mr. Roboto' Music Video from 1983 | The '80s Ruled">
            <a:hlinkClick r:id="rId3"/>
            <a:extLst>
              <a:ext uri="{FF2B5EF4-FFF2-40B4-BE49-F238E27FC236}">
                <a16:creationId xmlns:a16="http://schemas.microsoft.com/office/drawing/2014/main" id="{E39C8FB7-116A-8745-99E1-7809484F8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22" y="4428501"/>
            <a:ext cx="914400" cy="55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b="0" i="0" dirty="0">
                <a:effectLst/>
                <a:latin typeface="Arial" panose="020B0604020202020204" pitchFamily="34" charset="0"/>
              </a:rPr>
              <a:t>Entertainment Ticket Platforms Shaky Ground</a:t>
            </a:r>
            <a:endParaRPr lang="en-US" dirty="0"/>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ltLang="zh-CN" dirty="0"/>
              <a:t>Witt Wang</a:t>
            </a:r>
            <a:endParaRPr lang="en-US" dirty="0"/>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3893740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lstStyle/>
          <a:p>
            <a:r>
              <a:rPr lang="en-US" altLang="zh-CN" dirty="0"/>
              <a:t>Online entertainment ticket platforms have led to chaos in the entertainment industry market.</a:t>
            </a:r>
          </a:p>
          <a:p>
            <a:endParaRPr lang="en-US" altLang="zh-CN" dirty="0"/>
          </a:p>
          <a:p>
            <a:pPr marL="0" indent="0">
              <a:buNone/>
            </a:pPr>
            <a:endParaRPr lang="en-US" dirty="0"/>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Witt Wang</a:t>
            </a:r>
            <a:endParaRPr lang="en-US" sz="1400" dirty="0">
              <a:solidFill>
                <a:schemeClr val="tx1"/>
              </a:solidFill>
              <a:latin typeface="+mj-lt"/>
            </a:endParaRPr>
          </a:p>
        </p:txBody>
      </p:sp>
      <p:pic>
        <p:nvPicPr>
          <p:cNvPr id="19" name="Content Placeholder 18">
            <a:extLst>
              <a:ext uri="{FF2B5EF4-FFF2-40B4-BE49-F238E27FC236}">
                <a16:creationId xmlns:a16="http://schemas.microsoft.com/office/drawing/2014/main" id="{DBB49DFF-82AA-E744-C1A1-0C356386AF59}"/>
              </a:ext>
            </a:extLst>
          </p:cNvPr>
          <p:cNvPicPr>
            <a:picLocks noGrp="1" noChangeAspect="1"/>
          </p:cNvPicPr>
          <p:nvPr>
            <p:ph sz="half" idx="2"/>
          </p:nvPr>
        </p:nvPicPr>
        <p:blipFill>
          <a:blip r:embed="rId3"/>
          <a:stretch>
            <a:fillRect/>
          </a:stretch>
        </p:blipFill>
        <p:spPr>
          <a:xfrm>
            <a:off x="5021385" y="1352551"/>
            <a:ext cx="2401629" cy="1108190"/>
          </a:xfrm>
        </p:spPr>
      </p:pic>
      <p:pic>
        <p:nvPicPr>
          <p:cNvPr id="21" name="Picture 20">
            <a:extLst>
              <a:ext uri="{FF2B5EF4-FFF2-40B4-BE49-F238E27FC236}">
                <a16:creationId xmlns:a16="http://schemas.microsoft.com/office/drawing/2014/main" id="{69F0BB73-79BA-D6A3-6F40-CA0D96CE887C}"/>
              </a:ext>
            </a:extLst>
          </p:cNvPr>
          <p:cNvPicPr>
            <a:picLocks noChangeAspect="1"/>
          </p:cNvPicPr>
          <p:nvPr/>
        </p:nvPicPr>
        <p:blipFill>
          <a:blip r:embed="rId4"/>
          <a:stretch>
            <a:fillRect/>
          </a:stretch>
        </p:blipFill>
        <p:spPr>
          <a:xfrm>
            <a:off x="7423014" y="1348480"/>
            <a:ext cx="1574474" cy="1574474"/>
          </a:xfrm>
          <a:prstGeom prst="rect">
            <a:avLst/>
          </a:prstGeom>
        </p:spPr>
      </p:pic>
      <p:pic>
        <p:nvPicPr>
          <p:cNvPr id="23" name="Picture 22">
            <a:extLst>
              <a:ext uri="{FF2B5EF4-FFF2-40B4-BE49-F238E27FC236}">
                <a16:creationId xmlns:a16="http://schemas.microsoft.com/office/drawing/2014/main" id="{DB932D82-3B82-D48F-1CCE-BED0CF02C883}"/>
              </a:ext>
            </a:extLst>
          </p:cNvPr>
          <p:cNvPicPr>
            <a:picLocks noChangeAspect="1"/>
          </p:cNvPicPr>
          <p:nvPr/>
        </p:nvPicPr>
        <p:blipFill>
          <a:blip r:embed="rId5"/>
          <a:stretch>
            <a:fillRect/>
          </a:stretch>
        </p:blipFill>
        <p:spPr>
          <a:xfrm>
            <a:off x="6963535" y="2922954"/>
            <a:ext cx="2033953" cy="1269733"/>
          </a:xfrm>
          <a:prstGeom prst="rect">
            <a:avLst/>
          </a:prstGeom>
        </p:spPr>
      </p:pic>
      <p:pic>
        <p:nvPicPr>
          <p:cNvPr id="25" name="Picture 24">
            <a:extLst>
              <a:ext uri="{FF2B5EF4-FFF2-40B4-BE49-F238E27FC236}">
                <a16:creationId xmlns:a16="http://schemas.microsoft.com/office/drawing/2014/main" id="{24977337-37F5-11BE-DABE-33F8728C470F}"/>
              </a:ext>
            </a:extLst>
          </p:cNvPr>
          <p:cNvPicPr>
            <a:picLocks noChangeAspect="1"/>
          </p:cNvPicPr>
          <p:nvPr/>
        </p:nvPicPr>
        <p:blipFill>
          <a:blip r:embed="rId6"/>
          <a:stretch>
            <a:fillRect/>
          </a:stretch>
        </p:blipFill>
        <p:spPr>
          <a:xfrm>
            <a:off x="5021384" y="2460741"/>
            <a:ext cx="2325078" cy="1731946"/>
          </a:xfrm>
          <a:prstGeom prst="rect">
            <a:avLst/>
          </a:prstGeom>
        </p:spPr>
      </p:pic>
      <p:sp>
        <p:nvSpPr>
          <p:cNvPr id="4" name="TextBox 3">
            <a:extLst>
              <a:ext uri="{FF2B5EF4-FFF2-40B4-BE49-F238E27FC236}">
                <a16:creationId xmlns:a16="http://schemas.microsoft.com/office/drawing/2014/main" id="{357B62DD-56EF-2241-B667-AB924E4E679D}"/>
              </a:ext>
            </a:extLst>
          </p:cNvPr>
          <p:cNvSpPr txBox="1"/>
          <p:nvPr/>
        </p:nvSpPr>
        <p:spPr>
          <a:xfrm>
            <a:off x="5296395" y="4359434"/>
            <a:ext cx="3535185" cy="590931"/>
          </a:xfrm>
          <a:prstGeom prst="rect">
            <a:avLst/>
          </a:prstGeom>
          <a:noFill/>
        </p:spPr>
        <p:txBody>
          <a:bodyPr wrap="square" rtlCol="0">
            <a:spAutoFit/>
          </a:bodyPr>
          <a:lstStyle/>
          <a:p>
            <a:pPr>
              <a:lnSpc>
                <a:spcPct val="90000"/>
              </a:lnSpc>
            </a:pPr>
            <a:r>
              <a:rPr lang="en-US" altLang="zh-CN" dirty="0"/>
              <a:t>Four major online ticket platform in United States[7][8][9][10]</a:t>
            </a:r>
            <a:endParaRPr lang="en-US" dirty="0"/>
          </a:p>
        </p:txBody>
      </p:sp>
    </p:spTree>
    <p:extLst>
      <p:ext uri="{BB962C8B-B14F-4D97-AF65-F5344CB8AC3E}">
        <p14:creationId xmlns:p14="http://schemas.microsoft.com/office/powerpoint/2010/main" val="402748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708" y="361950"/>
            <a:ext cx="7772400" cy="914400"/>
          </a:xfrm>
        </p:spPr>
        <p:txBody>
          <a:bodyPr/>
          <a:lstStyle/>
          <a:p>
            <a:r>
              <a:rPr lang="en-US" altLang="zh-CN" dirty="0"/>
              <a:t>Background</a:t>
            </a:r>
            <a:endParaRPr lang="en-US" dirty="0"/>
          </a:p>
        </p:txBody>
      </p:sp>
      <p:sp>
        <p:nvSpPr>
          <p:cNvPr id="3" name="Content Placeholder 2"/>
          <p:cNvSpPr>
            <a:spLocks noGrp="1"/>
          </p:cNvSpPr>
          <p:nvPr>
            <p:ph sz="half" idx="1"/>
          </p:nvPr>
        </p:nvSpPr>
        <p:spPr>
          <a:xfrm>
            <a:off x="415636" y="1276350"/>
            <a:ext cx="3733800" cy="3352800"/>
          </a:xfrm>
        </p:spPr>
        <p:txBody>
          <a:bodyPr/>
          <a:lstStyle/>
          <a:p>
            <a:r>
              <a:rPr lang="en-US" dirty="0"/>
              <a:t>&gt; 50 million of music tour ticket sold[1] </a:t>
            </a:r>
          </a:p>
          <a:p>
            <a:pPr marL="0" indent="0">
              <a:buNone/>
            </a:pPr>
            <a:endParaRPr lang="en-US" dirty="0"/>
          </a:p>
          <a:p>
            <a:r>
              <a:rPr lang="en-US" dirty="0"/>
              <a:t>Estimated $12.44 billion </a:t>
            </a:r>
            <a:r>
              <a:rPr lang="en-US" altLang="zh-CN" dirty="0"/>
              <a:t>r</a:t>
            </a:r>
            <a:r>
              <a:rPr lang="en-US" dirty="0"/>
              <a:t>evenue for Sports in 2022[2].</a:t>
            </a:r>
          </a:p>
          <a:p>
            <a:pPr marL="0" indent="0">
              <a:buNone/>
            </a:pPr>
            <a:endParaRPr lang="en-US" dirty="0"/>
          </a:p>
          <a:p>
            <a:r>
              <a:rPr lang="en-US" dirty="0"/>
              <a:t>Not fully affected by Covid-19</a:t>
            </a:r>
          </a:p>
          <a:p>
            <a:endParaRPr lang="en-US" dirty="0"/>
          </a:p>
        </p:txBody>
      </p:sp>
      <p:pic>
        <p:nvPicPr>
          <p:cNvPr id="11" name="Content Placeholder 10">
            <a:extLst>
              <a:ext uri="{FF2B5EF4-FFF2-40B4-BE49-F238E27FC236}">
                <a16:creationId xmlns:a16="http://schemas.microsoft.com/office/drawing/2014/main" id="{C9E86356-349F-0D50-DEC6-77800E57A25E}"/>
              </a:ext>
            </a:extLst>
          </p:cNvPr>
          <p:cNvPicPr>
            <a:picLocks noGrp="1" noChangeAspect="1"/>
          </p:cNvPicPr>
          <p:nvPr>
            <p:ph sz="half" idx="2"/>
          </p:nvPr>
        </p:nvPicPr>
        <p:blipFill>
          <a:blip r:embed="rId3"/>
          <a:stretch>
            <a:fillRect/>
          </a:stretch>
        </p:blipFill>
        <p:spPr>
          <a:xfrm>
            <a:off x="4024924" y="1180123"/>
            <a:ext cx="5001872" cy="3298092"/>
          </a:xfrm>
          <a:ln>
            <a:solidFill>
              <a:schemeClr val="bg1"/>
            </a:solidFill>
          </a:ln>
        </p:spPr>
      </p:pic>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Witt Wang</a:t>
            </a:r>
            <a:endParaRPr lang="en-US" sz="1400" dirty="0">
              <a:solidFill>
                <a:schemeClr val="tx1"/>
              </a:solidFill>
              <a:latin typeface="+mj-lt"/>
            </a:endParaRPr>
          </a:p>
        </p:txBody>
      </p:sp>
      <p:sp>
        <p:nvSpPr>
          <p:cNvPr id="4" name="TextBox 3">
            <a:extLst>
              <a:ext uri="{FF2B5EF4-FFF2-40B4-BE49-F238E27FC236}">
                <a16:creationId xmlns:a16="http://schemas.microsoft.com/office/drawing/2014/main" id="{C4D21B4B-DF24-093D-36BB-94BE23CE55F3}"/>
              </a:ext>
            </a:extLst>
          </p:cNvPr>
          <p:cNvSpPr txBox="1"/>
          <p:nvPr/>
        </p:nvSpPr>
        <p:spPr>
          <a:xfrm>
            <a:off x="4572000" y="4478215"/>
            <a:ext cx="4156364" cy="590931"/>
          </a:xfrm>
          <a:prstGeom prst="rect">
            <a:avLst/>
          </a:prstGeom>
          <a:noFill/>
        </p:spPr>
        <p:txBody>
          <a:bodyPr wrap="square" rtlCol="0">
            <a:spAutoFit/>
          </a:bodyPr>
          <a:lstStyle/>
          <a:p>
            <a:pPr>
              <a:lnSpc>
                <a:spcPct val="90000"/>
              </a:lnSpc>
            </a:pPr>
            <a:r>
              <a:rPr lang="en-US" dirty="0"/>
              <a:t>Bar chart of ticket sold between 2011 and 2020[1]</a:t>
            </a:r>
          </a:p>
        </p:txBody>
      </p:sp>
      <p:sp>
        <p:nvSpPr>
          <p:cNvPr id="9" name="TextBox 8">
            <a:extLst>
              <a:ext uri="{FF2B5EF4-FFF2-40B4-BE49-F238E27FC236}">
                <a16:creationId xmlns:a16="http://schemas.microsoft.com/office/drawing/2014/main" id="{CE1C0A4D-544B-DEC5-8052-F3FA3382EF3B}"/>
              </a:ext>
            </a:extLst>
          </p:cNvPr>
          <p:cNvSpPr txBox="1"/>
          <p:nvPr/>
        </p:nvSpPr>
        <p:spPr>
          <a:xfrm>
            <a:off x="8208108" y="3075246"/>
            <a:ext cx="396630" cy="480131"/>
          </a:xfrm>
          <a:prstGeom prst="rect">
            <a:avLst/>
          </a:prstGeom>
          <a:noFill/>
          <a:ln w="38100">
            <a:solidFill>
              <a:srgbClr val="C00000"/>
            </a:solidFill>
          </a:ln>
        </p:spPr>
        <p:txBody>
          <a:bodyPr wrap="square" rtlCol="0">
            <a:spAutoFit/>
          </a:bodyPr>
          <a:lstStyle/>
          <a:p>
            <a:pPr>
              <a:lnSpc>
                <a:spcPct val="90000"/>
              </a:lnSpc>
            </a:pPr>
            <a:endParaRPr lang="en-US" sz="2800" dirty="0"/>
          </a:p>
        </p:txBody>
      </p:sp>
    </p:spTree>
    <p:extLst>
      <p:ext uri="{BB962C8B-B14F-4D97-AF65-F5344CB8AC3E}">
        <p14:creationId xmlns:p14="http://schemas.microsoft.com/office/powerpoint/2010/main" val="2497320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784" y="357066"/>
            <a:ext cx="7772400" cy="914400"/>
          </a:xfrm>
        </p:spPr>
        <p:txBody>
          <a:bodyPr/>
          <a:lstStyle/>
          <a:p>
            <a:r>
              <a:rPr lang="en-US" dirty="0"/>
              <a:t>Increase in scalpers</a:t>
            </a:r>
          </a:p>
        </p:txBody>
      </p:sp>
      <p:sp>
        <p:nvSpPr>
          <p:cNvPr id="3" name="Content Placeholder 2"/>
          <p:cNvSpPr>
            <a:spLocks noGrp="1"/>
          </p:cNvSpPr>
          <p:nvPr>
            <p:ph sz="half" idx="1"/>
          </p:nvPr>
        </p:nvSpPr>
        <p:spPr>
          <a:xfrm>
            <a:off x="351312" y="1271466"/>
            <a:ext cx="3733800" cy="3352800"/>
          </a:xfrm>
        </p:spPr>
        <p:txBody>
          <a:bodyPr>
            <a:normAutofit/>
          </a:bodyPr>
          <a:lstStyle/>
          <a:p>
            <a:r>
              <a:rPr lang="en-US" dirty="0"/>
              <a:t>Use of E-ticket</a:t>
            </a:r>
          </a:p>
          <a:p>
            <a:pPr marL="0" indent="0">
              <a:buNone/>
            </a:pPr>
            <a:endParaRPr lang="en-US" dirty="0"/>
          </a:p>
          <a:p>
            <a:r>
              <a:rPr lang="en-US" dirty="0"/>
              <a:t>Serious Resale phenomenon</a:t>
            </a:r>
          </a:p>
          <a:p>
            <a:pPr lvl="1"/>
            <a:r>
              <a:rPr lang="en-US" dirty="0"/>
              <a:t>Red dots are “verified resale”</a:t>
            </a:r>
          </a:p>
          <a:p>
            <a:pPr lvl="1"/>
            <a:r>
              <a:rPr lang="en-US" dirty="0"/>
              <a:t>Nearly 55% of the total sale[3]</a:t>
            </a:r>
          </a:p>
          <a:p>
            <a:endParaRPr lang="en-US" dirty="0"/>
          </a:p>
          <a:p>
            <a:r>
              <a:rPr lang="en-US" dirty="0"/>
              <a:t>Event price disruption</a:t>
            </a:r>
          </a:p>
          <a:p>
            <a:pPr lvl="1"/>
            <a:r>
              <a:rPr lang="en-US" dirty="0"/>
              <a:t>Price becomes higher</a:t>
            </a:r>
          </a:p>
          <a:p>
            <a:pPr lvl="1"/>
            <a:r>
              <a:rPr lang="en-US" dirty="0"/>
              <a:t>Cannot reflect the popularity of artists correctly</a:t>
            </a:r>
          </a:p>
        </p:txBody>
      </p:sp>
      <p:pic>
        <p:nvPicPr>
          <p:cNvPr id="9" name="Content Placeholder 8">
            <a:extLst>
              <a:ext uri="{FF2B5EF4-FFF2-40B4-BE49-F238E27FC236}">
                <a16:creationId xmlns:a16="http://schemas.microsoft.com/office/drawing/2014/main" id="{4B0FD864-767F-8240-599E-EA244554B4F1}"/>
              </a:ext>
            </a:extLst>
          </p:cNvPr>
          <p:cNvPicPr>
            <a:picLocks noGrp="1" noChangeAspect="1"/>
          </p:cNvPicPr>
          <p:nvPr>
            <p:ph sz="half" idx="2"/>
          </p:nvPr>
        </p:nvPicPr>
        <p:blipFill>
          <a:blip r:embed="rId3"/>
          <a:stretch>
            <a:fillRect/>
          </a:stretch>
        </p:blipFill>
        <p:spPr>
          <a:xfrm>
            <a:off x="4030382" y="1286737"/>
            <a:ext cx="4996414" cy="3277447"/>
          </a:xfrm>
          <a:ln>
            <a:solidFill>
              <a:schemeClr val="bg1"/>
            </a:solidFill>
          </a:ln>
        </p:spPr>
      </p:pic>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Witt Wang</a:t>
            </a:r>
            <a:endParaRPr lang="en-US" sz="1400" dirty="0">
              <a:solidFill>
                <a:schemeClr val="tx1"/>
              </a:solidFill>
              <a:latin typeface="+mj-lt"/>
            </a:endParaRPr>
          </a:p>
        </p:txBody>
      </p:sp>
      <p:sp>
        <p:nvSpPr>
          <p:cNvPr id="4" name="TextBox 3">
            <a:extLst>
              <a:ext uri="{FF2B5EF4-FFF2-40B4-BE49-F238E27FC236}">
                <a16:creationId xmlns:a16="http://schemas.microsoft.com/office/drawing/2014/main" id="{8284B9A7-B895-F59E-C1A7-4E06C184F7B5}"/>
              </a:ext>
            </a:extLst>
          </p:cNvPr>
          <p:cNvSpPr txBox="1"/>
          <p:nvPr/>
        </p:nvSpPr>
        <p:spPr>
          <a:xfrm>
            <a:off x="4697680" y="4624266"/>
            <a:ext cx="4298868" cy="590931"/>
          </a:xfrm>
          <a:prstGeom prst="rect">
            <a:avLst/>
          </a:prstGeom>
          <a:noFill/>
        </p:spPr>
        <p:txBody>
          <a:bodyPr wrap="square" rtlCol="0">
            <a:spAutoFit/>
          </a:bodyPr>
          <a:lstStyle/>
          <a:p>
            <a:pPr>
              <a:lnSpc>
                <a:spcPct val="90000"/>
              </a:lnSpc>
            </a:pPr>
            <a:r>
              <a:rPr lang="en-US" dirty="0"/>
              <a:t>BLACKPINK world tour seat map on Ticketmaster[3]</a:t>
            </a:r>
          </a:p>
        </p:txBody>
      </p:sp>
    </p:spTree>
    <p:extLst>
      <p:ext uri="{BB962C8B-B14F-4D97-AF65-F5344CB8AC3E}">
        <p14:creationId xmlns:p14="http://schemas.microsoft.com/office/powerpoint/2010/main" val="3834414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 in scalpers</a:t>
            </a:r>
          </a:p>
        </p:txBody>
      </p:sp>
      <p:sp>
        <p:nvSpPr>
          <p:cNvPr id="3" name="Content Placeholder 2"/>
          <p:cNvSpPr>
            <a:spLocks noGrp="1"/>
          </p:cNvSpPr>
          <p:nvPr>
            <p:ph sz="half" idx="1"/>
          </p:nvPr>
        </p:nvSpPr>
        <p:spPr>
          <a:xfrm>
            <a:off x="54708" y="1135262"/>
            <a:ext cx="4015154" cy="3352800"/>
          </a:xfrm>
        </p:spPr>
        <p:txBody>
          <a:bodyPr>
            <a:normAutofit lnSpcReduction="10000"/>
          </a:bodyPr>
          <a:lstStyle/>
          <a:p>
            <a:r>
              <a:rPr lang="en-US" dirty="0"/>
              <a:t>Affect the profits of consumers and professional ticket sellers</a:t>
            </a:r>
          </a:p>
          <a:p>
            <a:pPr lvl="1"/>
            <a:r>
              <a:rPr lang="en-US" dirty="0"/>
              <a:t>For sellers</a:t>
            </a:r>
          </a:p>
          <a:p>
            <a:pPr lvl="2"/>
            <a:r>
              <a:rPr lang="en-US" dirty="0"/>
              <a:t>Increase of ticket volume</a:t>
            </a:r>
          </a:p>
          <a:p>
            <a:pPr lvl="2"/>
            <a:r>
              <a:rPr lang="en-US" dirty="0"/>
              <a:t>Increase of congener competitors</a:t>
            </a:r>
          </a:p>
          <a:p>
            <a:pPr lvl="3"/>
            <a:r>
              <a:rPr lang="en-US" dirty="0"/>
              <a:t>76% more ticket sellers in 2017 than in 2016[6]</a:t>
            </a:r>
          </a:p>
          <a:p>
            <a:pPr lvl="1"/>
            <a:r>
              <a:rPr lang="en-US" dirty="0"/>
              <a:t>For consumers</a:t>
            </a:r>
          </a:p>
          <a:p>
            <a:pPr lvl="2"/>
            <a:r>
              <a:rPr lang="en-US" dirty="0"/>
              <a:t>Fans become scalpers</a:t>
            </a:r>
          </a:p>
          <a:p>
            <a:pPr lvl="2"/>
            <a:r>
              <a:rPr lang="en-US" dirty="0"/>
              <a:t>Spend more on tickets</a:t>
            </a:r>
          </a:p>
          <a:p>
            <a:pPr lvl="3"/>
            <a:r>
              <a:rPr lang="en-US" dirty="0"/>
              <a:t>Official Price(Sec 402): $190</a:t>
            </a:r>
          </a:p>
          <a:p>
            <a:pPr lvl="3"/>
            <a:r>
              <a:rPr lang="en-US" dirty="0"/>
              <a:t>Actual Price: $720+20%*720</a:t>
            </a:r>
          </a:p>
          <a:p>
            <a:pPr lvl="2"/>
            <a:r>
              <a:rPr lang="en-US" dirty="0"/>
              <a:t>11% rise in ticket prices(2019-2021), 14% rise in North America [4].</a:t>
            </a:r>
          </a:p>
          <a:p>
            <a:pPr lvl="2"/>
            <a:endParaRPr lang="en-US" dirty="0"/>
          </a:p>
          <a:p>
            <a:pPr marL="411535" lvl="2" indent="0">
              <a:buNone/>
            </a:pPr>
            <a:endParaRPr lang="en-US" dirty="0"/>
          </a:p>
        </p:txBody>
      </p:sp>
      <p:sp>
        <p:nvSpPr>
          <p:cNvPr id="5" name="Footer Placeholder 4"/>
          <p:cNvSpPr>
            <a:spLocks noGrp="1"/>
          </p:cNvSpPr>
          <p:nvPr>
            <p:ph type="ftr" sz="quarter" idx="11"/>
          </p:nvPr>
        </p:nvSpPr>
        <p:spPr/>
        <p:txBody>
          <a:bodyPr/>
          <a:lstStyle/>
          <a:p>
            <a:r>
              <a:rPr lang="sk-SK" dirty="0"/>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Witt Wang</a:t>
            </a:r>
            <a:endParaRPr lang="en-US" sz="1400" dirty="0">
              <a:solidFill>
                <a:schemeClr val="tx1"/>
              </a:solidFill>
              <a:latin typeface="+mj-lt"/>
            </a:endParaRPr>
          </a:p>
        </p:txBody>
      </p:sp>
      <p:pic>
        <p:nvPicPr>
          <p:cNvPr id="15" name="Content Placeholder 14">
            <a:extLst>
              <a:ext uri="{FF2B5EF4-FFF2-40B4-BE49-F238E27FC236}">
                <a16:creationId xmlns:a16="http://schemas.microsoft.com/office/drawing/2014/main" id="{91599DFC-65B5-FE45-DFA0-A2358925137A}"/>
              </a:ext>
            </a:extLst>
          </p:cNvPr>
          <p:cNvPicPr>
            <a:picLocks noGrp="1" noChangeAspect="1"/>
          </p:cNvPicPr>
          <p:nvPr>
            <p:ph sz="half" idx="2"/>
          </p:nvPr>
        </p:nvPicPr>
        <p:blipFill>
          <a:blip r:embed="rId3"/>
          <a:stretch>
            <a:fillRect/>
          </a:stretch>
        </p:blipFill>
        <p:spPr>
          <a:xfrm>
            <a:off x="3868615" y="993685"/>
            <a:ext cx="5158181" cy="3635954"/>
          </a:xfrm>
        </p:spPr>
      </p:pic>
      <p:sp>
        <p:nvSpPr>
          <p:cNvPr id="4" name="TextBox 3">
            <a:extLst>
              <a:ext uri="{FF2B5EF4-FFF2-40B4-BE49-F238E27FC236}">
                <a16:creationId xmlns:a16="http://schemas.microsoft.com/office/drawing/2014/main" id="{B77A39AD-5ADE-A5F5-EB6D-23DD2B2699BB}"/>
              </a:ext>
            </a:extLst>
          </p:cNvPr>
          <p:cNvSpPr txBox="1"/>
          <p:nvPr/>
        </p:nvSpPr>
        <p:spPr>
          <a:xfrm>
            <a:off x="4280877" y="4629639"/>
            <a:ext cx="4597400" cy="590931"/>
          </a:xfrm>
          <a:prstGeom prst="rect">
            <a:avLst/>
          </a:prstGeom>
          <a:noFill/>
        </p:spPr>
        <p:txBody>
          <a:bodyPr wrap="square" rtlCol="0">
            <a:spAutoFit/>
          </a:bodyPr>
          <a:lstStyle/>
          <a:p>
            <a:pPr>
              <a:lnSpc>
                <a:spcPct val="90000"/>
              </a:lnSpc>
            </a:pPr>
            <a:r>
              <a:rPr lang="en-US" dirty="0"/>
              <a:t>Adele’s Concert Resale tickets seat map on </a:t>
            </a:r>
            <a:r>
              <a:rPr lang="en-US" dirty="0" err="1"/>
              <a:t>Stubhub</a:t>
            </a:r>
            <a:r>
              <a:rPr lang="en-US" dirty="0"/>
              <a:t>[11]</a:t>
            </a:r>
          </a:p>
        </p:txBody>
      </p:sp>
      <p:sp>
        <p:nvSpPr>
          <p:cNvPr id="8" name="TextBox 7">
            <a:extLst>
              <a:ext uri="{FF2B5EF4-FFF2-40B4-BE49-F238E27FC236}">
                <a16:creationId xmlns:a16="http://schemas.microsoft.com/office/drawing/2014/main" id="{AC85DBB3-4987-C3C1-7272-B41AD536FF6E}"/>
              </a:ext>
            </a:extLst>
          </p:cNvPr>
          <p:cNvSpPr txBox="1"/>
          <p:nvPr/>
        </p:nvSpPr>
        <p:spPr>
          <a:xfrm>
            <a:off x="3868615" y="1359877"/>
            <a:ext cx="1820985" cy="914400"/>
          </a:xfrm>
          <a:prstGeom prst="rect">
            <a:avLst/>
          </a:prstGeom>
          <a:noFill/>
          <a:ln w="38100">
            <a:solidFill>
              <a:schemeClr val="accent3"/>
            </a:solidFill>
          </a:ln>
        </p:spPr>
        <p:txBody>
          <a:bodyPr wrap="square" rtlCol="0">
            <a:spAutoFit/>
          </a:bodyPr>
          <a:lstStyle/>
          <a:p>
            <a:pPr>
              <a:lnSpc>
                <a:spcPct val="90000"/>
              </a:lnSpc>
            </a:pPr>
            <a:endParaRPr lang="en-US" sz="2800" dirty="0"/>
          </a:p>
        </p:txBody>
      </p:sp>
      <p:sp>
        <p:nvSpPr>
          <p:cNvPr id="9" name="TextBox 8">
            <a:extLst>
              <a:ext uri="{FF2B5EF4-FFF2-40B4-BE49-F238E27FC236}">
                <a16:creationId xmlns:a16="http://schemas.microsoft.com/office/drawing/2014/main" id="{99B75BA3-9E7E-EDA2-6C1D-46DDEDD94A1E}"/>
              </a:ext>
            </a:extLst>
          </p:cNvPr>
          <p:cNvSpPr txBox="1"/>
          <p:nvPr/>
        </p:nvSpPr>
        <p:spPr>
          <a:xfrm>
            <a:off x="6111631" y="1668019"/>
            <a:ext cx="461107" cy="480131"/>
          </a:xfrm>
          <a:prstGeom prst="rect">
            <a:avLst/>
          </a:prstGeom>
          <a:noFill/>
          <a:ln w="28575">
            <a:solidFill>
              <a:srgbClr val="FF0000"/>
            </a:solidFill>
          </a:ln>
        </p:spPr>
        <p:txBody>
          <a:bodyPr wrap="square" rtlCol="0">
            <a:spAutoFit/>
          </a:bodyPr>
          <a:lstStyle/>
          <a:p>
            <a:pPr>
              <a:lnSpc>
                <a:spcPct val="90000"/>
              </a:lnSpc>
            </a:pPr>
            <a:endParaRPr lang="en-US" sz="2800" dirty="0"/>
          </a:p>
        </p:txBody>
      </p:sp>
    </p:spTree>
    <p:extLst>
      <p:ext uri="{BB962C8B-B14F-4D97-AF65-F5344CB8AC3E}">
        <p14:creationId xmlns:p14="http://schemas.microsoft.com/office/powerpoint/2010/main" val="3023854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Chaotic platform management</a:t>
            </a:r>
          </a:p>
        </p:txBody>
      </p:sp>
      <p:sp>
        <p:nvSpPr>
          <p:cNvPr id="3" name="Content Placeholder 2"/>
          <p:cNvSpPr>
            <a:spLocks noGrp="1"/>
          </p:cNvSpPr>
          <p:nvPr>
            <p:ph sz="half" idx="1"/>
          </p:nvPr>
        </p:nvSpPr>
        <p:spPr/>
        <p:txBody>
          <a:bodyPr/>
          <a:lstStyle/>
          <a:p>
            <a:r>
              <a:rPr lang="en-US" dirty="0"/>
              <a:t>Doubts about authenticity of tickets</a:t>
            </a:r>
          </a:p>
          <a:p>
            <a:pPr lvl="1"/>
            <a:r>
              <a:rPr lang="en-US" dirty="0"/>
              <a:t>More than 5 million people receive “fake” tickets every year[5]</a:t>
            </a:r>
          </a:p>
          <a:p>
            <a:r>
              <a:rPr lang="en-US" dirty="0"/>
              <a:t>Fuzzy qualification of online sellers</a:t>
            </a:r>
          </a:p>
          <a:p>
            <a:pPr lvl="1"/>
            <a:r>
              <a:rPr lang="en-US" altLang="zh-CN" dirty="0"/>
              <a:t>Just upload a simple </a:t>
            </a:r>
            <a:r>
              <a:rPr lang="en-US" altLang="zh-CN" dirty="0" err="1"/>
              <a:t>screenshoot</a:t>
            </a:r>
            <a:endParaRPr lang="en-US" dirty="0"/>
          </a:p>
          <a:p>
            <a:r>
              <a:rPr lang="en-US" dirty="0"/>
              <a:t>No comprehensive after-sales service</a:t>
            </a:r>
          </a:p>
          <a:p>
            <a:pPr lvl="1"/>
            <a:r>
              <a:rPr lang="en-US" dirty="0"/>
              <a:t>Slow response</a:t>
            </a:r>
          </a:p>
        </p:txBody>
      </p:sp>
      <p:pic>
        <p:nvPicPr>
          <p:cNvPr id="9" name="Content Placeholder 8">
            <a:extLst>
              <a:ext uri="{FF2B5EF4-FFF2-40B4-BE49-F238E27FC236}">
                <a16:creationId xmlns:a16="http://schemas.microsoft.com/office/drawing/2014/main" id="{4A33273F-EF4E-62D8-B724-F3C4D9E0DD25}"/>
              </a:ext>
            </a:extLst>
          </p:cNvPr>
          <p:cNvPicPr>
            <a:picLocks noGrp="1" noChangeAspect="1"/>
          </p:cNvPicPr>
          <p:nvPr>
            <p:ph sz="half" idx="2"/>
          </p:nvPr>
        </p:nvPicPr>
        <p:blipFill>
          <a:blip r:embed="rId3"/>
          <a:stretch>
            <a:fillRect/>
          </a:stretch>
        </p:blipFill>
        <p:spPr>
          <a:xfrm>
            <a:off x="4724400" y="1568195"/>
            <a:ext cx="4044462" cy="2583882"/>
          </a:xfrm>
          <a:ln>
            <a:solidFill>
              <a:schemeClr val="bg1"/>
            </a:solidFill>
          </a:ln>
        </p:spPr>
      </p:pic>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Witt Wang</a:t>
            </a:r>
            <a:endParaRPr lang="en-US" sz="1400" dirty="0">
              <a:solidFill>
                <a:schemeClr val="tx1"/>
              </a:solidFill>
              <a:latin typeface="+mj-lt"/>
            </a:endParaRPr>
          </a:p>
        </p:txBody>
      </p:sp>
      <p:sp>
        <p:nvSpPr>
          <p:cNvPr id="4" name="TextBox 3">
            <a:extLst>
              <a:ext uri="{FF2B5EF4-FFF2-40B4-BE49-F238E27FC236}">
                <a16:creationId xmlns:a16="http://schemas.microsoft.com/office/drawing/2014/main" id="{204CAEF6-1BFA-DBA0-A17A-6E1437FAA17F}"/>
              </a:ext>
            </a:extLst>
          </p:cNvPr>
          <p:cNvSpPr txBox="1"/>
          <p:nvPr/>
        </p:nvSpPr>
        <p:spPr>
          <a:xfrm>
            <a:off x="4634718" y="4393870"/>
            <a:ext cx="4196862" cy="590931"/>
          </a:xfrm>
          <a:prstGeom prst="rect">
            <a:avLst/>
          </a:prstGeom>
          <a:noFill/>
        </p:spPr>
        <p:txBody>
          <a:bodyPr wrap="square" rtlCol="0">
            <a:spAutoFit/>
          </a:bodyPr>
          <a:lstStyle/>
          <a:p>
            <a:pPr>
              <a:lnSpc>
                <a:spcPct val="90000"/>
              </a:lnSpc>
            </a:pPr>
            <a:r>
              <a:rPr lang="en-US" dirty="0"/>
              <a:t>Fake Adele concert ticket sample on TV[13]</a:t>
            </a:r>
          </a:p>
        </p:txBody>
      </p:sp>
    </p:spTree>
    <p:extLst>
      <p:ext uri="{BB962C8B-B14F-4D97-AF65-F5344CB8AC3E}">
        <p14:creationId xmlns:p14="http://schemas.microsoft.com/office/powerpoint/2010/main" val="1735338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772400" cy="914400"/>
          </a:xfrm>
        </p:spPr>
        <p:txBody>
          <a:bodyPr/>
          <a:lstStyle/>
          <a:p>
            <a:r>
              <a:rPr lang="en-US" dirty="0"/>
              <a:t>Locking ticket</a:t>
            </a:r>
            <a:r>
              <a:rPr lang="en-US" altLang="zh-CN" dirty="0"/>
              <a:t>s</a:t>
            </a:r>
            <a:endParaRPr lang="en-US" dirty="0"/>
          </a:p>
        </p:txBody>
      </p:sp>
      <p:sp>
        <p:nvSpPr>
          <p:cNvPr id="3" name="Content Placeholder 2"/>
          <p:cNvSpPr>
            <a:spLocks noGrp="1"/>
          </p:cNvSpPr>
          <p:nvPr>
            <p:ph sz="half" idx="1"/>
          </p:nvPr>
        </p:nvSpPr>
        <p:spPr>
          <a:xfrm>
            <a:off x="242277" y="1352551"/>
            <a:ext cx="3751384" cy="3485172"/>
          </a:xfrm>
        </p:spPr>
        <p:txBody>
          <a:bodyPr>
            <a:normAutofit lnSpcReduction="10000"/>
          </a:bodyPr>
          <a:lstStyle/>
          <a:p>
            <a:r>
              <a:rPr lang="en-US" dirty="0"/>
              <a:t>Why ticket is so expensive?</a:t>
            </a:r>
          </a:p>
          <a:p>
            <a:pPr lvl="1"/>
            <a:r>
              <a:rPr lang="en-US" dirty="0"/>
              <a:t>Limited seats?</a:t>
            </a:r>
          </a:p>
          <a:p>
            <a:pPr lvl="1"/>
            <a:r>
              <a:rPr lang="en-US" dirty="0"/>
              <a:t>Soo many rich people?</a:t>
            </a:r>
          </a:p>
          <a:p>
            <a:pPr marL="205768" lvl="1" indent="0">
              <a:buNone/>
            </a:pPr>
            <a:endParaRPr lang="en-US" dirty="0"/>
          </a:p>
          <a:p>
            <a:r>
              <a:rPr lang="en-US" dirty="0"/>
              <a:t>Why locking?</a:t>
            </a:r>
          </a:p>
          <a:p>
            <a:pPr lvl="1"/>
            <a:r>
              <a:rPr lang="en-US" dirty="0"/>
              <a:t>The illusion of scarcity</a:t>
            </a:r>
          </a:p>
          <a:p>
            <a:pPr lvl="1"/>
            <a:r>
              <a:rPr lang="en-US" dirty="0"/>
              <a:t>Resale for higher price</a:t>
            </a:r>
          </a:p>
          <a:p>
            <a:pPr lvl="2"/>
            <a:r>
              <a:rPr lang="en-US" altLang="zh-CN" dirty="0"/>
              <a:t>Resale price is 4 times of official price</a:t>
            </a:r>
            <a:endParaRPr lang="en-US" dirty="0"/>
          </a:p>
          <a:p>
            <a:pPr lvl="1"/>
            <a:r>
              <a:rPr lang="en-US" dirty="0"/>
              <a:t>Encourage membership</a:t>
            </a:r>
          </a:p>
          <a:p>
            <a:pPr lvl="2"/>
            <a:r>
              <a:rPr lang="en-US" dirty="0"/>
              <a:t>Platform membership</a:t>
            </a:r>
          </a:p>
          <a:p>
            <a:pPr lvl="2"/>
            <a:r>
              <a:rPr lang="en-US" dirty="0" err="1"/>
              <a:t>FansClub</a:t>
            </a:r>
            <a:r>
              <a:rPr lang="en-US" dirty="0"/>
              <a:t> membership</a:t>
            </a:r>
          </a:p>
          <a:p>
            <a:pPr lvl="2"/>
            <a:r>
              <a:rPr lang="en-US" dirty="0"/>
              <a:t>Credit card membership</a:t>
            </a:r>
          </a:p>
          <a:p>
            <a:pPr lvl="1"/>
            <a:endParaRPr lang="en-US" dirty="0"/>
          </a:p>
          <a:p>
            <a:pPr marL="205768" lvl="1" indent="0">
              <a:buNone/>
            </a:pPr>
            <a:endParaRPr lang="en-US" dirty="0"/>
          </a:p>
          <a:p>
            <a:endParaRPr lang="en-US" dirty="0"/>
          </a:p>
        </p:txBody>
      </p:sp>
      <p:pic>
        <p:nvPicPr>
          <p:cNvPr id="9" name="Content Placeholder 8">
            <a:extLst>
              <a:ext uri="{FF2B5EF4-FFF2-40B4-BE49-F238E27FC236}">
                <a16:creationId xmlns:a16="http://schemas.microsoft.com/office/drawing/2014/main" id="{30F31031-CCBE-A2EE-E559-622754D30F5A}"/>
              </a:ext>
            </a:extLst>
          </p:cNvPr>
          <p:cNvPicPr>
            <a:picLocks noGrp="1" noChangeAspect="1"/>
          </p:cNvPicPr>
          <p:nvPr>
            <p:ph sz="half" idx="2"/>
          </p:nvPr>
        </p:nvPicPr>
        <p:blipFill>
          <a:blip r:embed="rId3"/>
          <a:stretch>
            <a:fillRect/>
          </a:stretch>
        </p:blipFill>
        <p:spPr>
          <a:xfrm>
            <a:off x="3899877" y="1352551"/>
            <a:ext cx="5126920" cy="3032368"/>
          </a:xfrm>
          <a:ln>
            <a:solidFill>
              <a:schemeClr val="bg1"/>
            </a:solidFill>
          </a:ln>
        </p:spPr>
      </p:pic>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Witt Wang</a:t>
            </a:r>
            <a:endParaRPr lang="en-US" sz="1400" dirty="0">
              <a:solidFill>
                <a:schemeClr val="tx1"/>
              </a:solidFill>
              <a:latin typeface="+mj-lt"/>
            </a:endParaRPr>
          </a:p>
        </p:txBody>
      </p:sp>
      <p:sp>
        <p:nvSpPr>
          <p:cNvPr id="4" name="TextBox 3">
            <a:extLst>
              <a:ext uri="{FF2B5EF4-FFF2-40B4-BE49-F238E27FC236}">
                <a16:creationId xmlns:a16="http://schemas.microsoft.com/office/drawing/2014/main" id="{6F6F1842-C2CF-37DB-B19F-92E73099037E}"/>
              </a:ext>
            </a:extLst>
          </p:cNvPr>
          <p:cNvSpPr txBox="1"/>
          <p:nvPr/>
        </p:nvSpPr>
        <p:spPr>
          <a:xfrm>
            <a:off x="4431323" y="4501662"/>
            <a:ext cx="4275015" cy="590931"/>
          </a:xfrm>
          <a:prstGeom prst="rect">
            <a:avLst/>
          </a:prstGeom>
          <a:noFill/>
        </p:spPr>
        <p:txBody>
          <a:bodyPr wrap="square" rtlCol="0">
            <a:spAutoFit/>
          </a:bodyPr>
          <a:lstStyle/>
          <a:p>
            <a:pPr>
              <a:lnSpc>
                <a:spcPct val="90000"/>
              </a:lnSpc>
            </a:pPr>
            <a:r>
              <a:rPr lang="en-US" dirty="0"/>
              <a:t>David Blaine magic show </a:t>
            </a:r>
            <a:r>
              <a:rPr lang="en-US" dirty="0" err="1"/>
              <a:t>seatmap</a:t>
            </a:r>
            <a:r>
              <a:rPr lang="en-US" dirty="0"/>
              <a:t> (At the beginning of public sale)[12]</a:t>
            </a:r>
          </a:p>
        </p:txBody>
      </p:sp>
    </p:spTree>
    <p:extLst>
      <p:ext uri="{BB962C8B-B14F-4D97-AF65-F5344CB8AC3E}">
        <p14:creationId xmlns:p14="http://schemas.microsoft.com/office/powerpoint/2010/main" val="3425980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3796"/>
            <a:ext cx="7772400" cy="914400"/>
          </a:xfrm>
        </p:spPr>
        <p:txBody>
          <a:bodyPr/>
          <a:lstStyle/>
          <a:p>
            <a:r>
              <a:rPr lang="en-US" dirty="0"/>
              <a:t>References</a:t>
            </a:r>
          </a:p>
        </p:txBody>
      </p:sp>
      <p:sp>
        <p:nvSpPr>
          <p:cNvPr id="3" name="Content Placeholder 2"/>
          <p:cNvSpPr>
            <a:spLocks noGrp="1"/>
          </p:cNvSpPr>
          <p:nvPr>
            <p:ph idx="1"/>
          </p:nvPr>
        </p:nvSpPr>
        <p:spPr>
          <a:xfrm>
            <a:off x="0" y="1038928"/>
            <a:ext cx="9144000" cy="4104572"/>
          </a:xfrm>
        </p:spPr>
        <p:txBody>
          <a:bodyPr lIns="91440">
            <a:normAutofit fontScale="25000" lnSpcReduction="20000"/>
          </a:bodyPr>
          <a:lstStyle/>
          <a:p>
            <a:pPr marL="0" indent="0">
              <a:buNone/>
            </a:pPr>
            <a:r>
              <a:rPr lang="en-US" sz="4000" dirty="0"/>
              <a:t>[1] </a:t>
            </a:r>
            <a:r>
              <a:rPr lang="en-US" sz="4000" dirty="0" err="1"/>
              <a:t>Götting</a:t>
            </a:r>
            <a:r>
              <a:rPr lang="en-US" sz="4000" dirty="0"/>
              <a:t>, M.C. “Number of music tour tickets sold worldwide 2011-2020”, Statista, 8 June. 2022, </a:t>
            </a:r>
            <a:r>
              <a:rPr lang="en-US" sz="4000" dirty="0">
                <a:effectLst/>
                <a:latin typeface="Calibri" panose="020F0502020204030204" pitchFamily="34" charset="0"/>
                <a:ea typeface="DengXian" panose="02010600030101010101" pitchFamily="2" charset="-122"/>
                <a:cs typeface="Times New Roman" panose="02020603050405020304" pitchFamily="18" charset="0"/>
                <a:hlinkClick r:id="rId3"/>
              </a:rPr>
              <a:t>https://www.statista.com/statistics/380115/number-of-music-tour-tickets-sold-worldwide/</a:t>
            </a:r>
            <a:endParaRPr lang="en-US" sz="40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r>
              <a:rPr lang="en-US" sz="4000" dirty="0"/>
              <a:t>[2] “Event tickets- </a:t>
            </a:r>
            <a:r>
              <a:rPr lang="en-US" altLang="zh-CN" sz="4000" dirty="0"/>
              <a:t>Segment Data Analysis &amp; Forecast”, Statista,</a:t>
            </a:r>
            <a:r>
              <a:rPr lang="en-US" sz="4000" dirty="0"/>
              <a:t> Aug. 2022,  </a:t>
            </a:r>
            <a:r>
              <a:rPr lang="en-US" sz="40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4"/>
              </a:rPr>
              <a:t>https://www.statista.com/outlook/dmo/eservices/event-tickets/sport-events/united-states</a:t>
            </a:r>
            <a:endParaRPr lang="en-US" sz="4000" dirty="0"/>
          </a:p>
          <a:p>
            <a:pPr marL="0" marR="0" indent="0">
              <a:lnSpc>
                <a:spcPct val="107000"/>
              </a:lnSpc>
              <a:spcBef>
                <a:spcPts val="0"/>
              </a:spcBef>
              <a:spcAft>
                <a:spcPts val="800"/>
              </a:spcAft>
              <a:buNone/>
            </a:pPr>
            <a:r>
              <a:rPr lang="en-US" sz="4000" dirty="0"/>
              <a:t>[3] “BLACKPINK World Tour [Born Pink]”, Ticketmaster, Sept.2022, </a:t>
            </a:r>
            <a:r>
              <a:rPr lang="en-US" sz="40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5"/>
              </a:rPr>
              <a:t>https://www.ticketmaster.com/blackpink-world-tour-born-pink-los-angeles-california-11-19-2022/event/0A005D21E2E046FD</a:t>
            </a:r>
            <a:endParaRPr lang="en-US" sz="40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0">
              <a:lnSpc>
                <a:spcPct val="107000"/>
              </a:lnSpc>
              <a:spcBef>
                <a:spcPts val="0"/>
              </a:spcBef>
              <a:spcAft>
                <a:spcPts val="800"/>
              </a:spcAft>
              <a:buNone/>
            </a:pPr>
            <a:r>
              <a:rPr lang="en-US" sz="4000" dirty="0"/>
              <a:t>[4] </a:t>
            </a:r>
            <a:r>
              <a:rPr lang="en-US" sz="4000" dirty="0" err="1"/>
              <a:t>Pymnts</a:t>
            </a:r>
            <a:r>
              <a:rPr lang="en-US" sz="4000" dirty="0"/>
              <a:t>. “Demand, Inflation Drive Up Live Entertainment Ticket Prices”, PYMNTS, 24 Apr. 2022, </a:t>
            </a:r>
            <a:r>
              <a:rPr lang="en-US" sz="40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6"/>
              </a:rPr>
              <a:t>https://www.pymnts.com/economy/2022/demand-inflation-drive-up-live-entertainment-ticket-prices/</a:t>
            </a:r>
            <a:endParaRPr lang="en-US" sz="40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0">
              <a:lnSpc>
                <a:spcPct val="107000"/>
              </a:lnSpc>
              <a:spcBef>
                <a:spcPts val="0"/>
              </a:spcBef>
              <a:spcAft>
                <a:spcPts val="800"/>
              </a:spcAft>
              <a:buNone/>
            </a:pPr>
            <a:r>
              <a:rPr lang="en-US" sz="4000" dirty="0"/>
              <a:t>[5] Cyprus, J. “More Than 5 Million Fake Tickets are Sold Every Year. Here’s How to Protect Yourself”, 8 Dec. 2017, </a:t>
            </a:r>
            <a:r>
              <a:rPr lang="en-US" sz="40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7"/>
              </a:rPr>
              <a:t>https://www.digitalmusicnews.com/2017/12/08/fake-tickets-scam-protect/</a:t>
            </a:r>
            <a:endParaRPr lang="en-US" sz="40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indent="0">
              <a:lnSpc>
                <a:spcPct val="107000"/>
              </a:lnSpc>
              <a:spcBef>
                <a:spcPts val="0"/>
              </a:spcBef>
              <a:spcAft>
                <a:spcPts val="800"/>
              </a:spcAft>
              <a:buNone/>
            </a:pPr>
            <a:r>
              <a:rPr lang="en-US" sz="4000" dirty="0">
                <a:effectLst/>
                <a:latin typeface="Calibri" panose="020F0502020204030204" pitchFamily="34" charset="0"/>
                <a:ea typeface="DengXian" panose="02010600030101010101" pitchFamily="2" charset="-122"/>
                <a:cs typeface="Times New Roman" panose="02020603050405020304" pitchFamily="18" charset="0"/>
              </a:rPr>
              <a:t>[6] Tompkins, T. “An analysis of ticket pricing in the primary and secondary concert marketplace”, 2019 </a:t>
            </a:r>
            <a:r>
              <a:rPr lang="en-US" sz="4000" dirty="0">
                <a:effectLst/>
                <a:latin typeface="Calibri" panose="020F0502020204030204" pitchFamily="34" charset="0"/>
                <a:ea typeface="DengXian" panose="02010600030101010101" pitchFamily="2" charset="-122"/>
                <a:cs typeface="Times New Roman" panose="02020603050405020304" pitchFamily="18" charset="0"/>
                <a:hlinkClick r:id="rId8"/>
              </a:rPr>
              <a:t>https://www.semanticscholar.org/paper/An-analysis-of-ticket-pricing-in-the-primary-and-Tompkins/250b0dac6661197110fb5eade8be39dd273c7115</a:t>
            </a:r>
            <a:endParaRPr lang="en-US" sz="40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0">
              <a:lnSpc>
                <a:spcPct val="107000"/>
              </a:lnSpc>
              <a:spcBef>
                <a:spcPts val="0"/>
              </a:spcBef>
              <a:spcAft>
                <a:spcPts val="800"/>
              </a:spcAft>
              <a:buNone/>
            </a:pPr>
            <a:r>
              <a:rPr lang="en-US" sz="4000" dirty="0">
                <a:effectLst/>
                <a:latin typeface="Calibri" panose="020F0502020204030204" pitchFamily="34" charset="0"/>
                <a:ea typeface="DengXian" panose="02010600030101010101" pitchFamily="2" charset="-122"/>
                <a:cs typeface="Times New Roman" panose="02020603050405020304" pitchFamily="18" charset="0"/>
              </a:rPr>
              <a:t>[7] “Ticketmaster fined $10m for business 'intrusions”, BBC News, 31 Dec. 2020, </a:t>
            </a:r>
            <a:r>
              <a:rPr lang="en-US" sz="4000" dirty="0">
                <a:effectLst/>
                <a:latin typeface="Calibri" panose="020F0502020204030204" pitchFamily="34" charset="0"/>
                <a:ea typeface="DengXian" panose="02010600030101010101" pitchFamily="2" charset="-122"/>
                <a:cs typeface="Times New Roman" panose="02020603050405020304" pitchFamily="18" charset="0"/>
                <a:hlinkClick r:id="rId9"/>
              </a:rPr>
              <a:t>https://www.bbc.com/news/entertainment-arts-55496891</a:t>
            </a:r>
            <a:endParaRPr lang="en-US" sz="40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0">
              <a:lnSpc>
                <a:spcPct val="107000"/>
              </a:lnSpc>
              <a:spcBef>
                <a:spcPts val="0"/>
              </a:spcBef>
              <a:spcAft>
                <a:spcPts val="800"/>
              </a:spcAft>
              <a:buNone/>
            </a:pPr>
            <a:r>
              <a:rPr lang="en-US" sz="4000" dirty="0">
                <a:effectLst/>
                <a:latin typeface="Calibri" panose="020F0502020204030204" pitchFamily="34" charset="0"/>
                <a:ea typeface="DengXian" panose="02010600030101010101" pitchFamily="2" charset="-122"/>
                <a:cs typeface="Times New Roman" panose="02020603050405020304" pitchFamily="18" charset="0"/>
              </a:rPr>
              <a:t>[8] “</a:t>
            </a:r>
            <a:r>
              <a:rPr lang="en-US" sz="4000" dirty="0" err="1">
                <a:effectLst/>
                <a:latin typeface="Calibri" panose="020F0502020204030204" pitchFamily="34" charset="0"/>
                <a:ea typeface="DengXian" panose="02010600030101010101" pitchFamily="2" charset="-122"/>
                <a:cs typeface="Times New Roman" panose="02020603050405020304" pitchFamily="18" charset="0"/>
              </a:rPr>
              <a:t>Seatgeek</a:t>
            </a:r>
            <a:r>
              <a:rPr lang="en-US" sz="4000" dirty="0">
                <a:effectLst/>
                <a:latin typeface="Calibri" panose="020F0502020204030204" pitchFamily="34" charset="0"/>
                <a:ea typeface="DengXian" panose="02010600030101010101" pitchFamily="2" charset="-122"/>
                <a:cs typeface="Times New Roman" panose="02020603050405020304" pitchFamily="18" charset="0"/>
              </a:rPr>
              <a:t>, Your ticket to sports, concerts &amp; more”, </a:t>
            </a:r>
            <a:r>
              <a:rPr lang="en-US" sz="4000" dirty="0" err="1">
                <a:effectLst/>
                <a:latin typeface="Calibri" panose="020F0502020204030204" pitchFamily="34" charset="0"/>
                <a:ea typeface="DengXian" panose="02010600030101010101" pitchFamily="2" charset="-122"/>
                <a:cs typeface="Times New Roman" panose="02020603050405020304" pitchFamily="18" charset="0"/>
              </a:rPr>
              <a:t>Seatgeek</a:t>
            </a:r>
            <a:r>
              <a:rPr lang="en-US" sz="4000" dirty="0">
                <a:effectLst/>
                <a:latin typeface="Calibri" panose="020F0502020204030204" pitchFamily="34" charset="0"/>
                <a:ea typeface="DengXian" panose="02010600030101010101" pitchFamily="2" charset="-122"/>
                <a:cs typeface="Times New Roman" panose="02020603050405020304" pitchFamily="18" charset="0"/>
              </a:rPr>
              <a:t>, </a:t>
            </a:r>
            <a:r>
              <a:rPr lang="en-US" sz="4000" dirty="0">
                <a:effectLst/>
                <a:latin typeface="Calibri" panose="020F0502020204030204" pitchFamily="34" charset="0"/>
                <a:ea typeface="DengXian" panose="02010600030101010101" pitchFamily="2" charset="-122"/>
                <a:cs typeface="Times New Roman" panose="02020603050405020304" pitchFamily="18" charset="0"/>
                <a:hlinkClick r:id="rId10"/>
              </a:rPr>
              <a:t>https://seatgeek.com/</a:t>
            </a:r>
            <a:endParaRPr lang="en-US" sz="40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0">
              <a:lnSpc>
                <a:spcPct val="107000"/>
              </a:lnSpc>
              <a:spcBef>
                <a:spcPts val="0"/>
              </a:spcBef>
              <a:spcAft>
                <a:spcPts val="800"/>
              </a:spcAft>
              <a:buNone/>
            </a:pPr>
            <a:r>
              <a:rPr lang="en-US" sz="4000" dirty="0">
                <a:effectLst/>
                <a:latin typeface="Calibri" panose="020F0502020204030204" pitchFamily="34" charset="0"/>
                <a:ea typeface="DengXian" panose="02010600030101010101" pitchFamily="2" charset="-122"/>
                <a:cs typeface="Times New Roman" panose="02020603050405020304" pitchFamily="18" charset="0"/>
              </a:rPr>
              <a:t>[9] “StubHub becomes official ticket partner at TD place”, Ottawa </a:t>
            </a:r>
            <a:r>
              <a:rPr lang="en-US" sz="4000" dirty="0" err="1">
                <a:effectLst/>
                <a:latin typeface="Calibri" panose="020F0502020204030204" pitchFamily="34" charset="0"/>
                <a:ea typeface="DengXian" panose="02010600030101010101" pitchFamily="2" charset="-122"/>
                <a:cs typeface="Times New Roman" panose="02020603050405020304" pitchFamily="18" charset="0"/>
              </a:rPr>
              <a:t>Redblacks</a:t>
            </a:r>
            <a:r>
              <a:rPr lang="en-US" sz="4000" dirty="0">
                <a:effectLst/>
                <a:latin typeface="Calibri" panose="020F0502020204030204" pitchFamily="34" charset="0"/>
                <a:ea typeface="DengXian" panose="02010600030101010101" pitchFamily="2" charset="-122"/>
                <a:cs typeface="Times New Roman" panose="02020603050405020304" pitchFamily="18" charset="0"/>
              </a:rPr>
              <a:t>, 15 Nov. 2016, </a:t>
            </a:r>
            <a:r>
              <a:rPr lang="en-US" sz="4000" dirty="0">
                <a:effectLst/>
                <a:latin typeface="Calibri" panose="020F0502020204030204" pitchFamily="34" charset="0"/>
                <a:ea typeface="DengXian" panose="02010600030101010101" pitchFamily="2" charset="-122"/>
                <a:cs typeface="Times New Roman" panose="02020603050405020304" pitchFamily="18" charset="0"/>
                <a:hlinkClick r:id="rId11"/>
              </a:rPr>
              <a:t>https://www.ottawaredblacks.com/2016/11/15/stubhub-becomes-official-ticket-partner-at-td-place/</a:t>
            </a:r>
            <a:endParaRPr lang="en-US" sz="40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0">
              <a:lnSpc>
                <a:spcPct val="107000"/>
              </a:lnSpc>
              <a:spcBef>
                <a:spcPts val="0"/>
              </a:spcBef>
              <a:spcAft>
                <a:spcPts val="800"/>
              </a:spcAft>
              <a:buNone/>
            </a:pPr>
            <a:r>
              <a:rPr lang="en-US" sz="4000" dirty="0">
                <a:latin typeface="Calibri" panose="020F0502020204030204" pitchFamily="34" charset="0"/>
                <a:ea typeface="DengXian" panose="02010600030101010101" pitchFamily="2" charset="-122"/>
                <a:cs typeface="Times New Roman" panose="02020603050405020304" pitchFamily="18" charset="0"/>
              </a:rPr>
              <a:t>[10] Injection, M. “Live Nation CEO Expects "Shows At Scale Next Summer“, 10 Nov. 2020, </a:t>
            </a:r>
            <a:r>
              <a:rPr lang="en-US" sz="4000" dirty="0">
                <a:latin typeface="Calibri" panose="020F0502020204030204" pitchFamily="34" charset="0"/>
                <a:ea typeface="DengXian" panose="02010600030101010101" pitchFamily="2" charset="-122"/>
                <a:cs typeface="Times New Roman" panose="02020603050405020304" pitchFamily="18" charset="0"/>
                <a:hlinkClick r:id="rId12"/>
              </a:rPr>
              <a:t>https://metalinjection.net/its-just-business/live-nation-ceo-expects-shows-at-scale-next-summer</a:t>
            </a:r>
            <a:endParaRPr lang="en-US" sz="4000" dirty="0">
              <a:latin typeface="Calibri" panose="020F0502020204030204" pitchFamily="34" charset="0"/>
              <a:ea typeface="DengXian" panose="02010600030101010101" pitchFamily="2" charset="-122"/>
              <a:cs typeface="Times New Roman" panose="02020603050405020304" pitchFamily="18" charset="0"/>
            </a:endParaRPr>
          </a:p>
          <a:p>
            <a:pPr marL="0" indent="0">
              <a:lnSpc>
                <a:spcPct val="107000"/>
              </a:lnSpc>
              <a:spcBef>
                <a:spcPts val="0"/>
              </a:spcBef>
              <a:spcAft>
                <a:spcPts val="800"/>
              </a:spcAft>
              <a:buNone/>
            </a:pPr>
            <a:r>
              <a:rPr lang="en-US" sz="4000" dirty="0">
                <a:effectLst/>
                <a:latin typeface="Calibri" panose="020F0502020204030204" pitchFamily="34" charset="0"/>
                <a:ea typeface="DengXian" panose="02010600030101010101" pitchFamily="2" charset="-122"/>
                <a:cs typeface="Times New Roman" panose="02020603050405020304" pitchFamily="18" charset="0"/>
              </a:rPr>
              <a:t>[11] ”Adele Tickets(Rescheduled fro</a:t>
            </a:r>
            <a:r>
              <a:rPr lang="en-US" sz="4000" dirty="0">
                <a:latin typeface="Calibri" panose="020F0502020204030204" pitchFamily="34" charset="0"/>
                <a:ea typeface="DengXian" panose="02010600030101010101" pitchFamily="2" charset="-122"/>
                <a:cs typeface="Times New Roman" panose="02020603050405020304" pitchFamily="18" charset="0"/>
              </a:rPr>
              <a:t>m 21 Jan 2022)”, </a:t>
            </a:r>
            <a:r>
              <a:rPr lang="en-US" sz="4000" dirty="0" err="1">
                <a:latin typeface="Calibri" panose="020F0502020204030204" pitchFamily="34" charset="0"/>
                <a:ea typeface="DengXian" panose="02010600030101010101" pitchFamily="2" charset="-122"/>
                <a:cs typeface="Times New Roman" panose="02020603050405020304" pitchFamily="18" charset="0"/>
              </a:rPr>
              <a:t>Stubhub</a:t>
            </a:r>
            <a:r>
              <a:rPr lang="en-US" sz="4000" dirty="0">
                <a:latin typeface="Calibri" panose="020F0502020204030204" pitchFamily="34" charset="0"/>
                <a:ea typeface="DengXian" panose="02010600030101010101" pitchFamily="2" charset="-122"/>
                <a:cs typeface="Times New Roman" panose="02020603050405020304" pitchFamily="18" charset="0"/>
              </a:rPr>
              <a:t>, Feb. 2022, </a:t>
            </a:r>
            <a:r>
              <a:rPr lang="en-US" sz="4000" dirty="0">
                <a:effectLst/>
                <a:latin typeface="Calibri" panose="020F0502020204030204" pitchFamily="34" charset="0"/>
                <a:ea typeface="DengXian" panose="02010600030101010101" pitchFamily="2" charset="-122"/>
                <a:cs typeface="Times New Roman" panose="02020603050405020304" pitchFamily="18" charset="0"/>
              </a:rPr>
              <a:t> </a:t>
            </a:r>
            <a:r>
              <a:rPr lang="en-US" sz="40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13"/>
              </a:rPr>
              <a:t>https://www.stubhub.com/adele-las-vegas-tickets-1-21-2022/event/105081779/</a:t>
            </a:r>
            <a:endParaRPr lang="en-US" sz="40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0">
              <a:lnSpc>
                <a:spcPct val="107000"/>
              </a:lnSpc>
              <a:spcBef>
                <a:spcPts val="0"/>
              </a:spcBef>
              <a:spcAft>
                <a:spcPts val="800"/>
              </a:spcAft>
              <a:buNone/>
            </a:pPr>
            <a:r>
              <a:rPr lang="en-US" sz="4000" dirty="0">
                <a:effectLst/>
                <a:latin typeface="Calibri" panose="020F0502020204030204" pitchFamily="34" charset="0"/>
                <a:ea typeface="DengXian" panose="02010600030101010101" pitchFamily="2" charset="-122"/>
                <a:cs typeface="Times New Roman" panose="02020603050405020304" pitchFamily="18" charset="0"/>
              </a:rPr>
              <a:t>[12] “David Blaine in SPADES”, AXS, Feb. 2022,  </a:t>
            </a:r>
            <a:r>
              <a:rPr lang="en-US" sz="4000" dirty="0">
                <a:effectLst/>
                <a:latin typeface="Calibri" panose="020F0502020204030204" pitchFamily="34" charset="0"/>
                <a:ea typeface="DengXian" panose="02010600030101010101" pitchFamily="2" charset="-122"/>
                <a:cs typeface="Times New Roman" panose="02020603050405020304" pitchFamily="18" charset="0"/>
                <a:hlinkClick r:id="rId14"/>
              </a:rPr>
              <a:t>https://www.axs.com/events/434914/david-blaine-tickets?skin=resortsworld</a:t>
            </a:r>
            <a:endParaRPr lang="en-US" sz="40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0">
              <a:lnSpc>
                <a:spcPct val="107000"/>
              </a:lnSpc>
              <a:spcBef>
                <a:spcPts val="0"/>
              </a:spcBef>
              <a:spcAft>
                <a:spcPts val="800"/>
              </a:spcAft>
              <a:buNone/>
            </a:pPr>
            <a:r>
              <a:rPr lang="en-US" sz="4000" dirty="0">
                <a:effectLst/>
                <a:latin typeface="Calibri" panose="020F0502020204030204" pitchFamily="34" charset="0"/>
                <a:ea typeface="DengXian" panose="02010600030101010101" pitchFamily="2" charset="-122"/>
                <a:cs typeface="Times New Roman" panose="02020603050405020304" pitchFamily="18" charset="0"/>
              </a:rPr>
              <a:t>[13] “Unlucky fans get fake tickets to Adele concert in Phoenix”,  ABC 15 Arizona, 17 Aug. 2016,  </a:t>
            </a:r>
            <a:r>
              <a:rPr lang="en-US" sz="4000" dirty="0">
                <a:effectLst/>
                <a:latin typeface="Calibri" panose="020F0502020204030204" pitchFamily="34" charset="0"/>
                <a:ea typeface="DengXian" panose="02010600030101010101" pitchFamily="2" charset="-122"/>
                <a:cs typeface="Times New Roman" panose="02020603050405020304" pitchFamily="18" charset="0"/>
                <a:hlinkClick r:id="rId15"/>
              </a:rPr>
              <a:t>https://www.youtube.com/watch?v=g696cE004Eo</a:t>
            </a:r>
            <a:endParaRPr lang="en-US" sz="40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Witt Wang</a:t>
            </a:r>
            <a:endParaRPr lang="en-US" sz="1400" dirty="0">
              <a:solidFill>
                <a:schemeClr val="tx1"/>
              </a:solidFill>
              <a:latin typeface="+mj-lt"/>
            </a:endParaRPr>
          </a:p>
        </p:txBody>
      </p:sp>
    </p:spTree>
    <p:extLst>
      <p:ext uri="{BB962C8B-B14F-4D97-AF65-F5344CB8AC3E}">
        <p14:creationId xmlns:p14="http://schemas.microsoft.com/office/powerpoint/2010/main" val="1849394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sz="6000" dirty="0"/>
              <a:t>Big TECH </a:t>
            </a:r>
            <a:br>
              <a:rPr lang="en-US" dirty="0"/>
            </a:br>
            <a:r>
              <a:rPr lang="en-US" i="1" dirty="0"/>
              <a:t>Free market Or Oligopoly?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a:xfrm>
            <a:off x="914400" y="2724150"/>
            <a:ext cx="7315200" cy="537210"/>
          </a:xfrm>
        </p:spPr>
        <p:txBody>
          <a:bodyPr/>
          <a:lstStyle/>
          <a:p>
            <a:r>
              <a:rPr lang="en-US" u="sng" dirty="0"/>
              <a:t>Big Tech is an Oligopoly, and Antirust Measures are Necessary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a:extLst>
              <a:ext uri="{FF2B5EF4-FFF2-40B4-BE49-F238E27FC236}">
                <a16:creationId xmlns:a16="http://schemas.microsoft.com/office/drawing/2014/main" id="{2F831DA9-A5E0-0738-B0DF-1417E86F0CAF}"/>
              </a:ext>
            </a:extLst>
          </p:cNvPr>
          <p:cNvSpPr txBox="1"/>
          <p:nvPr/>
        </p:nvSpPr>
        <p:spPr>
          <a:xfrm>
            <a:off x="2274570" y="3575280"/>
            <a:ext cx="4594860" cy="369332"/>
          </a:xfrm>
          <a:prstGeom prst="rect">
            <a:avLst/>
          </a:prstGeom>
          <a:noFill/>
        </p:spPr>
        <p:txBody>
          <a:bodyPr wrap="square">
            <a:spAutoFit/>
          </a:bodyPr>
          <a:lstStyle/>
          <a:p>
            <a:pPr algn="ctr"/>
            <a:r>
              <a:rPr lang="en-US" dirty="0"/>
              <a:t>Presented by Edward Smith</a:t>
            </a:r>
          </a:p>
        </p:txBody>
      </p:sp>
    </p:spTree>
    <p:extLst>
      <p:ext uri="{BB962C8B-B14F-4D97-AF65-F5344CB8AC3E}">
        <p14:creationId xmlns:p14="http://schemas.microsoft.com/office/powerpoint/2010/main" val="4051226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tech’s influence in THE MODERN AGE</a:t>
            </a:r>
          </a:p>
        </p:txBody>
      </p:sp>
      <p:sp>
        <p:nvSpPr>
          <p:cNvPr id="3" name="Content Placeholder 2"/>
          <p:cNvSpPr>
            <a:spLocks noGrp="1"/>
          </p:cNvSpPr>
          <p:nvPr>
            <p:ph sz="half" idx="1"/>
          </p:nvPr>
        </p:nvSpPr>
        <p:spPr>
          <a:xfrm>
            <a:off x="685799" y="1352551"/>
            <a:ext cx="3518649" cy="3352800"/>
          </a:xfrm>
        </p:spPr>
        <p:txBody>
          <a:bodyPr>
            <a:normAutofit/>
          </a:bodyPr>
          <a:lstStyle/>
          <a:p>
            <a:r>
              <a:rPr lang="en-US" dirty="0"/>
              <a:t>What is “Big Tech”? [1]</a:t>
            </a:r>
          </a:p>
          <a:p>
            <a:pPr lvl="1"/>
            <a:r>
              <a:rPr lang="en-US" dirty="0"/>
              <a:t>Major dominators of the information industry </a:t>
            </a:r>
          </a:p>
          <a:p>
            <a:pPr lvl="2"/>
            <a:r>
              <a:rPr lang="en-US" dirty="0"/>
              <a:t>Growing digital ubiquity</a:t>
            </a:r>
          </a:p>
          <a:p>
            <a:pPr lvl="2"/>
            <a:r>
              <a:rPr lang="en-US" dirty="0"/>
              <a:t>2021: &gt;50% of Internet Traffic [20]</a:t>
            </a:r>
          </a:p>
          <a:p>
            <a:pPr lvl="1"/>
            <a:r>
              <a:rPr lang="en-US" dirty="0"/>
              <a:t>Innovation &amp; design</a:t>
            </a:r>
          </a:p>
          <a:p>
            <a:r>
              <a:rPr lang="en-US" dirty="0"/>
              <a:t>Influences </a:t>
            </a:r>
          </a:p>
          <a:p>
            <a:pPr lvl="1"/>
            <a:r>
              <a:rPr lang="en-US" dirty="0"/>
              <a:t>Influences on world economy </a:t>
            </a:r>
          </a:p>
          <a:p>
            <a:pPr lvl="2"/>
            <a:r>
              <a:rPr lang="en-US" dirty="0"/>
              <a:t>E.g. Apple v. 96% of countries [18]</a:t>
            </a:r>
          </a:p>
          <a:p>
            <a:pPr lvl="1"/>
            <a:r>
              <a:rPr lang="en-US" dirty="0"/>
              <a:t>Influences on world politics </a:t>
            </a:r>
          </a:p>
          <a:p>
            <a:pPr lvl="2"/>
            <a:r>
              <a:rPr lang="en-US" dirty="0"/>
              <a:t>Internet as private political forums</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Edward Smith</a:t>
            </a:r>
            <a:endParaRPr lang="en-US" sz="1400" dirty="0">
              <a:solidFill>
                <a:schemeClr val="tx1"/>
              </a:solidFill>
              <a:latin typeface="+mj-lt"/>
            </a:endParaRPr>
          </a:p>
        </p:txBody>
      </p:sp>
      <p:pic>
        <p:nvPicPr>
          <p:cNvPr id="8" name="Picture 2" descr="Tech Giants Country GDP Apple">
            <a:extLst>
              <a:ext uri="{FF2B5EF4-FFF2-40B4-BE49-F238E27FC236}">
                <a16:creationId xmlns:a16="http://schemas.microsoft.com/office/drawing/2014/main" id="{170F9A4A-4EB0-FFF7-8A72-298FC6E6531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204449" y="1060706"/>
            <a:ext cx="3863930" cy="397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62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Remote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2021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943979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Antitrust measures are necessary</a:t>
            </a:r>
          </a:p>
        </p:txBody>
      </p:sp>
      <p:sp>
        <p:nvSpPr>
          <p:cNvPr id="3" name="Content Placeholder 2"/>
          <p:cNvSpPr>
            <a:spLocks noGrp="1"/>
          </p:cNvSpPr>
          <p:nvPr>
            <p:ph sz="half" idx="1"/>
          </p:nvPr>
        </p:nvSpPr>
        <p:spPr/>
        <p:txBody>
          <a:bodyPr/>
          <a:lstStyle/>
          <a:p>
            <a:r>
              <a:rPr lang="en-US" dirty="0"/>
              <a:t>Big Tech is </a:t>
            </a:r>
            <a:r>
              <a:rPr lang="en-US" i="1" dirty="0"/>
              <a:t>indeed</a:t>
            </a:r>
            <a:r>
              <a:rPr lang="en-US" dirty="0"/>
              <a:t> an oligopoly</a:t>
            </a:r>
          </a:p>
          <a:p>
            <a:pPr lvl="1"/>
            <a:r>
              <a:rPr lang="en-US" dirty="0"/>
              <a:t>Exhibits  anti-competitive behavior</a:t>
            </a:r>
          </a:p>
          <a:p>
            <a:pPr lvl="1"/>
            <a:r>
              <a:rPr lang="en-US" dirty="0"/>
              <a:t>Acts with relative impunity</a:t>
            </a:r>
          </a:p>
          <a:p>
            <a:pPr marL="205768" lvl="1" indent="0">
              <a:buNone/>
            </a:pPr>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Edward Smith</a:t>
            </a:r>
            <a:endParaRPr lang="en-US" sz="1400" dirty="0">
              <a:solidFill>
                <a:schemeClr val="tx1"/>
              </a:solidFill>
              <a:latin typeface="+mj-lt"/>
            </a:endParaRPr>
          </a:p>
        </p:txBody>
      </p:sp>
      <p:pic>
        <p:nvPicPr>
          <p:cNvPr id="12" name="Content Placeholder 7">
            <a:extLst>
              <a:ext uri="{FF2B5EF4-FFF2-40B4-BE49-F238E27FC236}">
                <a16:creationId xmlns:a16="http://schemas.microsoft.com/office/drawing/2014/main" id="{D8D7C894-15BA-5D71-4017-9E18F8A7262D}"/>
              </a:ext>
            </a:extLst>
          </p:cNvPr>
          <p:cNvPicPr>
            <a:picLocks noChangeAspect="1"/>
          </p:cNvPicPr>
          <p:nvPr/>
        </p:nvPicPr>
        <p:blipFill>
          <a:blip r:embed="rId3"/>
          <a:stretch>
            <a:fillRect/>
          </a:stretch>
        </p:blipFill>
        <p:spPr>
          <a:xfrm>
            <a:off x="685800" y="2354186"/>
            <a:ext cx="6571211" cy="2351165"/>
          </a:xfrm>
          <a:prstGeom prst="rect">
            <a:avLst/>
          </a:prstGeom>
        </p:spPr>
      </p:pic>
      <p:pic>
        <p:nvPicPr>
          <p:cNvPr id="2049" name="Picture 1" descr="Visualized: How Much Does Big Tech Make Every Minute?">
            <a:extLst>
              <a:ext uri="{FF2B5EF4-FFF2-40B4-BE49-F238E27FC236}">
                <a16:creationId xmlns:a16="http://schemas.microsoft.com/office/drawing/2014/main" id="{F5696664-5A59-8185-DF6A-7C45D0E19A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2" y="1076845"/>
            <a:ext cx="3255817" cy="3255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143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tech behaves contrary to fairness</a:t>
            </a:r>
          </a:p>
        </p:txBody>
      </p:sp>
      <p:sp>
        <p:nvSpPr>
          <p:cNvPr id="3" name="Content Placeholder 2"/>
          <p:cNvSpPr>
            <a:spLocks noGrp="1"/>
          </p:cNvSpPr>
          <p:nvPr>
            <p:ph sz="half" idx="1"/>
          </p:nvPr>
        </p:nvSpPr>
        <p:spPr>
          <a:xfrm>
            <a:off x="685798" y="1352551"/>
            <a:ext cx="4495801" cy="3352800"/>
          </a:xfrm>
        </p:spPr>
        <p:txBody>
          <a:bodyPr>
            <a:normAutofit/>
          </a:bodyPr>
          <a:lstStyle/>
          <a:p>
            <a:r>
              <a:rPr lang="en-US" dirty="0"/>
              <a:t>Fair Trade Law &amp; The USFTC [5, 14]</a:t>
            </a:r>
          </a:p>
          <a:p>
            <a:pPr lvl="1"/>
            <a:r>
              <a:rPr lang="en-US" dirty="0"/>
              <a:t>Regulator of private corporations</a:t>
            </a:r>
          </a:p>
          <a:p>
            <a:r>
              <a:rPr lang="en-US" dirty="0"/>
              <a:t>Big Tech and Competition/Neutrality </a:t>
            </a:r>
          </a:p>
          <a:p>
            <a:pPr lvl="1"/>
            <a:r>
              <a:rPr lang="en-US" dirty="0"/>
              <a:t>Exploitation of market data [6]</a:t>
            </a:r>
          </a:p>
          <a:p>
            <a:pPr lvl="1"/>
            <a:r>
              <a:rPr lang="en-US" dirty="0"/>
              <a:t>Platforming [12]</a:t>
            </a:r>
          </a:p>
          <a:p>
            <a:r>
              <a:rPr lang="en-US" dirty="0"/>
              <a:t>Big Tech and User Access </a:t>
            </a:r>
          </a:p>
          <a:p>
            <a:pPr lvl="1"/>
            <a:r>
              <a:rPr lang="en-US" dirty="0"/>
              <a:t>Influence user access of information [10, 11]</a:t>
            </a:r>
          </a:p>
          <a:p>
            <a:pPr lvl="2"/>
            <a:r>
              <a:rPr lang="en-US" dirty="0"/>
              <a:t>2021: 38 states sue Google over search manipulations [5]</a:t>
            </a:r>
          </a:p>
          <a:p>
            <a:pPr lvl="1"/>
            <a:r>
              <a:rPr lang="en-US" dirty="0"/>
              <a:t>Facebook, Twitter, Tik-Tok &amp; Youtube’s targeted news/ads/content [11]</a:t>
            </a:r>
          </a:p>
          <a:p>
            <a:pPr lvl="1"/>
            <a:endParaRPr lang="en-US" dirty="0"/>
          </a:p>
        </p:txBody>
      </p:sp>
      <p:sp>
        <p:nvSpPr>
          <p:cNvPr id="5" name="Footer Placeholder 4"/>
          <p:cNvSpPr>
            <a:spLocks noGrp="1"/>
          </p:cNvSpPr>
          <p:nvPr>
            <p:ph type="ftr" sz="quarter" idx="11"/>
          </p:nvPr>
        </p:nvSpPr>
        <p:spPr/>
        <p:txBody>
          <a:bodyPr/>
          <a:lstStyle/>
          <a:p>
            <a:r>
              <a:rPr lang="sk-SK" dirty="0"/>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Edward Smith</a:t>
            </a:r>
            <a:endParaRPr lang="en-US" sz="1400" dirty="0">
              <a:solidFill>
                <a:schemeClr val="tx1"/>
              </a:solidFill>
              <a:latin typeface="+mj-lt"/>
            </a:endParaRPr>
          </a:p>
        </p:txBody>
      </p:sp>
      <p:pic>
        <p:nvPicPr>
          <p:cNvPr id="8" name="Content Placeholder 8">
            <a:extLst>
              <a:ext uri="{FF2B5EF4-FFF2-40B4-BE49-F238E27FC236}">
                <a16:creationId xmlns:a16="http://schemas.microsoft.com/office/drawing/2014/main" id="{4A2C47AD-41A9-CF0C-6E12-25F7CFF29C0A}"/>
              </a:ext>
            </a:extLst>
          </p:cNvPr>
          <p:cNvPicPr>
            <a:picLocks noChangeAspect="1"/>
          </p:cNvPicPr>
          <p:nvPr/>
        </p:nvPicPr>
        <p:blipFill>
          <a:blip r:embed="rId3"/>
          <a:stretch>
            <a:fillRect/>
          </a:stretch>
        </p:blipFill>
        <p:spPr>
          <a:xfrm>
            <a:off x="5122939" y="971959"/>
            <a:ext cx="3396221" cy="4009856"/>
          </a:xfrm>
          <a:prstGeom prst="rect">
            <a:avLst/>
          </a:prstGeom>
          <a:ln>
            <a:solidFill>
              <a:schemeClr val="bg1"/>
            </a:solidFill>
          </a:ln>
        </p:spPr>
      </p:pic>
    </p:spTree>
    <p:extLst>
      <p:ext uri="{BB962C8B-B14F-4D97-AF65-F5344CB8AC3E}">
        <p14:creationId xmlns:p14="http://schemas.microsoft.com/office/powerpoint/2010/main" val="452416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tech ACTs with impunity</a:t>
            </a:r>
          </a:p>
        </p:txBody>
      </p:sp>
      <p:sp>
        <p:nvSpPr>
          <p:cNvPr id="3" name="Content Placeholder 2"/>
          <p:cNvSpPr>
            <a:spLocks noGrp="1"/>
          </p:cNvSpPr>
          <p:nvPr>
            <p:ph sz="half" idx="1"/>
          </p:nvPr>
        </p:nvSpPr>
        <p:spPr>
          <a:xfrm>
            <a:off x="685799" y="1352551"/>
            <a:ext cx="3127745" cy="3352800"/>
          </a:xfrm>
        </p:spPr>
        <p:txBody>
          <a:bodyPr>
            <a:normAutofit fontScale="85000" lnSpcReduction="20000"/>
          </a:bodyPr>
          <a:lstStyle/>
          <a:p>
            <a:r>
              <a:rPr lang="en-US" dirty="0"/>
              <a:t>Big Tech and IP Law</a:t>
            </a:r>
          </a:p>
          <a:p>
            <a:pPr lvl="1"/>
            <a:r>
              <a:rPr lang="en-US" dirty="0"/>
              <a:t>Amazon &amp; 3</a:t>
            </a:r>
            <a:r>
              <a:rPr lang="en-US" baseline="30000" dirty="0"/>
              <a:t>rd</a:t>
            </a:r>
            <a:r>
              <a:rPr lang="en-US" dirty="0"/>
              <a:t> Party Sellers</a:t>
            </a:r>
          </a:p>
          <a:p>
            <a:pPr lvl="1"/>
            <a:r>
              <a:rPr lang="en-US" dirty="0"/>
              <a:t>Multiple occasions of argued product theft [15, 16]</a:t>
            </a:r>
          </a:p>
          <a:p>
            <a:pPr lvl="1"/>
            <a:r>
              <a:rPr lang="en-US" dirty="0"/>
              <a:t>Legal attrition via PTAB [18]</a:t>
            </a:r>
          </a:p>
          <a:p>
            <a:pPr lvl="2"/>
            <a:r>
              <a:rPr lang="en-US" dirty="0"/>
              <a:t>2021: Big Tech &gt;80% of petitioners </a:t>
            </a:r>
          </a:p>
          <a:p>
            <a:pPr lvl="2"/>
            <a:r>
              <a:rPr lang="en-US" dirty="0"/>
              <a:t>2020: 84% of cases dropped</a:t>
            </a:r>
          </a:p>
          <a:p>
            <a:r>
              <a:rPr lang="en-US" dirty="0"/>
              <a:t>Harvest, usage, and sale of users’ personal data [2]</a:t>
            </a:r>
          </a:p>
          <a:p>
            <a:pPr lvl="1"/>
            <a:r>
              <a:rPr lang="en-US" dirty="0"/>
              <a:t>Meta (formerly Facebook) Lawsuit [4, 5, 11]</a:t>
            </a:r>
          </a:p>
          <a:p>
            <a:pPr lvl="1"/>
            <a:r>
              <a:rPr lang="en-US" dirty="0"/>
              <a:t>Apple sale of user geodata [1]</a:t>
            </a:r>
          </a:p>
          <a:p>
            <a:r>
              <a:rPr lang="en-US" dirty="0"/>
              <a:t>Arbitrary Platform Censorship [3]</a:t>
            </a:r>
          </a:p>
          <a:p>
            <a:pPr lvl="1"/>
            <a:r>
              <a:rPr lang="en-US" dirty="0"/>
              <a:t>“The Algorithm”</a:t>
            </a:r>
          </a:p>
          <a:p>
            <a:pPr lvl="1"/>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Edward Smith</a:t>
            </a:r>
            <a:endParaRPr lang="en-US" sz="1400" dirty="0">
              <a:solidFill>
                <a:schemeClr val="tx1"/>
              </a:solidFill>
              <a:latin typeface="+mj-lt"/>
            </a:endParaRPr>
          </a:p>
        </p:txBody>
      </p:sp>
      <p:pic>
        <p:nvPicPr>
          <p:cNvPr id="11" name="Picture 2" descr="Big Tech Censoring Conservative Voices - Their Choice, But It's Not Right -  Coal Region Canary">
            <a:extLst>
              <a:ext uri="{FF2B5EF4-FFF2-40B4-BE49-F238E27FC236}">
                <a16:creationId xmlns:a16="http://schemas.microsoft.com/office/drawing/2014/main" id="{F602AE86-848E-BEEA-94ED-A46789066E9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203154" y="1276349"/>
            <a:ext cx="4693919" cy="335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36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Re-levelling the playing field</a:t>
            </a:r>
          </a:p>
        </p:txBody>
      </p:sp>
      <p:sp>
        <p:nvSpPr>
          <p:cNvPr id="3" name="Content Placeholder 2"/>
          <p:cNvSpPr>
            <a:spLocks noGrp="1"/>
          </p:cNvSpPr>
          <p:nvPr>
            <p:ph sz="half" idx="1"/>
          </p:nvPr>
        </p:nvSpPr>
        <p:spPr>
          <a:xfrm>
            <a:off x="685799" y="1352550"/>
            <a:ext cx="4293525" cy="3644645"/>
          </a:xfrm>
        </p:spPr>
        <p:txBody>
          <a:bodyPr>
            <a:normAutofit/>
          </a:bodyPr>
          <a:lstStyle/>
          <a:p>
            <a:r>
              <a:rPr lang="en-US" u="sng" dirty="0"/>
              <a:t>Antitrust Measures are necessary VIA:</a:t>
            </a:r>
          </a:p>
          <a:p>
            <a:r>
              <a:rPr lang="en-US" dirty="0"/>
              <a:t>Reform &amp; Accountability</a:t>
            </a:r>
          </a:p>
          <a:p>
            <a:pPr lvl="1"/>
            <a:r>
              <a:rPr lang="en-US" dirty="0"/>
              <a:t>Modernize Anti-Trust legislation for the digital age [4, 5, 6, 9, 17]</a:t>
            </a:r>
          </a:p>
          <a:p>
            <a:pPr lvl="2"/>
            <a:r>
              <a:rPr lang="en-US" dirty="0"/>
              <a:t>Address platform ubiquity &amp; PTAB</a:t>
            </a:r>
          </a:p>
          <a:p>
            <a:pPr lvl="1"/>
            <a:r>
              <a:rPr lang="en-US" dirty="0"/>
              <a:t>Establish Executive Liability [3, 7, 13]</a:t>
            </a:r>
          </a:p>
          <a:p>
            <a:pPr lvl="1"/>
            <a:r>
              <a:rPr lang="en-US" dirty="0"/>
              <a:t>Require company transparency [4, 5]</a:t>
            </a:r>
          </a:p>
          <a:p>
            <a:r>
              <a:rPr lang="en-US" dirty="0"/>
              <a:t>Law</a:t>
            </a:r>
          </a:p>
          <a:p>
            <a:pPr lvl="1"/>
            <a:r>
              <a:rPr lang="en-US" dirty="0"/>
              <a:t>Address data privacy concerns </a:t>
            </a:r>
          </a:p>
          <a:p>
            <a:pPr lvl="1"/>
            <a:r>
              <a:rPr lang="en-US" dirty="0"/>
              <a:t>Amend Section 5 of FTC Act [8, 9]</a:t>
            </a:r>
          </a:p>
          <a:p>
            <a:pPr marL="205768" lvl="1" indent="0">
              <a:buNone/>
            </a:pPr>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Edward Smith</a:t>
            </a:r>
            <a:endParaRPr lang="en-US" sz="1400" dirty="0">
              <a:solidFill>
                <a:schemeClr val="tx1"/>
              </a:solidFill>
              <a:latin typeface="+mj-lt"/>
            </a:endParaRPr>
          </a:p>
        </p:txBody>
      </p:sp>
      <p:pic>
        <p:nvPicPr>
          <p:cNvPr id="3074" name="Picture 2" descr="Big Tech on the Antitrust Hot Seat and 3D Printing « Fabbaloo">
            <a:extLst>
              <a:ext uri="{FF2B5EF4-FFF2-40B4-BE49-F238E27FC236}">
                <a16:creationId xmlns:a16="http://schemas.microsoft.com/office/drawing/2014/main" id="{C8703769-336F-D364-5F0A-B163985F1A5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59307" y="1718846"/>
            <a:ext cx="4467702" cy="242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157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52550"/>
            <a:ext cx="8458200" cy="3644645"/>
          </a:xfrm>
        </p:spPr>
        <p:txBody>
          <a:bodyPr lIns="91440">
            <a:normAutofit fontScale="92500" lnSpcReduction="20000"/>
          </a:bodyPr>
          <a:lstStyle/>
          <a:p>
            <a:pPr marL="0" indent="0">
              <a:buNone/>
            </a:pPr>
            <a:r>
              <a:rPr lang="en-US" sz="1100" dirty="0"/>
              <a:t>[1] </a:t>
            </a:r>
            <a:r>
              <a:rPr lang="en-US" sz="1100" dirty="0" err="1"/>
              <a:t>Chander</a:t>
            </a:r>
            <a:r>
              <a:rPr lang="en-US" sz="1100" dirty="0"/>
              <a:t>, Sarah, “How Big Tech Maintains its Dominance” (</a:t>
            </a:r>
            <a:r>
              <a:rPr lang="en-US" sz="1100" dirty="0" err="1"/>
              <a:t>EDRi</a:t>
            </a:r>
            <a:r>
              <a:rPr lang="en-US" sz="1100" dirty="0"/>
              <a:t>, 2021), </a:t>
            </a:r>
            <a:r>
              <a:rPr lang="en-US" sz="1100" dirty="0">
                <a:hlinkClick r:id="rId3"/>
              </a:rPr>
              <a:t>https://edri.org/our-work/how-big-tech-maintains-its-dominance/</a:t>
            </a:r>
            <a:r>
              <a:rPr lang="en-US" sz="1100" dirty="0"/>
              <a:t> (25 Sept. 2022)</a:t>
            </a:r>
          </a:p>
          <a:p>
            <a:pPr marL="0" indent="0">
              <a:buNone/>
            </a:pPr>
            <a:r>
              <a:rPr lang="en-US" sz="1100" dirty="0"/>
              <a:t>[2] </a:t>
            </a:r>
            <a:r>
              <a:rPr lang="en-US" sz="1100" dirty="0" err="1">
                <a:effectLst/>
              </a:rPr>
              <a:t>Verdegem</a:t>
            </a:r>
            <a:r>
              <a:rPr lang="en-US" sz="1100" dirty="0">
                <a:effectLst/>
              </a:rPr>
              <a:t>, Pieter, “Dismantling AI Capitalism: The Commons as an Alternative to the Power Concentration of Big Tech” (AI and Society, 2022) </a:t>
            </a:r>
            <a:r>
              <a:rPr lang="en-US" sz="1100" dirty="0">
                <a:effectLst/>
                <a:hlinkClick r:id="rId4"/>
              </a:rPr>
              <a:t>https://www.proquest.com/docview/2652031571/F3761EC525C5422CPQ/9?accountid=29120</a:t>
            </a:r>
            <a:r>
              <a:rPr lang="en-US" sz="1100" dirty="0">
                <a:effectLst/>
              </a:rPr>
              <a:t>  (24 Sept. 2022).</a:t>
            </a:r>
            <a:endParaRPr lang="en-US" sz="1100" dirty="0"/>
          </a:p>
          <a:p>
            <a:pPr marL="0" indent="0">
              <a:buNone/>
            </a:pPr>
            <a:r>
              <a:rPr lang="en-US" sz="1100" dirty="0"/>
              <a:t>[3] Frederick, Kara, “Combating Big Tech’s Totalitarianism: A Road Map” (Heritage Foundation, 2022), </a:t>
            </a:r>
            <a:r>
              <a:rPr lang="en-US" sz="1100" dirty="0">
                <a:hlinkClick r:id="rId5"/>
              </a:rPr>
              <a:t>https://www.heritage.org/technology/report/combating-big-techs-totalitarianism-road-map</a:t>
            </a:r>
            <a:r>
              <a:rPr lang="en-US" sz="1100" dirty="0"/>
              <a:t> (24 Sept. 2022).</a:t>
            </a:r>
          </a:p>
          <a:p>
            <a:pPr marL="0" indent="0">
              <a:buNone/>
            </a:pPr>
            <a:r>
              <a:rPr lang="en-US" sz="1100" dirty="0"/>
              <a:t>[4] </a:t>
            </a:r>
            <a:r>
              <a:rPr lang="en-US" sz="1100" dirty="0" err="1"/>
              <a:t>Wörsdörfer</a:t>
            </a:r>
            <a:r>
              <a:rPr lang="en-US" sz="1100" dirty="0"/>
              <a:t>, Manuel, “Big Tech and Antitrust: An Ordoliberal Analysis” (Philosophy &amp; Technology, 2022), </a:t>
            </a:r>
            <a:r>
              <a:rPr lang="en-US" sz="1100" dirty="0">
                <a:hlinkClick r:id="rId6"/>
              </a:rPr>
              <a:t>https://www.proquest.com/docview/2690020068/F3761EC525C5422CPQ/11?accountid=29120</a:t>
            </a:r>
            <a:r>
              <a:rPr lang="en-US" sz="1100" dirty="0"/>
              <a:t> (24 Sept. 2022).</a:t>
            </a:r>
          </a:p>
          <a:p>
            <a:pPr marL="0" indent="0">
              <a:buNone/>
            </a:pPr>
            <a:r>
              <a:rPr lang="en-US" sz="1100" dirty="0"/>
              <a:t>[5] Copenhaver, Sophie, “Big Tech is Why I Have (Anti)Trust Issues” (St. John’s Law Review, 2022), </a:t>
            </a:r>
            <a:r>
              <a:rPr lang="en-US" sz="1100" dirty="0">
                <a:hlinkClick r:id="rId7"/>
              </a:rPr>
              <a:t>https://www.proquest.com/docview/2706458057/F3761EC525C5422CPQ/16?accountid=29120</a:t>
            </a:r>
            <a:r>
              <a:rPr lang="en-US" sz="1100" dirty="0"/>
              <a:t>  (24 Sept. 2022).</a:t>
            </a:r>
          </a:p>
          <a:p>
            <a:pPr marL="0" indent="0">
              <a:buNone/>
            </a:pPr>
            <a:r>
              <a:rPr lang="en-US" sz="1100" dirty="0"/>
              <a:t>[6] </a:t>
            </a:r>
            <a:r>
              <a:rPr lang="en-US" sz="1100" dirty="0" err="1"/>
              <a:t>Wörsdörfer</a:t>
            </a:r>
            <a:r>
              <a:rPr lang="en-US" sz="1100" dirty="0"/>
              <a:t>, Manuel, “What Happened to ‘Big Tech’ and Antitrust? And How to Fix Them!” (Philosophy of Management, 2022), </a:t>
            </a:r>
            <a:r>
              <a:rPr lang="en-US" sz="1100" dirty="0">
                <a:hlinkClick r:id="rId8"/>
              </a:rPr>
              <a:t>https://www.proquest.com/docview/2713873457/B99ECBCAE74B4EBAPQ/1?accountid=29120</a:t>
            </a:r>
            <a:r>
              <a:rPr lang="en-US" sz="1100" dirty="0"/>
              <a:t>  (24 Sept. 2022).</a:t>
            </a:r>
          </a:p>
          <a:p>
            <a:pPr marL="0" indent="0">
              <a:buNone/>
            </a:pPr>
            <a:r>
              <a:rPr lang="en-US" sz="1100" dirty="0"/>
              <a:t>[7] Alford, Roger P.; “The Bipartisan Consensus on Big Tech”, (Emory Law Journal, 2022), </a:t>
            </a:r>
            <a:r>
              <a:rPr lang="en-US" sz="1100" dirty="0">
                <a:hlinkClick r:id="rId9"/>
              </a:rPr>
              <a:t>https://www.proquest.com/docview/2675250859/B99ECBCAE74B4EBAPQ/8?accountid=29120</a:t>
            </a:r>
            <a:r>
              <a:rPr lang="en-US" sz="1100" dirty="0"/>
              <a:t>  (24 Sept. 2022).</a:t>
            </a:r>
          </a:p>
          <a:p>
            <a:pPr marL="0" indent="0">
              <a:buNone/>
            </a:pPr>
            <a:r>
              <a:rPr lang="en-US" sz="1100" dirty="0"/>
              <a:t>[8] Mazumdar, Aneesa, “Algorithmic Collusion: Reviving Section 5 of the FTC Act” (Columbia Law Review, 2022), </a:t>
            </a:r>
            <a:r>
              <a:rPr lang="en-US" sz="1100" dirty="0">
                <a:hlinkClick r:id="rId10"/>
              </a:rPr>
              <a:t>https://www.proquest.com/docview/2659306122/3A9CB67DD32843F6PQ/7?accountid=29120</a:t>
            </a:r>
            <a:r>
              <a:rPr lang="en-US" sz="1100" dirty="0"/>
              <a:t>  (24 Sept. 2022).</a:t>
            </a:r>
          </a:p>
          <a:p>
            <a:pPr marL="0" indent="0">
              <a:buNone/>
            </a:pPr>
            <a:r>
              <a:rPr lang="en-US" sz="1100" dirty="0"/>
              <a:t>[9] McGinnis, John O.; Sun, Linda; “Unifying Antitrust Enforcement for the Digital Age” (Washington and Lee Law Review, 2021), </a:t>
            </a:r>
            <a:r>
              <a:rPr lang="en-US" sz="1100" dirty="0">
                <a:hlinkClick r:id="rId11"/>
              </a:rPr>
              <a:t>https://www.proquest.com/docview/2545664265/3A9CB67DD32843F6PQ/11?accountid=29120</a:t>
            </a:r>
            <a:r>
              <a:rPr lang="en-US" sz="1100" dirty="0"/>
              <a:t> (24 Sept. 2022).</a:t>
            </a:r>
          </a:p>
          <a:p>
            <a:pPr marL="0" indent="0">
              <a:buNone/>
            </a:pPr>
            <a:r>
              <a:rPr lang="en-US" sz="1100" dirty="0"/>
              <a:t>[10] Freeman, Wilson C.; Sykes, Jay B.; “Antitrust and ‘Big Tech’” (Congressional Research Service, 2021), </a:t>
            </a:r>
            <a:r>
              <a:rPr lang="en-US" sz="1100" dirty="0">
                <a:hlinkClick r:id="rId12"/>
              </a:rPr>
              <a:t>https://www.everycrsreport.com/files/20190911_R45910_22245eac08d6a4d384893cefac6ce8b396a0c5bf.pdf</a:t>
            </a:r>
            <a:r>
              <a:rPr lang="en-US" sz="1100" dirty="0"/>
              <a:t>  (25 Sept. 2022).</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Edward Smith</a:t>
            </a:r>
            <a:endParaRPr lang="en-US" sz="1400" dirty="0">
              <a:solidFill>
                <a:schemeClr val="tx1"/>
              </a:solidFill>
              <a:latin typeface="+mj-lt"/>
            </a:endParaRPr>
          </a:p>
        </p:txBody>
      </p:sp>
    </p:spTree>
    <p:extLst>
      <p:ext uri="{BB962C8B-B14F-4D97-AF65-F5344CB8AC3E}">
        <p14:creationId xmlns:p14="http://schemas.microsoft.com/office/powerpoint/2010/main" val="1953236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799" y="1352551"/>
            <a:ext cx="8458201" cy="3352800"/>
          </a:xfrm>
        </p:spPr>
        <p:txBody>
          <a:bodyPr lIns="91440">
            <a:normAutofit fontScale="92500" lnSpcReduction="20000"/>
          </a:bodyPr>
          <a:lstStyle/>
          <a:p>
            <a:pPr marL="0" indent="0">
              <a:buNone/>
            </a:pPr>
            <a:r>
              <a:rPr lang="en-US" sz="1100" dirty="0"/>
              <a:t>[11] Muhammad, Zia, “Study Reveals How Social Media Algorithms Create Echo Chambers” (Digital Information World, 2020), </a:t>
            </a:r>
            <a:r>
              <a:rPr lang="en-US" sz="1100" dirty="0">
                <a:hlinkClick r:id="rId3"/>
              </a:rPr>
              <a:t>https://www.digitalinformationworld.com/2020/06/study-reveals-how-social-media-algorithms-create-echo-chambers.html</a:t>
            </a:r>
            <a:r>
              <a:rPr lang="en-US" sz="1100" dirty="0"/>
              <a:t>  (1 Oct. 2022). </a:t>
            </a:r>
          </a:p>
          <a:p>
            <a:pPr marL="0" indent="0">
              <a:buNone/>
            </a:pPr>
            <a:r>
              <a:rPr lang="en-US" sz="1100" dirty="0"/>
              <a:t>[12] Hart, Robert, “Parler Sues Amazon Again in Wake of </a:t>
            </a:r>
            <a:r>
              <a:rPr lang="en-US" sz="1100" dirty="0" err="1"/>
              <a:t>Deplatforming</a:t>
            </a:r>
            <a:r>
              <a:rPr lang="en-US" sz="1100" dirty="0"/>
              <a:t>” (</a:t>
            </a:r>
            <a:r>
              <a:rPr lang="en-US" sz="1100" dirty="0" err="1"/>
              <a:t>Forbers</a:t>
            </a:r>
            <a:r>
              <a:rPr lang="en-US" sz="1100" dirty="0"/>
              <a:t>, 2021), </a:t>
            </a:r>
            <a:r>
              <a:rPr lang="en-US" sz="1100" dirty="0">
                <a:hlinkClick r:id="rId4"/>
              </a:rPr>
              <a:t>https://www.forbes.com/sites/roberthart/2021/03/03/parler-sues-amazon-again-in-wake-of-deplatforming/?sh=2e360e777251</a:t>
            </a:r>
            <a:r>
              <a:rPr lang="en-US" sz="1100" dirty="0"/>
              <a:t> (1 Oct. 2022).</a:t>
            </a:r>
          </a:p>
          <a:p>
            <a:pPr marL="0" indent="0">
              <a:buNone/>
            </a:pPr>
            <a:r>
              <a:rPr lang="en-US" sz="1100" dirty="0"/>
              <a:t>[13] EFF, “Section 230 of the Communications Decency Act” (Electronic Frontier Foundation, 2022), </a:t>
            </a:r>
            <a:r>
              <a:rPr lang="en-US" sz="1100" dirty="0">
                <a:hlinkClick r:id="rId5"/>
              </a:rPr>
              <a:t>https://www.eff.org/issues/cda230</a:t>
            </a:r>
            <a:r>
              <a:rPr lang="en-US" sz="1100" dirty="0"/>
              <a:t> (1 Oct. 2022).</a:t>
            </a:r>
          </a:p>
          <a:p>
            <a:pPr marL="0" indent="0">
              <a:buNone/>
            </a:pPr>
            <a:r>
              <a:rPr lang="en-US" sz="1100" dirty="0"/>
              <a:t>[14] US House Committee on Antitrust, Commercial, and Administrative Law, “Online Platforms and Market Power, Part 1: The Free and Diverse Press” (House Committee on the Judiciary, 2019) </a:t>
            </a:r>
            <a:r>
              <a:rPr lang="en-US" sz="1100" dirty="0">
                <a:hlinkClick r:id="rId6"/>
              </a:rPr>
              <a:t>https://judiciary.house.gov/calendar/eventsingle.aspx?EventID=2260</a:t>
            </a:r>
            <a:r>
              <a:rPr lang="en-US" sz="1100" dirty="0"/>
              <a:t> (1 Oct. 2022).</a:t>
            </a:r>
          </a:p>
          <a:p>
            <a:pPr marL="0" indent="0">
              <a:buNone/>
            </a:pPr>
            <a:r>
              <a:rPr lang="en-US" sz="1100" dirty="0"/>
              <a:t>[15] Campbell, Ian Carlos, “Peak Design Congratulates Amazon for Copying its Signature Sling Bag so Well” (The Verge, 2021),  </a:t>
            </a:r>
            <a:r>
              <a:rPr lang="en-US" sz="1100" dirty="0">
                <a:hlinkClick r:id="rId7"/>
              </a:rPr>
              <a:t>https://www.theverge.com/2021/3/3/22311574/peak-design-video-amazon-copy-everyday-sling-bag</a:t>
            </a:r>
            <a:r>
              <a:rPr lang="en-US" sz="1100" dirty="0"/>
              <a:t> (1 Oct. 2022).</a:t>
            </a:r>
          </a:p>
          <a:p>
            <a:pPr marL="0" indent="0">
              <a:buNone/>
            </a:pPr>
            <a:r>
              <a:rPr lang="en-US" sz="1100" dirty="0"/>
              <a:t>[16] Fowler, Kate, “Why Was This Amazon Tripod Company Banned? Owner Alleges Products Were Copied” (HITC, 2021), </a:t>
            </a:r>
            <a:r>
              <a:rPr lang="en-US" sz="1100" dirty="0">
                <a:hlinkClick r:id="rId8"/>
              </a:rPr>
              <a:t>https://www.hitc.com/en-gb/2020/12/24/amazon-tripod-company-banned/</a:t>
            </a:r>
            <a:r>
              <a:rPr lang="en-US" sz="1100" dirty="0"/>
              <a:t>  (1 Oct. 2022).</a:t>
            </a:r>
          </a:p>
          <a:p>
            <a:pPr marL="0" indent="0">
              <a:buNone/>
            </a:pPr>
            <a:r>
              <a:rPr lang="en-US" sz="1100" dirty="0"/>
              <a:t>[17] Wallach, </a:t>
            </a:r>
            <a:r>
              <a:rPr lang="en-US" sz="1100" dirty="0" err="1"/>
              <a:t>Omri</a:t>
            </a:r>
            <a:r>
              <a:rPr lang="en-US" sz="1100" dirty="0"/>
              <a:t>, “The World’s Tech Giants, Compared to the Size of Economies” (Visual Capitalist, 2021), </a:t>
            </a:r>
            <a:r>
              <a:rPr lang="en-US" sz="1100" dirty="0">
                <a:hlinkClick r:id="rId9"/>
              </a:rPr>
              <a:t>https://www.visualcapitalist.com/the-tech-giants-worth-compared-economies-countries/</a:t>
            </a:r>
            <a:r>
              <a:rPr lang="en-US" sz="1100" dirty="0"/>
              <a:t> (1 Oct. 2022).</a:t>
            </a:r>
          </a:p>
          <a:p>
            <a:pPr marL="0" indent="0">
              <a:buNone/>
            </a:pPr>
            <a:r>
              <a:rPr lang="en-US" sz="1100" dirty="0"/>
              <a:t>[18] “PTAB Trial Statistics FY20 End of Year Outcome Roundup” (USPTO, 2020),  </a:t>
            </a:r>
            <a:r>
              <a:rPr lang="en-US" sz="1100" dirty="0">
                <a:hlinkClick r:id="rId10"/>
              </a:rPr>
              <a:t>https://www.uspto.gov/sites/default/files/documents/ptab_aia_fy2020_roundup.pdf</a:t>
            </a:r>
            <a:r>
              <a:rPr lang="en-US" sz="1100" dirty="0"/>
              <a:t> (1 Oct. 2022).</a:t>
            </a:r>
          </a:p>
          <a:p>
            <a:pPr marL="0" indent="0">
              <a:buNone/>
            </a:pPr>
            <a:r>
              <a:rPr lang="en-US" sz="1100" dirty="0"/>
              <a:t>[19] </a:t>
            </a:r>
            <a:r>
              <a:rPr lang="en-US" sz="1100" dirty="0" err="1"/>
              <a:t>Fitri</a:t>
            </a:r>
            <a:r>
              <a:rPr lang="en-US" sz="1100" dirty="0"/>
              <a:t>, </a:t>
            </a:r>
            <a:r>
              <a:rPr lang="en-US" sz="1100" dirty="0" err="1"/>
              <a:t>Afiq</a:t>
            </a:r>
            <a:r>
              <a:rPr lang="en-US" sz="1100" dirty="0"/>
              <a:t> “Big Tech Now Accounts for More Than Half of Global Internet Traffic” (Tech Monitor, 2022), </a:t>
            </a:r>
            <a:r>
              <a:rPr lang="en-US" sz="1100" dirty="0">
                <a:hlinkClick r:id="rId11"/>
              </a:rPr>
              <a:t>https://techmonitor.ai/technology/networks/big-tech-accounts-for-over-half-of-global-internet-traffic</a:t>
            </a:r>
            <a:r>
              <a:rPr lang="en-US" sz="1100" dirty="0"/>
              <a:t> (1 Oct. 2022).</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Edward Smith</a:t>
            </a:r>
            <a:endParaRPr lang="en-US" sz="1400" dirty="0">
              <a:solidFill>
                <a:schemeClr val="tx1"/>
              </a:solidFill>
              <a:latin typeface="+mj-lt"/>
            </a:endParaRPr>
          </a:p>
        </p:txBody>
      </p:sp>
    </p:spTree>
    <p:extLst>
      <p:ext uri="{BB962C8B-B14F-4D97-AF65-F5344CB8AC3E}">
        <p14:creationId xmlns:p14="http://schemas.microsoft.com/office/powerpoint/2010/main" val="3678921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references</a:t>
            </a:r>
          </a:p>
        </p:txBody>
      </p:sp>
      <p:sp>
        <p:nvSpPr>
          <p:cNvPr id="3" name="Content Placeholder 2"/>
          <p:cNvSpPr>
            <a:spLocks noGrp="1"/>
          </p:cNvSpPr>
          <p:nvPr>
            <p:ph idx="1"/>
          </p:nvPr>
        </p:nvSpPr>
        <p:spPr>
          <a:xfrm>
            <a:off x="685800" y="1352551"/>
            <a:ext cx="7990840" cy="3352800"/>
          </a:xfrm>
        </p:spPr>
        <p:txBody>
          <a:bodyPr lIns="91440">
            <a:normAutofit/>
          </a:bodyPr>
          <a:lstStyle/>
          <a:p>
            <a:pPr marL="0" indent="0">
              <a:buNone/>
            </a:pPr>
            <a:r>
              <a:rPr lang="en-US" sz="1000" dirty="0"/>
              <a:t>[a] </a:t>
            </a:r>
            <a:r>
              <a:rPr lang="en-US" sz="1000" dirty="0" err="1"/>
              <a:t>Mackeeper</a:t>
            </a:r>
            <a:r>
              <a:rPr lang="en-US" sz="1000" dirty="0"/>
              <a:t>, “The World’s Tech Giants, Compared to the Size of Economies” (Visual Capitalist, 2021) </a:t>
            </a:r>
            <a:r>
              <a:rPr lang="en-US" sz="1000" dirty="0">
                <a:hlinkClick r:id="rId3"/>
              </a:rPr>
              <a:t>https://www.visualcapitalist.com/the-tech-giants-worth-compared-economies-countries/</a:t>
            </a:r>
            <a:r>
              <a:rPr lang="en-US" sz="1000" dirty="0"/>
              <a:t>  (1 Oct. 2022).</a:t>
            </a:r>
          </a:p>
          <a:p>
            <a:pPr marL="0" indent="0">
              <a:buNone/>
            </a:pPr>
            <a:r>
              <a:rPr lang="en-US" sz="1000" dirty="0"/>
              <a:t>[b] Ali, Aran, “How Much Does Big Tech Make Every Minute?” (Visual Capitalist, 2021), </a:t>
            </a:r>
            <a:r>
              <a:rPr lang="en-US" sz="1000" dirty="0">
                <a:hlinkClick r:id="rId4"/>
              </a:rPr>
              <a:t>https://www.visualcapitalist.com/how-much-does-big-tech-make-every-minute/</a:t>
            </a:r>
            <a:r>
              <a:rPr lang="en-US" sz="1000" dirty="0"/>
              <a:t> (24 Sept. 2022).</a:t>
            </a:r>
          </a:p>
          <a:p>
            <a:pPr marL="0" indent="0">
              <a:buNone/>
            </a:pPr>
            <a:r>
              <a:rPr lang="en-US" sz="1000" dirty="0"/>
              <a:t>[c] Image sampled from Google’s results for the search query of “oligopoly”.</a:t>
            </a:r>
          </a:p>
          <a:p>
            <a:pPr marL="0" indent="0">
              <a:buNone/>
            </a:pPr>
            <a:r>
              <a:rPr lang="en-US" sz="1000" dirty="0"/>
              <a:t>[d] </a:t>
            </a:r>
            <a:r>
              <a:rPr lang="en-US" sz="1000" dirty="0" err="1"/>
              <a:t>Lekkas</a:t>
            </a:r>
            <a:r>
              <a:rPr lang="en-US" sz="1000" dirty="0"/>
              <a:t>, Nicholas, “GAFAM: The Big Five Tech Companies Facts” (FAAMG) (Growth Rocks, 2022), </a:t>
            </a:r>
            <a:r>
              <a:rPr lang="en-US" sz="1000" dirty="0">
                <a:hlinkClick r:id="rId5"/>
              </a:rPr>
              <a:t>https://growthrocks.com/blog/big-five-tech-companies-acquisitions/</a:t>
            </a:r>
            <a:r>
              <a:rPr lang="en-US" sz="1000" dirty="0"/>
              <a:t> (24 Sept. 2022)</a:t>
            </a:r>
          </a:p>
          <a:p>
            <a:pPr marL="0" indent="0">
              <a:buNone/>
            </a:pPr>
            <a:r>
              <a:rPr lang="en-US" sz="1000" dirty="0"/>
              <a:t>[e] Branco, A.F.; “Hang </a:t>
            </a:r>
            <a:r>
              <a:rPr lang="en-US" sz="1000" dirty="0" err="1"/>
              <a:t>Em</a:t>
            </a:r>
            <a:r>
              <a:rPr lang="en-US" sz="1000" dirty="0"/>
              <a:t>’ High-Tech” (Comically Incorrect, 2021), </a:t>
            </a:r>
            <a:r>
              <a:rPr lang="en-US" sz="1000" dirty="0">
                <a:hlinkClick r:id="rId6"/>
              </a:rPr>
              <a:t>https://comicallyincorrect.com/a-f-branco-cartoon-hang-em-high-tech/</a:t>
            </a:r>
            <a:r>
              <a:rPr lang="en-US" sz="1000" dirty="0"/>
              <a:t> (24 Sept. 2022)</a:t>
            </a:r>
          </a:p>
          <a:p>
            <a:pPr marL="0" indent="0">
              <a:buNone/>
            </a:pPr>
            <a:r>
              <a:rPr lang="en-US" sz="1000" dirty="0"/>
              <a:t>[f] Crowe, Chad, “Who’s Afraid of the Frightful Five?” (The Hedgehog Review, 2018) </a:t>
            </a:r>
            <a:r>
              <a:rPr lang="en-US" sz="1000" dirty="0">
                <a:hlinkClick r:id="rId7"/>
              </a:rPr>
              <a:t>https://hedgehogreview.com/issues/the-human-and-the-digital/articles/whos-afraid-of-the-frightful-five</a:t>
            </a:r>
            <a:r>
              <a:rPr lang="en-US" sz="1000" dirty="0"/>
              <a:t> (24 Sept 2022)</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Edward Smith</a:t>
            </a:r>
            <a:endParaRPr lang="en-US" sz="1400" dirty="0">
              <a:solidFill>
                <a:schemeClr val="tx1"/>
              </a:solidFill>
              <a:latin typeface="+mj-lt"/>
            </a:endParaRPr>
          </a:p>
        </p:txBody>
      </p:sp>
    </p:spTree>
    <p:extLst>
      <p:ext uri="{BB962C8B-B14F-4D97-AF65-F5344CB8AC3E}">
        <p14:creationId xmlns:p14="http://schemas.microsoft.com/office/powerpoint/2010/main" val="574874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Will I have a job?</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Jai Patel</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1633619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AUTOMATION</a:t>
            </a:r>
          </a:p>
        </p:txBody>
      </p:sp>
      <p:sp>
        <p:nvSpPr>
          <p:cNvPr id="3" name="Content Placeholder 2"/>
          <p:cNvSpPr>
            <a:spLocks noGrp="1"/>
          </p:cNvSpPr>
          <p:nvPr>
            <p:ph sz="half" idx="1"/>
          </p:nvPr>
        </p:nvSpPr>
        <p:spPr>
          <a:xfrm>
            <a:off x="653143" y="1223909"/>
            <a:ext cx="3733800" cy="3429001"/>
          </a:xfrm>
        </p:spPr>
        <p:txBody>
          <a:bodyPr>
            <a:normAutofit/>
          </a:bodyPr>
          <a:lstStyle/>
          <a:p>
            <a:pPr marL="0" indent="0">
              <a:buNone/>
            </a:pPr>
            <a:r>
              <a:rPr lang="en-US" dirty="0"/>
              <a:t>“Making an apparatus/system operate automatically” [1]</a:t>
            </a:r>
          </a:p>
          <a:p>
            <a:endParaRPr lang="en-US" sz="100" dirty="0"/>
          </a:p>
          <a:p>
            <a:r>
              <a:rPr lang="en-US" dirty="0"/>
              <a:t>Hardware</a:t>
            </a:r>
          </a:p>
          <a:p>
            <a:pPr lvl="1"/>
            <a:r>
              <a:rPr lang="en-US" dirty="0"/>
              <a:t>Mechanical Devices</a:t>
            </a:r>
          </a:p>
          <a:p>
            <a:r>
              <a:rPr lang="en-US" dirty="0"/>
              <a:t>Software</a:t>
            </a:r>
          </a:p>
          <a:p>
            <a:pPr lvl="1"/>
            <a:r>
              <a:rPr lang="en-US" dirty="0"/>
              <a:t>AI, ML, NLP</a:t>
            </a:r>
          </a:p>
          <a:p>
            <a:pPr marL="205768" lvl="1" indent="0">
              <a:buNone/>
            </a:pPr>
            <a:endParaRPr lang="en-US" dirty="0"/>
          </a:p>
          <a:p>
            <a:pPr marL="0" indent="0">
              <a:buNone/>
            </a:pPr>
            <a:r>
              <a:rPr lang="en-US" dirty="0"/>
              <a:t>Hardware + Software -&gt; Robotics</a:t>
            </a:r>
          </a:p>
          <a:p>
            <a:pPr marL="0" indent="0">
              <a:buNone/>
            </a:pPr>
            <a:endParaRPr lang="en-US" dirty="0"/>
          </a:p>
        </p:txBody>
      </p:sp>
      <p:sp>
        <p:nvSpPr>
          <p:cNvPr id="5" name="Footer Placeholder 4"/>
          <p:cNvSpPr>
            <a:spLocks noGrp="1"/>
          </p:cNvSpPr>
          <p:nvPr>
            <p:ph type="ftr" sz="quarter" idx="11"/>
          </p:nvPr>
        </p:nvSpPr>
        <p:spPr/>
        <p:txBody>
          <a:bodyPr/>
          <a:lstStyle/>
          <a:p>
            <a:r>
              <a:rPr lang="sk-SK" dirty="0"/>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Jai Patel</a:t>
            </a:r>
          </a:p>
        </p:txBody>
      </p:sp>
      <p:pic>
        <p:nvPicPr>
          <p:cNvPr id="1026" name="Picture 2" descr="Robots 'to replace up to 20 million factory jobs' by 2030 - BBC News">
            <a:extLst>
              <a:ext uri="{FF2B5EF4-FFF2-40B4-BE49-F238E27FC236}">
                <a16:creationId xmlns:a16="http://schemas.microsoft.com/office/drawing/2014/main" id="{7BC85034-DEC0-822C-1110-C8928A46F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690501"/>
            <a:ext cx="4412682" cy="39624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4178715-2D55-CC95-BF66-6DDCA1979D59}"/>
              </a:ext>
            </a:extLst>
          </p:cNvPr>
          <p:cNvSpPr txBox="1"/>
          <p:nvPr/>
        </p:nvSpPr>
        <p:spPr>
          <a:xfrm>
            <a:off x="4927202" y="4674028"/>
            <a:ext cx="3056052" cy="461665"/>
          </a:xfrm>
          <a:prstGeom prst="rect">
            <a:avLst/>
          </a:prstGeom>
          <a:noFill/>
        </p:spPr>
        <p:txBody>
          <a:bodyPr wrap="square">
            <a:spAutoFit/>
          </a:bodyPr>
          <a:lstStyle/>
          <a:p>
            <a:pPr algn="ctr"/>
            <a:r>
              <a:rPr lang="en-US" sz="1200" dirty="0"/>
              <a:t>1.7 million jobs lost globally due to automation since 2000 [2]</a:t>
            </a:r>
          </a:p>
        </p:txBody>
      </p:sp>
    </p:spTree>
    <p:extLst>
      <p:ext uri="{BB962C8B-B14F-4D97-AF65-F5344CB8AC3E}">
        <p14:creationId xmlns:p14="http://schemas.microsoft.com/office/powerpoint/2010/main" val="3970599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RISE OF ROBOTS</a:t>
            </a:r>
          </a:p>
        </p:txBody>
      </p:sp>
      <p:sp>
        <p:nvSpPr>
          <p:cNvPr id="3" name="Content Placeholder 2"/>
          <p:cNvSpPr>
            <a:spLocks noGrp="1"/>
          </p:cNvSpPr>
          <p:nvPr>
            <p:ph sz="half" idx="1"/>
          </p:nvPr>
        </p:nvSpPr>
        <p:spPr>
          <a:xfrm>
            <a:off x="592210" y="1196146"/>
            <a:ext cx="4224868" cy="3352800"/>
          </a:xfrm>
        </p:spPr>
        <p:txBody>
          <a:bodyPr/>
          <a:lstStyle/>
          <a:p>
            <a:r>
              <a:rPr lang="en-US" dirty="0"/>
              <a:t>500% faster than human workers [3]</a:t>
            </a:r>
          </a:p>
          <a:p>
            <a:r>
              <a:rPr lang="en-US" dirty="0"/>
              <a:t>40% increase in the first quarter of 2022 [5]</a:t>
            </a:r>
          </a:p>
          <a:p>
            <a:pPr marL="0" indent="0">
              <a:buNone/>
            </a:pPr>
            <a:endParaRPr lang="en-US" dirty="0"/>
          </a:p>
        </p:txBody>
      </p:sp>
      <p:sp>
        <p:nvSpPr>
          <p:cNvPr id="5" name="Footer Placeholder 4"/>
          <p:cNvSpPr>
            <a:spLocks noGrp="1"/>
          </p:cNvSpPr>
          <p:nvPr>
            <p:ph type="ftr" sz="quarter" idx="11"/>
          </p:nvPr>
        </p:nvSpPr>
        <p:spPr/>
        <p:txBody>
          <a:bodyPr/>
          <a:lstStyle/>
          <a:p>
            <a:r>
              <a:rPr lang="sk-SK" dirty="0"/>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Jai Patel</a:t>
            </a:r>
          </a:p>
        </p:txBody>
      </p:sp>
      <p:pic>
        <p:nvPicPr>
          <p:cNvPr id="8" name="Picture 7">
            <a:extLst>
              <a:ext uri="{FF2B5EF4-FFF2-40B4-BE49-F238E27FC236}">
                <a16:creationId xmlns:a16="http://schemas.microsoft.com/office/drawing/2014/main" id="{DC1D031E-3B47-8609-9FFD-F0F364922271}"/>
              </a:ext>
            </a:extLst>
          </p:cNvPr>
          <p:cNvPicPr>
            <a:picLocks noChangeAspect="1"/>
          </p:cNvPicPr>
          <p:nvPr/>
        </p:nvPicPr>
        <p:blipFill>
          <a:blip r:embed="rId3"/>
          <a:stretch>
            <a:fillRect/>
          </a:stretch>
        </p:blipFill>
        <p:spPr>
          <a:xfrm>
            <a:off x="4693713" y="2286000"/>
            <a:ext cx="4110464" cy="2596292"/>
          </a:xfrm>
          <a:prstGeom prst="rect">
            <a:avLst/>
          </a:prstGeom>
        </p:spPr>
      </p:pic>
      <p:pic>
        <p:nvPicPr>
          <p:cNvPr id="10" name="Picture 9">
            <a:extLst>
              <a:ext uri="{FF2B5EF4-FFF2-40B4-BE49-F238E27FC236}">
                <a16:creationId xmlns:a16="http://schemas.microsoft.com/office/drawing/2014/main" id="{5C71DD1B-1F43-42F1-3006-24CC6BFF3F01}"/>
              </a:ext>
            </a:extLst>
          </p:cNvPr>
          <p:cNvPicPr>
            <a:picLocks noChangeAspect="1"/>
          </p:cNvPicPr>
          <p:nvPr/>
        </p:nvPicPr>
        <p:blipFill>
          <a:blip r:embed="rId4"/>
          <a:stretch>
            <a:fillRect/>
          </a:stretch>
        </p:blipFill>
        <p:spPr>
          <a:xfrm>
            <a:off x="375503" y="2286000"/>
            <a:ext cx="4101503" cy="2596292"/>
          </a:xfrm>
          <a:prstGeom prst="rect">
            <a:avLst/>
          </a:prstGeom>
        </p:spPr>
      </p:pic>
      <p:sp>
        <p:nvSpPr>
          <p:cNvPr id="12" name="TextBox 11">
            <a:extLst>
              <a:ext uri="{FF2B5EF4-FFF2-40B4-BE49-F238E27FC236}">
                <a16:creationId xmlns:a16="http://schemas.microsoft.com/office/drawing/2014/main" id="{2575F852-3EAC-1834-9DD6-C1CF38660CA0}"/>
              </a:ext>
            </a:extLst>
          </p:cNvPr>
          <p:cNvSpPr txBox="1"/>
          <p:nvPr/>
        </p:nvSpPr>
        <p:spPr>
          <a:xfrm>
            <a:off x="2704644" y="4853852"/>
            <a:ext cx="3304401" cy="276999"/>
          </a:xfrm>
          <a:prstGeom prst="rect">
            <a:avLst/>
          </a:prstGeom>
          <a:noFill/>
        </p:spPr>
        <p:txBody>
          <a:bodyPr wrap="square">
            <a:spAutoFit/>
          </a:bodyPr>
          <a:lstStyle/>
          <a:p>
            <a:pPr algn="ctr"/>
            <a:r>
              <a:rPr lang="en-US" sz="1200" dirty="0"/>
              <a:t>Exponential Growth of Robot Stock [4]</a:t>
            </a:r>
          </a:p>
        </p:txBody>
      </p:sp>
      <p:sp>
        <p:nvSpPr>
          <p:cNvPr id="9" name="TextBox 8">
            <a:extLst>
              <a:ext uri="{FF2B5EF4-FFF2-40B4-BE49-F238E27FC236}">
                <a16:creationId xmlns:a16="http://schemas.microsoft.com/office/drawing/2014/main" id="{9574B2F0-CA3A-304B-C5ED-AE9E533FA76D}"/>
              </a:ext>
            </a:extLst>
          </p:cNvPr>
          <p:cNvSpPr txBox="1"/>
          <p:nvPr/>
        </p:nvSpPr>
        <p:spPr>
          <a:xfrm>
            <a:off x="4788700" y="829423"/>
            <a:ext cx="4595648" cy="1384995"/>
          </a:xfrm>
          <a:prstGeom prst="rect">
            <a:avLst/>
          </a:prstGeom>
          <a:noFill/>
        </p:spPr>
        <p:txBody>
          <a:bodyPr wrap="square">
            <a:spAutoFit/>
          </a:bodyPr>
          <a:lstStyle/>
          <a:p>
            <a:r>
              <a:rPr lang="en-US" sz="1400" dirty="0"/>
              <a:t>	Examples:</a:t>
            </a:r>
          </a:p>
          <a:p>
            <a:pPr marL="742950" lvl="1" indent="-285750">
              <a:buFont typeface="Arial" panose="020B0604020202020204" pitchFamily="34" charset="0"/>
              <a:buChar char="•"/>
            </a:pPr>
            <a:r>
              <a:rPr lang="en-US" sz="1400" dirty="0"/>
              <a:t>Pharmacists</a:t>
            </a:r>
          </a:p>
          <a:p>
            <a:pPr marL="742950" lvl="1" indent="-285750">
              <a:buFont typeface="Arial" panose="020B0604020202020204" pitchFamily="34" charset="0"/>
              <a:buChar char="•"/>
            </a:pPr>
            <a:r>
              <a:rPr lang="en-US" sz="1400" dirty="0"/>
              <a:t>Waiters</a:t>
            </a:r>
          </a:p>
          <a:p>
            <a:pPr marL="742950" lvl="1" indent="-285750">
              <a:buFont typeface="Arial" panose="020B0604020202020204" pitchFamily="34" charset="0"/>
              <a:buChar char="•"/>
            </a:pPr>
            <a:r>
              <a:rPr lang="en-US" sz="1400" dirty="0"/>
              <a:t>Accountants</a:t>
            </a:r>
          </a:p>
          <a:p>
            <a:pPr marL="742950" lvl="1" indent="-285750">
              <a:buFont typeface="Arial" panose="020B0604020202020204" pitchFamily="34" charset="0"/>
              <a:buChar char="•"/>
            </a:pPr>
            <a:r>
              <a:rPr lang="en-US" sz="1400" dirty="0"/>
              <a:t>Stock Traders</a:t>
            </a:r>
          </a:p>
          <a:p>
            <a:pPr marL="742950" lvl="1" indent="-285750">
              <a:buFont typeface="Arial" panose="020B0604020202020204" pitchFamily="34" charset="0"/>
              <a:buChar char="•"/>
            </a:pPr>
            <a:r>
              <a:rPr lang="en-US" sz="1400" dirty="0"/>
              <a:t>Automotive Industry</a:t>
            </a:r>
          </a:p>
        </p:txBody>
      </p:sp>
    </p:spTree>
    <p:extLst>
      <p:ext uri="{BB962C8B-B14F-4D97-AF65-F5344CB8AC3E}">
        <p14:creationId xmlns:p14="http://schemas.microsoft.com/office/powerpoint/2010/main" val="132021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a:xfrm>
            <a:off x="1008743" y="2079429"/>
            <a:ext cx="7315200" cy="754220"/>
          </a:xfrm>
        </p:spPr>
        <p:txBody>
          <a:bodyPr/>
          <a:lstStyle/>
          <a:p>
            <a:r>
              <a:rPr lang="en-US" dirty="0"/>
              <a:t>SHOULD YOU BE WORRIED?</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30</a:t>
            </a:fld>
            <a:endParaRPr lang="en-US"/>
          </a:p>
        </p:txBody>
      </p:sp>
      <p:pic>
        <p:nvPicPr>
          <p:cNvPr id="6" name="Picture 5">
            <a:extLst>
              <a:ext uri="{FF2B5EF4-FFF2-40B4-BE49-F238E27FC236}">
                <a16:creationId xmlns:a16="http://schemas.microsoft.com/office/drawing/2014/main" id="{F6B3329D-8D90-AFED-F82F-EF9B0BE9EE23}"/>
              </a:ext>
            </a:extLst>
          </p:cNvPr>
          <p:cNvPicPr>
            <a:picLocks noChangeAspect="1"/>
          </p:cNvPicPr>
          <p:nvPr/>
        </p:nvPicPr>
        <p:blipFill>
          <a:blip r:embed="rId3"/>
          <a:stretch>
            <a:fillRect/>
          </a:stretch>
        </p:blipFill>
        <p:spPr>
          <a:xfrm>
            <a:off x="6841939" y="344080"/>
            <a:ext cx="2194750" cy="384081"/>
          </a:xfrm>
          <a:prstGeom prst="rect">
            <a:avLst/>
          </a:prstGeom>
        </p:spPr>
      </p:pic>
    </p:spTree>
    <p:extLst>
      <p:ext uri="{BB962C8B-B14F-4D97-AF65-F5344CB8AC3E}">
        <p14:creationId xmlns:p14="http://schemas.microsoft.com/office/powerpoint/2010/main" val="1693608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YOUR JOB IS SAFE</a:t>
            </a:r>
          </a:p>
        </p:txBody>
      </p:sp>
      <p:sp>
        <p:nvSpPr>
          <p:cNvPr id="3" name="Content Placeholder 2"/>
          <p:cNvSpPr>
            <a:spLocks noGrp="1"/>
          </p:cNvSpPr>
          <p:nvPr>
            <p:ph sz="half" idx="1"/>
          </p:nvPr>
        </p:nvSpPr>
        <p:spPr>
          <a:xfrm>
            <a:off x="340006" y="1204207"/>
            <a:ext cx="3445210" cy="3352800"/>
          </a:xfrm>
        </p:spPr>
        <p:txBody>
          <a:bodyPr>
            <a:normAutofit/>
          </a:bodyPr>
          <a:lstStyle/>
          <a:p>
            <a:r>
              <a:rPr lang="en-US" dirty="0"/>
              <a:t>Augment not automate [6]</a:t>
            </a:r>
          </a:p>
          <a:p>
            <a:r>
              <a:rPr lang="en-US" dirty="0"/>
              <a:t>Better understand options</a:t>
            </a:r>
          </a:p>
          <a:p>
            <a:r>
              <a:rPr lang="en-US" dirty="0"/>
              <a:t>Be more efficient</a:t>
            </a:r>
          </a:p>
          <a:p>
            <a:r>
              <a:rPr lang="en-US" dirty="0"/>
              <a:t>Take time [10]</a:t>
            </a:r>
          </a:p>
          <a:p>
            <a:endParaRPr lang="en-US" dirty="0"/>
          </a:p>
        </p:txBody>
      </p:sp>
      <p:sp>
        <p:nvSpPr>
          <p:cNvPr id="5" name="Footer Placeholder 4"/>
          <p:cNvSpPr>
            <a:spLocks noGrp="1"/>
          </p:cNvSpPr>
          <p:nvPr>
            <p:ph type="ftr" sz="quarter" idx="11"/>
          </p:nvPr>
        </p:nvSpPr>
        <p:spPr/>
        <p:txBody>
          <a:bodyPr/>
          <a:lstStyle/>
          <a:p>
            <a:r>
              <a:rPr lang="sk-SK" dirty="0"/>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Jai Patel</a:t>
            </a:r>
          </a:p>
        </p:txBody>
      </p:sp>
      <p:pic>
        <p:nvPicPr>
          <p:cNvPr id="11" name="Picture 10">
            <a:extLst>
              <a:ext uri="{FF2B5EF4-FFF2-40B4-BE49-F238E27FC236}">
                <a16:creationId xmlns:a16="http://schemas.microsoft.com/office/drawing/2014/main" id="{251E8330-72C6-A8AB-684B-968475209D32}"/>
              </a:ext>
            </a:extLst>
          </p:cNvPr>
          <p:cNvPicPr>
            <a:picLocks noChangeAspect="1"/>
          </p:cNvPicPr>
          <p:nvPr/>
        </p:nvPicPr>
        <p:blipFill rotWithShape="1">
          <a:blip r:embed="rId3"/>
          <a:srcRect l="6353" r="2574"/>
          <a:stretch/>
        </p:blipFill>
        <p:spPr>
          <a:xfrm>
            <a:off x="3515976" y="1060934"/>
            <a:ext cx="5510820" cy="3577832"/>
          </a:xfrm>
          <a:prstGeom prst="rect">
            <a:avLst/>
          </a:prstGeom>
        </p:spPr>
      </p:pic>
      <p:sp>
        <p:nvSpPr>
          <p:cNvPr id="8" name="TextBox 7">
            <a:extLst>
              <a:ext uri="{FF2B5EF4-FFF2-40B4-BE49-F238E27FC236}">
                <a16:creationId xmlns:a16="http://schemas.microsoft.com/office/drawing/2014/main" id="{784547BF-B3C1-1436-915B-D7D9982C0C8A}"/>
              </a:ext>
            </a:extLst>
          </p:cNvPr>
          <p:cNvSpPr txBox="1"/>
          <p:nvPr/>
        </p:nvSpPr>
        <p:spPr>
          <a:xfrm>
            <a:off x="3944520" y="4679481"/>
            <a:ext cx="4596712" cy="276999"/>
          </a:xfrm>
          <a:prstGeom prst="rect">
            <a:avLst/>
          </a:prstGeom>
          <a:noFill/>
        </p:spPr>
        <p:txBody>
          <a:bodyPr wrap="square">
            <a:spAutoFit/>
          </a:bodyPr>
          <a:lstStyle/>
          <a:p>
            <a:pPr algn="ctr"/>
            <a:r>
              <a:rPr lang="en-US" sz="1200" dirty="0"/>
              <a:t>AI/Automation beneficial to organization and employees [11]</a:t>
            </a:r>
          </a:p>
        </p:txBody>
      </p:sp>
    </p:spTree>
    <p:extLst>
      <p:ext uri="{BB962C8B-B14F-4D97-AF65-F5344CB8AC3E}">
        <p14:creationId xmlns:p14="http://schemas.microsoft.com/office/powerpoint/2010/main" val="1121218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adaptability</a:t>
            </a:r>
          </a:p>
        </p:txBody>
      </p:sp>
      <p:sp>
        <p:nvSpPr>
          <p:cNvPr id="3" name="Content Placeholder 2"/>
          <p:cNvSpPr>
            <a:spLocks noGrp="1"/>
          </p:cNvSpPr>
          <p:nvPr>
            <p:ph sz="half" idx="1"/>
          </p:nvPr>
        </p:nvSpPr>
        <p:spPr>
          <a:xfrm>
            <a:off x="629920" y="1267461"/>
            <a:ext cx="3733800" cy="3352800"/>
          </a:xfrm>
        </p:spPr>
        <p:txBody>
          <a:bodyPr/>
          <a:lstStyle/>
          <a:p>
            <a:r>
              <a:rPr lang="en-US" dirty="0"/>
              <a:t>Unsupervised Learning</a:t>
            </a:r>
          </a:p>
          <a:p>
            <a:pPr lvl="1"/>
            <a:r>
              <a:rPr lang="en-US" dirty="0"/>
              <a:t>Repeating same task</a:t>
            </a:r>
          </a:p>
          <a:p>
            <a:r>
              <a:rPr lang="en-US" dirty="0"/>
              <a:t>Task/Situation Changes</a:t>
            </a:r>
          </a:p>
          <a:p>
            <a:pPr lvl="1"/>
            <a:r>
              <a:rPr lang="en-US" dirty="0"/>
              <a:t>AI needs to be retrained</a:t>
            </a:r>
          </a:p>
          <a:p>
            <a:pPr lvl="1"/>
            <a:r>
              <a:rPr lang="en-US" dirty="0"/>
              <a:t>Example: Covid Pandemic</a:t>
            </a:r>
          </a:p>
          <a:p>
            <a:r>
              <a:rPr lang="en-US" dirty="0"/>
              <a:t>Facial Recognition Software adjusted</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Jai Patel</a:t>
            </a:r>
          </a:p>
        </p:txBody>
      </p:sp>
      <p:pic>
        <p:nvPicPr>
          <p:cNvPr id="10" name="Picture 9">
            <a:extLst>
              <a:ext uri="{FF2B5EF4-FFF2-40B4-BE49-F238E27FC236}">
                <a16:creationId xmlns:a16="http://schemas.microsoft.com/office/drawing/2014/main" id="{3A9765B2-7E54-B6DE-EA09-669131AAEA4D}"/>
              </a:ext>
            </a:extLst>
          </p:cNvPr>
          <p:cNvPicPr>
            <a:picLocks noChangeAspect="1"/>
          </p:cNvPicPr>
          <p:nvPr/>
        </p:nvPicPr>
        <p:blipFill>
          <a:blip r:embed="rId3"/>
          <a:stretch>
            <a:fillRect/>
          </a:stretch>
        </p:blipFill>
        <p:spPr>
          <a:xfrm>
            <a:off x="3738883" y="1423549"/>
            <a:ext cx="5287913" cy="3063278"/>
          </a:xfrm>
          <a:prstGeom prst="rect">
            <a:avLst/>
          </a:prstGeom>
        </p:spPr>
      </p:pic>
      <p:sp>
        <p:nvSpPr>
          <p:cNvPr id="8" name="TextBox 7">
            <a:extLst>
              <a:ext uri="{FF2B5EF4-FFF2-40B4-BE49-F238E27FC236}">
                <a16:creationId xmlns:a16="http://schemas.microsoft.com/office/drawing/2014/main" id="{0930220C-025A-6126-245D-423F0C68317B}"/>
              </a:ext>
            </a:extLst>
          </p:cNvPr>
          <p:cNvSpPr txBox="1"/>
          <p:nvPr/>
        </p:nvSpPr>
        <p:spPr>
          <a:xfrm>
            <a:off x="4776037" y="4572998"/>
            <a:ext cx="4596712" cy="276999"/>
          </a:xfrm>
          <a:prstGeom prst="rect">
            <a:avLst/>
          </a:prstGeom>
          <a:noFill/>
        </p:spPr>
        <p:txBody>
          <a:bodyPr wrap="square">
            <a:spAutoFit/>
          </a:bodyPr>
          <a:lstStyle/>
          <a:p>
            <a:r>
              <a:rPr lang="en-US" sz="1200" dirty="0"/>
              <a:t>Remodeling ML diagram – Adapting to Changes [9] </a:t>
            </a:r>
          </a:p>
        </p:txBody>
      </p:sp>
    </p:spTree>
    <p:extLst>
      <p:ext uri="{BB962C8B-B14F-4D97-AF65-F5344CB8AC3E}">
        <p14:creationId xmlns:p14="http://schemas.microsoft.com/office/powerpoint/2010/main" val="1604271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EMOTION</a:t>
            </a:r>
          </a:p>
        </p:txBody>
      </p:sp>
      <p:sp>
        <p:nvSpPr>
          <p:cNvPr id="3" name="Content Placeholder 2"/>
          <p:cNvSpPr>
            <a:spLocks noGrp="1"/>
          </p:cNvSpPr>
          <p:nvPr>
            <p:ph sz="half" idx="1"/>
          </p:nvPr>
        </p:nvSpPr>
        <p:spPr>
          <a:xfrm>
            <a:off x="494178" y="1193394"/>
            <a:ext cx="3733800" cy="3352800"/>
          </a:xfrm>
        </p:spPr>
        <p:txBody>
          <a:bodyPr/>
          <a:lstStyle/>
          <a:p>
            <a:r>
              <a:rPr lang="en-US" dirty="0"/>
              <a:t>Lack of human emotion</a:t>
            </a:r>
          </a:p>
          <a:p>
            <a:r>
              <a:rPr lang="en-US" dirty="0"/>
              <a:t>Software developers' goal</a:t>
            </a:r>
          </a:p>
          <a:p>
            <a:pPr lvl="1"/>
            <a:r>
              <a:rPr lang="en-US" dirty="0"/>
              <a:t>Meet the needs of customers</a:t>
            </a:r>
          </a:p>
          <a:p>
            <a:r>
              <a:rPr lang="en-US" dirty="0"/>
              <a:t>Understand their products as customers see them [14]</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Jai Patel</a:t>
            </a:r>
          </a:p>
        </p:txBody>
      </p:sp>
      <p:pic>
        <p:nvPicPr>
          <p:cNvPr id="9" name="Picture 8" descr="Chart, bar chart&#10;&#10;Description automatically generated">
            <a:extLst>
              <a:ext uri="{FF2B5EF4-FFF2-40B4-BE49-F238E27FC236}">
                <a16:creationId xmlns:a16="http://schemas.microsoft.com/office/drawing/2014/main" id="{904262E2-5272-7369-8C95-F117E8FFC5CA}"/>
              </a:ext>
            </a:extLst>
          </p:cNvPr>
          <p:cNvPicPr>
            <a:picLocks noChangeAspect="1"/>
          </p:cNvPicPr>
          <p:nvPr/>
        </p:nvPicPr>
        <p:blipFill>
          <a:blip r:embed="rId3"/>
          <a:stretch>
            <a:fillRect/>
          </a:stretch>
        </p:blipFill>
        <p:spPr>
          <a:xfrm>
            <a:off x="3829049" y="795420"/>
            <a:ext cx="5090061" cy="4028320"/>
          </a:xfrm>
          <a:prstGeom prst="rect">
            <a:avLst/>
          </a:prstGeom>
        </p:spPr>
      </p:pic>
      <p:sp>
        <p:nvSpPr>
          <p:cNvPr id="8" name="TextBox 7">
            <a:extLst>
              <a:ext uri="{FF2B5EF4-FFF2-40B4-BE49-F238E27FC236}">
                <a16:creationId xmlns:a16="http://schemas.microsoft.com/office/drawing/2014/main" id="{58B41F22-8A44-6AF1-576D-15C9526D482A}"/>
              </a:ext>
            </a:extLst>
          </p:cNvPr>
          <p:cNvSpPr txBox="1"/>
          <p:nvPr/>
        </p:nvSpPr>
        <p:spPr>
          <a:xfrm>
            <a:off x="4807994" y="4866391"/>
            <a:ext cx="4596712" cy="261610"/>
          </a:xfrm>
          <a:prstGeom prst="rect">
            <a:avLst/>
          </a:prstGeom>
          <a:noFill/>
        </p:spPr>
        <p:txBody>
          <a:bodyPr wrap="square">
            <a:spAutoFit/>
          </a:bodyPr>
          <a:lstStyle/>
          <a:p>
            <a:r>
              <a:rPr lang="en-US" sz="1100" dirty="0"/>
              <a:t>Customers’ Frustration of Face ID not working [7] </a:t>
            </a:r>
          </a:p>
        </p:txBody>
      </p:sp>
    </p:spTree>
    <p:extLst>
      <p:ext uri="{BB962C8B-B14F-4D97-AF65-F5344CB8AC3E}">
        <p14:creationId xmlns:p14="http://schemas.microsoft.com/office/powerpoint/2010/main" val="3642747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COMPANY CULTURE</a:t>
            </a:r>
          </a:p>
        </p:txBody>
      </p:sp>
      <p:sp>
        <p:nvSpPr>
          <p:cNvPr id="3" name="Content Placeholder 2"/>
          <p:cNvSpPr>
            <a:spLocks noGrp="1"/>
          </p:cNvSpPr>
          <p:nvPr>
            <p:ph sz="half" idx="1"/>
          </p:nvPr>
        </p:nvSpPr>
        <p:spPr>
          <a:xfrm>
            <a:off x="611659" y="1219025"/>
            <a:ext cx="3163330" cy="3352800"/>
          </a:xfrm>
        </p:spPr>
        <p:txBody>
          <a:bodyPr/>
          <a:lstStyle/>
          <a:p>
            <a:r>
              <a:rPr lang="en-US" dirty="0"/>
              <a:t>Human interaction and emotion</a:t>
            </a:r>
          </a:p>
          <a:p>
            <a:pPr lvl="1"/>
            <a:r>
              <a:rPr lang="en-US" dirty="0"/>
              <a:t>Builds company culture</a:t>
            </a:r>
          </a:p>
          <a:p>
            <a:r>
              <a:rPr lang="en-US" dirty="0"/>
              <a:t>Executives Decision</a:t>
            </a:r>
          </a:p>
          <a:p>
            <a:pPr marL="0" indent="0">
              <a:buNone/>
            </a:pPr>
            <a:endParaRPr lang="en-US" sz="100" dirty="0"/>
          </a:p>
          <a:p>
            <a:pPr marL="0" indent="0">
              <a:buNone/>
            </a:pPr>
            <a:r>
              <a:rPr lang="en-US" dirty="0"/>
              <a:t>Company Culture:</a:t>
            </a:r>
          </a:p>
          <a:p>
            <a:pPr lvl="1"/>
            <a:r>
              <a:rPr lang="en-US" dirty="0"/>
              <a:t>Better chemistry [15]</a:t>
            </a:r>
          </a:p>
          <a:p>
            <a:pPr lvl="1"/>
            <a:r>
              <a:rPr lang="en-US" dirty="0"/>
              <a:t>Lower turnover [15]</a:t>
            </a:r>
          </a:p>
          <a:p>
            <a:pPr lvl="1"/>
            <a:r>
              <a:rPr lang="en-US" dirty="0"/>
              <a:t>Company Image</a:t>
            </a:r>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Jai Patel</a:t>
            </a:r>
          </a:p>
        </p:txBody>
      </p:sp>
      <p:pic>
        <p:nvPicPr>
          <p:cNvPr id="4" name="Picture 3">
            <a:extLst>
              <a:ext uri="{FF2B5EF4-FFF2-40B4-BE49-F238E27FC236}">
                <a16:creationId xmlns:a16="http://schemas.microsoft.com/office/drawing/2014/main" id="{53BDFB3C-5F06-23AB-084A-A5704E04556D}"/>
              </a:ext>
            </a:extLst>
          </p:cNvPr>
          <p:cNvPicPr>
            <a:picLocks noChangeAspect="1"/>
          </p:cNvPicPr>
          <p:nvPr/>
        </p:nvPicPr>
        <p:blipFill rotWithShape="1">
          <a:blip r:embed="rId3"/>
          <a:srcRect l="6052" r="5536" b="39595"/>
          <a:stretch/>
        </p:blipFill>
        <p:spPr>
          <a:xfrm>
            <a:off x="3289898" y="1701721"/>
            <a:ext cx="5736898" cy="2273341"/>
          </a:xfrm>
          <a:prstGeom prst="rect">
            <a:avLst/>
          </a:prstGeom>
        </p:spPr>
      </p:pic>
      <p:sp>
        <p:nvSpPr>
          <p:cNvPr id="9" name="TextBox 8">
            <a:extLst>
              <a:ext uri="{FF2B5EF4-FFF2-40B4-BE49-F238E27FC236}">
                <a16:creationId xmlns:a16="http://schemas.microsoft.com/office/drawing/2014/main" id="{52CE9D1D-7E29-B689-ADB9-AE1EBC68E8FF}"/>
              </a:ext>
            </a:extLst>
          </p:cNvPr>
          <p:cNvSpPr txBox="1"/>
          <p:nvPr/>
        </p:nvSpPr>
        <p:spPr>
          <a:xfrm>
            <a:off x="4267734" y="3997284"/>
            <a:ext cx="4596712" cy="261610"/>
          </a:xfrm>
          <a:prstGeom prst="rect">
            <a:avLst/>
          </a:prstGeom>
          <a:noFill/>
        </p:spPr>
        <p:txBody>
          <a:bodyPr wrap="square">
            <a:spAutoFit/>
          </a:bodyPr>
          <a:lstStyle/>
          <a:p>
            <a:r>
              <a:rPr lang="en-US" sz="1100" dirty="0"/>
              <a:t>Importance of Company Culture from an Executives View [12]</a:t>
            </a:r>
          </a:p>
        </p:txBody>
      </p:sp>
    </p:spTree>
    <p:extLst>
      <p:ext uri="{BB962C8B-B14F-4D97-AF65-F5344CB8AC3E}">
        <p14:creationId xmlns:p14="http://schemas.microsoft.com/office/powerpoint/2010/main" val="4146274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JOB IS SAFE</a:t>
            </a:r>
          </a:p>
        </p:txBody>
      </p:sp>
      <p:sp>
        <p:nvSpPr>
          <p:cNvPr id="3" name="Content Placeholder 2"/>
          <p:cNvSpPr>
            <a:spLocks noGrp="1"/>
          </p:cNvSpPr>
          <p:nvPr>
            <p:ph sz="half" idx="1"/>
          </p:nvPr>
        </p:nvSpPr>
        <p:spPr>
          <a:xfrm>
            <a:off x="685799" y="1279863"/>
            <a:ext cx="3733800" cy="3352800"/>
          </a:xfrm>
        </p:spPr>
        <p:txBody>
          <a:bodyPr/>
          <a:lstStyle/>
          <a:p>
            <a:r>
              <a:rPr lang="en-US" dirty="0"/>
              <a:t>Projected job growth of 21 percent from 2021 to 2031 [8]</a:t>
            </a:r>
          </a:p>
          <a:p>
            <a:r>
              <a:rPr lang="en-US" dirty="0"/>
              <a:t>Software Developer demand doubled in 2021 [16]</a:t>
            </a:r>
          </a:p>
          <a:p>
            <a:pPr lvl="1"/>
            <a:r>
              <a:rPr lang="en-US" sz="1200" dirty="0"/>
              <a:t>Remote work capabilities</a:t>
            </a:r>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Jai Patel</a:t>
            </a:r>
          </a:p>
        </p:txBody>
      </p:sp>
      <p:pic>
        <p:nvPicPr>
          <p:cNvPr id="3074" name="Picture 2" descr="How to Become a Software Engineer (Without a CS Degree) in 2022 | Learn to  Code With Me">
            <a:extLst>
              <a:ext uri="{FF2B5EF4-FFF2-40B4-BE49-F238E27FC236}">
                <a16:creationId xmlns:a16="http://schemas.microsoft.com/office/drawing/2014/main" id="{015FD619-4F67-D0D0-B0A6-23E41434BE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502"/>
          <a:stretch/>
        </p:blipFill>
        <p:spPr bwMode="auto">
          <a:xfrm>
            <a:off x="4105274" y="690501"/>
            <a:ext cx="4591509" cy="41413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9EC4C16-68EF-666F-18E6-735BC5A984A1}"/>
              </a:ext>
            </a:extLst>
          </p:cNvPr>
          <p:cNvSpPr txBox="1"/>
          <p:nvPr/>
        </p:nvSpPr>
        <p:spPr>
          <a:xfrm>
            <a:off x="5125901" y="4866501"/>
            <a:ext cx="3126773" cy="276999"/>
          </a:xfrm>
          <a:prstGeom prst="rect">
            <a:avLst/>
          </a:prstGeom>
          <a:noFill/>
        </p:spPr>
        <p:txBody>
          <a:bodyPr wrap="square">
            <a:spAutoFit/>
          </a:bodyPr>
          <a:lstStyle/>
          <a:p>
            <a:r>
              <a:rPr lang="en-US" sz="1200" dirty="0"/>
              <a:t>Tremendous CS Student Job Outlook [13]</a:t>
            </a:r>
          </a:p>
        </p:txBody>
      </p:sp>
    </p:spTree>
    <p:extLst>
      <p:ext uri="{BB962C8B-B14F-4D97-AF65-F5344CB8AC3E}">
        <p14:creationId xmlns:p14="http://schemas.microsoft.com/office/powerpoint/2010/main" val="3863881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766118" y="1352549"/>
            <a:ext cx="7692081" cy="3429001"/>
          </a:xfrm>
        </p:spPr>
        <p:txBody>
          <a:bodyPr lIns="91440">
            <a:normAutofit fontScale="32500" lnSpcReduction="20000"/>
          </a:bodyPr>
          <a:lstStyle/>
          <a:p>
            <a:pPr marL="0" indent="0">
              <a:buNone/>
            </a:pPr>
            <a:r>
              <a:rPr lang="en-US" sz="3400" dirty="0"/>
              <a:t>[1] Definition of AUTOMATION. (2019). Merriam-Webster.com. </a:t>
            </a:r>
            <a:r>
              <a:rPr lang="en-US" sz="3400" dirty="0">
                <a:hlinkClick r:id="rId3"/>
              </a:rPr>
              <a:t>https://www.merriam-webster.com/dictionary/automation</a:t>
            </a:r>
            <a:endParaRPr lang="en-US" sz="3400" dirty="0"/>
          </a:p>
          <a:p>
            <a:pPr marL="0" indent="0">
              <a:buNone/>
            </a:pPr>
            <a:r>
              <a:rPr lang="en-US" sz="3400" dirty="0"/>
              <a:t>[2] </a:t>
            </a:r>
            <a:r>
              <a:rPr lang="en-US" sz="3400" dirty="0" err="1"/>
              <a:t>Cellan</a:t>
            </a:r>
            <a:r>
              <a:rPr lang="en-US" sz="3400" dirty="0"/>
              <a:t>-Jones, R. (2019, June 26). Robots “to replace up to 20 million factory jobs” by 2030. BBC News. </a:t>
            </a:r>
            <a:r>
              <a:rPr lang="en-US" sz="3400" dirty="0">
                <a:hlinkClick r:id="rId4"/>
              </a:rPr>
              <a:t>https://www.bbc.com/news/business-48760799</a:t>
            </a:r>
            <a:endParaRPr lang="en-US" sz="3400" dirty="0"/>
          </a:p>
          <a:p>
            <a:pPr marL="0" indent="0">
              <a:buNone/>
            </a:pPr>
            <a:r>
              <a:rPr lang="en-US" sz="3400" dirty="0"/>
              <a:t>[3] Robotic Disruption in US Workforce Leads to New Opportunities and Challenges | </a:t>
            </a:r>
            <a:r>
              <a:rPr lang="en-US" sz="3400" dirty="0" err="1"/>
              <a:t>RoboticsTomorrow</a:t>
            </a:r>
            <a:r>
              <a:rPr lang="en-US" sz="3400" dirty="0"/>
              <a:t>. (n.d.). Roboticstomorrow.com. Retrieved October 2, 2022, from </a:t>
            </a:r>
            <a:r>
              <a:rPr lang="en-US" sz="3400" dirty="0">
                <a:hlinkClick r:id="rId5"/>
              </a:rPr>
              <a:t>https://www.roboticstomorrow.com/story/2022/04/robotic-disruption-in-us-workforce-leads-to-new-opportunities-and-challenges/18573/</a:t>
            </a:r>
            <a:endParaRPr lang="en-US" sz="3400" dirty="0"/>
          </a:p>
          <a:p>
            <a:pPr marL="0" indent="0">
              <a:buNone/>
            </a:pPr>
            <a:r>
              <a:rPr lang="en-US" sz="3400" dirty="0"/>
              <a:t>[4] </a:t>
            </a:r>
            <a:r>
              <a:rPr lang="en-US" sz="3400" dirty="0" err="1"/>
              <a:t>Carbonero</a:t>
            </a:r>
            <a:r>
              <a:rPr lang="en-US" sz="3400" dirty="0"/>
              <a:t>, F., Ernst, E., &amp; Weber, E. (2018). Robots worldwide: The impact of automation on employment and trade. </a:t>
            </a:r>
            <a:r>
              <a:rPr lang="en-US" sz="3400" dirty="0">
                <a:hlinkClick r:id="rId6"/>
              </a:rPr>
              <a:t>https://www.ilo.org/wcmsp5/groups/public/---dgreports/---inst/documents/publication/wcms_648063.pdf</a:t>
            </a:r>
            <a:endParaRPr lang="en-US" sz="3400" dirty="0"/>
          </a:p>
          <a:p>
            <a:pPr marL="0" indent="0">
              <a:buNone/>
            </a:pPr>
            <a:r>
              <a:rPr lang="en-US" sz="3400" dirty="0"/>
              <a:t>[5] Robot orders increase 40% in first quarter as desperate employers seek relief from labor shortages, report says. (n.d.). Finance.yahoo.com. Retrieved October 2, 2022, from </a:t>
            </a:r>
            <a:r>
              <a:rPr lang="en-US" sz="3400" dirty="0">
                <a:hlinkClick r:id="rId7"/>
              </a:rPr>
              <a:t>https://finance.yahoo.com/news/robot-orders-increase-40-first-153504436.html</a:t>
            </a:r>
            <a:endParaRPr lang="en-US" sz="3400" dirty="0"/>
          </a:p>
          <a:p>
            <a:pPr marL="0" indent="0">
              <a:buNone/>
            </a:pPr>
            <a:r>
              <a:rPr lang="en-US" sz="3400" dirty="0"/>
              <a:t>[6] </a:t>
            </a:r>
            <a:r>
              <a:rPr lang="it-IT" sz="3400" dirty="0"/>
              <a:t>Roberto, V., &amp; Zicari. (2018). </a:t>
            </a:r>
            <a:r>
              <a:rPr lang="it-IT" sz="3400" dirty="0">
                <a:hlinkClick r:id="rId8"/>
              </a:rPr>
              <a:t>http://www.odbms.org/wp-content/uploads/2018/10/Zicari.UCBerkeley.2018.pdf</a:t>
            </a:r>
            <a:endParaRPr lang="it-IT" sz="3400" dirty="0"/>
          </a:p>
          <a:p>
            <a:pPr marL="0" indent="0">
              <a:buNone/>
            </a:pPr>
            <a:r>
              <a:rPr lang="it-IT" sz="3400" dirty="0"/>
              <a:t>[7] </a:t>
            </a:r>
            <a:r>
              <a:rPr lang="en-US" sz="3400" dirty="0"/>
              <a:t>US: views on masks interfering with Face ID 2020. (n.d.). Statista. Retrieved October 2, 2022, from </a:t>
            </a:r>
            <a:r>
              <a:rPr lang="en-US" sz="3400" dirty="0">
                <a:hlinkClick r:id="rId9"/>
              </a:rPr>
              <a:t>https://www.statista.com/statistics/1199111/frustrations-with-masks-interfering-with-face-id/</a:t>
            </a:r>
            <a:endParaRPr lang="en-US" sz="3400" dirty="0"/>
          </a:p>
          <a:p>
            <a:pPr marL="0" indent="0">
              <a:buNone/>
            </a:pPr>
            <a:r>
              <a:rPr lang="en-US" sz="3400" dirty="0"/>
              <a:t>[8] U.S. BUREAU OF LABOR STATISTICS. (2018, April 13). Computer and Information Research Scientists : Occupational Outlook Handbook: : U.S. Bureau of Labor Statistics. Bls.gov. </a:t>
            </a:r>
            <a:r>
              <a:rPr lang="en-US" sz="3400" dirty="0">
                <a:hlinkClick r:id="rId10"/>
              </a:rPr>
              <a:t>https://www.bls.gov/ooh/computer-and-information-technology/computer-and-information-research-scientists.htm</a:t>
            </a:r>
            <a:r>
              <a:rPr lang="en-US" dirty="0"/>
              <a:t>‌</a:t>
            </a:r>
          </a:p>
        </p:txBody>
      </p:sp>
      <p:sp>
        <p:nvSpPr>
          <p:cNvPr id="4" name="Footer Placeholder 3"/>
          <p:cNvSpPr>
            <a:spLocks noGrp="1"/>
          </p:cNvSpPr>
          <p:nvPr>
            <p:ph type="ftr" sz="quarter" idx="11"/>
          </p:nvPr>
        </p:nvSpPr>
        <p:spPr>
          <a:xfrm>
            <a:off x="0" y="4997196"/>
            <a:ext cx="1365422" cy="146304"/>
          </a:xfrm>
        </p:spPr>
        <p:txBody>
          <a:bodyPr/>
          <a:lstStyle/>
          <a:p>
            <a:r>
              <a:rPr lang="sk-SK" dirty="0"/>
              <a:t>© 2022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36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Jai Patel</a:t>
            </a:r>
          </a:p>
        </p:txBody>
      </p:sp>
    </p:spTree>
    <p:extLst>
      <p:ext uri="{BB962C8B-B14F-4D97-AF65-F5344CB8AC3E}">
        <p14:creationId xmlns:p14="http://schemas.microsoft.com/office/powerpoint/2010/main" val="442503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87528-357E-2459-BB8B-B4782E39C179}"/>
              </a:ext>
            </a:extLst>
          </p:cNvPr>
          <p:cNvSpPr>
            <a:spLocks noGrp="1"/>
          </p:cNvSpPr>
          <p:nvPr>
            <p:ph type="title"/>
          </p:nvPr>
        </p:nvSpPr>
        <p:spPr/>
        <p:txBody>
          <a:bodyPr/>
          <a:lstStyle/>
          <a:p>
            <a:r>
              <a:rPr lang="en-US" dirty="0"/>
              <a:t>REFERENCES CONT.</a:t>
            </a:r>
          </a:p>
        </p:txBody>
      </p:sp>
      <p:sp>
        <p:nvSpPr>
          <p:cNvPr id="3" name="Content Placeholder 2">
            <a:extLst>
              <a:ext uri="{FF2B5EF4-FFF2-40B4-BE49-F238E27FC236}">
                <a16:creationId xmlns:a16="http://schemas.microsoft.com/office/drawing/2014/main" id="{706913B6-CEF0-9DC1-EB95-DE02A5100FA4}"/>
              </a:ext>
            </a:extLst>
          </p:cNvPr>
          <p:cNvSpPr>
            <a:spLocks noGrp="1"/>
          </p:cNvSpPr>
          <p:nvPr>
            <p:ph idx="1"/>
          </p:nvPr>
        </p:nvSpPr>
        <p:spPr/>
        <p:txBody>
          <a:bodyPr>
            <a:normAutofit fontScale="32500" lnSpcReduction="20000"/>
          </a:bodyPr>
          <a:lstStyle/>
          <a:p>
            <a:r>
              <a:rPr lang="en-US" sz="3400" dirty="0"/>
              <a:t>[9] </a:t>
            </a:r>
            <a:r>
              <a:rPr lang="en-US" sz="3400" dirty="0" err="1"/>
              <a:t>Talahua</a:t>
            </a:r>
            <a:r>
              <a:rPr lang="en-US" sz="3400" dirty="0"/>
              <a:t>, J. S., </a:t>
            </a:r>
            <a:r>
              <a:rPr lang="en-US" sz="3400" dirty="0" err="1"/>
              <a:t>Buele</a:t>
            </a:r>
            <a:r>
              <a:rPr lang="en-US" sz="3400" dirty="0"/>
              <a:t>, J., </a:t>
            </a:r>
            <a:r>
              <a:rPr lang="en-US" sz="3400" dirty="0" err="1"/>
              <a:t>Calvopiña</a:t>
            </a:r>
            <a:r>
              <a:rPr lang="en-US" sz="3400" dirty="0"/>
              <a:t>, P., &amp; Varela-</a:t>
            </a:r>
            <a:r>
              <a:rPr lang="en-US" sz="3400" dirty="0" err="1"/>
              <a:t>Aldás</a:t>
            </a:r>
            <a:r>
              <a:rPr lang="en-US" sz="3400" dirty="0"/>
              <a:t>, J. (2021). Facial Recognition System for People with and without Face Mask in Times of the COVID-19 Pandemic. Sustainability, 13(12), 6900. </a:t>
            </a:r>
            <a:r>
              <a:rPr lang="en-US" sz="3400" dirty="0">
                <a:hlinkClick r:id="rId2"/>
              </a:rPr>
              <a:t>https://doi.org/10.3390/su13126900</a:t>
            </a:r>
            <a:endParaRPr lang="en-US" sz="3400" dirty="0"/>
          </a:p>
          <a:p>
            <a:r>
              <a:rPr lang="en-US" sz="3400" dirty="0"/>
              <a:t>[10] Wade, L. (2022, August 7). What Will Coding Look Like In The Future? Sweetish Hill. </a:t>
            </a:r>
            <a:r>
              <a:rPr lang="en-US" sz="3400" dirty="0">
                <a:hlinkClick r:id="rId3"/>
              </a:rPr>
              <a:t>https://sweetishhill.com/what-will-coding-look-like-in-the-future/</a:t>
            </a:r>
            <a:endParaRPr lang="en-US" sz="3400" dirty="0"/>
          </a:p>
          <a:p>
            <a:r>
              <a:rPr lang="en-US" sz="3400" dirty="0"/>
              <a:t>[11] Stevenson, M. (2020, April 8). AI and Automation’s Impact on the Workforce. HR Exchange Network. </a:t>
            </a:r>
            <a:r>
              <a:rPr lang="en-US" sz="3400" dirty="0">
                <a:hlinkClick r:id="rId4"/>
              </a:rPr>
              <a:t>https://www.hrexchangenetwork.com/hr-tech/articles/ai-and-automations-impact-on-the-workforce</a:t>
            </a:r>
            <a:endParaRPr lang="en-US" sz="3400" dirty="0"/>
          </a:p>
          <a:p>
            <a:r>
              <a:rPr lang="en-US" sz="3400" dirty="0"/>
              <a:t>[12] Corporate Culture – Strategically Build the Culture You Want. (n.d.). Find Your Heyday. Retrieved October 2, 2022, from </a:t>
            </a:r>
            <a:r>
              <a:rPr lang="en-US" sz="3400" dirty="0">
                <a:hlinkClick r:id="rId5"/>
              </a:rPr>
              <a:t>https://findyourheyday.com/service/corporate-culture/</a:t>
            </a:r>
            <a:endParaRPr lang="en-US" sz="3400" dirty="0"/>
          </a:p>
          <a:p>
            <a:r>
              <a:rPr lang="en-US" sz="3400" dirty="0"/>
              <a:t>[13] Hour of Code encourages students to develop tech skills. (2015, November 23). </a:t>
            </a:r>
            <a:r>
              <a:rPr lang="en-US" sz="3400" dirty="0" err="1"/>
              <a:t>SaportaReport</a:t>
            </a:r>
            <a:r>
              <a:rPr lang="en-US" sz="3400" dirty="0"/>
              <a:t>. </a:t>
            </a:r>
            <a:r>
              <a:rPr lang="en-US" sz="3400" dirty="0">
                <a:hlinkClick r:id="rId6"/>
              </a:rPr>
              <a:t>https://saportareport.com/hour-of-code-encourages-students-to-develop-tech-skills/archived-columnists/saba-long/sabalong/</a:t>
            </a:r>
            <a:endParaRPr lang="en-US" sz="3400" dirty="0"/>
          </a:p>
          <a:p>
            <a:r>
              <a:rPr lang="en-US" sz="3400" dirty="0"/>
              <a:t>[14] 5 Reasons Developers Should be part of Customer Service - </a:t>
            </a:r>
            <a:r>
              <a:rPr lang="en-US" sz="3400" dirty="0" err="1"/>
              <a:t>Codemotion</a:t>
            </a:r>
            <a:r>
              <a:rPr lang="en-US" sz="3400" dirty="0"/>
              <a:t>. (2020, December 10). </a:t>
            </a:r>
            <a:r>
              <a:rPr lang="en-US" sz="3400" dirty="0" err="1"/>
              <a:t>Codemotion</a:t>
            </a:r>
            <a:r>
              <a:rPr lang="en-US" sz="3400" dirty="0"/>
              <a:t> Magazine. </a:t>
            </a:r>
            <a:r>
              <a:rPr lang="en-US" sz="3400" dirty="0">
                <a:hlinkClick r:id="rId7"/>
              </a:rPr>
              <a:t>https://www.codemotion.com/magazine/dev-life/developers-customer-service/</a:t>
            </a:r>
            <a:endParaRPr lang="en-US" sz="3400" dirty="0"/>
          </a:p>
          <a:p>
            <a:r>
              <a:rPr lang="en-US" sz="3400" dirty="0"/>
              <a:t>[15] Alton, L. (n.d.). Why Corporate Culture Is Becoming Even More Important. Forbes. Retrieved October 2, 2022, from </a:t>
            </a:r>
            <a:r>
              <a:rPr lang="en-US" sz="3400" dirty="0">
                <a:hlinkClick r:id="rId8"/>
              </a:rPr>
              <a:t>https://www.forbes.com/sites/larryalton/2017/02/17/why-corporate-culture-is-becoming-even-more-important/?sh=20b6644169da</a:t>
            </a:r>
            <a:endParaRPr lang="en-US" sz="3400" dirty="0"/>
          </a:p>
          <a:p>
            <a:r>
              <a:rPr lang="en-US" sz="3400" dirty="0"/>
              <a:t>[16] Carey, S. (2022, March 22). Demand for software developers doubled in 2021. InfoWorld. </a:t>
            </a:r>
            <a:r>
              <a:rPr lang="en-US" sz="3400" dirty="0">
                <a:hlinkClick r:id="rId9"/>
              </a:rPr>
              <a:t>https://www.infoworld.com/article/3654480/demand-for-software-developers-doubled-in-2021.html</a:t>
            </a:r>
            <a:endParaRPr lang="en-US" sz="3400" dirty="0"/>
          </a:p>
          <a:p>
            <a:endParaRPr lang="en-US" dirty="0"/>
          </a:p>
        </p:txBody>
      </p:sp>
      <p:sp>
        <p:nvSpPr>
          <p:cNvPr id="4" name="Footer Placeholder 3">
            <a:extLst>
              <a:ext uri="{FF2B5EF4-FFF2-40B4-BE49-F238E27FC236}">
                <a16:creationId xmlns:a16="http://schemas.microsoft.com/office/drawing/2014/main" id="{EB6060B9-F5D3-91F7-6612-B169B58E1FB7}"/>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E81D9711-7195-AF21-EAA7-A2E19E6F2125}"/>
              </a:ext>
            </a:extLst>
          </p:cNvPr>
          <p:cNvSpPr>
            <a:spLocks noGrp="1"/>
          </p:cNvSpPr>
          <p:nvPr>
            <p:ph type="sldNum" sz="quarter" idx="12"/>
          </p:nvPr>
        </p:nvSpPr>
        <p:spPr/>
        <p:txBody>
          <a:bodyPr/>
          <a:lstStyle/>
          <a:p>
            <a:fld id="{A2A17EAB-8B51-5C40-8776-6683E51FA7A0}" type="slidenum">
              <a:rPr lang="en-US" smtClean="0"/>
              <a:t>37</a:t>
            </a:fld>
            <a:endParaRPr lang="en-US"/>
          </a:p>
        </p:txBody>
      </p:sp>
      <p:sp>
        <p:nvSpPr>
          <p:cNvPr id="6" name="TextBox 5">
            <a:extLst>
              <a:ext uri="{FF2B5EF4-FFF2-40B4-BE49-F238E27FC236}">
                <a16:creationId xmlns:a16="http://schemas.microsoft.com/office/drawing/2014/main" id="{076DEB03-38DE-0742-88E5-AD3AE3A1EE1B}"/>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Jai Patel</a:t>
            </a:r>
          </a:p>
        </p:txBody>
      </p:sp>
    </p:spTree>
    <p:extLst>
      <p:ext uri="{BB962C8B-B14F-4D97-AF65-F5344CB8AC3E}">
        <p14:creationId xmlns:p14="http://schemas.microsoft.com/office/powerpoint/2010/main" val="2500779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11</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a:xfrm>
            <a:off x="685800" y="1352550"/>
            <a:ext cx="7772400" cy="3644645"/>
          </a:xfrm>
        </p:spPr>
        <p:txBody>
          <a:bodyPr>
            <a:normAutofit/>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0" indent="0">
              <a:buNone/>
            </a:pPr>
            <a:r>
              <a:rPr lang="en-US" dirty="0">
                <a:latin typeface="Consolas" panose="020B0609020204030204" pitchFamily="49" charset="0"/>
                <a:ea typeface="ＭＳ Ｐゴシック" pitchFamily="-109" charset="-128"/>
                <a:cs typeface="Consolas" panose="020B0609020204030204" pitchFamily="49" charset="0"/>
              </a:rPr>
              <a:t>C lustered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egularly</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I </a:t>
            </a:r>
            <a:r>
              <a:rPr lang="en-US" dirty="0" err="1">
                <a:latin typeface="Consolas" panose="020B0609020204030204" pitchFamily="49" charset="0"/>
                <a:ea typeface="ＭＳ Ｐゴシック" pitchFamily="-109" charset="-128"/>
                <a:cs typeface="Consolas" panose="020B0609020204030204" pitchFamily="49" charset="0"/>
              </a:rPr>
              <a:t>nterspaced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S </a:t>
            </a:r>
            <a:r>
              <a:rPr lang="en-US" dirty="0" err="1">
                <a:latin typeface="Consolas" panose="020B0609020204030204" pitchFamily="49" charset="0"/>
                <a:ea typeface="ＭＳ Ｐゴシック" pitchFamily="-109" charset="-128"/>
                <a:cs typeface="Consolas" panose="020B0609020204030204" pitchFamily="49" charset="0"/>
              </a:rPr>
              <a:t>hort</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P </a:t>
            </a:r>
            <a:r>
              <a:rPr lang="en-US" dirty="0" err="1">
                <a:latin typeface="Consolas" panose="020B0609020204030204" pitchFamily="49" charset="0"/>
                <a:ea typeface="ＭＳ Ｐゴシック" pitchFamily="-109" charset="-128"/>
                <a:cs typeface="Consolas" panose="020B0609020204030204" pitchFamily="49" charset="0"/>
              </a:rPr>
              <a:t>alindromic</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epeats</a:t>
            </a:r>
            <a:endParaRPr lang="en-US" dirty="0">
              <a:latin typeface="Consolas" panose="020B0609020204030204" pitchFamily="49" charset="0"/>
              <a:ea typeface="ＭＳ Ｐゴシック" pitchFamily="-109" charset="-128"/>
              <a:cs typeface="Consolas" panose="020B0609020204030204" pitchFamily="49" charset="0"/>
            </a:endParaRPr>
          </a:p>
          <a:p>
            <a:pPr marL="0" indent="0">
              <a:buNone/>
            </a:pPr>
            <a:r>
              <a:rPr lang="en-US" dirty="0">
                <a:ea typeface="ＭＳ Ｐゴシック" pitchFamily="-109" charset="-128"/>
                <a:cs typeface="ＭＳ Ｐゴシック" pitchFamily="-109" charset="-128"/>
              </a:rPr>
              <a:t>Permanent gene modification</a:t>
            </a:r>
            <a:endParaRPr lang="en-US" dirty="0">
              <a:cs typeface="Consolas" panose="020B0609020204030204" pitchFamily="49" charset="0"/>
            </a:endParaRP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02807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5B35D-0684-B84C-A85D-B70691D3908C}"/>
              </a:ext>
            </a:extLst>
          </p:cNvPr>
          <p:cNvSpPr>
            <a:spLocks noGrp="1"/>
          </p:cNvSpPr>
          <p:nvPr>
            <p:ph type="title"/>
          </p:nvPr>
        </p:nvSpPr>
        <p:spPr>
          <a:xfrm>
            <a:off x="0" y="3171063"/>
            <a:ext cx="2495550" cy="1860804"/>
          </a:xfrm>
        </p:spPr>
        <p:txBody>
          <a:bodyPr anchor="t"/>
          <a:lstStyle/>
          <a:p>
            <a:r>
              <a:rPr lang="en-US" dirty="0"/>
              <a:t>Let’s Look At One way to handle a Decrease In Jobs</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pic>
        <p:nvPicPr>
          <p:cNvPr id="7" name="Picture 6">
            <a:extLst>
              <a:ext uri="{FF2B5EF4-FFF2-40B4-BE49-F238E27FC236}">
                <a16:creationId xmlns:a16="http://schemas.microsoft.com/office/drawing/2014/main" id="{AD58D30F-2DA0-8B45-8218-FCEB84A8FD5B}"/>
              </a:ext>
            </a:extLst>
          </p:cNvPr>
          <p:cNvPicPr>
            <a:picLocks noChangeAspect="1"/>
          </p:cNvPicPr>
          <p:nvPr/>
        </p:nvPicPr>
        <p:blipFill>
          <a:blip r:embed="rId3"/>
          <a:stretch>
            <a:fillRect/>
          </a:stretch>
        </p:blipFill>
        <p:spPr>
          <a:xfrm>
            <a:off x="623888" y="598864"/>
            <a:ext cx="7896225" cy="2455232"/>
          </a:xfrm>
          <a:prstGeom prst="rect">
            <a:avLst/>
          </a:prstGeom>
        </p:spPr>
      </p:pic>
    </p:spTree>
    <p:extLst>
      <p:ext uri="{BB962C8B-B14F-4D97-AF65-F5344CB8AC3E}">
        <p14:creationId xmlns:p14="http://schemas.microsoft.com/office/powerpoint/2010/main" val="168175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2 ways IT can lead to organizational change.</a:t>
            </a:r>
          </a:p>
          <a:p>
            <a:pPr marL="457200" indent="-457200">
              <a:buFont typeface="+mj-lt"/>
              <a:buAutoNum type="arabicPeriod"/>
            </a:pPr>
            <a:r>
              <a:rPr lang="en-US" dirty="0"/>
              <a:t>List 4 ways a Video Game Producer may protect its IP and what specific IP each protects.</a:t>
            </a:r>
          </a:p>
          <a:p>
            <a:pPr marL="457200" indent="-457200">
              <a:buFont typeface="+mj-lt"/>
              <a:buAutoNum type="arabicPeriod"/>
            </a:pPr>
            <a:r>
              <a:rPr lang="en-US" dirty="0"/>
              <a:t>List a computing technology that can be used to protect an individual’s privacy.</a:t>
            </a:r>
          </a:p>
          <a:p>
            <a:pPr marL="457200" indent="-457200">
              <a:buFont typeface="+mj-lt"/>
              <a:buAutoNum type="arabicPeriod"/>
            </a:pPr>
            <a:r>
              <a:rPr lang="en-US" dirty="0"/>
              <a:t>List a computing technology that can be used to intrude upon an individual’s privacy.</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93499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86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
        <p:nvSpPr>
          <p:cNvPr id="9" name="Action Button: Movie 8">
            <a:hlinkClick r:id="rId3" highlightClick="1"/>
            <a:extLst>
              <a:ext uri="{FF2B5EF4-FFF2-40B4-BE49-F238E27FC236}">
                <a16:creationId xmlns:a16="http://schemas.microsoft.com/office/drawing/2014/main" id="{7B1A532D-A114-6544-95A3-300DB1BB7F78}"/>
              </a:ext>
            </a:extLst>
          </p:cNvPr>
          <p:cNvSpPr/>
          <p:nvPr/>
        </p:nvSpPr>
        <p:spPr>
          <a:xfrm>
            <a:off x="4626059" y="121751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Action Button: Movie 10">
            <a:hlinkClick r:id="rId4" highlightClick="1"/>
            <a:extLst>
              <a:ext uri="{FF2B5EF4-FFF2-40B4-BE49-F238E27FC236}">
                <a16:creationId xmlns:a16="http://schemas.microsoft.com/office/drawing/2014/main" id="{C56F4B4D-53A5-D446-A55D-792869027AE4}"/>
              </a:ext>
            </a:extLst>
          </p:cNvPr>
          <p:cNvSpPr/>
          <p:nvPr/>
        </p:nvSpPr>
        <p:spPr>
          <a:xfrm>
            <a:off x="6045092" y="1388965"/>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2" name="Picture 8" descr="Image result for humans need not apply">
            <a:hlinkClick r:id="rId3"/>
            <a:extLst>
              <a:ext uri="{FF2B5EF4-FFF2-40B4-BE49-F238E27FC236}">
                <a16:creationId xmlns:a16="http://schemas.microsoft.com/office/drawing/2014/main" id="{2A730DEA-7C43-0A4A-B258-3F8288B07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6822" y="884810"/>
            <a:ext cx="914400" cy="3361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CON 3D printed house for the developing world starts at $4,000">
            <a:hlinkClick r:id="rId4"/>
            <a:extLst>
              <a:ext uri="{FF2B5EF4-FFF2-40B4-BE49-F238E27FC236}">
                <a16:creationId xmlns:a16="http://schemas.microsoft.com/office/drawing/2014/main" id="{9F136C0A-D46F-1E43-9349-252D015EB1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3100" y="846304"/>
            <a:ext cx="914400" cy="5537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avid Autor: Will automation take away all our jobs? | TED Talk">
            <a:hlinkClick r:id="rId7"/>
            <a:extLst>
              <a:ext uri="{FF2B5EF4-FFF2-40B4-BE49-F238E27FC236}">
                <a16:creationId xmlns:a16="http://schemas.microsoft.com/office/drawing/2014/main" id="{C5C3995B-272E-2648-B51C-EEE456EC98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3341" y="837439"/>
            <a:ext cx="914400" cy="515112"/>
          </a:xfrm>
          <a:prstGeom prst="rect">
            <a:avLst/>
          </a:prstGeom>
          <a:noFill/>
          <a:extLst>
            <a:ext uri="{909E8E84-426E-40DD-AFC4-6F175D3DCCD1}">
              <a14:hiddenFill xmlns:a14="http://schemas.microsoft.com/office/drawing/2010/main">
                <a:solidFill>
                  <a:srgbClr val="FFFFFF"/>
                </a:solidFill>
              </a14:hiddenFill>
            </a:ext>
          </a:extLst>
        </p:spPr>
      </p:pic>
      <p:sp>
        <p:nvSpPr>
          <p:cNvPr id="14" name="Action Button: Movie 13">
            <a:hlinkClick r:id="rId7" highlightClick="1"/>
            <a:extLst>
              <a:ext uri="{FF2B5EF4-FFF2-40B4-BE49-F238E27FC236}">
                <a16:creationId xmlns:a16="http://schemas.microsoft.com/office/drawing/2014/main" id="{46AD0C40-C712-274B-913E-FAA5E276D01C}"/>
              </a:ext>
            </a:extLst>
          </p:cNvPr>
          <p:cNvSpPr/>
          <p:nvPr/>
        </p:nvSpPr>
        <p:spPr>
          <a:xfrm>
            <a:off x="7342578" y="135892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732177E-1C5E-0C4D-8F2E-F8A781879E0A}"/>
              </a:ext>
            </a:extLst>
          </p:cNvPr>
          <p:cNvPicPr>
            <a:picLocks noChangeAspect="1"/>
          </p:cNvPicPr>
          <p:nvPr/>
        </p:nvPicPr>
        <p:blipFill>
          <a:blip r:embed="rId9"/>
          <a:stretch>
            <a:fillRect/>
          </a:stretch>
        </p:blipFill>
        <p:spPr>
          <a:xfrm>
            <a:off x="1858656" y="2826807"/>
            <a:ext cx="7038474" cy="2286000"/>
          </a:xfrm>
          <a:prstGeom prst="rect">
            <a:avLst/>
          </a:prstGeom>
        </p:spPr>
      </p:pic>
      <p:sp>
        <p:nvSpPr>
          <p:cNvPr id="20" name="TextBox 19">
            <a:extLst>
              <a:ext uri="{FF2B5EF4-FFF2-40B4-BE49-F238E27FC236}">
                <a16:creationId xmlns:a16="http://schemas.microsoft.com/office/drawing/2014/main" id="{302FD515-D1D3-0C41-8A10-7FEC033A81CF}"/>
              </a:ext>
            </a:extLst>
          </p:cNvPr>
          <p:cNvSpPr txBox="1"/>
          <p:nvPr/>
        </p:nvSpPr>
        <p:spPr>
          <a:xfrm>
            <a:off x="1382374" y="2785412"/>
            <a:ext cx="438582" cy="2327395"/>
          </a:xfrm>
          <a:prstGeom prst="rect">
            <a:avLst/>
          </a:prstGeom>
          <a:noFill/>
        </p:spPr>
        <p:txBody>
          <a:bodyPr vert="vert270" wrap="none" rtlCol="0">
            <a:spAutoFit/>
          </a:bodyPr>
          <a:lstStyle/>
          <a:p>
            <a:pPr>
              <a:lnSpc>
                <a:spcPct val="90000"/>
              </a:lnSpc>
            </a:pPr>
            <a:r>
              <a:rPr lang="en-US" dirty="0"/>
              <a:t>http://</a:t>
            </a:r>
            <a:r>
              <a:rPr lang="en-US" dirty="0" err="1"/>
              <a:t>xkcd.com</a:t>
            </a:r>
            <a:r>
              <a:rPr lang="en-US" dirty="0"/>
              <a:t>/554/</a:t>
            </a:r>
          </a:p>
        </p:txBody>
      </p:sp>
    </p:spTree>
    <p:extLst>
      <p:ext uri="{BB962C8B-B14F-4D97-AF65-F5344CB8AC3E}">
        <p14:creationId xmlns:p14="http://schemas.microsoft.com/office/powerpoint/2010/main" val="26436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D522-FCDE-554F-AD66-E97E4E8A0F26}"/>
              </a:ext>
            </a:extLst>
          </p:cNvPr>
          <p:cNvSpPr>
            <a:spLocks noGrp="1"/>
          </p:cNvSpPr>
          <p:nvPr>
            <p:ph type="title"/>
          </p:nvPr>
        </p:nvSpPr>
        <p:spPr/>
        <p:txBody>
          <a:bodyPr/>
          <a:lstStyle/>
          <a:p>
            <a:r>
              <a:rPr lang="en-US" dirty="0"/>
              <a:t>Assignment Reminders</a:t>
            </a:r>
          </a:p>
        </p:txBody>
      </p:sp>
      <p:sp>
        <p:nvSpPr>
          <p:cNvPr id="3" name="Content Placeholder 2">
            <a:extLst>
              <a:ext uri="{FF2B5EF4-FFF2-40B4-BE49-F238E27FC236}">
                <a16:creationId xmlns:a16="http://schemas.microsoft.com/office/drawing/2014/main" id="{2EAA3F04-7A05-8A4B-B9BB-6A46492EA8F4}"/>
              </a:ext>
            </a:extLst>
          </p:cNvPr>
          <p:cNvSpPr>
            <a:spLocks noGrp="1"/>
          </p:cNvSpPr>
          <p:nvPr>
            <p:ph idx="1"/>
          </p:nvPr>
        </p:nvSpPr>
        <p:spPr/>
        <p:txBody>
          <a:bodyPr/>
          <a:lstStyle/>
          <a:p>
            <a:r>
              <a:rPr lang="en-US" dirty="0"/>
              <a:t>Finish all reading</a:t>
            </a:r>
          </a:p>
          <a:p>
            <a:r>
              <a:rPr lang="en-US" dirty="0"/>
              <a:t>Finish Automation Paper</a:t>
            </a:r>
          </a:p>
          <a:p>
            <a:r>
              <a:rPr lang="en-US" dirty="0"/>
              <a:t>Group Web Sites and Presentations</a:t>
            </a:r>
          </a:p>
          <a:p>
            <a:r>
              <a:rPr lang="en-US" dirty="0"/>
              <a:t>If your group is not presenting next class prepare 3 questions for each group that is presenting by visiting their web sites.</a:t>
            </a:r>
          </a:p>
          <a:p>
            <a:pPr lvl="1"/>
            <a:r>
              <a:rPr lang="en-US" dirty="0"/>
              <a:t>See Group Project Details</a:t>
            </a:r>
          </a:p>
        </p:txBody>
      </p:sp>
      <p:sp>
        <p:nvSpPr>
          <p:cNvPr id="4" name="Footer Placeholder 3">
            <a:extLst>
              <a:ext uri="{FF2B5EF4-FFF2-40B4-BE49-F238E27FC236}">
                <a16:creationId xmlns:a16="http://schemas.microsoft.com/office/drawing/2014/main" id="{94C6FAD6-7012-1E46-A037-23A05903C5CF}"/>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4BD82B7D-C29E-444C-84A4-4922C33AA533}"/>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122569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pic>
        <p:nvPicPr>
          <p:cNvPr id="10" name="Picture 2" descr="Strip-Test-Turing-inverse-(650-final)(english)">
            <a:extLst>
              <a:ext uri="{FF2B5EF4-FFF2-40B4-BE49-F238E27FC236}">
                <a16:creationId xmlns:a16="http://schemas.microsoft.com/office/drawing/2014/main" id="{57E06F7B-870A-9B47-BCD9-0E3BB398F6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7" t="4162" r="3033" b="1476"/>
          <a:stretch/>
        </p:blipFill>
        <p:spPr bwMode="auto">
          <a:xfrm>
            <a:off x="3251740" y="318172"/>
            <a:ext cx="3492288" cy="48253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uring Test">
            <a:extLst>
              <a:ext uri="{FF2B5EF4-FFF2-40B4-BE49-F238E27FC236}">
                <a16:creationId xmlns:a16="http://schemas.microsoft.com/office/drawing/2014/main" id="{D9556A98-5C1B-AD4A-8250-A9F6B50104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1419" y="963539"/>
            <a:ext cx="2382581" cy="293355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A74ABB9-8E87-384A-85FD-1FA5E9CDFA52}"/>
              </a:ext>
            </a:extLst>
          </p:cNvPr>
          <p:cNvSpPr txBox="1"/>
          <p:nvPr/>
        </p:nvSpPr>
        <p:spPr>
          <a:xfrm rot="5400000">
            <a:off x="7761662" y="2868360"/>
            <a:ext cx="433965" cy="2427139"/>
          </a:xfrm>
          <a:prstGeom prst="rect">
            <a:avLst/>
          </a:prstGeom>
          <a:noFill/>
        </p:spPr>
        <p:txBody>
          <a:bodyPr vert="vert270" wrap="none" rtlCol="0">
            <a:spAutoFit/>
          </a:bodyPr>
          <a:lstStyle/>
          <a:p>
            <a:pPr>
              <a:lnSpc>
                <a:spcPct val="90000"/>
              </a:lnSpc>
            </a:pPr>
            <a:r>
              <a:rPr lang="en-US" dirty="0">
                <a:hlinkClick r:id="rId5"/>
              </a:rPr>
              <a:t>https://xkcd.com/329/</a:t>
            </a:r>
            <a:endParaRPr lang="en-US" u="sng" dirty="0"/>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49060</TotalTime>
  <Words>7626</Words>
  <Application>Microsoft Macintosh PowerPoint</Application>
  <PresentationFormat>On-screen Show (16:9)</PresentationFormat>
  <Paragraphs>732</Paragraphs>
  <Slides>38</Slides>
  <Notes>36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38</vt:i4>
      </vt:variant>
    </vt:vector>
  </HeadingPairs>
  <TitlesOfParts>
    <vt:vector size="53" baseType="lpstr">
      <vt:lpstr>DengXian</vt:lpstr>
      <vt:lpstr>ＭＳ Ｐゴシック</vt:lpstr>
      <vt:lpstr>宋体</vt:lpstr>
      <vt:lpstr>Arial</vt:lpstr>
      <vt:lpstr>Calibri</vt:lpstr>
      <vt:lpstr>Cambria</vt:lpstr>
      <vt:lpstr>Consolas</vt:lpstr>
      <vt:lpstr>Courier New</vt:lpstr>
      <vt:lpstr>Georgia</vt:lpstr>
      <vt:lpstr>Google Sans</vt:lpstr>
      <vt:lpstr>open sans</vt:lpstr>
      <vt:lpstr>pt serif</vt:lpstr>
      <vt:lpstr>Times New Roman</vt:lpstr>
      <vt:lpstr>幼圆</vt:lpstr>
      <vt:lpstr>Red Radial 16x9</vt:lpstr>
      <vt:lpstr>Class 11 Work</vt:lpstr>
      <vt:lpstr>Remote With Zoom</vt:lpstr>
      <vt:lpstr>Overview</vt:lpstr>
      <vt:lpstr>Overview</vt:lpstr>
      <vt:lpstr>Let’s Look At One way to handle a Decrease In Jobs</vt:lpstr>
      <vt:lpstr>Group Quiz</vt:lpstr>
      <vt:lpstr>Overview</vt:lpstr>
      <vt:lpstr>Assignment Reminders</vt:lpstr>
      <vt:lpstr>Overview</vt:lpstr>
      <vt:lpstr>Entertainment Ticket Platforms Shaky Ground</vt:lpstr>
      <vt:lpstr>CONCLUSION</vt:lpstr>
      <vt:lpstr>Background</vt:lpstr>
      <vt:lpstr>Increase in scalpers</vt:lpstr>
      <vt:lpstr>Increase in scalpers</vt:lpstr>
      <vt:lpstr>Chaotic platform management</vt:lpstr>
      <vt:lpstr>Locking tickets</vt:lpstr>
      <vt:lpstr>References</vt:lpstr>
      <vt:lpstr>Big TECH  Free market Or Oligopoly?</vt:lpstr>
      <vt:lpstr>BIG tech’s influence in THE MODERN AGE</vt:lpstr>
      <vt:lpstr>Antitrust measures are necessary</vt:lpstr>
      <vt:lpstr>Big tech behaves contrary to fairness</vt:lpstr>
      <vt:lpstr>Big tech ACTs with impunity</vt:lpstr>
      <vt:lpstr>Re-levelling the playing field</vt:lpstr>
      <vt:lpstr>References</vt:lpstr>
      <vt:lpstr>References</vt:lpstr>
      <vt:lpstr>Image references</vt:lpstr>
      <vt:lpstr>Will I have a job?</vt:lpstr>
      <vt:lpstr>AUTOMATION</vt:lpstr>
      <vt:lpstr>RISE OF ROBOTS</vt:lpstr>
      <vt:lpstr>SHOULD YOU BE WORRIED?</vt:lpstr>
      <vt:lpstr>NO, YOUR JOB IS SAFE</vt:lpstr>
      <vt:lpstr>adaptability</vt:lpstr>
      <vt:lpstr>HUMAN EMOTION</vt:lpstr>
      <vt:lpstr>COMPANY CULTURE</vt:lpstr>
      <vt:lpstr>YOUR JOB IS SAFE</vt:lpstr>
      <vt:lpstr>References</vt:lpstr>
      <vt:lpstr>REFERENCES CONT.</vt:lpstr>
      <vt:lpstr>Class 11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492</cp:revision>
  <dcterms:created xsi:type="dcterms:W3CDTF">2014-08-25T02:19:16Z</dcterms:created>
  <dcterms:modified xsi:type="dcterms:W3CDTF">2022-10-04T22:34:47Z</dcterms:modified>
</cp:coreProperties>
</file>