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8"/>
  </p:notesMasterIdLst>
  <p:handoutMasterIdLst>
    <p:handoutMasterId r:id="rId39"/>
  </p:handoutMasterIdLst>
  <p:sldIdLst>
    <p:sldId id="256" r:id="rId2"/>
    <p:sldId id="315" r:id="rId3"/>
    <p:sldId id="332" r:id="rId4"/>
    <p:sldId id="259" r:id="rId5"/>
    <p:sldId id="334" r:id="rId6"/>
    <p:sldId id="261" r:id="rId7"/>
    <p:sldId id="264" r:id="rId8"/>
    <p:sldId id="320" r:id="rId9"/>
    <p:sldId id="321" r:id="rId10"/>
    <p:sldId id="323" r:id="rId11"/>
    <p:sldId id="322" r:id="rId12"/>
    <p:sldId id="325" r:id="rId13"/>
    <p:sldId id="324" r:id="rId14"/>
    <p:sldId id="327" r:id="rId15"/>
    <p:sldId id="326" r:id="rId16"/>
    <p:sldId id="318" r:id="rId17"/>
    <p:sldId id="304" r:id="rId18"/>
    <p:sldId id="267" r:id="rId19"/>
    <p:sldId id="303" r:id="rId20"/>
    <p:sldId id="305" r:id="rId21"/>
    <p:sldId id="333" r:id="rId22"/>
    <p:sldId id="272" r:id="rId23"/>
    <p:sldId id="271" r:id="rId24"/>
    <p:sldId id="270" r:id="rId25"/>
    <p:sldId id="273" r:id="rId26"/>
    <p:sldId id="276" r:id="rId27"/>
    <p:sldId id="275" r:id="rId28"/>
    <p:sldId id="335" r:id="rId29"/>
    <p:sldId id="268" r:id="rId30"/>
    <p:sldId id="336" r:id="rId31"/>
    <p:sldId id="274" r:id="rId32"/>
    <p:sldId id="337" r:id="rId33"/>
    <p:sldId id="338" r:id="rId34"/>
    <p:sldId id="339" r:id="rId35"/>
    <p:sldId id="340" r:id="rId36"/>
    <p:sldId id="269"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15"/>
            <p14:sldId id="332"/>
            <p14:sldId id="259"/>
            <p14:sldId id="334"/>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333"/>
            <p14:sldId id="272"/>
            <p14:sldId id="271"/>
            <p14:sldId id="270"/>
            <p14:sldId id="273"/>
            <p14:sldId id="276"/>
            <p14:sldId id="275"/>
            <p14:sldId id="335"/>
            <p14:sldId id="268"/>
            <p14:sldId id="336"/>
            <p14:sldId id="274"/>
            <p14:sldId id="337"/>
            <p14:sldId id="338"/>
            <p14:sldId id="339"/>
            <p14:sldId id="340"/>
          </p14:sldIdLst>
        </p14:section>
        <p14:section name="Common" id="{816C9087-CAEC-4B4F-A749-57EDEC908EE0}">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74725" autoAdjust="0"/>
  </p:normalViewPr>
  <p:slideViewPr>
    <p:cSldViewPr snapToGrid="0" snapToObjects="1">
      <p:cViewPr varScale="1">
        <p:scale>
          <a:sx n="124" d="100"/>
          <a:sy n="124" d="100"/>
        </p:scale>
        <p:origin x="1096" y="176"/>
      </p:cViewPr>
      <p:guideLst>
        <p:guide orient="horz" pos="1620"/>
        <p:guide pos="2880"/>
      </p:guideLst>
    </p:cSldViewPr>
  </p:slideViewPr>
  <p:notesTextViewPr>
    <p:cViewPr>
      <p:scale>
        <a:sx n="100" d="100"/>
        <a:sy n="100" d="100"/>
      </p:scale>
      <p:origin x="0" y="0"/>
    </p:cViewPr>
  </p:notesTextViewPr>
  <p:sorterViewPr>
    <p:cViewPr>
      <p:scale>
        <a:sx n="145" d="100"/>
        <a:sy n="145"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9/11/21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Some Analysis Points:</a:t>
            </a:r>
          </a:p>
          <a:p>
            <a:pPr eaLnBrk="1" hangingPunct="1"/>
            <a:r>
              <a:rPr lang="en-US" dirty="0">
                <a:latin typeface="Arial" pitchFamily="-109" charset="0"/>
                <a:ea typeface="ＭＳ Ｐゴシック" pitchFamily="-109" charset="-128"/>
                <a:cs typeface="ＭＳ Ｐゴシック" pitchFamily="-109" charset="-128"/>
              </a:rPr>
              <a:t>- Slippery Slope Fallacy</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CDs were most common way to obtain music</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Winner take all society</a:t>
            </a:r>
          </a:p>
          <a:p>
            <a:pPr eaLnBrk="1" hangingPunct="1"/>
            <a:r>
              <a:rPr lang="en-US" dirty="0">
                <a:latin typeface="Arial" pitchFamily="-109" charset="0"/>
                <a:ea typeface="ＭＳ Ｐゴシック" pitchFamily="-109" charset="-128"/>
                <a:cs typeface="ＭＳ Ｐゴシック" pitchFamily="-109" charset="-128"/>
              </a:rPr>
              <a:t>- Virtue ethics, guilt, shame</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64095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16050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601857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figure shows some of the most significant events regarding file-sharing.</a:t>
            </a:r>
          </a:p>
          <a:p>
            <a:endParaRPr lang="en-US" baseline="0" dirty="0"/>
          </a:p>
          <a:p>
            <a:r>
              <a:rPr lang="en-US" baseline="0" dirty="0"/>
              <a:t>Researchers </a:t>
            </a:r>
            <a:r>
              <a:rPr lang="de-DE" sz="1200" b="0" kern="1200" dirty="0">
                <a:solidFill>
                  <a:schemeClr val="tx1"/>
                </a:solidFill>
                <a:effectLst/>
                <a:latin typeface="+mn-lt"/>
                <a:ea typeface="+mn-ea"/>
                <a:cs typeface="+mn-cs"/>
              </a:rPr>
              <a:t>Oberholzer and Strumpf explain</a:t>
            </a:r>
            <a:r>
              <a:rPr lang="de-DE" sz="1200" b="0" kern="1200" baseline="0" dirty="0">
                <a:solidFill>
                  <a:schemeClr val="tx1"/>
                </a:solidFill>
                <a:effectLst/>
                <a:latin typeface="+mn-lt"/>
                <a:ea typeface="+mn-ea"/>
                <a:cs typeface="+mn-cs"/>
              </a:rPr>
              <a:t> file-sharing as a process that </a:t>
            </a:r>
            <a:r>
              <a:rPr lang="en-US" sz="1200" b="0" kern="1200" baseline="0" noProof="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relies on computers forming networks to allow the transfer of data. Each computer (or node) may agree to share some files, and file‐sharing software allows users to search for and download files from other computers in the network. Individual nodes are called clients if they request information, servers if they fulfill requests, and peers if they do both.”</a:t>
            </a:r>
          </a:p>
          <a:p>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On April 1</a:t>
            </a:r>
            <a:r>
              <a:rPr lang="en-US" sz="1200" b="0" i="0" kern="1200" baseline="30000" dirty="0">
                <a:solidFill>
                  <a:schemeClr val="tx1"/>
                </a:solidFill>
                <a:effectLst/>
                <a:latin typeface="+mn-lt"/>
                <a:ea typeface="+mn-ea"/>
                <a:cs typeface="+mn-cs"/>
              </a:rPr>
              <a:t>st</a:t>
            </a:r>
            <a:r>
              <a:rPr lang="en-US" sz="1200" b="0" i="0" kern="1200" baseline="0" dirty="0">
                <a:solidFill>
                  <a:schemeClr val="tx1"/>
                </a:solidFill>
                <a:effectLst/>
                <a:latin typeface="+mn-lt"/>
                <a:ea typeface="+mn-ea"/>
                <a:cs typeface="+mn-cs"/>
              </a:rPr>
              <a:t> 2009, the international property rights law, the </a:t>
            </a:r>
            <a:r>
              <a:rPr lang="en-US" sz="1200" b="0" i="0" kern="1200" dirty="0">
                <a:solidFill>
                  <a:schemeClr val="tx1"/>
                </a:solidFill>
                <a:effectLst/>
                <a:latin typeface="+mn-lt"/>
                <a:ea typeface="+mn-ea"/>
                <a:cs typeface="+mn-cs"/>
              </a:rPr>
              <a:t>Intellectual Property Rights Enforcement Directive (IPRED), was implemented in Sweden. This enforcement directive made it easier for property right holders to identify file-sharers</a:t>
            </a:r>
            <a:r>
              <a:rPr lang="en-US" sz="1200" b="0" i="0" kern="1200" baseline="0" dirty="0">
                <a:solidFill>
                  <a:schemeClr val="tx1"/>
                </a:solidFill>
                <a:effectLst/>
                <a:latin typeface="+mn-lt"/>
                <a:ea typeface="+mn-ea"/>
                <a:cs typeface="+mn-cs"/>
              </a:rPr>
              <a:t> by requesting their identities from ISPs.</a:t>
            </a:r>
          </a:p>
          <a:p>
            <a:endParaRPr lang="en-US" sz="1200" b="0" i="0" kern="1200" baseline="0" dirty="0">
              <a:solidFill>
                <a:schemeClr val="tx1"/>
              </a:solidFill>
              <a:effectLst/>
              <a:latin typeface="+mn-lt"/>
              <a:ea typeface="+mn-ea"/>
              <a:cs typeface="+mn-cs"/>
            </a:endParaRPr>
          </a:p>
          <a:p>
            <a:r>
              <a:rPr lang="en-US" dirty="0"/>
              <a:t>In 2009, France released the HADOPI law, or the</a:t>
            </a:r>
            <a:r>
              <a:rPr lang="en-US" baseline="0" dirty="0"/>
              <a:t> Creation and Internet law, </a:t>
            </a:r>
            <a:r>
              <a:rPr lang="en-US" dirty="0"/>
              <a:t>in order to prevent pirated material to be exchanged. It allows for online monitoring for piracy. </a:t>
            </a:r>
          </a:p>
          <a:p>
            <a:r>
              <a:rPr lang="en-US" dirty="0"/>
              <a:t>These are some more modern policies that reflect the severity of music piracy. </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dirty="0"/>
          </a:p>
        </p:txBody>
      </p:sp>
    </p:spTree>
    <p:extLst>
      <p:ext uri="{BB962C8B-B14F-4D97-AF65-F5344CB8AC3E}">
        <p14:creationId xmlns:p14="http://schemas.microsoft.com/office/powerpoint/2010/main" val="3776235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192</a:t>
            </a:r>
            <a:r>
              <a:rPr lang="en-US" baseline="30000" dirty="0"/>
              <a:t>nd</a:t>
            </a:r>
            <a:r>
              <a:rPr lang="en-US" baseline="0" dirty="0"/>
              <a:t> General Court of the Commonwealth of Massachusetts, under Section 143A, i</a:t>
            </a:r>
            <a:r>
              <a:rPr lang="en-US" dirty="0"/>
              <a:t>f you use an artists’ work without their approval and gain profit off of</a:t>
            </a:r>
            <a:r>
              <a:rPr lang="en-US" baseline="0" dirty="0"/>
              <a:t> it, you are violating the law.</a:t>
            </a:r>
          </a:p>
          <a:p>
            <a:r>
              <a:rPr lang="en-US" baseline="0" dirty="0"/>
              <a:t>As we read from the text, the DMCA prohibits people from copying a product that they did not make.</a:t>
            </a:r>
          </a:p>
          <a:p>
            <a:endParaRPr lang="en-US" baseline="0" dirty="0"/>
          </a:p>
          <a:p>
            <a:r>
              <a:rPr lang="en-US" sz="1200" b="0" i="0" kern="1200" dirty="0">
                <a:solidFill>
                  <a:schemeClr val="tx1"/>
                </a:solidFill>
                <a:effectLst/>
                <a:latin typeface="+mn-lt"/>
                <a:ea typeface="+mn-ea"/>
                <a:cs typeface="+mn-cs"/>
              </a:rPr>
              <a:t>The most recent major court case regarding music piracy was Capital Records vs. Thomas-</a:t>
            </a:r>
            <a:r>
              <a:rPr lang="en-US" sz="1200" b="0" i="0" kern="1200" dirty="0" err="1">
                <a:solidFill>
                  <a:schemeClr val="tx1"/>
                </a:solidFill>
                <a:effectLst/>
                <a:latin typeface="+mn-lt"/>
                <a:ea typeface="+mn-ea"/>
                <a:cs typeface="+mn-cs"/>
              </a:rPr>
              <a:t>Rasset</a:t>
            </a:r>
            <a:r>
              <a:rPr lang="en-US" sz="1200" b="0" i="0" kern="1200" dirty="0">
                <a:solidFill>
                  <a:schemeClr val="tx1"/>
                </a:solidFill>
                <a:effectLst/>
                <a:latin typeface="+mn-lt"/>
                <a:ea typeface="+mn-ea"/>
                <a:cs typeface="+mn-cs"/>
              </a:rPr>
              <a:t> in 2007, and lasted 6 years. "Capitol Records and other major labels sued Thomas in 2006 for downloading and sharing 24 songs with </a:t>
            </a:r>
            <a:r>
              <a:rPr lang="en-US" sz="1200" b="0" i="0" kern="1200" dirty="0" err="1">
                <a:solidFill>
                  <a:schemeClr val="tx1"/>
                </a:solidFill>
                <a:effectLst/>
                <a:latin typeface="+mn-lt"/>
                <a:ea typeface="+mn-ea"/>
                <a:cs typeface="+mn-cs"/>
              </a:rPr>
              <a:t>KaZaa</a:t>
            </a:r>
            <a:r>
              <a:rPr lang="en-US" sz="1200" b="0" i="0" kern="1200" dirty="0">
                <a:solidFill>
                  <a:schemeClr val="tx1"/>
                </a:solidFill>
                <a:effectLst/>
                <a:latin typeface="+mn-lt"/>
                <a:ea typeface="+mn-ea"/>
                <a:cs typeface="+mn-cs"/>
              </a:rPr>
              <a:t>." "Plaintiffs sought injunctive relief, statutory damages, costs and attorney fees." The conclusion ruled in favor of Capitol Records, using the </a:t>
            </a:r>
            <a:r>
              <a:rPr lang="en-US" sz="1200" b="0" i="0" kern="1200" dirty="0" err="1">
                <a:solidFill>
                  <a:schemeClr val="tx1"/>
                </a:solidFill>
                <a:effectLst/>
                <a:latin typeface="+mn-lt"/>
                <a:ea typeface="+mn-ea"/>
                <a:cs typeface="+mn-cs"/>
              </a:rPr>
              <a:t>Grokster</a:t>
            </a:r>
            <a:r>
              <a:rPr lang="en-US" sz="1200" b="0" i="0" kern="1200" dirty="0">
                <a:solidFill>
                  <a:schemeClr val="tx1"/>
                </a:solidFill>
                <a:effectLst/>
                <a:latin typeface="+mn-lt"/>
                <a:ea typeface="+mn-ea"/>
                <a:cs typeface="+mn-cs"/>
              </a:rPr>
              <a:t> ruling from MGM Studios, Inc. vs. </a:t>
            </a:r>
            <a:r>
              <a:rPr lang="en-US" sz="1200" b="0" i="0" kern="1200" dirty="0" err="1">
                <a:solidFill>
                  <a:schemeClr val="tx1"/>
                </a:solidFill>
                <a:effectLst/>
                <a:latin typeface="+mn-lt"/>
                <a:ea typeface="+mn-ea"/>
                <a:cs typeface="+mn-cs"/>
              </a:rPr>
              <a:t>Grokster</a:t>
            </a:r>
            <a:r>
              <a:rPr lang="en-US" sz="1200" b="0" i="0" kern="1200" dirty="0">
                <a:solidFill>
                  <a:schemeClr val="tx1"/>
                </a:solidFill>
                <a:effectLst/>
                <a:latin typeface="+mn-lt"/>
                <a:ea typeface="+mn-ea"/>
                <a:cs typeface="+mn-cs"/>
              </a:rPr>
              <a:t> Ltd. 2005, which states: ‘[w]hen a widely shared service or product is used to commit infringement, it may be impossible to enforce rights in the protected work effectively against all direct infringers, the only practical alternative being to go against the distributor of the copying device for secondary liability on a theory of contributory or vicarious infringement”.</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dirty="0"/>
          </a:p>
        </p:txBody>
      </p:sp>
    </p:spTree>
    <p:extLst>
      <p:ext uri="{BB962C8B-B14F-4D97-AF65-F5344CB8AC3E}">
        <p14:creationId xmlns:p14="http://schemas.microsoft.com/office/powerpoint/2010/main" val="3359617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Recording Industry Association of America (RIAA) stated:</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“’Our goal with every anti-piracy effort is to protect the ability of the recording industry to invest in new bands and new music’”</a:t>
            </a:r>
          </a:p>
          <a:p>
            <a:pPr fontAlgn="base"/>
            <a:r>
              <a:rPr lang="en-US" sz="1200" b="0" i="0" kern="1200" dirty="0">
                <a:solidFill>
                  <a:schemeClr val="tx1"/>
                </a:solidFill>
                <a:effectLst/>
                <a:latin typeface="+mn-lt"/>
                <a:ea typeface="+mn-ea"/>
                <a:cs typeface="+mn-cs"/>
              </a:rPr>
              <a:t>Followed</a:t>
            </a:r>
            <a:r>
              <a:rPr lang="en-US" sz="1200" b="0" i="0" kern="1200" baseline="0" dirty="0">
                <a:solidFill>
                  <a:schemeClr val="tx1"/>
                </a:solidFill>
                <a:effectLst/>
                <a:latin typeface="+mn-lt"/>
                <a:ea typeface="+mn-ea"/>
                <a:cs typeface="+mn-cs"/>
              </a:rPr>
              <a:t> by:</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“’this theft has hurt the music community, with thousands of layoffs, songwriters out of work and new artists having a harder time getting signed and breaking into the business.’”</a:t>
            </a:r>
          </a:p>
          <a:p>
            <a:pPr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According</a:t>
            </a:r>
            <a:r>
              <a:rPr lang="en-US" sz="1200" b="0" i="0" kern="1200" baseline="0" dirty="0">
                <a:solidFill>
                  <a:schemeClr val="tx1"/>
                </a:solidFill>
                <a:effectLst/>
                <a:latin typeface="+mn-lt"/>
                <a:ea typeface="+mn-ea"/>
                <a:cs typeface="+mn-cs"/>
              </a:rPr>
              <a:t> to </a:t>
            </a:r>
            <a:r>
              <a:rPr lang="de-DE" sz="1200" b="0" kern="1200" dirty="0">
                <a:solidFill>
                  <a:schemeClr val="tx1"/>
                </a:solidFill>
                <a:effectLst/>
                <a:latin typeface="+mn-lt"/>
                <a:ea typeface="+mn-ea"/>
                <a:cs typeface="+mn-cs"/>
              </a:rPr>
              <a:t>Oberholzer and Strumpf,</a:t>
            </a:r>
            <a:r>
              <a:rPr lang="de-DE" sz="1200" b="0" kern="1200" baseline="0" dirty="0">
                <a:solidFill>
                  <a:schemeClr val="tx1"/>
                </a:solidFill>
                <a:effectLst/>
                <a:latin typeface="+mn-lt"/>
                <a:ea typeface="+mn-ea"/>
                <a:cs typeface="+mn-cs"/>
              </a:rPr>
              <a:t> the graph indicates</a:t>
            </a:r>
            <a:r>
              <a:rPr lang="en-US" sz="1200" b="0" i="0" kern="1200" dirty="0">
                <a:solidFill>
                  <a:schemeClr val="tx1"/>
                </a:solidFill>
                <a:effectLst/>
                <a:latin typeface="+mn-lt"/>
                <a:ea typeface="+mn-ea"/>
                <a:cs typeface="+mn-cs"/>
              </a:rPr>
              <a:t> that the sales of physical music have dropped by 58% between 1999 and 2008.</a:t>
            </a:r>
            <a:r>
              <a:rPr lang="en-US" sz="1200" b="0" i="0" kern="1200" baseline="0" dirty="0">
                <a:solidFill>
                  <a:schemeClr val="tx1"/>
                </a:solidFill>
                <a:effectLst/>
                <a:latin typeface="+mn-lt"/>
                <a:ea typeface="+mn-ea"/>
                <a:cs typeface="+mn-cs"/>
              </a:rPr>
              <a:t> The total number of sales (physical and digital music) dropped by 47.3% between 1999 and 2008.</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dirty="0"/>
              <a:t>Prior to internet sales of music, we had 12-song</a:t>
            </a:r>
            <a:r>
              <a:rPr lang="en-US" baseline="0" dirty="0"/>
              <a:t> compact discs. Costs included: physical pressing, packaging, and delivery. Royalties are also due to artists and labels.</a:t>
            </a:r>
          </a:p>
          <a:p>
            <a:pPr rtl="0" fontAlgn="base"/>
            <a:endParaRPr lang="en-US" baseline="0" dirty="0"/>
          </a:p>
          <a:p>
            <a:pPr rtl="0" fontAlgn="base"/>
            <a:r>
              <a:rPr lang="en-US" baseline="0" dirty="0"/>
              <a:t>Static analysis describes music that already exists. Dynamic analysis revolves around fluctuating demand. The static analysis tells us that eliminating intellectual property rights benefits society because everybody can share music without paying for it. However, the dynamic analysis tells us that in an ever-changing industry, the dynamic impact of a weakening copyright will potentially cause producers to stop investing in producing music. </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165174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graph you saw beforehand provided insight into the trend of physical sales,</a:t>
            </a:r>
            <a:r>
              <a:rPr lang="en-US" baseline="0" dirty="0"/>
              <a:t> </a:t>
            </a:r>
            <a:r>
              <a:rPr lang="en-US" dirty="0"/>
              <a:t>and it might pique your curiosity about digital sales. In 2001 iTunes was released</a:t>
            </a:r>
            <a:r>
              <a:rPr lang="en-US" baseline="0" dirty="0"/>
              <a:t> </a:t>
            </a:r>
            <a:r>
              <a:rPr lang="en-US" dirty="0"/>
              <a:t>and the</a:t>
            </a:r>
            <a:r>
              <a:rPr lang="en-US" baseline="0" dirty="0"/>
              <a:t> </a:t>
            </a:r>
            <a:r>
              <a:rPr lang="en-US" dirty="0"/>
              <a:t>application had great success in 2003, which is accounted for in digital</a:t>
            </a:r>
            <a:r>
              <a:rPr lang="en-US" baseline="0" dirty="0"/>
              <a:t> </a:t>
            </a:r>
            <a:r>
              <a:rPr lang="en-US" dirty="0"/>
              <a:t>sales. This</a:t>
            </a:r>
            <a:r>
              <a:rPr lang="en-US" baseline="0" dirty="0"/>
              <a:t> graph </a:t>
            </a:r>
            <a:r>
              <a:rPr lang="en-US" dirty="0"/>
              <a:t>demonstrates that, however, beyond that instance of album</a:t>
            </a:r>
            <a:r>
              <a:rPr lang="en-US" baseline="0" dirty="0"/>
              <a:t> </a:t>
            </a:r>
            <a:r>
              <a:rPr lang="en-US" dirty="0"/>
              <a:t>sales success, there is no</a:t>
            </a:r>
            <a:r>
              <a:rPr lang="en-US" baseline="0" dirty="0"/>
              <a:t> </a:t>
            </a:r>
            <a:r>
              <a:rPr lang="en-US" dirty="0"/>
              <a:t>other demonstration. A curious point is how the sales</a:t>
            </a:r>
            <a:r>
              <a:rPr lang="en-US" baseline="0" dirty="0"/>
              <a:t> </a:t>
            </a:r>
            <a:r>
              <a:rPr lang="en-US" dirty="0"/>
              <a:t>graph seems to be keeping up with decades prior to the Napster incident, but</a:t>
            </a:r>
            <a:r>
              <a:rPr lang="en-US" baseline="0" dirty="0"/>
              <a:t> </a:t>
            </a:r>
            <a:r>
              <a:rPr lang="en-US" dirty="0"/>
              <a:t>there was a massive increase in album</a:t>
            </a:r>
            <a:r>
              <a:rPr lang="en-US" baseline="0" dirty="0"/>
              <a:t> </a:t>
            </a:r>
            <a:r>
              <a:rPr lang="en-US" dirty="0"/>
              <a:t>production. Despite this, not all albums</a:t>
            </a:r>
            <a:r>
              <a:rPr lang="en-US" baseline="0" dirty="0"/>
              <a:t> </a:t>
            </a:r>
            <a:r>
              <a:rPr lang="en-US" dirty="0"/>
              <a:t>were successful. </a:t>
            </a:r>
            <a:r>
              <a:rPr lang="en-US" dirty="0" err="1"/>
              <a:t>Soundscan</a:t>
            </a:r>
            <a:r>
              <a:rPr lang="en-US" dirty="0"/>
              <a:t>, a widely used tracking system that assists in</a:t>
            </a:r>
            <a:r>
              <a:rPr lang="en-US" baseline="0" dirty="0"/>
              <a:t> </a:t>
            </a:r>
            <a:r>
              <a:rPr lang="en-US" dirty="0"/>
              <a:t>recording sales to music Billboards, showed 97,751 new albums</a:t>
            </a:r>
            <a:r>
              <a:rPr lang="en-US" baseline="0" dirty="0"/>
              <a:t> </a:t>
            </a:r>
            <a:r>
              <a:rPr lang="en-US" dirty="0"/>
              <a:t>were released</a:t>
            </a:r>
            <a:r>
              <a:rPr lang="en-US" baseline="0" dirty="0"/>
              <a:t> </a:t>
            </a:r>
            <a:r>
              <a:rPr lang="en-US" dirty="0"/>
              <a:t>in 2009, but only 2,050 sold over 5,000 units.</a:t>
            </a:r>
          </a:p>
          <a:p>
            <a:pPr fontAlgn="base"/>
            <a:endParaRPr lang="en-US" dirty="0"/>
          </a:p>
          <a:p>
            <a:pPr fontAlgn="base"/>
            <a:r>
              <a:rPr lang="en-US" dirty="0"/>
              <a:t>One study concluded that while under the HADOPI laws, control group nations like Belgium and Netherlands demonstrated that piracy damaged sales for larger celebrity musicians. The reason for choosing other nations, alongside the United States is because the laws involving ISP subscriber monitoring is typically more strict than the laid-back surveillance that the U.S. has. This provides a more accurate representation for data that is desperately needed. Most of the studies I came across proclaimed that not enough solid data is available to prove the damage done to sales overall.</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585214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Peer-to-Peer connections (P2P) started a huge incline at the start of the Napster’s launch year. This graph, with extrapolated data from </a:t>
            </a:r>
            <a:r>
              <a:rPr lang="en-US" dirty="0" err="1"/>
              <a:t>CacheLogic</a:t>
            </a:r>
            <a:r>
              <a:rPr lang="en-US" dirty="0"/>
              <a:t> Research--a company that specializes in Deep-Packet Inspections, gives us insight into this irregularity. File-sharing is proven to be the most prevalent method of piracy. This lines up with the previous graph, showing a dip around the 2004 mark, with a small incline in the following year of 2005.</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741314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623557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53562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many content generation models and companies working on AI powered content generation,</a:t>
            </a:r>
          </a:p>
          <a:p>
            <a:r>
              <a:rPr lang="en-US" dirty="0"/>
              <a:t>I’ll be focusing in on Open AI.</a:t>
            </a:r>
          </a:p>
          <a:p>
            <a:endParaRPr lang="en-US" dirty="0"/>
          </a:p>
          <a:p>
            <a:r>
              <a:rPr lang="en-US" dirty="0"/>
              <a:t>Founded in 2015</a:t>
            </a:r>
          </a:p>
          <a:p>
            <a:r>
              <a:rPr lang="en-US" dirty="0"/>
              <a:t>After 3 years, GPT every year</a:t>
            </a:r>
          </a:p>
          <a:p>
            <a:r>
              <a:rPr lang="en-US" dirty="0"/>
              <a:t>Released Codex in late 2021</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729581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Utilized training data/resources from GPT-3</a:t>
            </a:r>
          </a:p>
          <a:p>
            <a:r>
              <a:rPr lang="en-US" dirty="0"/>
              <a:t>Combination of GPT-3 natural language data and code from GitHub/publicly available repositories</a:t>
            </a:r>
          </a:p>
          <a:p>
            <a:r>
              <a:rPr lang="en-US" dirty="0"/>
              <a:t>They gave it a first-grade math test (seen to the right)</a:t>
            </a:r>
          </a:p>
          <a:p>
            <a:r>
              <a:rPr lang="en-US" dirty="0"/>
              <a:t>We often don’t appreciate the ability to comprehend text/speech…</a:t>
            </a:r>
          </a:p>
          <a:p>
            <a:r>
              <a:rPr lang="en-US" dirty="0"/>
              <a:t>From a programming/hard-coding, it’s a nearly impossible problem.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56737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directions, many time lines missing</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No strawman fallacy in counter point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Cite as suggested [1]</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814376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elements pertaining to IP, the training data code, and the output.</a:t>
            </a:r>
          </a:p>
          <a:p>
            <a:r>
              <a:rPr lang="en-US" dirty="0"/>
              <a:t>The code used in the training data, although publicly available, has a multitude of difference licenses. Unclear how they handled that.</a:t>
            </a:r>
          </a:p>
          <a:p>
            <a:r>
              <a:rPr lang="en-US" dirty="0"/>
              <a:t>The license don’t provide any clarity in terms of use in training data.</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587952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code output, </a:t>
            </a:r>
            <a:r>
              <a:rPr lang="en-US" dirty="0" err="1"/>
              <a:t>OpenAI</a:t>
            </a:r>
            <a:r>
              <a:rPr lang="en-US" dirty="0"/>
              <a:t> says they won’t claim any rights to it… (in the beta)</a:t>
            </a:r>
          </a:p>
          <a:p>
            <a:r>
              <a:rPr lang="en-US" dirty="0"/>
              <a:t>If </a:t>
            </a:r>
            <a:r>
              <a:rPr lang="en-US" dirty="0" err="1"/>
              <a:t>OpenAI</a:t>
            </a:r>
            <a:r>
              <a:rPr lang="en-US" dirty="0"/>
              <a:t> doesn’t claim rights to it, who does?</a:t>
            </a:r>
          </a:p>
          <a:p>
            <a:r>
              <a:rPr lang="en-US" dirty="0"/>
              <a:t>You may get different outputs for the same input; someone may just get lucky with some breakthrough output, despite having the same input as dozens of others.</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909189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the AI claim rights to it?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Patent Act describes an inventor with “whoever”, “himself or herself”, etc.</a:t>
            </a:r>
          </a:p>
          <a:p>
            <a:r>
              <a:rPr lang="en-US" dirty="0"/>
              <a:t>Recent Patent case, USPTO ruling that only a “natural person” can file for a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242713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of the code was generated by the AI</a:t>
            </a:r>
          </a:p>
          <a:p>
            <a:r>
              <a:rPr lang="en-US" dirty="0"/>
              <a:t>Shouldn’t be able to copyright something solely written/developed by the AI</a:t>
            </a:r>
          </a:p>
          <a:p>
            <a:r>
              <a:rPr lang="en-US" dirty="0"/>
              <a:t>If it’s simply performing entry-level programming work on a much larger project, it really doesn’t matter.</a:t>
            </a:r>
          </a:p>
          <a:p>
            <a:r>
              <a:rPr lang="en-US" dirty="0"/>
              <a:t>Publicly available</a:t>
            </a:r>
          </a:p>
          <a:p>
            <a:r>
              <a:rPr lang="en-US" dirty="0"/>
              <a:t>What the AI has generated is basically the Tree (reading/Locke). Once someone modifies it enough, they can </a:t>
            </a:r>
            <a:r>
              <a:rPr lang="en-US"/>
              <a:t>lay claim.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075066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News: 2021-04-05: </a:t>
            </a:r>
            <a:r>
              <a:rPr lang="en-US" sz="1200" kern="1200" dirty="0">
                <a:solidFill>
                  <a:schemeClr val="tx1"/>
                </a:solidFill>
                <a:effectLst/>
                <a:latin typeface="+mn-lt"/>
                <a:ea typeface="+mn-ea"/>
                <a:cs typeface="+mn-cs"/>
              </a:rPr>
              <a:t>SUPREME COURT OF THE UNITED STATES Syllabus GOOGLE LLC v. ORACLE AMERICA, INC. </a:t>
            </a:r>
            <a:r>
              <a:rPr lang="en-US" baseline="0" dirty="0"/>
              <a:t> </a:t>
            </a:r>
            <a:br>
              <a:rPr lang="en-US" baseline="0" dirty="0"/>
            </a:br>
            <a:r>
              <a:rPr lang="en-US" baseline="0" dirty="0"/>
              <a:t>https://</a:t>
            </a:r>
            <a:r>
              <a:rPr lang="en-US" baseline="0" dirty="0" err="1"/>
              <a:t>www.supremecourt.gov</a:t>
            </a:r>
            <a:r>
              <a:rPr lang="en-US" baseline="0" dirty="0"/>
              <a:t>/opinions/20pdf/18-956_d18f.pdf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Accessed 2021-09-09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 example of using data to back a statement:</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From the transition of tangible assets to intangible, </a:t>
            </a:r>
            <a:r>
              <a:rPr lang="en-US" dirty="0" err="1">
                <a:latin typeface="Arial" charset="0"/>
                <a:ea typeface="ＭＳ Ｐゴシック" charset="-128"/>
                <a:cs typeface="ＭＳ Ｐゴシック" charset="-128"/>
              </a:rPr>
              <a:t>ie</a:t>
            </a:r>
            <a:r>
              <a:rPr lang="en-US" dirty="0">
                <a:latin typeface="Arial" charset="0"/>
                <a:ea typeface="ＭＳ Ｐゴシック" charset="-128"/>
                <a:cs typeface="ＭＳ Ｐゴシック" charset="-128"/>
              </a:rPr>
              <a:t>. intellectual property assets we can see today’s global economy is highly dependent on IP and the laws governing its protection.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Note how the 5 largest companies also changed to those who’s main product or business model relies heavily on IP.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TODO: Look into Apple’s split between tangible and IP assets since they do have a very successful manufacturing and physical product base.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[1] AON report: 2019 Intangible Assets Financial Statement Impact Comparison Report</a:t>
            </a:r>
            <a:br>
              <a:rPr lang="en-US" dirty="0">
                <a:latin typeface="Arial" charset="0"/>
                <a:ea typeface="ＭＳ Ｐゴシック" charset="-128"/>
                <a:cs typeface="ＭＳ Ｐゴシック" charset="-128"/>
              </a:rPr>
            </a:br>
            <a:r>
              <a:rPr lang="en-US" sz="1200" kern="1200" dirty="0">
                <a:solidFill>
                  <a:schemeClr val="tx1"/>
                </a:solidFill>
                <a:effectLst/>
                <a:latin typeface="+mn-lt"/>
                <a:ea typeface="+mn-ea"/>
                <a:cs typeface="+mn-cs"/>
              </a:rPr>
              <a:t>Sponsored by </a:t>
            </a:r>
            <a:r>
              <a:rPr lang="en-US" sz="1200" kern="1200" dirty="0" err="1">
                <a:solidFill>
                  <a:schemeClr val="tx1"/>
                </a:solidFill>
                <a:effectLst/>
                <a:latin typeface="+mn-lt"/>
                <a:ea typeface="+mn-ea"/>
                <a:cs typeface="+mn-cs"/>
              </a:rPr>
              <a:t>AonIndependently</a:t>
            </a:r>
            <a:r>
              <a:rPr lang="en-US" sz="1200" kern="1200" dirty="0">
                <a:solidFill>
                  <a:schemeClr val="tx1"/>
                </a:solidFill>
                <a:effectLst/>
                <a:latin typeface="+mn-lt"/>
                <a:ea typeface="+mn-ea"/>
                <a:cs typeface="+mn-cs"/>
              </a:rPr>
              <a:t> conducted by </a:t>
            </a:r>
            <a:r>
              <a:rPr lang="en-US" sz="1200" kern="1200" dirty="0" err="1">
                <a:solidFill>
                  <a:schemeClr val="tx1"/>
                </a:solidFill>
                <a:effectLst/>
                <a:latin typeface="+mn-lt"/>
                <a:ea typeface="+mn-ea"/>
                <a:cs typeface="+mn-cs"/>
              </a:rPr>
              <a:t>Ponemon</a:t>
            </a:r>
            <a:r>
              <a:rPr lang="en-US" sz="1200" kern="1200" dirty="0">
                <a:solidFill>
                  <a:schemeClr val="tx1"/>
                </a:solidFill>
                <a:effectLst/>
                <a:latin typeface="+mn-lt"/>
                <a:ea typeface="+mn-ea"/>
                <a:cs typeface="+mn-cs"/>
              </a:rPr>
              <a:t> Institute </a:t>
            </a:r>
            <a:r>
              <a:rPr lang="en-US" sz="1200" kern="1200" dirty="0" err="1">
                <a:solidFill>
                  <a:schemeClr val="tx1"/>
                </a:solidFill>
                <a:effectLst/>
                <a:latin typeface="+mn-lt"/>
                <a:ea typeface="+mn-ea"/>
                <a:cs typeface="+mn-cs"/>
              </a:rPr>
              <a:t>LLCPublication</a:t>
            </a:r>
            <a:r>
              <a:rPr lang="en-US" sz="1200" kern="1200" dirty="0">
                <a:solidFill>
                  <a:schemeClr val="tx1"/>
                </a:solidFill>
                <a:effectLst/>
                <a:latin typeface="+mn-lt"/>
                <a:ea typeface="+mn-ea"/>
                <a:cs typeface="+mn-cs"/>
              </a:rPr>
              <a:t> Date: April 2019</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www.aon.com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getmedia</a:t>
            </a:r>
            <a:r>
              <a:rPr lang="en-US" sz="1200" kern="1200" dirty="0">
                <a:solidFill>
                  <a:schemeClr val="tx1"/>
                </a:solidFill>
                <a:effectLst/>
                <a:latin typeface="+mn-lt"/>
                <a:ea typeface="+mn-ea"/>
                <a:cs typeface="+mn-cs"/>
              </a:rPr>
              <a:t>/60fbb49a-c7a5-4027-ba98-0553b29dc89f/Ponemon-Report-V24.aspx </a:t>
            </a:r>
          </a:p>
          <a:p>
            <a:pPr eaLnBrk="1" hangingPunct="1"/>
            <a:r>
              <a:rPr lang="en-US" sz="1200" kern="1200" dirty="0">
                <a:solidFill>
                  <a:schemeClr val="tx1"/>
                </a:solidFill>
                <a:effectLst/>
                <a:latin typeface="+mn-lt"/>
                <a:ea typeface="+mn-ea"/>
                <a:cs typeface="+mn-cs"/>
              </a:rPr>
              <a:t>Last accessed 2021-09-10</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19778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SaaS = Software As A Service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[1] 2021-04-05: </a:t>
            </a:r>
            <a:r>
              <a:rPr lang="en-US" sz="1200" kern="1200" dirty="0">
                <a:solidFill>
                  <a:schemeClr val="tx1"/>
                </a:solidFill>
                <a:effectLst/>
                <a:latin typeface="+mn-lt"/>
                <a:ea typeface="+mn-ea"/>
                <a:cs typeface="+mn-cs"/>
              </a:rPr>
              <a:t>SUPREME COURT OF THE UNITED STATES Syllabus GOOGLE LLC v. ORACLE AMERICA, INC. </a:t>
            </a:r>
            <a:r>
              <a:rPr lang="en-US" baseline="0" dirty="0"/>
              <a:t> </a:t>
            </a:r>
            <a:br>
              <a:rPr lang="en-US" baseline="0" dirty="0"/>
            </a:br>
            <a:r>
              <a:rPr lang="en-US" baseline="0" dirty="0"/>
              <a:t>https://</a:t>
            </a:r>
            <a:r>
              <a:rPr lang="en-US" baseline="0" dirty="0" err="1"/>
              <a:t>www.supremecourt.gov</a:t>
            </a:r>
            <a:r>
              <a:rPr lang="en-US" baseline="0" dirty="0"/>
              <a:t>/opinions/20pdf/18-956_d18f.pdf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Accessed 2021-09-09</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46546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GM8PT1eAv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k862BbjWx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IFe9wiDfb0E&amp;feature=youtu.b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dx.doi.org/10.2139/ssrn.1724444" TargetMode="External"/><Relationship Id="rId3" Type="http://schemas.openxmlformats.org/officeDocument/2006/relationships/hyperlink" Target="https://www.journals.uchicago.edu/doi/full/10.1086/605852" TargetMode="External"/><Relationship Id="rId7" Type="http://schemas.openxmlformats.org/officeDocument/2006/relationships/hyperlink" Target="https://www.journals.uchicago.edu/doi/full/10.1086/66315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papers.ssrn.com/sol3/papers.cfm?abstract_id=3793417" TargetMode="External"/><Relationship Id="rId5" Type="http://schemas.openxmlformats.org/officeDocument/2006/relationships/hyperlink" Target="https://malegislature.gov/Laws/GeneralLaws/PartIV/TitleI/Chapter266/Section143A" TargetMode="External"/><Relationship Id="rId4" Type="http://schemas.openxmlformats.org/officeDocument/2006/relationships/hyperlink" Target="https://www.sciencedirect.com/science/article/abs/pii/S0167268114001395?casa_token=K5P2Zel55ZEAAAAA:aXs28Kma1ldYROoGL4cz88yTxtas-9S9m82S-zRkGvlyegGpJbALxkej_h_Va5oSGmpUt1dElw"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ocialimps.keithpray.net/assignments/paper-guidelin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openai.com/timeline/" TargetMode="External"/><Relationship Id="rId2" Type="http://schemas.openxmlformats.org/officeDocument/2006/relationships/hyperlink" Target="https://openai.com/blog/openai-codex/" TargetMode="External"/><Relationship Id="rId1" Type="http://schemas.openxmlformats.org/officeDocument/2006/relationships/slideLayout" Target="../slideLayouts/slideLayout2.xml"/><Relationship Id="rId6" Type="http://schemas.openxmlformats.org/officeDocument/2006/relationships/hyperlink" Target="https://tmep.uspto.gov/RDMS/TMEP/current#/current/TMEP-800d1e122.html" TargetMode="External"/><Relationship Id="rId5" Type="http://schemas.openxmlformats.org/officeDocument/2006/relationships/hyperlink" Target="https://www.bloomberg.com/news/articles/2021-09-03/only-humans-not-ai-machines-can-get-a-u-s-patent-judge-rules" TargetMode="External"/><Relationship Id="rId4" Type="http://schemas.openxmlformats.org/officeDocument/2006/relationships/hyperlink" Target="https://beta.openai.com/policies/codex-term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sp>
        <p:nvSpPr>
          <p:cNvPr id="4" name="Action Button: Movie 3">
            <a:hlinkClick r:id="rId3" highlightClick="1"/>
            <a:extLst>
              <a:ext uri="{FF2B5EF4-FFF2-40B4-BE49-F238E27FC236}">
                <a16:creationId xmlns:a16="http://schemas.microsoft.com/office/drawing/2014/main" id="{0B5FBC03-FE8D-C546-8C86-ABDAC851671C}"/>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412409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5859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14</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15</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16</a:t>
            </a:fld>
            <a:endParaRPr lang="en-US"/>
          </a:p>
        </p:txBody>
      </p:sp>
      <p:sp>
        <p:nvSpPr>
          <p:cNvPr id="9" name="Action Button: Movie 8">
            <a:hlinkClick r:id="rId3" highlightClick="1"/>
            <a:extLst>
              <a:ext uri="{FF2B5EF4-FFF2-40B4-BE49-F238E27FC236}">
                <a16:creationId xmlns:a16="http://schemas.microsoft.com/office/drawing/2014/main" id="{1247116C-9265-BD44-8D98-4C697B5514B7}"/>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69417184-E6FF-3C40-931E-C45C8A352C8D}"/>
              </a:ext>
            </a:extLst>
          </p:cNvPr>
          <p:cNvSpPr/>
          <p:nvPr/>
        </p:nvSpPr>
        <p:spPr>
          <a:xfrm>
            <a:off x="4891786" y="476098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2482732484"/>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What Really</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245212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due</a:t>
            </a:r>
          </a:p>
          <a:p>
            <a:r>
              <a:rPr lang="en-US" dirty="0"/>
              <a:t>Filter first profile so that the information is for you.</a:t>
            </a:r>
          </a:p>
          <a:p>
            <a:r>
              <a:rPr lang="en-US" dirty="0"/>
              <a:t>Provide as paper appendix</a:t>
            </a:r>
          </a:p>
          <a:p>
            <a:pPr lvl="1"/>
            <a:r>
              <a:rPr lang="en-US" dirty="0"/>
              <a:t>Summary is fine. No details needed unless you for making a point.</a:t>
            </a:r>
          </a:p>
        </p:txBody>
      </p:sp>
      <p:sp>
        <p:nvSpPr>
          <p:cNvPr id="6" name="Content Placeholder 5"/>
          <p:cNvSpPr>
            <a:spLocks noGrp="1"/>
          </p:cNvSpPr>
          <p:nvPr>
            <p:ph sz="half" idx="2"/>
          </p:nvPr>
        </p:nvSpPr>
        <p:spPr/>
        <p:txBody>
          <a:bodyPr>
            <a:normAutofit/>
          </a:bodyPr>
          <a:lstStyle/>
          <a:p>
            <a:r>
              <a:rPr lang="en-US" dirty="0"/>
              <a:t>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a:bodyPr>
          <a:lstStyle/>
          <a:p>
            <a:r>
              <a:rPr lang="en-US" dirty="0"/>
              <a:t>Refer to search results to support your conclusion</a:t>
            </a:r>
          </a:p>
          <a:p>
            <a:r>
              <a:rPr lang="en-US" dirty="0"/>
              <a:t>Subscribe to the Discussion Board</a:t>
            </a:r>
          </a:p>
          <a:p>
            <a:r>
              <a:rPr lang="en-US" dirty="0"/>
              <a:t>Example questions conclusion could answer:</a:t>
            </a:r>
          </a:p>
          <a:p>
            <a:pPr lvl="1"/>
            <a:r>
              <a:rPr lang="en-US" dirty="0"/>
              <a:t>What impression would the profile make on a potential employer?</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r>
              <a:rPr lang="en-US" dirty="0"/>
              <a:t>5 High quality sources required</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67933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2859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illegal act of Music Piracy is harmful to producers and artists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Emily Lin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21</a:t>
            </a:fld>
            <a:endParaRPr lang="en-US" dirty="0"/>
          </a:p>
        </p:txBody>
      </p:sp>
    </p:spTree>
    <p:extLst>
      <p:ext uri="{BB962C8B-B14F-4D97-AF65-F5344CB8AC3E}">
        <p14:creationId xmlns:p14="http://schemas.microsoft.com/office/powerpoint/2010/main" val="87705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sz="half" idx="1"/>
          </p:nvPr>
        </p:nvSpPr>
        <p:spPr/>
        <p:txBody>
          <a:bodyPr/>
          <a:lstStyle/>
          <a:p>
            <a:r>
              <a:rPr lang="en-US" dirty="0"/>
              <a:t>Figure: key events of file-sharing [1].</a:t>
            </a:r>
          </a:p>
          <a:p>
            <a:r>
              <a:rPr lang="de-DE" dirty="0"/>
              <a:t>Oberholzer and Strumpf on f</a:t>
            </a:r>
            <a:r>
              <a:rPr lang="en-US" dirty="0" err="1"/>
              <a:t>ile</a:t>
            </a:r>
            <a:r>
              <a:rPr lang="en-US" dirty="0"/>
              <a:t>-sharing.</a:t>
            </a:r>
          </a:p>
          <a:p>
            <a:r>
              <a:rPr lang="en-US" dirty="0"/>
              <a:t>IPRED on April 1</a:t>
            </a:r>
            <a:r>
              <a:rPr lang="en-US" baseline="30000" dirty="0"/>
              <a:t>st</a:t>
            </a:r>
            <a:r>
              <a:rPr lang="en-US" dirty="0"/>
              <a:t>, 2009 [2].</a:t>
            </a:r>
          </a:p>
          <a:p>
            <a:r>
              <a:rPr lang="en-US" dirty="0"/>
              <a:t>HADOPI in 2009</a:t>
            </a:r>
          </a:p>
        </p:txBody>
      </p:sp>
      <p:sp>
        <p:nvSpPr>
          <p:cNvPr id="4" name="Content Placeholder 3"/>
          <p:cNvSpPr>
            <a:spLocks noGrp="1"/>
          </p:cNvSpPr>
          <p:nvPr>
            <p:ph sz="half" idx="2"/>
          </p:nvPr>
        </p:nvSpPr>
        <p:spPr>
          <a:ln>
            <a:no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Emily Lin</a:t>
            </a:r>
          </a:p>
        </p:txBody>
      </p:sp>
      <p:pic>
        <p:nvPicPr>
          <p:cNvPr id="2050" name="Picture 2" descr="https://cdn.discordapp.com/attachments/885345515426943016/885391019405897738/graph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708" y="680114"/>
            <a:ext cx="4484563" cy="446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99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Laws and court cases that protect producers</a:t>
            </a:r>
          </a:p>
        </p:txBody>
      </p:sp>
      <p:sp>
        <p:nvSpPr>
          <p:cNvPr id="3" name="Content Placeholder 2"/>
          <p:cNvSpPr>
            <a:spLocks noGrp="1"/>
          </p:cNvSpPr>
          <p:nvPr>
            <p:ph sz="half" idx="1"/>
          </p:nvPr>
        </p:nvSpPr>
        <p:spPr/>
        <p:txBody>
          <a:bodyPr/>
          <a:lstStyle/>
          <a:p>
            <a:r>
              <a:rPr lang="en-US" dirty="0"/>
              <a:t>Section 143A: Unauthorized reproduction and transfer of sound recordings [3].</a:t>
            </a:r>
          </a:p>
          <a:p>
            <a:r>
              <a:rPr lang="en-US" dirty="0"/>
              <a:t>Digital Millennium Copyright Act (DMCA)</a:t>
            </a:r>
          </a:p>
          <a:p>
            <a:r>
              <a:rPr lang="en-US" dirty="0"/>
              <a:t>Capitol Records vs Thomas-</a:t>
            </a:r>
            <a:r>
              <a:rPr lang="en-US" dirty="0" err="1"/>
              <a:t>Rasset</a:t>
            </a:r>
            <a:r>
              <a:rPr lang="en-US" dirty="0"/>
              <a:t> 2007-2013 [4].</a:t>
            </a:r>
          </a:p>
        </p:txBody>
      </p:sp>
      <p:sp>
        <p:nvSpPr>
          <p:cNvPr id="4" name="Content Placeholder 3"/>
          <p:cNvSpPr>
            <a:spLocks noGrp="1"/>
          </p:cNvSpPr>
          <p:nvPr>
            <p:ph sz="half" idx="2"/>
          </p:nvPr>
        </p:nvSpPr>
        <p:spPr>
          <a:ln>
            <a:no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Emily Lin</a:t>
            </a:r>
          </a:p>
        </p:txBody>
      </p:sp>
      <p:pic>
        <p:nvPicPr>
          <p:cNvPr id="2052" name="Picture 4" descr="Wait, That&amp;#39;s Illegal | Know Your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969" y="1352551"/>
            <a:ext cx="4159840" cy="234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32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file-sharing on profits</a:t>
            </a:r>
          </a:p>
        </p:txBody>
      </p:sp>
      <p:sp>
        <p:nvSpPr>
          <p:cNvPr id="3" name="Content Placeholder 2"/>
          <p:cNvSpPr>
            <a:spLocks noGrp="1"/>
          </p:cNvSpPr>
          <p:nvPr>
            <p:ph sz="half" idx="1"/>
          </p:nvPr>
        </p:nvSpPr>
        <p:spPr/>
        <p:txBody>
          <a:bodyPr>
            <a:normAutofit lnSpcReduction="10000"/>
          </a:bodyPr>
          <a:lstStyle/>
          <a:p>
            <a:r>
              <a:rPr lang="en-US" dirty="0"/>
              <a:t>RIAA Statements [5]</a:t>
            </a:r>
          </a:p>
          <a:p>
            <a:r>
              <a:rPr lang="en-US" dirty="0"/>
              <a:t>Physical music sales dropped by 58% between 1999 and 2008.</a:t>
            </a:r>
          </a:p>
          <a:p>
            <a:r>
              <a:rPr lang="en-US" dirty="0"/>
              <a:t>Total (physical + digital music) sales dropped by 47.3% between 1999 and 2008.</a:t>
            </a:r>
          </a:p>
          <a:p>
            <a:r>
              <a:rPr lang="en-US" dirty="0"/>
              <a:t>More media exposure at a cost [5]</a:t>
            </a:r>
          </a:p>
          <a:p>
            <a:r>
              <a:rPr lang="en-US" dirty="0"/>
              <a:t>Static and dynamic analysis [5]</a:t>
            </a:r>
          </a:p>
        </p:txBody>
      </p:sp>
      <p:sp>
        <p:nvSpPr>
          <p:cNvPr id="4" name="Content Placeholder 3"/>
          <p:cNvSpPr>
            <a:spLocks noGrp="1"/>
          </p:cNvSpPr>
          <p:nvPr>
            <p:ph sz="half" idx="2"/>
          </p:nvPr>
        </p:nvSpPr>
        <p:spPr>
          <a:xfrm>
            <a:off x="4724400" y="1514784"/>
            <a:ext cx="3733800" cy="3352800"/>
          </a:xfrm>
          <a:ln>
            <a:noFill/>
          </a:ln>
        </p:spPr>
        <p:txBody>
          <a:bodyPr anchor="ctr">
            <a:normAutofit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buNone/>
            </a:pPr>
            <a:r>
              <a:rPr lang="en-US" dirty="0"/>
              <a:t>Gradual decline in total music sales from 1996 to 2009 [5]</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Emily Lin</a:t>
            </a:r>
          </a:p>
        </p:txBody>
      </p:sp>
      <p:pic>
        <p:nvPicPr>
          <p:cNvPr id="1026" name="Picture 2" descr="https://cdn.discordapp.com/attachments/885345515426943016/885362651377573948/graph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584" y="1121492"/>
            <a:ext cx="3828576" cy="302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4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file-sharing on profits (cont.)</a:t>
            </a:r>
          </a:p>
        </p:txBody>
      </p:sp>
      <p:sp>
        <p:nvSpPr>
          <p:cNvPr id="3" name="Content Placeholder 2"/>
          <p:cNvSpPr>
            <a:spLocks noGrp="1"/>
          </p:cNvSpPr>
          <p:nvPr>
            <p:ph sz="half" idx="1"/>
          </p:nvPr>
        </p:nvSpPr>
        <p:spPr/>
        <p:txBody>
          <a:bodyPr>
            <a:normAutofit/>
          </a:bodyPr>
          <a:lstStyle/>
          <a:p>
            <a:r>
              <a:rPr lang="en-US" dirty="0"/>
              <a:t>Concerns regarding digital sales  [5].</a:t>
            </a:r>
          </a:p>
          <a:p>
            <a:pPr lvl="1"/>
            <a:r>
              <a:rPr lang="en-US" dirty="0"/>
              <a:t>iTunes released in 2001</a:t>
            </a:r>
          </a:p>
          <a:p>
            <a:pPr lvl="1"/>
            <a:r>
              <a:rPr lang="en-US" dirty="0"/>
              <a:t>iTunes saw great success in 2003</a:t>
            </a:r>
          </a:p>
          <a:p>
            <a:pPr lvl="1"/>
            <a:r>
              <a:rPr lang="en-US" dirty="0"/>
              <a:t>Sales downtrend post-2003</a:t>
            </a:r>
          </a:p>
          <a:p>
            <a:pPr lvl="1"/>
            <a:r>
              <a:rPr lang="en-US" dirty="0"/>
              <a:t>97, 751 new albums in 2009, but </a:t>
            </a:r>
            <a:br>
              <a:rPr lang="en-US" dirty="0"/>
            </a:br>
            <a:r>
              <a:rPr lang="en-US" dirty="0"/>
              <a:t>2,050 sold over 5,000 units (</a:t>
            </a:r>
            <a:r>
              <a:rPr lang="en-US" dirty="0" err="1"/>
              <a:t>Soundscan</a:t>
            </a:r>
            <a:r>
              <a:rPr lang="en-US" dirty="0"/>
              <a:t>)</a:t>
            </a:r>
          </a:p>
          <a:p>
            <a:r>
              <a:rPr lang="en-US" dirty="0"/>
              <a:t>European examples of piracy being harmful [2].</a:t>
            </a:r>
          </a:p>
        </p:txBody>
      </p:sp>
      <p:sp>
        <p:nvSpPr>
          <p:cNvPr id="4" name="Content Placeholder 3"/>
          <p:cNvSpPr>
            <a:spLocks noGrp="1"/>
          </p:cNvSpPr>
          <p:nvPr>
            <p:ph sz="half" idx="2"/>
          </p:nvPr>
        </p:nvSpPr>
        <p:spPr>
          <a:xfrm>
            <a:off x="4724400" y="1514784"/>
            <a:ext cx="3733800" cy="3352800"/>
          </a:xfrm>
          <a:ln>
            <a:noFill/>
          </a:ln>
        </p:spPr>
        <p:txBody>
          <a:bodyPr anchor="ct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Emily Lin</a:t>
            </a:r>
          </a:p>
        </p:txBody>
      </p:sp>
      <p:pic>
        <p:nvPicPr>
          <p:cNvPr id="3074" name="Picture 2" descr="https://cdn.discordapp.com/attachments/885345515426943016/885496976030974052/graph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357" y="1352551"/>
            <a:ext cx="4635160" cy="291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406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file-sharing via packet Inspections</a:t>
            </a:r>
          </a:p>
        </p:txBody>
      </p:sp>
      <p:sp>
        <p:nvSpPr>
          <p:cNvPr id="3" name="Content Placeholder 2"/>
          <p:cNvSpPr>
            <a:spLocks noGrp="1"/>
          </p:cNvSpPr>
          <p:nvPr>
            <p:ph sz="half" idx="1"/>
          </p:nvPr>
        </p:nvSpPr>
        <p:spPr/>
        <p:txBody>
          <a:bodyPr>
            <a:normAutofit/>
          </a:bodyPr>
          <a:lstStyle/>
          <a:p>
            <a:r>
              <a:rPr lang="en-US" dirty="0"/>
              <a:t>Deep-packet inspection for further analysis [1].</a:t>
            </a:r>
          </a:p>
          <a:p>
            <a:pPr lvl="1"/>
            <a:r>
              <a:rPr lang="en-US" dirty="0" err="1"/>
              <a:t>Sandvine</a:t>
            </a:r>
            <a:r>
              <a:rPr lang="en-US" dirty="0"/>
              <a:t> and </a:t>
            </a:r>
            <a:r>
              <a:rPr lang="en-US" dirty="0" err="1"/>
              <a:t>CacheLogic</a:t>
            </a:r>
            <a:r>
              <a:rPr lang="en-US" dirty="0"/>
              <a:t> are 2 companies responsible for packet inspection.</a:t>
            </a:r>
          </a:p>
          <a:p>
            <a:pPr lvl="1"/>
            <a:r>
              <a:rPr lang="en-US" dirty="0" err="1"/>
              <a:t>CacheLogic</a:t>
            </a:r>
            <a:r>
              <a:rPr lang="en-US" dirty="0"/>
              <a:t> revealed Peer-to-Peer activity had a sharp incline starting from Napster’s release in 1999.</a:t>
            </a:r>
          </a:p>
          <a:p>
            <a:pPr lvl="1"/>
            <a:r>
              <a:rPr lang="en-US" dirty="0"/>
              <a:t>There is an indication between the years 2003 and 2006 that correlate loss of sales and P2P connectivity.</a:t>
            </a:r>
          </a:p>
          <a:p>
            <a:pPr lvl="1"/>
            <a:endParaRPr lang="en-US" dirty="0"/>
          </a:p>
          <a:p>
            <a:pPr lvl="1"/>
            <a:endParaRPr lang="en-US" dirty="0"/>
          </a:p>
        </p:txBody>
      </p:sp>
      <p:sp>
        <p:nvSpPr>
          <p:cNvPr id="4" name="Content Placeholder 3"/>
          <p:cNvSpPr>
            <a:spLocks noGrp="1"/>
          </p:cNvSpPr>
          <p:nvPr>
            <p:ph sz="half" idx="2"/>
          </p:nvPr>
        </p:nvSpPr>
        <p:spPr>
          <a:xfrm>
            <a:off x="4724400" y="1514784"/>
            <a:ext cx="3733800" cy="3352800"/>
          </a:xfrm>
          <a:ln>
            <a:noFill/>
          </a:ln>
        </p:spPr>
        <p:txBody>
          <a:bodyPr anchor="ct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Emily Lin</a:t>
            </a:r>
          </a:p>
        </p:txBody>
      </p:sp>
      <p:pic>
        <p:nvPicPr>
          <p:cNvPr id="3076" name="Picture 4" descr="https://cdn.discordapp.com/attachments/885345515426943016/885497004543852575/graph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171" y="1276349"/>
            <a:ext cx="4764385" cy="303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50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Felix </a:t>
            </a:r>
            <a:r>
              <a:rPr lang="en-US" dirty="0" err="1"/>
              <a:t>Oberholzer</a:t>
            </a:r>
            <a:r>
              <a:rPr lang="en-US" dirty="0"/>
              <a:t>‐Gee and </a:t>
            </a:r>
            <a:r>
              <a:rPr lang="en-US" dirty="0" err="1"/>
              <a:t>Koleman</a:t>
            </a:r>
            <a:r>
              <a:rPr lang="en-US" dirty="0"/>
              <a:t> </a:t>
            </a:r>
            <a:r>
              <a:rPr lang="en-US" dirty="0" err="1"/>
              <a:t>Strumpf</a:t>
            </a:r>
            <a:r>
              <a:rPr lang="en-US" dirty="0"/>
              <a:t>, File Sharing and Copyright, (The University of Chicago Press, 2010), </a:t>
            </a:r>
            <a:r>
              <a:rPr lang="en-US" dirty="0">
                <a:hlinkClick r:id="rId3" tooltip="https://www.journals.uchicago.edu/doi/full/10.1086/605852"/>
              </a:rPr>
              <a:t>https://www.journals.uchicago.edu/doi/full/10.1086/605852</a:t>
            </a:r>
            <a:r>
              <a:rPr lang="en-US" dirty="0"/>
              <a:t> </a:t>
            </a:r>
          </a:p>
          <a:p>
            <a:pPr marL="0" indent="0">
              <a:buNone/>
            </a:pPr>
            <a:r>
              <a:rPr lang="en-US" dirty="0"/>
              <a:t>[2] Adrian </a:t>
            </a:r>
            <a:r>
              <a:rPr lang="en-US" dirty="0" err="1"/>
              <a:t>Adermon</a:t>
            </a:r>
            <a:r>
              <a:rPr lang="en-US" dirty="0"/>
              <a:t> and </a:t>
            </a:r>
            <a:r>
              <a:rPr lang="en-US" dirty="0" err="1"/>
              <a:t>Che</a:t>
            </a:r>
            <a:r>
              <a:rPr lang="en-US" dirty="0"/>
              <a:t>-Yuan Liang, Piracy and music sales: The effects of an anti-piracy law, (</a:t>
            </a:r>
            <a:r>
              <a:rPr lang="en-US" dirty="0" err="1"/>
              <a:t>ScienceDirect</a:t>
            </a:r>
            <a:r>
              <a:rPr lang="en-US" dirty="0"/>
              <a:t>, September 2014), </a:t>
            </a:r>
            <a:r>
              <a:rPr lang="en-US" dirty="0">
                <a:hlinkClick r:id="rId4" tooltip="https://www.sciencedirect.com/science/article/abs/pii/S0167268114001395?casa_token=K5P2Zel55ZEAAAAA:aXs28Kma1ldYROoGL4cz88yTxtas-9S9m82S-zRkGvlyegGpJbALxkej_h_Va5oSGmpUt1dElw"/>
              </a:rPr>
              <a:t>https://www.sciencedirect.com/science/article/abs/pii/S0167268114001395?casa_token=K5P2Zel55ZEAAAAA:aXs28Kma1ldYROoGL4cz88yTxtas-9S9m82S-zRkGvlyegGpJbALxkej_h_Va5oSGmpUt1dElw</a:t>
            </a:r>
            <a:r>
              <a:rPr lang="en-US" dirty="0"/>
              <a:t> </a:t>
            </a:r>
          </a:p>
          <a:p>
            <a:pPr marL="0" indent="0">
              <a:buNone/>
            </a:pPr>
            <a:r>
              <a:rPr lang="en-US" dirty="0"/>
              <a:t>[3] General Law - Part IV, Title I, Chapter 266, Section 143A, </a:t>
            </a:r>
            <a:r>
              <a:rPr lang="en-US" dirty="0">
                <a:hlinkClick r:id="rId5" tooltip="https://malegislature.gov/Laws/GeneralLaws/PartIV/TitleI/Chapter266/Section143A"/>
              </a:rPr>
              <a:t>https://malegislature.gov/Laws/GeneralLaws/PartIV/TitleI/Chapter266/Section143A</a:t>
            </a:r>
            <a:r>
              <a:rPr lang="en-US" dirty="0"/>
              <a:t>, Accessed 8 September 2021 </a:t>
            </a:r>
          </a:p>
          <a:p>
            <a:pPr marL="0" indent="0">
              <a:buNone/>
            </a:pPr>
            <a:r>
              <a:rPr lang="en-US" dirty="0"/>
              <a:t>[4] </a:t>
            </a:r>
            <a:r>
              <a:rPr lang="en-US" dirty="0" err="1"/>
              <a:t>Péter</a:t>
            </a:r>
            <a:r>
              <a:rPr lang="en-US" dirty="0"/>
              <a:t> </a:t>
            </a:r>
            <a:r>
              <a:rPr lang="en-US" dirty="0" err="1"/>
              <a:t>Mezei</a:t>
            </a:r>
            <a:r>
              <a:rPr lang="en-US" dirty="0"/>
              <a:t>, Copyright Liability and Music ‘Piracy’: Capitol Records v Thomas-</a:t>
            </a:r>
            <a:r>
              <a:rPr lang="en-US" dirty="0" err="1"/>
              <a:t>Rasset</a:t>
            </a:r>
            <a:r>
              <a:rPr lang="en-US" dirty="0"/>
              <a:t>, (SSRN, 22 March 2021), </a:t>
            </a:r>
            <a:r>
              <a:rPr lang="en-US" dirty="0">
                <a:hlinkClick r:id="rId6"/>
              </a:rPr>
              <a:t>https://papers.ssrn.com/sol3/papers.cfm?abstract_id=3793417</a:t>
            </a:r>
            <a:r>
              <a:rPr lang="en-US" dirty="0"/>
              <a:t> </a:t>
            </a:r>
          </a:p>
          <a:p>
            <a:pPr marL="0" indent="0">
              <a:buNone/>
            </a:pPr>
            <a:r>
              <a:rPr lang="en-US" dirty="0"/>
              <a:t>[5] Joel </a:t>
            </a:r>
            <a:r>
              <a:rPr lang="en-US" dirty="0" err="1"/>
              <a:t>Waldfogel</a:t>
            </a:r>
            <a:r>
              <a:rPr lang="en-US" dirty="0"/>
              <a:t>, Music Piracy and Its Effects on Demand, Supply, and Welfare, (The University of Chicago Press, 2012), </a:t>
            </a:r>
            <a:r>
              <a:rPr lang="en-US" dirty="0">
                <a:hlinkClick r:id="rId7" tooltip="https://www.journals.uchicago.edu/doi/full/10.1086/663157"/>
              </a:rPr>
              <a:t>https://www.journals.uchicago.edu/doi/full/10.1086/663157</a:t>
            </a:r>
            <a:endParaRPr lang="en-US" dirty="0"/>
          </a:p>
          <a:p>
            <a:pPr marL="0" indent="0">
              <a:buNone/>
            </a:pPr>
            <a:r>
              <a:rPr lang="en-US" dirty="0"/>
              <a:t>[6] Alejandro </a:t>
            </a:r>
            <a:r>
              <a:rPr lang="en-US" dirty="0" err="1"/>
              <a:t>Zentner</a:t>
            </a:r>
            <a:r>
              <a:rPr lang="en-US" dirty="0"/>
              <a:t>, Ten Years of File Sharing and Its Effect on International Physical and Digital Music Sales, (SSRN, 14 December 2010), </a:t>
            </a:r>
            <a:r>
              <a:rPr lang="en-US" dirty="0">
                <a:hlinkClick r:id="rId8"/>
              </a:rPr>
              <a:t>https://dx.doi.org/10.2139/ssrn.1724444</a:t>
            </a:r>
            <a:r>
              <a:rPr lang="en-US" dirty="0"/>
              <a:t> </a:t>
            </a:r>
          </a:p>
          <a:p>
            <a:pPr marL="0" indent="0">
              <a:buNone/>
            </a:pPr>
            <a:endParaRPr lang="en-US" dirty="0">
              <a:hlinkClick r:id="rId4"/>
            </a:endParaRP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Emily </a:t>
            </a:r>
            <a:r>
              <a:rPr lang="en-US" sz="1400" dirty="0">
                <a:latin typeface="+mj-lt"/>
              </a:rPr>
              <a:t>L</a:t>
            </a:r>
            <a:r>
              <a:rPr lang="en-US" sz="1400" dirty="0">
                <a:solidFill>
                  <a:schemeClr val="tx1"/>
                </a:solidFill>
                <a:latin typeface="+mj-lt"/>
              </a:rPr>
              <a:t>in</a:t>
            </a:r>
          </a:p>
        </p:txBody>
      </p:sp>
    </p:spTree>
    <p:extLst>
      <p:ext uri="{BB962C8B-B14F-4D97-AF65-F5344CB8AC3E}">
        <p14:creationId xmlns:p14="http://schemas.microsoft.com/office/powerpoint/2010/main" val="805167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Generated code, who owns it?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Justin Luce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150419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AI Content Generation</a:t>
            </a:r>
          </a:p>
        </p:txBody>
      </p:sp>
      <p:sp>
        <p:nvSpPr>
          <p:cNvPr id="3" name="Content Placeholder 2"/>
          <p:cNvSpPr>
            <a:spLocks noGrp="1"/>
          </p:cNvSpPr>
          <p:nvPr>
            <p:ph sz="half" idx="1"/>
          </p:nvPr>
        </p:nvSpPr>
        <p:spPr/>
        <p:txBody>
          <a:bodyPr/>
          <a:lstStyle/>
          <a:p>
            <a:r>
              <a:rPr lang="en-US" dirty="0"/>
              <a:t>2015 – Open AI</a:t>
            </a:r>
          </a:p>
          <a:p>
            <a:r>
              <a:rPr lang="en-US" dirty="0"/>
              <a:t>2018 – GPT 1</a:t>
            </a:r>
          </a:p>
          <a:p>
            <a:r>
              <a:rPr lang="en-US" dirty="0"/>
              <a:t>2019 – GPT 2</a:t>
            </a:r>
          </a:p>
          <a:p>
            <a:r>
              <a:rPr lang="en-US" dirty="0"/>
              <a:t>2020 – GPT 3</a:t>
            </a:r>
          </a:p>
          <a:p>
            <a:r>
              <a:rPr lang="en-US" dirty="0"/>
              <a:t>2021 – Codex</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Luce</a:t>
            </a:r>
          </a:p>
        </p:txBody>
      </p:sp>
      <p:pic>
        <p:nvPicPr>
          <p:cNvPr id="1030" name="Picture 6" descr="OpenAI Sets Up $100 Million Startup Fund Joined by Microsoft | Synced">
            <a:extLst>
              <a:ext uri="{FF2B5EF4-FFF2-40B4-BE49-F238E27FC236}">
                <a16:creationId xmlns:a16="http://schemas.microsoft.com/office/drawing/2014/main" id="{32C8AE88-3680-419D-B611-25DAFB766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481" y="1850874"/>
            <a:ext cx="4188719" cy="235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82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5" y="1049155"/>
            <a:ext cx="3733800" cy="3948041"/>
          </a:xfrm>
        </p:spPr>
        <p:txBody>
          <a:bodyPr>
            <a:normAutofit fontScale="85000" lnSpcReduction="20000"/>
          </a:bodyPr>
          <a:lstStyle/>
          <a:p>
            <a:r>
              <a:rPr lang="en-US" dirty="0"/>
              <a:t>Quantify </a:t>
            </a:r>
          </a:p>
          <a:p>
            <a:pPr lvl="1"/>
            <a:r>
              <a:rPr lang="en-US" dirty="0"/>
              <a:t>Not terms like: less, more, a lot, huge, great, big, tiny, drastic, etc.</a:t>
            </a:r>
          </a:p>
          <a:p>
            <a:r>
              <a:rPr lang="en-US" dirty="0"/>
              <a:t>Avoid absolutes </a:t>
            </a:r>
          </a:p>
          <a:p>
            <a:pPr lvl="1"/>
            <a:r>
              <a:rPr lang="en-US" dirty="0"/>
              <a:t>Terms like: all, none, always, never</a:t>
            </a:r>
          </a:p>
          <a:p>
            <a:pPr lvl="1"/>
            <a:r>
              <a:rPr lang="en-US" dirty="0"/>
              <a:t>Difficult to prove, easy to show false</a:t>
            </a:r>
          </a:p>
          <a:p>
            <a:r>
              <a:rPr lang="en-US" dirty="0"/>
              <a:t>Read directions, many time lines missing</a:t>
            </a:r>
          </a:p>
          <a:p>
            <a:r>
              <a:rPr lang="en-US" dirty="0"/>
              <a:t>Use Template, Leave Rubric Intact</a:t>
            </a:r>
          </a:p>
          <a:p>
            <a:r>
              <a:rPr lang="en-US" dirty="0"/>
              <a:t>Counter Point and Rebuttal together should be 1-2 paragraphs, have backing data and sources</a:t>
            </a:r>
          </a:p>
          <a:p>
            <a:r>
              <a:rPr lang="en-US" dirty="0"/>
              <a:t>Avoid blogs, encyclopedias, and text book. These are generally not primary and high quality sources.</a:t>
            </a:r>
          </a:p>
          <a:p>
            <a:r>
              <a:rPr lang="en-US" dirty="0">
                <a:hlinkClick r:id="rId3"/>
              </a:rPr>
              <a:t>http://socialimps.keithpray.net/assignments/paper-guidelines/</a:t>
            </a:r>
            <a:endParaRPr lang="en-US" dirty="0"/>
          </a:p>
        </p:txBody>
      </p:sp>
      <p:sp>
        <p:nvSpPr>
          <p:cNvPr id="4" name="Footer Placeholder 3"/>
          <p:cNvSpPr>
            <a:spLocks noGrp="1"/>
          </p:cNvSpPr>
          <p:nvPr>
            <p:ph type="ftr" sz="quarter" idx="11"/>
          </p:nvPr>
        </p:nvSpPr>
        <p:spPr>
          <a:xfrm>
            <a:off x="0" y="4997196"/>
            <a:ext cx="5562600" cy="146304"/>
          </a:xfrm>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a:extLst>
              <a:ext uri="{FF2B5EF4-FFF2-40B4-BE49-F238E27FC236}">
                <a16:creationId xmlns:a16="http://schemas.microsoft.com/office/drawing/2014/main" id="{738AD727-2660-384B-A4DE-DA8DD691751C}"/>
              </a:ext>
            </a:extLst>
          </p:cNvPr>
          <p:cNvPicPr>
            <a:picLocks noChangeAspect="1"/>
          </p:cNvPicPr>
          <p:nvPr/>
        </p:nvPicPr>
        <p:blipFill>
          <a:blip r:embed="rId4"/>
          <a:stretch>
            <a:fillRect/>
          </a:stretch>
        </p:blipFill>
        <p:spPr>
          <a:xfrm>
            <a:off x="3770616" y="361950"/>
            <a:ext cx="5373384" cy="4656220"/>
          </a:xfrm>
          <a:prstGeom prst="rect">
            <a:avLst/>
          </a:prstGeom>
        </p:spPr>
      </p:pic>
    </p:spTree>
    <p:extLst>
      <p:ext uri="{BB962C8B-B14F-4D97-AF65-F5344CB8AC3E}">
        <p14:creationId xmlns:p14="http://schemas.microsoft.com/office/powerpoint/2010/main" val="110501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AI Codex</a:t>
            </a:r>
          </a:p>
        </p:txBody>
      </p:sp>
      <p:sp>
        <p:nvSpPr>
          <p:cNvPr id="3" name="Content Placeholder 2"/>
          <p:cNvSpPr>
            <a:spLocks noGrp="1"/>
          </p:cNvSpPr>
          <p:nvPr>
            <p:ph sz="half" idx="1"/>
          </p:nvPr>
        </p:nvSpPr>
        <p:spPr/>
        <p:txBody>
          <a:bodyPr/>
          <a:lstStyle/>
          <a:p>
            <a:r>
              <a:rPr lang="en-US" dirty="0"/>
              <a:t>Descendant of GPT-3</a:t>
            </a:r>
          </a:p>
          <a:p>
            <a:r>
              <a:rPr lang="en-US" dirty="0"/>
              <a:t>General-purpose programming model</a:t>
            </a:r>
          </a:p>
          <a:p>
            <a:r>
              <a:rPr lang="en-US" dirty="0"/>
              <a:t>Natural language </a:t>
            </a:r>
          </a:p>
          <a:p>
            <a:r>
              <a:rPr lang="en-US" dirty="0"/>
              <a:t>Used billions of lines of source code from publicly available repositories</a:t>
            </a:r>
          </a:p>
          <a:p>
            <a:r>
              <a:rPr lang="en-US" dirty="0"/>
              <a:t>Word problems</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Luce</a:t>
            </a:r>
          </a:p>
        </p:txBody>
      </p:sp>
      <p:pic>
        <p:nvPicPr>
          <p:cNvPr id="11" name="Picture 10">
            <a:extLst>
              <a:ext uri="{FF2B5EF4-FFF2-40B4-BE49-F238E27FC236}">
                <a16:creationId xmlns:a16="http://schemas.microsoft.com/office/drawing/2014/main" id="{817848F0-8B0C-4E74-877C-858983F45650}"/>
              </a:ext>
            </a:extLst>
          </p:cNvPr>
          <p:cNvPicPr>
            <a:picLocks noChangeAspect="1"/>
          </p:cNvPicPr>
          <p:nvPr/>
        </p:nvPicPr>
        <p:blipFill>
          <a:blip r:embed="rId3"/>
          <a:stretch>
            <a:fillRect/>
          </a:stretch>
        </p:blipFill>
        <p:spPr>
          <a:xfrm>
            <a:off x="4724402" y="657111"/>
            <a:ext cx="3024659" cy="3829277"/>
          </a:xfrm>
          <a:prstGeom prst="rect">
            <a:avLst/>
          </a:prstGeom>
        </p:spPr>
      </p:pic>
      <p:pic>
        <p:nvPicPr>
          <p:cNvPr id="13" name="Picture 12">
            <a:extLst>
              <a:ext uri="{FF2B5EF4-FFF2-40B4-BE49-F238E27FC236}">
                <a16:creationId xmlns:a16="http://schemas.microsoft.com/office/drawing/2014/main" id="{0A77193B-93EA-4ADB-905B-47BF9C05DAA5}"/>
              </a:ext>
            </a:extLst>
          </p:cNvPr>
          <p:cNvPicPr>
            <a:picLocks noChangeAspect="1"/>
          </p:cNvPicPr>
          <p:nvPr/>
        </p:nvPicPr>
        <p:blipFill>
          <a:blip r:embed="rId4"/>
          <a:stretch>
            <a:fillRect/>
          </a:stretch>
        </p:blipFill>
        <p:spPr>
          <a:xfrm>
            <a:off x="6805982" y="2751753"/>
            <a:ext cx="1475063" cy="1971619"/>
          </a:xfrm>
          <a:prstGeom prst="rect">
            <a:avLst/>
          </a:prstGeom>
        </p:spPr>
      </p:pic>
    </p:spTree>
    <p:extLst>
      <p:ext uri="{BB962C8B-B14F-4D97-AF65-F5344CB8AC3E}">
        <p14:creationId xmlns:p14="http://schemas.microsoft.com/office/powerpoint/2010/main" val="1605184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a:t>
            </a:r>
          </a:p>
        </p:txBody>
      </p:sp>
      <p:sp>
        <p:nvSpPr>
          <p:cNvPr id="3" name="Content Placeholder 2"/>
          <p:cNvSpPr>
            <a:spLocks noGrp="1"/>
          </p:cNvSpPr>
          <p:nvPr>
            <p:ph sz="half" idx="1"/>
          </p:nvPr>
        </p:nvSpPr>
        <p:spPr/>
        <p:txBody>
          <a:bodyPr/>
          <a:lstStyle/>
          <a:p>
            <a:r>
              <a:rPr lang="en-US" dirty="0"/>
              <a:t>Used publicly available code on GitHub</a:t>
            </a:r>
          </a:p>
          <a:p>
            <a:r>
              <a:rPr lang="en-US" dirty="0"/>
              <a:t>Code on GitHub has different licenses</a:t>
            </a:r>
          </a:p>
          <a:p>
            <a:r>
              <a:rPr lang="en-US" dirty="0"/>
              <a:t>There aren’t clear standards for what can be used as training data</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Luce</a:t>
            </a:r>
          </a:p>
        </p:txBody>
      </p:sp>
      <p:pic>
        <p:nvPicPr>
          <p:cNvPr id="11" name="Picture 10">
            <a:extLst>
              <a:ext uri="{FF2B5EF4-FFF2-40B4-BE49-F238E27FC236}">
                <a16:creationId xmlns:a16="http://schemas.microsoft.com/office/drawing/2014/main" id="{EB8C8DD3-E9B5-4CAB-BA37-6E93463D4863}"/>
              </a:ext>
            </a:extLst>
          </p:cNvPr>
          <p:cNvPicPr>
            <a:picLocks noChangeAspect="1"/>
          </p:cNvPicPr>
          <p:nvPr/>
        </p:nvPicPr>
        <p:blipFill>
          <a:blip r:embed="rId3"/>
          <a:stretch>
            <a:fillRect/>
          </a:stretch>
        </p:blipFill>
        <p:spPr>
          <a:xfrm>
            <a:off x="4374981" y="1060641"/>
            <a:ext cx="4555157" cy="3022218"/>
          </a:xfrm>
          <a:prstGeom prst="rect">
            <a:avLst/>
          </a:prstGeom>
        </p:spPr>
      </p:pic>
    </p:spTree>
    <p:extLst>
      <p:ext uri="{BB962C8B-B14F-4D97-AF65-F5344CB8AC3E}">
        <p14:creationId xmlns:p14="http://schemas.microsoft.com/office/powerpoint/2010/main" val="2865243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CODEX Terms</a:t>
            </a:r>
          </a:p>
        </p:txBody>
      </p:sp>
      <p:sp>
        <p:nvSpPr>
          <p:cNvPr id="3" name="Content Placeholder 2"/>
          <p:cNvSpPr>
            <a:spLocks noGrp="1"/>
          </p:cNvSpPr>
          <p:nvPr>
            <p:ph sz="half" idx="1"/>
          </p:nvPr>
        </p:nvSpPr>
        <p:spPr/>
        <p:txBody>
          <a:bodyPr>
            <a:normAutofit fontScale="85000" lnSpcReduction="10000"/>
          </a:bodyPr>
          <a:lstStyle/>
          <a:p>
            <a:r>
              <a:rPr lang="en-US" dirty="0"/>
              <a:t>Codex Terms</a:t>
            </a:r>
          </a:p>
          <a:p>
            <a:r>
              <a:rPr lang="en-US" dirty="0"/>
              <a:t>“</a:t>
            </a:r>
            <a:r>
              <a:rPr lang="en-US" dirty="0" err="1"/>
              <a:t>OpenAI</a:t>
            </a:r>
            <a:r>
              <a:rPr lang="en-US" dirty="0"/>
              <a:t> will not assert any rights in, or claim to, the Code Output”</a:t>
            </a:r>
          </a:p>
          <a:p>
            <a:r>
              <a:rPr lang="en-US" dirty="0"/>
              <a:t>Who owns it?</a:t>
            </a:r>
          </a:p>
          <a:p>
            <a:r>
              <a:rPr lang="en-US" dirty="0"/>
              <a:t>Consistent output isn’t guaranteed.</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Luce</a:t>
            </a:r>
          </a:p>
        </p:txBody>
      </p:sp>
      <p:sp>
        <p:nvSpPr>
          <p:cNvPr id="9" name="Content Placeholder 8">
            <a:extLst>
              <a:ext uri="{FF2B5EF4-FFF2-40B4-BE49-F238E27FC236}">
                <a16:creationId xmlns:a16="http://schemas.microsoft.com/office/drawing/2014/main" id="{7D51A4C1-8CD5-4F72-BB90-174599962D14}"/>
              </a:ext>
            </a:extLst>
          </p:cNvPr>
          <p:cNvSpPr>
            <a:spLocks noGrp="1"/>
          </p:cNvSpPr>
          <p:nvPr>
            <p:ph sz="half" idx="2"/>
          </p:nvPr>
        </p:nvSpPr>
        <p:spPr/>
        <p:txBody>
          <a:bodyPr>
            <a:normAutofit fontScale="85000" lnSpcReduction="10000"/>
          </a:bodyPr>
          <a:lstStyle/>
          <a:p>
            <a:pPr marL="0" indent="0">
              <a:buNone/>
            </a:pPr>
            <a:r>
              <a:rPr lang="en-US" dirty="0"/>
              <a:t>“You and your end users may want to use Code Output freely, without worrying that </a:t>
            </a:r>
            <a:r>
              <a:rPr lang="en-US" dirty="0" err="1"/>
              <a:t>OpenAI</a:t>
            </a:r>
            <a:r>
              <a:rPr lang="en-US" dirty="0"/>
              <a:t> might claim it. Therefore, as between </a:t>
            </a:r>
            <a:r>
              <a:rPr lang="en-US" dirty="0" err="1"/>
              <a:t>OpenAI</a:t>
            </a:r>
            <a:r>
              <a:rPr lang="en-US" dirty="0"/>
              <a:t> and you (and your end users), </a:t>
            </a:r>
            <a:r>
              <a:rPr lang="en-US" dirty="0" err="1"/>
              <a:t>OpenAI</a:t>
            </a:r>
            <a:r>
              <a:rPr lang="en-US" dirty="0"/>
              <a:t> will not assert any rights in, or claim to, the Code Output other than license and use rights in these Preview Terms and the API Terms of Use (but excluding Section 2(b)), so long as you and your end users do not breach or violate any promises, covenants, obligations, representations or warranties with or made to </a:t>
            </a:r>
            <a:r>
              <a:rPr lang="en-US" dirty="0" err="1"/>
              <a:t>OpenAI</a:t>
            </a:r>
            <a:r>
              <a:rPr lang="en-US" dirty="0"/>
              <a:t>. “Code Output” means the source code generated by </a:t>
            </a:r>
            <a:r>
              <a:rPr lang="en-US" dirty="0" err="1"/>
              <a:t>OpenAI</a:t>
            </a:r>
            <a:r>
              <a:rPr lang="en-US" dirty="0"/>
              <a:t> Codex in response to your (or your end users’) prompts, and not any metadata, telemetry data, contextual data or the like.”</a:t>
            </a:r>
          </a:p>
        </p:txBody>
      </p:sp>
    </p:spTree>
    <p:extLst>
      <p:ext uri="{BB962C8B-B14F-4D97-AF65-F5344CB8AC3E}">
        <p14:creationId xmlns:p14="http://schemas.microsoft.com/office/powerpoint/2010/main" val="3708441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Person”</a:t>
            </a:r>
          </a:p>
        </p:txBody>
      </p:sp>
      <p:sp>
        <p:nvSpPr>
          <p:cNvPr id="3" name="Content Placeholder 2"/>
          <p:cNvSpPr>
            <a:spLocks noGrp="1"/>
          </p:cNvSpPr>
          <p:nvPr>
            <p:ph sz="half" idx="1"/>
          </p:nvPr>
        </p:nvSpPr>
        <p:spPr/>
        <p:txBody>
          <a:bodyPr/>
          <a:lstStyle/>
          <a:p>
            <a:r>
              <a:rPr lang="en-US" dirty="0"/>
              <a:t>Patent act</a:t>
            </a:r>
          </a:p>
          <a:p>
            <a:r>
              <a:rPr lang="en-US" dirty="0"/>
              <a:t>Who is an “inventor”?</a:t>
            </a:r>
          </a:p>
          <a:p>
            <a:r>
              <a:rPr lang="en-US" dirty="0"/>
              <a:t>“Whoever,” “himself or herself,” and “individual”</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Luce</a:t>
            </a:r>
          </a:p>
        </p:txBody>
      </p:sp>
      <p:pic>
        <p:nvPicPr>
          <p:cNvPr id="2050" name="Picture 2" descr="AI Machines Can&amp;#39;t Not Be Granted Patents on Inventions: Judge - Bloomberg">
            <a:extLst>
              <a:ext uri="{FF2B5EF4-FFF2-40B4-BE49-F238E27FC236}">
                <a16:creationId xmlns:a16="http://schemas.microsoft.com/office/drawing/2014/main" id="{D26D9AAF-EF33-4078-8EDE-B2BA1364C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84095"/>
            <a:ext cx="3733800" cy="248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78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Quantity </a:t>
            </a:r>
          </a:p>
        </p:txBody>
      </p:sp>
      <p:sp>
        <p:nvSpPr>
          <p:cNvPr id="3" name="Content Placeholder 2"/>
          <p:cNvSpPr>
            <a:spLocks noGrp="1"/>
          </p:cNvSpPr>
          <p:nvPr>
            <p:ph sz="half" idx="1"/>
          </p:nvPr>
        </p:nvSpPr>
        <p:spPr/>
        <p:txBody>
          <a:bodyPr/>
          <a:lstStyle/>
          <a:p>
            <a:r>
              <a:rPr lang="en-US" dirty="0"/>
              <a:t>What percent of the code was AI-generated?</a:t>
            </a:r>
          </a:p>
          <a:p>
            <a:r>
              <a:rPr lang="en-US" dirty="0"/>
              <a:t>Entry-level programming</a:t>
            </a:r>
          </a:p>
          <a:p>
            <a:r>
              <a:rPr lang="en-US" dirty="0"/>
              <a:t>Entirely generated</a:t>
            </a:r>
          </a:p>
          <a:p>
            <a:endParaRPr lang="en-US" dirty="0"/>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Luce</a:t>
            </a:r>
          </a:p>
        </p:txBody>
      </p:sp>
      <p:pic>
        <p:nvPicPr>
          <p:cNvPr id="3074" name="Picture 2" descr="OpenAI can translate English into code with its new machine learning  software Codex - The Verge">
            <a:extLst>
              <a:ext uri="{FF2B5EF4-FFF2-40B4-BE49-F238E27FC236}">
                <a16:creationId xmlns:a16="http://schemas.microsoft.com/office/drawing/2014/main" id="{0A778A69-F55C-435C-BC74-D0C5DC432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804" y="1122957"/>
            <a:ext cx="3431396" cy="343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303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a:bodyPr>
          <a:lstStyle/>
          <a:p>
            <a:pPr marL="0" indent="0">
              <a:buNone/>
            </a:pPr>
            <a:r>
              <a:rPr lang="en-US" sz="1400" dirty="0"/>
              <a:t>[1] Wojciech Zaremba, Greg, Brockman, and </a:t>
            </a:r>
            <a:r>
              <a:rPr lang="en-US" sz="1400" dirty="0" err="1"/>
              <a:t>OpenAI</a:t>
            </a:r>
            <a:r>
              <a:rPr lang="en-US" sz="1400" dirty="0"/>
              <a:t>, </a:t>
            </a:r>
            <a:r>
              <a:rPr lang="en-US" sz="1400" dirty="0" err="1"/>
              <a:t>OpenAI</a:t>
            </a:r>
            <a:r>
              <a:rPr lang="en-US" sz="1400" dirty="0"/>
              <a:t> Codex, (</a:t>
            </a:r>
            <a:r>
              <a:rPr lang="en-US" sz="1400" dirty="0" err="1"/>
              <a:t>OpenAI</a:t>
            </a:r>
            <a:r>
              <a:rPr lang="en-US" sz="1400" dirty="0"/>
              <a:t>, Aug 10 2021), </a:t>
            </a:r>
            <a:r>
              <a:rPr lang="en-US" sz="1400" dirty="0">
                <a:hlinkClick r:id="rId2"/>
              </a:rPr>
              <a:t>https://openai.com/blog/openai-codex/</a:t>
            </a:r>
            <a:r>
              <a:rPr lang="en-US" sz="1400" dirty="0"/>
              <a:t> (Sep 10, 2021)</a:t>
            </a:r>
          </a:p>
          <a:p>
            <a:pPr marL="0" indent="0">
              <a:buNone/>
            </a:pPr>
            <a:r>
              <a:rPr lang="en-US" sz="1400" dirty="0"/>
              <a:t>[2] </a:t>
            </a:r>
            <a:r>
              <a:rPr lang="en-US" sz="1400" dirty="0" err="1"/>
              <a:t>OpenAI</a:t>
            </a:r>
            <a:r>
              <a:rPr lang="en-US" sz="1400" dirty="0"/>
              <a:t>, Timeline, (</a:t>
            </a:r>
            <a:r>
              <a:rPr lang="en-US" sz="1400" dirty="0" err="1"/>
              <a:t>OpenAI</a:t>
            </a:r>
            <a:r>
              <a:rPr lang="en-US" sz="1400" dirty="0"/>
              <a:t>, Aug 10 2021), </a:t>
            </a:r>
            <a:r>
              <a:rPr lang="en-US" sz="1400" dirty="0">
                <a:hlinkClick r:id="rId3"/>
              </a:rPr>
              <a:t>https://openai.com/timeline/</a:t>
            </a:r>
            <a:r>
              <a:rPr lang="en-US" sz="1400" dirty="0"/>
              <a:t> (Sep 10, 2021)</a:t>
            </a:r>
          </a:p>
          <a:p>
            <a:pPr marL="0" indent="0">
              <a:buNone/>
            </a:pPr>
            <a:r>
              <a:rPr lang="en-US" sz="1400" dirty="0"/>
              <a:t>[3] </a:t>
            </a:r>
            <a:r>
              <a:rPr lang="en-US" sz="1400" dirty="0" err="1"/>
              <a:t>OpenAI</a:t>
            </a:r>
            <a:r>
              <a:rPr lang="en-US" sz="1400" dirty="0"/>
              <a:t>, Additional Terms and Conditions for the </a:t>
            </a:r>
            <a:r>
              <a:rPr lang="en-US" sz="1400" dirty="0" err="1"/>
              <a:t>OpenAI</a:t>
            </a:r>
            <a:r>
              <a:rPr lang="en-US" sz="1400" dirty="0"/>
              <a:t> Codex Beta Preview, (</a:t>
            </a:r>
            <a:r>
              <a:rPr lang="en-US" sz="1400" dirty="0" err="1"/>
              <a:t>OpenAI</a:t>
            </a:r>
            <a:r>
              <a:rPr lang="en-US" sz="1400" dirty="0"/>
              <a:t>, 2021), </a:t>
            </a:r>
            <a:r>
              <a:rPr lang="en-US" sz="1400" dirty="0">
                <a:hlinkClick r:id="rId4"/>
              </a:rPr>
              <a:t>https://beta.openai.com/policies/codex-terms</a:t>
            </a:r>
            <a:r>
              <a:rPr lang="en-US" sz="1400" dirty="0"/>
              <a:t> (Sep 10, 2021)</a:t>
            </a:r>
          </a:p>
          <a:p>
            <a:pPr marL="0" indent="0">
              <a:buNone/>
            </a:pPr>
            <a:r>
              <a:rPr lang="en-US" sz="1400" dirty="0"/>
              <a:t>[4] Susan Decker, Only Humans, Not AI Machines, Get a U.S. Patent, Judge Says, (Bloomberg, Sep 3 2021), </a:t>
            </a:r>
            <a:r>
              <a:rPr lang="en-US" sz="1400" dirty="0">
                <a:hlinkClick r:id="rId5"/>
              </a:rPr>
              <a:t>https://www.bloomberg.com/news/articles/2021-09-03/only-humans-not-ai-machines-can-get-a-u-s-patent-judge-rules</a:t>
            </a:r>
            <a:r>
              <a:rPr lang="en-US" sz="1400" dirty="0"/>
              <a:t> (Sep 10, 2021)</a:t>
            </a:r>
          </a:p>
          <a:p>
            <a:pPr marL="0" indent="0">
              <a:buNone/>
            </a:pPr>
            <a:r>
              <a:rPr lang="en-US" sz="1400" dirty="0"/>
              <a:t>[5] USPTO, Trademark Manual of Examining Procedure, </a:t>
            </a:r>
            <a:r>
              <a:rPr lang="en-US" sz="1400"/>
              <a:t>(USPTO, Jul </a:t>
            </a:r>
            <a:r>
              <a:rPr lang="en-US" sz="1400" dirty="0"/>
              <a:t>2021), </a:t>
            </a:r>
            <a:r>
              <a:rPr lang="en-US" sz="1400" dirty="0">
                <a:hlinkClick r:id="rId6"/>
              </a:rPr>
              <a:t>https://tmep.uspto.gov/RDMS/TMEP/current#/current/TMEP-800d1e122.html</a:t>
            </a:r>
            <a:r>
              <a:rPr lang="en-US" sz="1400" dirty="0"/>
              <a:t> (09/10/2021)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Luce</a:t>
            </a:r>
          </a:p>
        </p:txBody>
      </p:sp>
    </p:spTree>
    <p:extLst>
      <p:ext uri="{BB962C8B-B14F-4D97-AF65-F5344CB8AC3E}">
        <p14:creationId xmlns:p14="http://schemas.microsoft.com/office/powerpoint/2010/main" val="3584431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pic>
        <p:nvPicPr>
          <p:cNvPr id="9" name="Picture 8">
            <a:extLst>
              <a:ext uri="{FF2B5EF4-FFF2-40B4-BE49-F238E27FC236}">
                <a16:creationId xmlns:a16="http://schemas.microsoft.com/office/drawing/2014/main" id="{4396F9FB-A338-6848-9E93-427B4451AD47}"/>
              </a:ext>
            </a:extLst>
          </p:cNvPr>
          <p:cNvPicPr>
            <a:picLocks noChangeAspect="1"/>
          </p:cNvPicPr>
          <p:nvPr/>
        </p:nvPicPr>
        <p:blipFill>
          <a:blip r:embed="rId3"/>
          <a:stretch>
            <a:fillRect/>
          </a:stretch>
        </p:blipFill>
        <p:spPr>
          <a:xfrm>
            <a:off x="1027416" y="2674058"/>
            <a:ext cx="7941923" cy="2469442"/>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8D2C-1691-9E49-8FBE-A0CBE5439354}"/>
              </a:ext>
            </a:extLst>
          </p:cNvPr>
          <p:cNvSpPr>
            <a:spLocks noGrp="1"/>
          </p:cNvSpPr>
          <p:nvPr>
            <p:ph type="title"/>
          </p:nvPr>
        </p:nvSpPr>
        <p:spPr/>
        <p:txBody>
          <a:bodyPr/>
          <a:lstStyle/>
          <a:p>
            <a:r>
              <a:rPr lang="en-US" dirty="0"/>
              <a:t>IP Protection Is Important To Our Economy</a:t>
            </a:r>
          </a:p>
        </p:txBody>
      </p:sp>
      <p:sp>
        <p:nvSpPr>
          <p:cNvPr id="4" name="Footer Placeholder 3">
            <a:extLst>
              <a:ext uri="{FF2B5EF4-FFF2-40B4-BE49-F238E27FC236}">
                <a16:creationId xmlns:a16="http://schemas.microsoft.com/office/drawing/2014/main" id="{1A2DD580-BDE3-9347-9A0C-D1CB646C394D}"/>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A99C067A-4219-EB4B-A184-91C8FCB7D2EC}"/>
              </a:ext>
            </a:extLst>
          </p:cNvPr>
          <p:cNvSpPr>
            <a:spLocks noGrp="1"/>
          </p:cNvSpPr>
          <p:nvPr>
            <p:ph type="sldNum" sz="quarter" idx="12"/>
          </p:nvPr>
        </p:nvSpPr>
        <p:spPr/>
        <p:txBody>
          <a:bodyPr/>
          <a:lstStyle/>
          <a:p>
            <a:fld id="{A2A17EAB-8B51-5C40-8776-6683E51FA7A0}" type="slidenum">
              <a:rPr lang="en-US" smtClean="0"/>
              <a:t>5</a:t>
            </a:fld>
            <a:endParaRPr lang="en-US"/>
          </a:p>
        </p:txBody>
      </p:sp>
      <p:pic>
        <p:nvPicPr>
          <p:cNvPr id="6" name="Picture 5">
            <a:extLst>
              <a:ext uri="{FF2B5EF4-FFF2-40B4-BE49-F238E27FC236}">
                <a16:creationId xmlns:a16="http://schemas.microsoft.com/office/drawing/2014/main" id="{C2007084-0579-5341-937C-361E2ECEC590}"/>
              </a:ext>
            </a:extLst>
          </p:cNvPr>
          <p:cNvPicPr>
            <a:picLocks noChangeAspect="1"/>
          </p:cNvPicPr>
          <p:nvPr/>
        </p:nvPicPr>
        <p:blipFill>
          <a:blip r:embed="rId3"/>
          <a:stretch>
            <a:fillRect/>
          </a:stretch>
        </p:blipFill>
        <p:spPr>
          <a:xfrm>
            <a:off x="829267" y="1009222"/>
            <a:ext cx="7485467" cy="3850454"/>
          </a:xfrm>
          <a:prstGeom prst="rect">
            <a:avLst/>
          </a:prstGeom>
        </p:spPr>
      </p:pic>
      <p:sp>
        <p:nvSpPr>
          <p:cNvPr id="7" name="TextBox 6">
            <a:extLst>
              <a:ext uri="{FF2B5EF4-FFF2-40B4-BE49-F238E27FC236}">
                <a16:creationId xmlns:a16="http://schemas.microsoft.com/office/drawing/2014/main" id="{495332D1-753C-8148-9EB0-95C6345E27C1}"/>
              </a:ext>
            </a:extLst>
          </p:cNvPr>
          <p:cNvSpPr txBox="1"/>
          <p:nvPr/>
        </p:nvSpPr>
        <p:spPr>
          <a:xfrm>
            <a:off x="1544697" y="4826380"/>
            <a:ext cx="6054606" cy="286232"/>
          </a:xfrm>
          <a:prstGeom prst="rect">
            <a:avLst/>
          </a:prstGeom>
          <a:noFill/>
        </p:spPr>
        <p:txBody>
          <a:bodyPr wrap="none" rtlCol="0">
            <a:spAutoFit/>
          </a:bodyPr>
          <a:lstStyle/>
          <a:p>
            <a:pPr>
              <a:lnSpc>
                <a:spcPct val="90000"/>
              </a:lnSpc>
            </a:pPr>
            <a:r>
              <a:rPr lang="en-US" sz="1400" dirty="0">
                <a:latin typeface="Arial" charset="0"/>
                <a:ea typeface="ＭＳ Ｐゴシック" charset="-128"/>
                <a:cs typeface="ＭＳ Ｐゴシック" charset="-128"/>
              </a:rPr>
              <a:t>2019 Intangible Assets Financial Statement Impact Comparison Report [1]</a:t>
            </a:r>
            <a:endParaRPr lang="en-US" sz="1400" dirty="0"/>
          </a:p>
        </p:txBody>
      </p:sp>
    </p:spTree>
    <p:extLst>
      <p:ext uri="{BB962C8B-B14F-4D97-AF65-F5344CB8AC3E}">
        <p14:creationId xmlns:p14="http://schemas.microsoft.com/office/powerpoint/2010/main" val="72479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400691" y="1017142"/>
            <a:ext cx="4179013" cy="3980054"/>
          </a:xfrm>
        </p:spPr>
        <p:txBody>
          <a:bodyPr>
            <a:normAutofit fontScale="47500" lnSpcReduction="20000"/>
          </a:bodyPr>
          <a:lstStyle/>
          <a:p>
            <a:r>
              <a:rPr lang="is-IS" dirty="0"/>
              <a:t>pp. 172 „not have bothered to invent it.“ or had the time. Any music entering public domain, not just classical. Why does orchestra budget matter? Public domain year 1997/1999 from source published in 1996? </a:t>
            </a:r>
            <a:endParaRPr lang="en-US" dirty="0"/>
          </a:p>
          <a:p>
            <a:r>
              <a:rPr lang="en-US" dirty="0"/>
              <a:t>pp. 174 SaaS, Google Search example? “…before he </a:t>
            </a:r>
            <a:r>
              <a:rPr lang="en-US" b="1" dirty="0"/>
              <a:t>gave</a:t>
            </a:r>
            <a:r>
              <a:rPr lang="en-US" dirty="0"/>
              <a:t> them the plot.”? “</a:t>
            </a:r>
            <a:r>
              <a:rPr lang="is-IS" dirty="0"/>
              <a:t>…cannot erase the memories...” Paycheck (2003)</a:t>
            </a:r>
            <a:endParaRPr lang="en-US" dirty="0"/>
          </a:p>
          <a:p>
            <a:r>
              <a:rPr lang="en-US" dirty="0"/>
              <a:t>pp. 176 When was instant photography invented?</a:t>
            </a:r>
          </a:p>
          <a:p>
            <a:r>
              <a:rPr lang="en-US" dirty="0"/>
              <a:t>pp. 177 $134 billion, copyright leading export 2010, now?</a:t>
            </a:r>
          </a:p>
          <a:p>
            <a:r>
              <a:rPr lang="en-US" dirty="0"/>
              <a:t>pp. 178 ”not profited” but violated right to distribute and reproduce…</a:t>
            </a:r>
          </a:p>
          <a:p>
            <a:r>
              <a:rPr lang="en-US" dirty="0"/>
              <a:t>pp. 179 Mickey Mouse – CGP Grey “Copyright: Forever Less One Day”</a:t>
            </a:r>
          </a:p>
          <a:p>
            <a:r>
              <a:rPr lang="en-US" dirty="0"/>
              <a:t>pp. 180 $150K for VP seems low.</a:t>
            </a:r>
          </a:p>
          <a:p>
            <a:r>
              <a:rPr lang="en-US" dirty="0"/>
              <a:t>pp. 182 Felicity is also an affected party.</a:t>
            </a:r>
          </a:p>
          <a:p>
            <a:r>
              <a:rPr lang="en-US" dirty="0"/>
              <a:t>pp. 185 4.4 #2 preferred assuming means published works more likely fair use. See pp. 190</a:t>
            </a:r>
          </a:p>
          <a:p>
            <a:r>
              <a:rPr lang="en-US" dirty="0"/>
              <a:t>pp. 190 Will Google do the same for music and movies as books?</a:t>
            </a:r>
          </a:p>
          <a:p>
            <a:r>
              <a:rPr lang="en-US" dirty="0"/>
              <a:t>pp. 191 What about lawsuits over a single hook sample? Revenue != profit. (also pp. 201)</a:t>
            </a:r>
          </a:p>
          <a:p>
            <a:r>
              <a:rPr lang="en-US" dirty="0"/>
              <a:t>pp. 195 Blocking 100% seems impossible.</a:t>
            </a:r>
          </a:p>
          <a:p>
            <a:r>
              <a:rPr lang="en-US" dirty="0"/>
              <a:t>pp. 199 Any legitimate </a:t>
            </a:r>
            <a:r>
              <a:rPr lang="en-US" dirty="0" err="1"/>
              <a:t>BitTorrent</a:t>
            </a:r>
            <a:r>
              <a:rPr lang="en-US" dirty="0"/>
              <a:t> use examples since 2005?</a:t>
            </a:r>
          </a:p>
          <a:p>
            <a:r>
              <a:rPr lang="en-US" dirty="0"/>
              <a:t>pp. 2021 How many subscribe now compared to 2015?</a:t>
            </a:r>
          </a:p>
        </p:txBody>
      </p:sp>
      <p:sp>
        <p:nvSpPr>
          <p:cNvPr id="11" name="Content Placeholder 10"/>
          <p:cNvSpPr>
            <a:spLocks noGrp="1"/>
          </p:cNvSpPr>
          <p:nvPr>
            <p:ph sz="half" idx="2"/>
          </p:nvPr>
        </p:nvSpPr>
        <p:spPr>
          <a:xfrm>
            <a:off x="4574568" y="1017142"/>
            <a:ext cx="4179013" cy="3980054"/>
          </a:xfrm>
        </p:spPr>
        <p:txBody>
          <a:bodyPr>
            <a:normAutofit fontScale="47500" lnSpcReduction="20000"/>
          </a:bodyPr>
          <a:lstStyle/>
          <a:p>
            <a:r>
              <a:rPr lang="en-US" dirty="0"/>
              <a:t>pp. 202 “licensing agreement </a:t>
            </a:r>
            <a:r>
              <a:rPr lang="is-IS" dirty="0"/>
              <a:t>… hardware”? Confidential source code very outdated.</a:t>
            </a:r>
            <a:endParaRPr lang="en-US" dirty="0"/>
          </a:p>
          <a:p>
            <a:r>
              <a:rPr lang="en-US" dirty="0"/>
              <a:t>pp. 203 4.7.3 references?</a:t>
            </a:r>
          </a:p>
          <a:p>
            <a:r>
              <a:rPr lang="en-US" dirty="0"/>
              <a:t>pp. 204 2021-04-05 Supreme Court find fair use in favor of Google [1]</a:t>
            </a:r>
          </a:p>
          <a:p>
            <a:r>
              <a:rPr lang="en-US" dirty="0"/>
              <a:t>pp. 207 What did the smartphone patent wars cost consumers?</a:t>
            </a:r>
          </a:p>
          <a:p>
            <a:r>
              <a:rPr lang="en-US" dirty="0"/>
              <a:t>pp. 208 Pouring can of tomato juice into ocean != hard work/labor</a:t>
            </a:r>
          </a:p>
          <a:p>
            <a:r>
              <a:rPr lang="en-US" dirty="0"/>
              <a:t>pp. 210 Developers often need to the tool they make and share.  Good reputation can lead to more financial remuneration. Producers are currently allowed to share, just not forced. 3</a:t>
            </a:r>
            <a:r>
              <a:rPr lang="en-US" baseline="30000" dirty="0"/>
              <a:t>rd</a:t>
            </a:r>
            <a:r>
              <a:rPr lang="en-US" dirty="0"/>
              <a:t> claim used by opposing argument too.</a:t>
            </a:r>
          </a:p>
          <a:p>
            <a:r>
              <a:rPr lang="en-US" dirty="0"/>
              <a:t>pp. 212 Perhaps friends should not ask you to break the law? </a:t>
            </a:r>
          </a:p>
          <a:p>
            <a:r>
              <a:rPr lang="en-US" dirty="0"/>
              <a:t>pp. 213 With Dev/Sec/Ops adoption trending is long release cycles still true? Any successful businesses operate as a support service? Shift to service may be most compelling I list.</a:t>
            </a:r>
          </a:p>
          <a:p>
            <a:r>
              <a:rPr lang="en-US" dirty="0"/>
              <a:t>pp. 214 Is Perl still most popular? Source? Quality study from 2003, change?</a:t>
            </a:r>
          </a:p>
          <a:p>
            <a:r>
              <a:rPr lang="en-US" dirty="0"/>
              <a:t>pp. 215 who uses tape?</a:t>
            </a:r>
          </a:p>
          <a:p>
            <a:r>
              <a:rPr lang="en-US" dirty="0"/>
              <a:t>pp. 216 “human-readable, lawyer-readable</a:t>
            </a:r>
            <a:r>
              <a:rPr lang="is-IS" dirty="0"/>
              <a:t>…” How strong is Creative Commons chain of reasoning?</a:t>
            </a:r>
          </a:p>
          <a:p>
            <a:r>
              <a:rPr lang="is-IS" dirty="0"/>
              <a:t>pp. 229 Interview has nothing to do with computing</a:t>
            </a:r>
          </a:p>
          <a:p>
            <a:r>
              <a:rPr lang="is-IS" dirty="0"/>
              <a:t>Questions I liked: 20</a:t>
            </a: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Qualifications required?</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endParaRPr lang="en-US" dirty="0"/>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26224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71059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or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18785328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27126</TotalTime>
  <Words>5604</Words>
  <Application>Microsoft Macintosh PowerPoint</Application>
  <PresentationFormat>On-screen Show (16:9)</PresentationFormat>
  <Paragraphs>623</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Arial</vt:lpstr>
      <vt:lpstr>Calibri</vt:lpstr>
      <vt:lpstr>Cambria</vt:lpstr>
      <vt:lpstr>Times New Roman</vt:lpstr>
      <vt:lpstr>Wingdings</vt:lpstr>
      <vt:lpstr>Red Radial 16x9</vt:lpstr>
      <vt:lpstr>Class 5 Intellectual Property</vt:lpstr>
      <vt:lpstr>what works well Online With Zoom</vt:lpstr>
      <vt:lpstr>Papers</vt:lpstr>
      <vt:lpstr>Overview</vt:lpstr>
      <vt:lpstr>IP Protection Is Important To Our Economy</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The illegal act of Music Piracy is harmful to producers and artists</vt:lpstr>
      <vt:lpstr>History</vt:lpstr>
      <vt:lpstr>Laws and court cases that protect producers</vt:lpstr>
      <vt:lpstr>Effects of file-sharing on profits</vt:lpstr>
      <vt:lpstr>Effects of file-sharing on profits (cont.)</vt:lpstr>
      <vt:lpstr>Evidence of file-sharing via packet Inspections</vt:lpstr>
      <vt:lpstr>References</vt:lpstr>
      <vt:lpstr>AI Generated code, who owns it?</vt:lpstr>
      <vt:lpstr>Growth Of AI Content Generation</vt:lpstr>
      <vt:lpstr>Open AI Codex</vt:lpstr>
      <vt:lpstr>Training Data</vt:lpstr>
      <vt:lpstr>CODEX Terms</vt:lpstr>
      <vt:lpstr>“Natural Person”</vt:lpstr>
      <vt:lpstr>Quantity </vt:lpstr>
      <vt:lpstr>References</vt:lpstr>
      <vt:lpstr>Class 5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380</cp:revision>
  <dcterms:created xsi:type="dcterms:W3CDTF">2014-08-25T02:19:16Z</dcterms:created>
  <dcterms:modified xsi:type="dcterms:W3CDTF">2021-09-12T20:18:41Z</dcterms:modified>
</cp:coreProperties>
</file>