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331" r:id="rId3"/>
    <p:sldId id="259" r:id="rId4"/>
    <p:sldId id="261" r:id="rId5"/>
    <p:sldId id="410" r:id="rId6"/>
    <p:sldId id="308" r:id="rId7"/>
    <p:sldId id="396" r:id="rId8"/>
    <p:sldId id="397" r:id="rId9"/>
    <p:sldId id="309" r:id="rId10"/>
    <p:sldId id="422" r:id="rId11"/>
    <p:sldId id="423" r:id="rId12"/>
    <p:sldId id="424" r:id="rId13"/>
    <p:sldId id="425" r:id="rId14"/>
    <p:sldId id="426" r:id="rId15"/>
    <p:sldId id="427" r:id="rId16"/>
    <p:sldId id="418" r:id="rId17"/>
    <p:sldId id="419" r:id="rId18"/>
    <p:sldId id="420" r:id="rId19"/>
    <p:sldId id="275" r:id="rId20"/>
    <p:sldId id="274" r:id="rId21"/>
    <p:sldId id="273" r:id="rId22"/>
    <p:sldId id="421" r:id="rId23"/>
    <p:sldId id="411" r:id="rId24"/>
    <p:sldId id="268" r:id="rId25"/>
    <p:sldId id="270" r:id="rId26"/>
    <p:sldId id="271" r:id="rId27"/>
    <p:sldId id="272" r:id="rId28"/>
    <p:sldId id="267" r:id="rId29"/>
    <p:sldId id="26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259"/>
            <p14:sldId id="261"/>
            <p14:sldId id="410"/>
            <p14:sldId id="308"/>
            <p14:sldId id="396"/>
            <p14:sldId id="397"/>
            <p14:sldId id="309"/>
          </p14:sldIdLst>
        </p14:section>
        <p14:section name="Students" id="{2928BE7F-6E18-994B-9238-FD2E5A306EE9}">
          <p14:sldIdLst>
            <p14:sldId id="422"/>
            <p14:sldId id="423"/>
            <p14:sldId id="424"/>
            <p14:sldId id="425"/>
            <p14:sldId id="426"/>
            <p14:sldId id="427"/>
            <p14:sldId id="418"/>
            <p14:sldId id="419"/>
            <p14:sldId id="420"/>
            <p14:sldId id="275"/>
            <p14:sldId id="274"/>
            <p14:sldId id="273"/>
            <p14:sldId id="421"/>
            <p14:sldId id="411"/>
            <p14:sldId id="268"/>
            <p14:sldId id="270"/>
            <p14:sldId id="271"/>
            <p14:sldId id="272"/>
            <p14:sldId id="267"/>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bg2">
                <a:lumMod val="40000"/>
                <a:lumOff val="60000"/>
              </a:schemeClr>
            </a:solidFill>
            <a:ln>
              <a:noFill/>
            </a:ln>
            <a:effectLst/>
          </c:spPr>
          <c:invertIfNegative val="0"/>
          <c:cat>
            <c:numRef>
              <c:f>Sheet1!$A$2:$A$5</c:f>
              <c:numCache>
                <c:formatCode>General</c:formatCode>
                <c:ptCount val="4"/>
              </c:numCache>
            </c:numRef>
          </c:cat>
          <c:val>
            <c:numRef>
              <c:f>Sheet1!$B$2:$B$5</c:f>
              <c:numCache>
                <c:formatCode>General</c:formatCode>
                <c:ptCount val="4"/>
                <c:pt idx="0">
                  <c:v>59</c:v>
                </c:pt>
                <c:pt idx="1">
                  <c:v>79</c:v>
                </c:pt>
                <c:pt idx="2">
                  <c:v>81</c:v>
                </c:pt>
                <c:pt idx="3">
                  <c:v>81</c:v>
                </c:pt>
              </c:numCache>
            </c:numRef>
          </c:val>
          <c:extLst>
            <c:ext xmlns:c16="http://schemas.microsoft.com/office/drawing/2014/chart" uri="{C3380CC4-5D6E-409C-BE32-E72D297353CC}">
              <c16:uniqueId val="{00000000-760A-43D8-A64D-3A71180C4D6D}"/>
            </c:ext>
          </c:extLst>
        </c:ser>
        <c:ser>
          <c:idx val="1"/>
          <c:order val="1"/>
          <c:tx>
            <c:strRef>
              <c:f>Sheet1!$C$1</c:f>
              <c:strCache>
                <c:ptCount val="1"/>
                <c:pt idx="0">
                  <c:v>Series 2</c:v>
                </c:pt>
              </c:strCache>
            </c:strRef>
          </c:tx>
          <c:spPr>
            <a:solidFill>
              <a:schemeClr val="accent2">
                <a:lumMod val="60000"/>
                <a:lumOff val="40000"/>
              </a:schemeClr>
            </a:solidFill>
            <a:ln>
              <a:noFill/>
            </a:ln>
            <a:effectLst/>
          </c:spPr>
          <c:invertIfNegative val="0"/>
          <c:cat>
            <c:numRef>
              <c:f>Sheet1!$A$2:$A$5</c:f>
              <c:numCache>
                <c:formatCode>General</c:formatCode>
                <c:ptCount val="4"/>
              </c:numCache>
            </c:numRef>
          </c:cat>
          <c:val>
            <c:numRef>
              <c:f>Sheet1!$C$2:$C$5</c:f>
              <c:numCache>
                <c:formatCode>General</c:formatCode>
                <c:ptCount val="4"/>
                <c:pt idx="0">
                  <c:v>41</c:v>
                </c:pt>
                <c:pt idx="1">
                  <c:v>21</c:v>
                </c:pt>
                <c:pt idx="2">
                  <c:v>19</c:v>
                </c:pt>
                <c:pt idx="3">
                  <c:v>19</c:v>
                </c:pt>
              </c:numCache>
            </c:numRef>
          </c:val>
          <c:extLst>
            <c:ext xmlns:c16="http://schemas.microsoft.com/office/drawing/2014/chart" uri="{C3380CC4-5D6E-409C-BE32-E72D297353CC}">
              <c16:uniqueId val="{00000001-760A-43D8-A64D-3A71180C4D6D}"/>
            </c:ext>
          </c:extLst>
        </c:ser>
        <c:ser>
          <c:idx val="2"/>
          <c:order val="2"/>
          <c:tx>
            <c:strRef>
              <c:f>Sheet1!$D$1</c:f>
              <c:strCache>
                <c:ptCount val="1"/>
                <c:pt idx="0">
                  <c:v>Column1</c:v>
                </c:pt>
              </c:strCache>
            </c:strRef>
          </c:tx>
          <c:spPr>
            <a:solidFill>
              <a:schemeClr val="accent3"/>
            </a:solidFill>
            <a:ln>
              <a:noFill/>
            </a:ln>
            <a:effectLst/>
          </c:spPr>
          <c:invertIfNegative val="0"/>
          <c:cat>
            <c:numRef>
              <c:f>Sheet1!$A$2:$A$5</c:f>
              <c:numCache>
                <c:formatCode>General</c:formatCode>
                <c:ptCount val="4"/>
              </c:numCache>
            </c:numRef>
          </c:cat>
          <c:val>
            <c:numRef>
              <c:f>Sheet1!$D$2:$D$5</c:f>
              <c:numCache>
                <c:formatCode>General</c:formatCode>
                <c:ptCount val="4"/>
              </c:numCache>
            </c:numRef>
          </c:val>
          <c:extLst>
            <c:ext xmlns:c16="http://schemas.microsoft.com/office/drawing/2014/chart" uri="{C3380CC4-5D6E-409C-BE32-E72D297353CC}">
              <c16:uniqueId val="{00000002-760A-43D8-A64D-3A71180C4D6D}"/>
            </c:ext>
          </c:extLst>
        </c:ser>
        <c:dLbls>
          <c:showLegendKey val="0"/>
          <c:showVal val="0"/>
          <c:showCatName val="0"/>
          <c:showSerName val="0"/>
          <c:showPercent val="0"/>
          <c:showBubbleSize val="0"/>
        </c:dLbls>
        <c:gapWidth val="150"/>
        <c:overlap val="100"/>
        <c:axId val="744127728"/>
        <c:axId val="753693776"/>
      </c:barChart>
      <c:catAx>
        <c:axId val="74412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3693776"/>
        <c:crosses val="autoZero"/>
        <c:auto val="1"/>
        <c:lblAlgn val="ctr"/>
        <c:lblOffset val="100"/>
        <c:noMultiLvlLbl val="0"/>
      </c:catAx>
      <c:valAx>
        <c:axId val="753693776"/>
        <c:scaling>
          <c:orientation val="minMax"/>
        </c:scaling>
        <c:delete val="1"/>
        <c:axPos val="b"/>
        <c:numFmt formatCode="General" sourceLinked="1"/>
        <c:majorTickMark val="none"/>
        <c:minorTickMark val="none"/>
        <c:tickLblPos val="nextTo"/>
        <c:crossAx val="74412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chemeClr val="bg2">
                <a:lumMod val="40000"/>
                <a:lumOff val="60000"/>
              </a:schemeClr>
            </a:solidFill>
            <a:ln>
              <a:noFill/>
            </a:ln>
          </c:spPr>
          <c:dPt>
            <c:idx val="0"/>
            <c:bubble3D val="0"/>
            <c:spPr>
              <a:solidFill>
                <a:schemeClr val="bg2">
                  <a:lumMod val="40000"/>
                  <a:lumOff val="60000"/>
                </a:schemeClr>
              </a:solidFill>
              <a:ln w="25400">
                <a:noFill/>
              </a:ln>
              <a:effectLst/>
              <a:sp3d/>
            </c:spPr>
            <c:extLst>
              <c:ext xmlns:c16="http://schemas.microsoft.com/office/drawing/2014/chart" uri="{C3380CC4-5D6E-409C-BE32-E72D297353CC}">
                <c16:uniqueId val="{00000004-C4A5-4D9D-987B-0A28B4A57527}"/>
              </c:ext>
            </c:extLst>
          </c:dPt>
          <c:dPt>
            <c:idx val="1"/>
            <c:bubble3D val="0"/>
            <c:spPr>
              <a:solidFill>
                <a:schemeClr val="accent4">
                  <a:lumMod val="40000"/>
                  <a:lumOff val="60000"/>
                </a:schemeClr>
              </a:solidFill>
              <a:ln w="25400">
                <a:noFill/>
              </a:ln>
              <a:effectLst/>
              <a:sp3d/>
            </c:spPr>
            <c:extLst>
              <c:ext xmlns:c16="http://schemas.microsoft.com/office/drawing/2014/chart" uri="{C3380CC4-5D6E-409C-BE32-E72D297353CC}">
                <c16:uniqueId val="{00000002-C4A5-4D9D-987B-0A28B4A57527}"/>
              </c:ext>
            </c:extLst>
          </c:dPt>
          <c:cat>
            <c:strRef>
              <c:f>Sheet1!$A$2:$A$3</c:f>
              <c:strCache>
                <c:ptCount val="2"/>
                <c:pt idx="0">
                  <c:v>Didn't read privacy policy</c:v>
                </c:pt>
                <c:pt idx="1">
                  <c:v>Read privacy policy</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0-C4A5-4D9D-987B-0A28B4A5752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w.com/en/washington-sues-facebook-over-cambridge-analytica-scandal/a-4681129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insights.com/research/what-is-psychograph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lobalsecurityreview.com/cambridge-analytica-darker-side-big-da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the Cambridge Analytica and Facebook scandal</a:t>
            </a:r>
          </a:p>
          <a:p>
            <a:r>
              <a:rPr lang="en-US" dirty="0"/>
              <a:t>-What this shows our society needs</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62644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In early 2018 Facebook admitted to mishandling data from over 87 million Facebook users through an external app in 2015. This data had been improperly obtained by the political data-analytics firm Cambridge Analytica. Cambridge Analytica is a company that works with data from food security research to counter-narcotics to political campaigns. This company offers tools that could identify the personalities of the people they have data on. These tools can be really helpful in many business situations and even in situations involving the contravention of people’s human rights. It starts getting dangerous when the use of these tools are used to play with the psychology of an entire nation in terms of a democratic process. Unfortunately, Cambridge Analytica did use their tools to play with the psychology of an entire nation during the 2016 presidential election.</a:t>
            </a:r>
          </a:p>
          <a:p>
            <a:r>
              <a:rPr lang="en-US" sz="1800" b="0" i="0" u="none" strike="noStrike" dirty="0">
                <a:solidFill>
                  <a:srgbClr val="000000"/>
                </a:solidFill>
                <a:effectLst/>
                <a:latin typeface="Times New Roman" panose="02020603050405020304" pitchFamily="18" charset="0"/>
              </a:rPr>
              <a:t>Picture from: </a:t>
            </a:r>
            <a:r>
              <a:rPr lang="en-US" sz="1800" b="0" i="0" u="sng" strike="noStrike" dirty="0">
                <a:solidFill>
                  <a:srgbClr val="1155CC"/>
                </a:solidFill>
                <a:effectLst/>
                <a:latin typeface="Times New Roman" panose="02020603050405020304" pitchFamily="18" charset="0"/>
                <a:hlinkClick r:id="rId3"/>
              </a:rPr>
              <a:t>https://www.dw.com/en/washington-sues-facebook-over-cambridge-analytica-scandal/a-46811290</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1955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There are usually 2 ways of getting to know someone's personality, you can either get to know them really well - over an extended amount of time-, or get them to take a personality test and ask them to share it with you. Cambridge Analytica found a third way. They paid for access to 270,000 personality tests completed by Facebook users. They also bought Facebook data from the personality test-takers friends - with an average of 200 friends per person, this added up to 50 million people. But not all 50 million people took a personality test. Cambridge Analytica hired Michal Kosinski to figure out a way to reverse engineer a personality profile from Facebook activity such as likes. Kosinski’s model is able to predict someone's personality profile with the same accuracy as a spouse, on the basis of 300 likes. Cambridge Analytica obtained the personal data of tens of millions of </a:t>
            </a:r>
            <a:r>
              <a:rPr lang="en-US" sz="1800" b="0" i="0" u="none" strike="noStrike" dirty="0" err="1">
                <a:solidFill>
                  <a:srgbClr val="000000"/>
                </a:solidFill>
                <a:effectLst/>
                <a:latin typeface="Times New Roman" panose="02020603050405020304" pitchFamily="18" charset="0"/>
              </a:rPr>
              <a:t>facebook</a:t>
            </a:r>
            <a:r>
              <a:rPr lang="en-US" sz="1800" b="0" i="0" u="none" strike="noStrike" dirty="0">
                <a:solidFill>
                  <a:srgbClr val="000000"/>
                </a:solidFill>
                <a:effectLst/>
                <a:latin typeface="Times New Roman" panose="02020603050405020304" pitchFamily="18" charset="0"/>
              </a:rPr>
              <a:t> users without their consent, and used that data to develop “psychographic profiles” of them. Psychographics are a qualitative methodology used to describe traits of humans on psychological attributes. Cambridge Analytica wasn’t satisfied with knowing just the cold hard facts about people like their gender, where they live, or how old they are. They developed these psychographic profiles of people to actually understand people’s personalities, values, opinions, and attitudes. Demographics are purely informational, while psychographics are a means to segment by personality - so they’re </a:t>
            </a:r>
            <a:r>
              <a:rPr lang="en-US" sz="1800" b="0" i="0" u="none" strike="noStrike" dirty="0" err="1">
                <a:solidFill>
                  <a:srgbClr val="000000"/>
                </a:solidFill>
                <a:effectLst/>
                <a:latin typeface="Times New Roman" panose="02020603050405020304" pitchFamily="18" charset="0"/>
              </a:rPr>
              <a:t>behavioural</a:t>
            </a:r>
            <a:r>
              <a:rPr lang="en-US" sz="1800" b="0" i="0" u="none" strike="noStrike" dirty="0">
                <a:solidFill>
                  <a:srgbClr val="000000"/>
                </a:solidFill>
                <a:effectLst/>
                <a:latin typeface="Times New Roman" panose="02020603050405020304" pitchFamily="18" charset="0"/>
              </a:rPr>
              <a:t>.</a:t>
            </a:r>
          </a:p>
          <a:p>
            <a:r>
              <a:rPr lang="en-US" sz="1800" b="0" i="0" u="none" strike="noStrike" dirty="0">
                <a:solidFill>
                  <a:srgbClr val="000000"/>
                </a:solidFill>
                <a:effectLst/>
                <a:latin typeface="Times New Roman" panose="02020603050405020304" pitchFamily="18" charset="0"/>
              </a:rPr>
              <a:t>Picture from: </a:t>
            </a:r>
            <a:r>
              <a:rPr lang="en-US" sz="1800" b="0" i="0" u="sng" strike="noStrike" dirty="0">
                <a:solidFill>
                  <a:srgbClr val="1155CC"/>
                </a:solidFill>
                <a:effectLst/>
                <a:latin typeface="Times New Roman" panose="02020603050405020304" pitchFamily="18" charset="0"/>
                <a:hlinkClick r:id="rId3"/>
              </a:rPr>
              <a:t>https://www.cbinsights.com/research/what-is-psychographics/</a:t>
            </a:r>
            <a:endParaRPr lang="en-US" sz="1800" b="0" i="0" u="none" strike="noStrike"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17822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Cambridge Analytica was founded around 2013 initially with a focus on the U.S. elections, since they received $15 million in donations from Republicans Robert Mercer and Steven Bannon. CA worked with Ted Cruz to test and finalize the methodology before working with Donald Trump. The entire campaign understood that when it comes to politics in the U.S., people are so polarized that they can’t understand or work with each other. Their goal was to increase the gap in the polarization through the use of the psychographic profiles that they developed. They used this to their advantage knowing that personality drives behavior and behavior influences how you vote. The bulk of the campaign’s budget went into targeting the </a:t>
            </a:r>
            <a:r>
              <a:rPr lang="en-US" sz="1800" b="0" i="0" u="none" strike="noStrike" dirty="0" err="1">
                <a:solidFill>
                  <a:srgbClr val="000000"/>
                </a:solidFill>
                <a:effectLst/>
                <a:latin typeface="Times New Roman" panose="02020603050405020304" pitchFamily="18" charset="0"/>
              </a:rPr>
              <a:t>persuadables</a:t>
            </a:r>
            <a:r>
              <a:rPr lang="en-US" sz="1800" b="0" i="0" u="none" strike="noStrike" dirty="0">
                <a:solidFill>
                  <a:srgbClr val="000000"/>
                </a:solidFill>
                <a:effectLst/>
                <a:latin typeface="Times New Roman" panose="02020603050405020304" pitchFamily="18" charset="0"/>
              </a:rPr>
              <a:t>: the swings states. Each state was broken down into a precinct and the goal was to target enough </a:t>
            </a:r>
            <a:r>
              <a:rPr lang="en-US" sz="1800" b="0" i="0" u="none" strike="noStrike" dirty="0" err="1">
                <a:solidFill>
                  <a:srgbClr val="000000"/>
                </a:solidFill>
                <a:effectLst/>
                <a:latin typeface="Times New Roman" panose="02020603050405020304" pitchFamily="18" charset="0"/>
              </a:rPr>
              <a:t>persuadables</a:t>
            </a:r>
            <a:r>
              <a:rPr lang="en-US" sz="1800" b="0" i="0" u="none" strike="noStrike" dirty="0">
                <a:solidFill>
                  <a:srgbClr val="000000"/>
                </a:solidFill>
                <a:effectLst/>
                <a:latin typeface="Times New Roman" panose="02020603050405020304" pitchFamily="18" charset="0"/>
              </a:rPr>
              <a:t> in the right precincts so that the state would turn red instead of blue. The psychographic profiles were utilized to personalize content to trigger these individuals through the use of bombardments with ads, blogs, websites, and articles. These bombardments continued until the target saw the world the way Cambridge Analytica wanted them to, thus voting for their candidate. </a:t>
            </a:r>
          </a:p>
          <a:p>
            <a:r>
              <a:rPr lang="en-US" sz="1800" b="0" i="0" u="none" strike="noStrike" dirty="0">
                <a:solidFill>
                  <a:srgbClr val="000000"/>
                </a:solidFill>
                <a:effectLst/>
                <a:latin typeface="Times New Roman" panose="02020603050405020304" pitchFamily="18" charset="0"/>
              </a:rPr>
              <a:t>Picture from: </a:t>
            </a:r>
            <a:r>
              <a:rPr lang="en-US" sz="1800" b="0" i="0" u="sng" strike="noStrike" dirty="0">
                <a:solidFill>
                  <a:srgbClr val="1155CC"/>
                </a:solidFill>
                <a:effectLst/>
                <a:latin typeface="Times New Roman" panose="02020603050405020304" pitchFamily="18" charset="0"/>
                <a:hlinkClick r:id="rId3"/>
              </a:rPr>
              <a:t>https://globalsecurityreview.com/cambridge-analytica-darker-side-big-data/</a:t>
            </a:r>
            <a:endParaRPr lang="en-US" sz="1800" b="0" i="0" u="none" strike="noStrike"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2556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The ICO found that Facebook breached data protection laws by failing to keep users personal information secure, allowing CA to harvest data of millions of people without consent worldwide. Although this scandal ultimately led to a record breaking $5 billion penalty imposed on Facebook by the Federal Trade </a:t>
            </a:r>
            <a:r>
              <a:rPr lang="en-US" sz="1800" b="0" i="0" u="none" strike="noStrike" dirty="0" err="1">
                <a:solidFill>
                  <a:srgbClr val="000000"/>
                </a:solidFill>
                <a:effectLst/>
                <a:latin typeface="Times New Roman" panose="02020603050405020304" pitchFamily="18" charset="0"/>
              </a:rPr>
              <a:t>Commision</a:t>
            </a:r>
            <a:r>
              <a:rPr lang="en-US" sz="1800" b="0" i="0" u="none" strike="noStrike" dirty="0">
                <a:solidFill>
                  <a:srgbClr val="000000"/>
                </a:solidFill>
                <a:effectLst/>
                <a:latin typeface="Times New Roman" panose="02020603050405020304" pitchFamily="18" charset="0"/>
              </a:rPr>
              <a:t> in July 2019, I think that this action needs to be criticized more for failing to adequately address the privacy and other harms emanating from Facebook's release of 87 million users data without user authorization. This scandal has shown how rich the collection of data is. It also shows that the large tech companies that are storing this data can socially manipulate people. The amount of data that can be stored today, with the advanced technology that works around data, it’s necessary for more legislation to protect people from manipulation in any form.</a:t>
            </a:r>
          </a:p>
          <a:p>
            <a:r>
              <a:rPr lang="en-US" sz="1800" b="0" i="0" u="none" strike="noStrike" dirty="0">
                <a:solidFill>
                  <a:srgbClr val="000000"/>
                </a:solidFill>
                <a:effectLst/>
                <a:latin typeface="Times New Roman" panose="02020603050405020304" pitchFamily="18" charset="0"/>
              </a:rPr>
              <a:t>Picture from: https://www.ftc.gov/news-events/press-releases/2019/07/ftc-imposes-5-billion-penalty-sweeping-new-privacy-restrictions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65351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38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a:t>
            </a:r>
          </a:p>
          <a:p>
            <a:r>
              <a:rPr lang="en-US" sz="1200" kern="1200" dirty="0">
                <a:solidFill>
                  <a:schemeClr val="tx1"/>
                </a:solidFill>
                <a:effectLst/>
                <a:latin typeface="+mn-lt"/>
                <a:ea typeface="+mn-ea"/>
                <a:cs typeface="+mn-cs"/>
              </a:rPr>
              <a:t>My presentation is about how tech companies collect data on us by default, often without our knowledge, understanding, or consent. Data collection and tracking settings are set to on by default, requiring users to put effort into figuring out how to opt out, and this is not ethical.</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222759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going to focus on Facebook and Google because they’re some of the most high-profile offenders.</a:t>
            </a:r>
          </a:p>
          <a:p>
            <a:r>
              <a:rPr lang="en-US" sz="1200" kern="1200" dirty="0">
                <a:solidFill>
                  <a:schemeClr val="tx1"/>
                </a:solidFill>
                <a:effectLst/>
                <a:latin typeface="+mn-lt"/>
                <a:ea typeface="+mn-ea"/>
                <a:cs typeface="+mn-cs"/>
              </a:rPr>
              <a:t>When you create a new Google account, all your search history, app activity, and YouTube browsing history is saved by default. This includes recordings of voice searches and Google Assistant commands on a phone or a Google Home. Ad personalization is also on by default, which means this data will be used to show you targeted advertisements.</a:t>
            </a:r>
          </a:p>
          <a:p>
            <a:r>
              <a:rPr lang="en-US" sz="1200" kern="1200" dirty="0">
                <a:solidFill>
                  <a:schemeClr val="tx1"/>
                </a:solidFill>
                <a:effectLst/>
                <a:latin typeface="+mn-lt"/>
                <a:ea typeface="+mn-ea"/>
                <a:cs typeface="+mn-cs"/>
              </a:rPr>
              <a:t>Also, Google requires you to make an account to download even free apps from the Google Play store. This is an artificial restriction placed in Android by Google to collect more data about users.</a:t>
            </a:r>
          </a:p>
          <a:p>
            <a:r>
              <a:rPr lang="en-US" sz="1200" kern="1200" dirty="0">
                <a:solidFill>
                  <a:schemeClr val="tx1"/>
                </a:solidFill>
                <a:effectLst/>
                <a:latin typeface="+mn-lt"/>
                <a:ea typeface="+mn-ea"/>
                <a:cs typeface="+mn-cs"/>
              </a:rPr>
              <a:t>Facebook also has some shady data collection techniques. By default, they collect data on their users from a myriad of sources outside Facebook. Unlike Google, they don’t provide the option to turn off your history for in-Facebook data. Everything you’ve ever done on Facebook is stored permanently, unless you trust them to delete it when you delete your account. This includes everything from search queries to the number of seconds you spent on every video you’ve watched. Additionally, they detail in a blog post explaining how they collect data on users who aren’t even on Facebook! This data includes IP addresses, browser information, and cookies. People cannot opt out of this data collection unless they create a Facebook account [1].</a:t>
            </a:r>
          </a:p>
          <a:p>
            <a:r>
              <a:rPr lang="en-US" sz="1200" kern="1200" dirty="0">
                <a:solidFill>
                  <a:schemeClr val="tx1"/>
                </a:solidFill>
                <a:effectLst/>
                <a:latin typeface="+mn-lt"/>
                <a:ea typeface="+mn-ea"/>
                <a:cs typeface="+mn-cs"/>
              </a:rPr>
              <a:t>As an example of how much Facebook knows about us, this is a list of sources that have given them information about me. I rarely use Facebook – I’ve logged in a total of 16 times since making my account. An especially creepy entry is the Home Depot. I’ve never downloaded the Home Depot app and I don’t have an account with them. Also, I’ve never bought anything from them online. This means that Facebook either received data about me from browsing their site logged out, or from an in-person visit to a store.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62183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evaluate the ethics of this data collection with Act Utilitarianism. Here are the results of a 2019 survey on how people feel about their data being collected. Most people feel that they lack control over their data and that the risks of companies collecting data on them outweigh the benefits. The majority of people are concerned about and lack understanding of, how their data is being used [2]. In other words, the happiness of the users is being decreased. The happiness of advertisers and tech company executives is being increased. However, the number of users outweighs the size of these parties. We have a net decrease in happiness; therefore, the current paradigm of data collection is unethical by Act Utilitarianism.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48199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consider a Kantian perspective. Kant says that we should treat people as ends in themselves, not just as a means to an end. This means informing users of relevant information on data collection that may influence how they use a service. In legal terms, the privacy policy accomplishes this. However, in a 2018 study using a mock social media site, 74% of people didn’t even read the privacy policy [3]. This and the previous study show us that most people are not informed. The information is usually presented in a lengthy, complicated, and dense document. Most tech companies have an unfulfilled moral obligation to present this information in a way that their users can easily understand and internalize. Therefore, by Kantianism, most of this data collection is not ethical. However, some companies have started placing short overviews at the top of these types of documents. This is a step in the right direction, and hopefully, we’ll see it happening more.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02407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Companies shouldn’t just stop collecting user data. Besides the fact that this would be damaging to the economy, many useful technologies rely on user data collection. For example, Google Maps can provide real-time traffic reports by aggregating GPS data from everyone who’s currently using the app. Also, Google Home’s neural network has become spectacularly good at voice recognition. This is because Google has humans transcribe thousands of hours of user voice queries, then uses them as training data [5]. However, Google themselves admit that only 0.2% of user voice recordings actually get transcribed. So even if only a tiny sliver of their users consented to this, they would have plenty of training data. In a survey on the Privacy Attitudes of Smart Speaker Users, respondents considered 74% of their voice recordings to be acceptable for use to improve performance and develop new features [6]. From this, we can conclude that even if Google took a more ethical approach to data collection, they would still have plenty of training data.</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21154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95254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discussing the importance of why access to genetic data needs to be regulated, specifically in that there needs to be an increase of laws applicable to genetic data</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665238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 why greater regulation is needed to ensure the privacy of DNA it is important to understand what genomics is. Genomics is quantifying and characterizing an organisms genome (DNA) and studying this to understand the interactions the individual genes have with each other and the overall impact this has on you. </a:t>
            </a:r>
          </a:p>
          <a:p>
            <a:endParaRPr lang="en-US" dirty="0"/>
          </a:p>
          <a:p>
            <a:r>
              <a:rPr lang="en-US" dirty="0"/>
              <a:t>The most famous example of genome sequencing was the human genome project, this was the first case in which an entire human genome was sequenced. This started in 1990 and ended in 2003, 13 years, now companies like </a:t>
            </a:r>
            <a:r>
              <a:rPr lang="en-US" dirty="0" err="1"/>
              <a:t>Illumia</a:t>
            </a:r>
            <a:r>
              <a:rPr lang="en-US" dirty="0"/>
              <a:t> are sequencing human genomes in less than an hour… </a:t>
            </a:r>
          </a:p>
          <a:p>
            <a:endParaRPr lang="en-US" dirty="0"/>
          </a:p>
          <a:p>
            <a:r>
              <a:rPr lang="en-US" dirty="0"/>
              <a:t>This technology is used in medicine and healthcare for diagnoses for diseases and research for treatment and cures, building ancestral trees through sites like ancestry.com, as well as use in criminal investigation like finger printing.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68434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the ability to access someone's genome give you access to everything about you. Your genome is a unique identifier, much like a social security number it is unique to you and only you. Because of this it is impossible to separate oneself from their genome, even if you remove the name of the person, if you are able to gather another piece of your genetic information your genome can be tracked back to you. </a:t>
            </a:r>
          </a:p>
          <a:p>
            <a:endParaRPr lang="en-US" dirty="0"/>
          </a:p>
          <a:p>
            <a:r>
              <a:rPr lang="en-US" dirty="0"/>
              <a:t>So what if you don’t care about someone having access to your genetic information? When you someone sees your genome that are also able to make connections to your family, so you aren’t giving up just your own information you are also giving up pieces of your family members</a:t>
            </a:r>
          </a:p>
          <a:p>
            <a:endParaRPr lang="en-US" dirty="0"/>
          </a:p>
          <a:p>
            <a:r>
              <a:rPr lang="en-US" dirty="0"/>
              <a:t>NDIS – </a:t>
            </a:r>
            <a:r>
              <a:rPr lang="en-US" dirty="0" err="1"/>
              <a:t>fbi</a:t>
            </a:r>
            <a:r>
              <a:rPr lang="en-US" dirty="0"/>
              <a:t> data base of genetic information on past criminals </a:t>
            </a:r>
          </a:p>
          <a:p>
            <a:endParaRPr lang="en-US" dirty="0"/>
          </a:p>
          <a:p>
            <a:r>
              <a:rPr lang="en-US" dirty="0"/>
              <a:t>Specific case of the use of genetic information – golden state killer. In this situation there was a serial murder who they were unable to catch, but had a sample of his DNA. They ran it across data that was received from a private ancestry company, due to this they were able to narrow down the suspect list significantly and eventually catch the golden state killer. Obviously in this situation this is a positive outcome that we can all agree benefited society, but what protections might be offered in a more grey case. </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47508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is the government regulating when your genetic information can be accessed, sold, viewed, </a:t>
            </a:r>
            <a:r>
              <a:rPr lang="en-US" dirty="0" err="1"/>
              <a:t>etc</a:t>
            </a:r>
            <a:r>
              <a:rPr lang="en-US" dirty="0"/>
              <a:t>… </a:t>
            </a:r>
          </a:p>
          <a:p>
            <a:endParaRPr lang="en-US" dirty="0"/>
          </a:p>
          <a:p>
            <a:r>
              <a:rPr lang="en-US" dirty="0"/>
              <a:t>They really aren’t. There are little to no laws governing what consumer companies such as 23 and me can do with your genetic data. The only form of “regulation” is seen in the individual companies privacy agreement, so if you ever do one of these tests make sure to fully read their privacy agreement. If you read 23 and </a:t>
            </a:r>
            <a:r>
              <a:rPr lang="en-US" dirty="0" err="1"/>
              <a:t>mes</a:t>
            </a:r>
            <a:r>
              <a:rPr lang="en-US" dirty="0"/>
              <a:t> they state that they can sell your genetic data to a third party vendor, noting they will only sell to disease treatment companies, but this is still important to note. In the case of security breach your genetic information could be shared with anyone, as article states “You can cancel a credit card. You can’t change your DNA”</a:t>
            </a:r>
          </a:p>
          <a:p>
            <a:endParaRPr lang="en-US" dirty="0"/>
          </a:p>
          <a:p>
            <a:r>
              <a:rPr lang="en-US" dirty="0"/>
              <a:t>Thankfully in healthcare you are protected by HIPPA laws and GINA (genetic information nondiscrimination act) which protect the sharing of your genetic data from healthcare providers, and prevent discrimination in the hiring process/workplace and some insurance situations. (This mentioned in book)</a:t>
            </a:r>
          </a:p>
          <a:p>
            <a:endParaRPr lang="en-US" dirty="0"/>
          </a:p>
          <a:p>
            <a:r>
              <a:rPr lang="en-US" dirty="0"/>
              <a:t>Specific court case Maryland v King. This relates back to the golden state killer as it outlines warrant laws for demanding genetic data. Parallel to entering a house, unless it is within reasonable suspicion that there is criminal activity you cannot demand someone provide their genetic information. </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44410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needs to be changed and improved upon? </a:t>
            </a:r>
          </a:p>
          <a:p>
            <a:endParaRPr lang="en-US" dirty="0"/>
          </a:p>
          <a:p>
            <a:r>
              <a:rPr lang="en-US" dirty="0"/>
              <a:t>Regulations added across the board. Specific laws made that consumer companies must follow, the updating and amending of laws within healthcare, greater detailed outline of what the government can access about your genetic information and how this information can be used. Since this is such a new technology there is no precedent for how this should work, but regardless of the details regulations needs to be put into effect as the future implications could be extraordinary.</a:t>
            </a:r>
          </a:p>
          <a:p>
            <a:endParaRPr lang="en-US" dirty="0"/>
          </a:p>
          <a:p>
            <a:r>
              <a:rPr lang="en-US" dirty="0"/>
              <a:t>What could the future hold? Sequencing of fetal genomes </a:t>
            </a:r>
            <a:r>
              <a:rPr lang="en-US" dirty="0">
                <a:sym typeface="Wingdings" panose="05000000000000000000" pitchFamily="2" charset="2"/>
              </a:rPr>
              <a:t> already minorly used for screening of fatal diseases and disorders, but where does the line get drawn for too much data on a being that cannot consent -&gt; designer babies. Predictive analysis is already a technology present, telling you what predisposition you may have to health problems. This is not considered within GINA, and can cause problems with insurance and overall anxiety if not properly understood and regulated. Government genetic database? A requirement for all adults to get their genome sequenced to be stored by the government, the replace of SSN? Has the potential to significantly progress research, but I would say this is an extreme breach of privacy. All loops back to the precedent needs to be set and regulations need to be added.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009187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the government should make a law requiring ID for Internet access. 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“Should law require you to use an official ID for Internet access”</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imd.org/research-knowledge/articles/psychographics-the-behavioural-analysis-that-helped-cambridge-analytica-know-voters-min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rontiersin.org/articles/10.3389/fcomm.2020.00067/full" TargetMode="External"/><Relationship Id="rId5" Type="http://schemas.openxmlformats.org/officeDocument/2006/relationships/hyperlink" Target="https://www.npr.org/2018/03/20/595338116/what-did-cambridge-analytica-do-during-the-2016-election" TargetMode="External"/><Relationship Id="rId4" Type="http://schemas.openxmlformats.org/officeDocument/2006/relationships/hyperlink" Target="https://www.businessinsider.com/cambridge-analytica-a-guide-to-the-trump-linked-data-firm-that-harvested-50-million-facebook-profiles-2018-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par.nsf.gov/servlets/purl/10109137" TargetMode="External"/><Relationship Id="rId3" Type="http://schemas.openxmlformats.org/officeDocument/2006/relationships/hyperlink" Target="https://about.fb.com/news/2018/04/data-off-facebook/" TargetMode="External"/><Relationship Id="rId7" Type="http://schemas.openxmlformats.org/officeDocument/2006/relationships/hyperlink" Target="https://doi.org/10.1007/978-3-319-64680-0_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log.google/products/assistant/more-information-about-our-processes-safeguard-speech-data/" TargetMode="External"/><Relationship Id="rId5" Type="http://schemas.openxmlformats.org/officeDocument/2006/relationships/hyperlink" Target="https://www.tandfonline.com/doi/full/10.1080/1369118X.2018.1486870" TargetMode="External"/><Relationship Id="rId4" Type="http://schemas.openxmlformats.org/officeDocument/2006/relationships/hyperlink" Target="https://www.pewresearch.org/internet/2019/11/15/americans-and-privacy-concerned-confused-and-feeling-lack-of-control-over-their-personal-informatio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genome.gov/Health/Genomics-and-Medicine/Polygenic-risk-scor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bitesizebio.com/19816/how-are-crimes-solved-by-pc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cnbc.com/2020/01/23/23andme-lays-off-100-people-ceo-anne-wojcicki-explains-why.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cancer.gov/news-events/cancer-currents-blog/2016/brca-testing-breast-canc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Cambridge Analytica and Facebook</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Alexander Kwan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49642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mishandles data of users</a:t>
            </a:r>
          </a:p>
        </p:txBody>
      </p:sp>
      <p:sp>
        <p:nvSpPr>
          <p:cNvPr id="3" name="Content Placeholder 2"/>
          <p:cNvSpPr>
            <a:spLocks noGrp="1"/>
          </p:cNvSpPr>
          <p:nvPr>
            <p:ph sz="half" idx="1"/>
          </p:nvPr>
        </p:nvSpPr>
        <p:spPr/>
        <p:txBody>
          <a:bodyPr/>
          <a:lstStyle/>
          <a:p>
            <a:r>
              <a:rPr lang="en-US" dirty="0"/>
              <a:t>87 million Facebook users got their data obtained by Cambridge Analytica</a:t>
            </a:r>
          </a:p>
          <a:p>
            <a:r>
              <a:rPr lang="en-US" dirty="0"/>
              <a:t>Cambridge Analytica provides tools that can identify the personalities of people</a:t>
            </a:r>
          </a:p>
          <a:p>
            <a:r>
              <a:rPr lang="en-US" dirty="0"/>
              <a:t>Beneficial: Used in right business scenario or contravention of people’s human rights</a:t>
            </a:r>
          </a:p>
          <a:p>
            <a:r>
              <a:rPr lang="en-US" dirty="0"/>
              <a:t>Detrimental: Used to change outcome of democratic process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Kwan</a:t>
            </a:r>
          </a:p>
        </p:txBody>
      </p:sp>
      <p:pic>
        <p:nvPicPr>
          <p:cNvPr id="9" name="Picture 8" descr="Table&#10;&#10;Description automatically generated">
            <a:extLst>
              <a:ext uri="{FF2B5EF4-FFF2-40B4-BE49-F238E27FC236}">
                <a16:creationId xmlns:a16="http://schemas.microsoft.com/office/drawing/2014/main" id="{008208CD-67EC-47F3-872E-B99F85B7EB5F}"/>
              </a:ext>
            </a:extLst>
          </p:cNvPr>
          <p:cNvPicPr>
            <a:picLocks noChangeAspect="1"/>
          </p:cNvPicPr>
          <p:nvPr/>
        </p:nvPicPr>
        <p:blipFill>
          <a:blip r:embed="rId3"/>
          <a:stretch>
            <a:fillRect/>
          </a:stretch>
        </p:blipFill>
        <p:spPr>
          <a:xfrm>
            <a:off x="4363538" y="1163782"/>
            <a:ext cx="4652174" cy="2618509"/>
          </a:xfrm>
          <a:prstGeom prst="rect">
            <a:avLst/>
          </a:prstGeom>
        </p:spPr>
      </p:pic>
    </p:spTree>
    <p:extLst>
      <p:ext uri="{BB962C8B-B14F-4D97-AF65-F5344CB8AC3E}">
        <p14:creationId xmlns:p14="http://schemas.microsoft.com/office/powerpoint/2010/main" val="173757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Psychographic profiles</a:t>
            </a:r>
          </a:p>
        </p:txBody>
      </p:sp>
      <p:sp>
        <p:nvSpPr>
          <p:cNvPr id="3" name="Content Placeholder 2"/>
          <p:cNvSpPr>
            <a:spLocks noGrp="1"/>
          </p:cNvSpPr>
          <p:nvPr>
            <p:ph sz="half" idx="1"/>
          </p:nvPr>
        </p:nvSpPr>
        <p:spPr/>
        <p:txBody>
          <a:bodyPr/>
          <a:lstStyle/>
          <a:p>
            <a:r>
              <a:rPr lang="en-US" dirty="0"/>
              <a:t>CA discovers a new way to understand people's personalities</a:t>
            </a:r>
          </a:p>
          <a:p>
            <a:r>
              <a:rPr lang="en-US" dirty="0"/>
              <a:t>Michal Kosinski finds way to reverse engineer a personality profile from Facebook activity</a:t>
            </a:r>
          </a:p>
          <a:p>
            <a:r>
              <a:rPr lang="en-US" dirty="0"/>
              <a:t>Demographics are informational</a:t>
            </a:r>
          </a:p>
          <a:p>
            <a:r>
              <a:rPr lang="en-US" dirty="0"/>
              <a:t>Psychographics are behavioral</a:t>
            </a:r>
          </a:p>
          <a:p>
            <a:endParaRPr lang="en-US"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Kwan</a:t>
            </a:r>
          </a:p>
        </p:txBody>
      </p:sp>
      <p:pic>
        <p:nvPicPr>
          <p:cNvPr id="11" name="Picture 10" descr="A picture containing diagram&#10;&#10;Description automatically generated">
            <a:extLst>
              <a:ext uri="{FF2B5EF4-FFF2-40B4-BE49-F238E27FC236}">
                <a16:creationId xmlns:a16="http://schemas.microsoft.com/office/drawing/2014/main" id="{5C9FEC25-F07A-48BF-8D64-58B05C167EA9}"/>
              </a:ext>
            </a:extLst>
          </p:cNvPr>
          <p:cNvPicPr>
            <a:picLocks noChangeAspect="1"/>
          </p:cNvPicPr>
          <p:nvPr/>
        </p:nvPicPr>
        <p:blipFill>
          <a:blip r:embed="rId3"/>
          <a:stretch>
            <a:fillRect/>
          </a:stretch>
        </p:blipFill>
        <p:spPr>
          <a:xfrm>
            <a:off x="4572000" y="405109"/>
            <a:ext cx="4170498" cy="4182753"/>
          </a:xfrm>
          <a:prstGeom prst="rect">
            <a:avLst/>
          </a:prstGeom>
        </p:spPr>
      </p:pic>
    </p:spTree>
    <p:extLst>
      <p:ext uri="{BB962C8B-B14F-4D97-AF65-F5344CB8AC3E}">
        <p14:creationId xmlns:p14="http://schemas.microsoft.com/office/powerpoint/2010/main" val="374855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presidential election</a:t>
            </a:r>
          </a:p>
        </p:txBody>
      </p:sp>
      <p:sp>
        <p:nvSpPr>
          <p:cNvPr id="3" name="Content Placeholder 2"/>
          <p:cNvSpPr>
            <a:spLocks noGrp="1"/>
          </p:cNvSpPr>
          <p:nvPr>
            <p:ph sz="half" idx="1"/>
          </p:nvPr>
        </p:nvSpPr>
        <p:spPr/>
        <p:txBody>
          <a:bodyPr/>
          <a:lstStyle/>
          <a:p>
            <a:r>
              <a:rPr lang="en-US" dirty="0"/>
              <a:t>CA founded in 2013 with the focus on U.S. elections</a:t>
            </a:r>
          </a:p>
          <a:p>
            <a:r>
              <a:rPr lang="en-US" dirty="0"/>
              <a:t>Personality drives behavior and behavior influences how you vote</a:t>
            </a:r>
          </a:p>
          <a:p>
            <a:r>
              <a:rPr lang="en-US" dirty="0"/>
              <a:t>Target persuadable in specific precincts to flip the state</a:t>
            </a:r>
          </a:p>
          <a:p>
            <a:r>
              <a:rPr lang="en-US" dirty="0"/>
              <a:t>Content bombardments with ads, blogs, websites, and articles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Kwan</a:t>
            </a:r>
          </a:p>
        </p:txBody>
      </p:sp>
      <p:pic>
        <p:nvPicPr>
          <p:cNvPr id="13" name="Picture 12" descr="Map&#10;&#10;Description automatically generated">
            <a:extLst>
              <a:ext uri="{FF2B5EF4-FFF2-40B4-BE49-F238E27FC236}">
                <a16:creationId xmlns:a16="http://schemas.microsoft.com/office/drawing/2014/main" id="{B403EF44-FB6A-4801-9C6A-C3E0C9ACC3F5}"/>
              </a:ext>
            </a:extLst>
          </p:cNvPr>
          <p:cNvPicPr>
            <a:picLocks noChangeAspect="1"/>
          </p:cNvPicPr>
          <p:nvPr/>
        </p:nvPicPr>
        <p:blipFill>
          <a:blip r:embed="rId3"/>
          <a:stretch>
            <a:fillRect/>
          </a:stretch>
        </p:blipFill>
        <p:spPr>
          <a:xfrm>
            <a:off x="4086758" y="1005840"/>
            <a:ext cx="4941423" cy="3131820"/>
          </a:xfrm>
          <a:prstGeom prst="rect">
            <a:avLst/>
          </a:prstGeom>
        </p:spPr>
      </p:pic>
    </p:spTree>
    <p:extLst>
      <p:ext uri="{BB962C8B-B14F-4D97-AF65-F5344CB8AC3E}">
        <p14:creationId xmlns:p14="http://schemas.microsoft.com/office/powerpoint/2010/main" val="323964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privacy legislation is needed</a:t>
            </a:r>
          </a:p>
        </p:txBody>
      </p:sp>
      <p:sp>
        <p:nvSpPr>
          <p:cNvPr id="3" name="Content Placeholder 2"/>
          <p:cNvSpPr>
            <a:spLocks noGrp="1"/>
          </p:cNvSpPr>
          <p:nvPr>
            <p:ph sz="half" idx="1"/>
          </p:nvPr>
        </p:nvSpPr>
        <p:spPr/>
        <p:txBody>
          <a:bodyPr/>
          <a:lstStyle/>
          <a:p>
            <a:r>
              <a:rPr lang="en-US" dirty="0"/>
              <a:t>Facebook failed to keeps user's personal information secure</a:t>
            </a:r>
          </a:p>
          <a:p>
            <a:r>
              <a:rPr lang="en-US" dirty="0"/>
              <a:t>Facebook charged with $5 billion penalty </a:t>
            </a:r>
          </a:p>
          <a:p>
            <a:r>
              <a:rPr lang="en-US" dirty="0"/>
              <a:t>Legislation is required to hold big tech companies accountable for the decisions they make its users’ privacy</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Alexander Kwan</a:t>
            </a:r>
            <a:endParaRPr lang="en-US" sz="1400" dirty="0">
              <a:solidFill>
                <a:schemeClr val="tx1"/>
              </a:solidFill>
              <a:latin typeface="+mj-lt"/>
            </a:endParaRPr>
          </a:p>
        </p:txBody>
      </p:sp>
      <p:pic>
        <p:nvPicPr>
          <p:cNvPr id="8" name="Picture 7" descr="Chart, bubble chart&#10;&#10;Description automatically generated">
            <a:extLst>
              <a:ext uri="{FF2B5EF4-FFF2-40B4-BE49-F238E27FC236}">
                <a16:creationId xmlns:a16="http://schemas.microsoft.com/office/drawing/2014/main" id="{C97AADBD-F491-46E3-ABD4-5FF30CAEA292}"/>
              </a:ext>
            </a:extLst>
          </p:cNvPr>
          <p:cNvPicPr>
            <a:picLocks noChangeAspect="1"/>
          </p:cNvPicPr>
          <p:nvPr/>
        </p:nvPicPr>
        <p:blipFill>
          <a:blip r:embed="rId3"/>
          <a:stretch>
            <a:fillRect/>
          </a:stretch>
        </p:blipFill>
        <p:spPr>
          <a:xfrm>
            <a:off x="4386344" y="1286737"/>
            <a:ext cx="4428611" cy="2214305"/>
          </a:xfrm>
          <a:prstGeom prst="rect">
            <a:avLst/>
          </a:prstGeom>
        </p:spPr>
      </p:pic>
    </p:spTree>
    <p:extLst>
      <p:ext uri="{BB962C8B-B14F-4D97-AF65-F5344CB8AC3E}">
        <p14:creationId xmlns:p14="http://schemas.microsoft.com/office/powerpoint/2010/main" val="231516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[1]Michael R. Wade, “Psychographics: the </a:t>
            </a:r>
            <a:r>
              <a:rPr lang="en-US" dirty="0" err="1"/>
              <a:t>behavioural</a:t>
            </a:r>
            <a:r>
              <a:rPr lang="en-US" dirty="0"/>
              <a:t> analysis helping Cambridge Analytics”, August 28, 2018,  </a:t>
            </a:r>
            <a:r>
              <a:rPr lang="en-US" dirty="0">
                <a:hlinkClick r:id="rId3"/>
              </a:rPr>
              <a:t>https://www.imd.org/research-knowledge/articles/psychographics-the-behavioural-analysis-that-helped-cambridge-analytica-know-voters-minds/</a:t>
            </a:r>
            <a:r>
              <a:rPr lang="en-US" dirty="0"/>
              <a:t> (4/10)</a:t>
            </a:r>
          </a:p>
          <a:p>
            <a:pPr marL="0" indent="0">
              <a:buNone/>
            </a:pPr>
            <a:r>
              <a:rPr lang="en-US" dirty="0"/>
              <a:t>[2]Alexandra Ma, “Facebook understood how dangerous the Trump-linked data firm Cambridge Analytica could be much earlier than it previously said. Here's everything that's happened up until now.”, August 23, 2019,  </a:t>
            </a:r>
            <a:r>
              <a:rPr lang="en-US" dirty="0">
                <a:hlinkClick r:id="rId4"/>
              </a:rPr>
              <a:t>https://www.businessinsider.com/cambridge-analytica-a-guide-to-the-trump-linked-data-firm-that-harvested-50-million-facebook-profiles-2018-3</a:t>
            </a:r>
            <a:r>
              <a:rPr lang="en-US" dirty="0"/>
              <a:t> (4/10</a:t>
            </a:r>
          </a:p>
          <a:p>
            <a:pPr marL="0" indent="0">
              <a:buNone/>
            </a:pPr>
            <a:r>
              <a:rPr lang="en-US" dirty="0"/>
              <a:t>[3]Scott </a:t>
            </a:r>
            <a:r>
              <a:rPr lang="en-US" dirty="0" err="1"/>
              <a:t>Detrow</a:t>
            </a:r>
            <a:r>
              <a:rPr lang="en-US" dirty="0"/>
              <a:t>, “What Did Cambridge Analytica Do During The 2016 Election?”, March 20, 2018,  </a:t>
            </a:r>
            <a:r>
              <a:rPr lang="en-US" dirty="0">
                <a:hlinkClick r:id="rId5"/>
              </a:rPr>
              <a:t>https://www.npr.org/2018/03/20/595338116/what-did-cambridge-analytica-do-during-the-2016-election</a:t>
            </a:r>
            <a:r>
              <a:rPr lang="en-US" dirty="0"/>
              <a:t> (4/10)</a:t>
            </a:r>
          </a:p>
          <a:p>
            <a:pPr marL="0" indent="0">
              <a:buNone/>
            </a:pPr>
            <a:r>
              <a:rPr lang="en-US" dirty="0"/>
              <a:t>[4] The Great Hack(2019) – Netflix</a:t>
            </a:r>
          </a:p>
          <a:p>
            <a:pPr marL="0" indent="0">
              <a:buNone/>
            </a:pPr>
            <a:r>
              <a:rPr lang="en-US" dirty="0"/>
              <a:t>[5] </a:t>
            </a:r>
            <a:r>
              <a:rPr lang="en-US" dirty="0" err="1"/>
              <a:t>Vian</a:t>
            </a:r>
            <a:r>
              <a:rPr lang="en-US" dirty="0"/>
              <a:t> </a:t>
            </a:r>
            <a:r>
              <a:rPr lang="en-US" dirty="0" err="1"/>
              <a:t>Bakir</a:t>
            </a:r>
            <a:r>
              <a:rPr lang="en-US" dirty="0"/>
              <a:t>, “Psychological Operations in Digital Political Campaigns: Assessing Cambridge Analytica's Psychographic Profiling and Targeting”, July 27, 2020, </a:t>
            </a:r>
            <a:r>
              <a:rPr lang="en-US" dirty="0">
                <a:hlinkClick r:id="rId6"/>
              </a:rPr>
              <a:t>https://www.frontiersin.org/articles/10.3389/fcomm.2020.00067/full</a:t>
            </a:r>
            <a:r>
              <a:rPr lang="en-US" dirty="0"/>
              <a:t> (4/16)</a:t>
            </a:r>
          </a:p>
        </p:txBody>
      </p:sp>
      <p:sp>
        <p:nvSpPr>
          <p:cNvPr id="4" name="Footer Placeholder 3"/>
          <p:cNvSpPr>
            <a:spLocks noGrp="1"/>
          </p:cNvSpPr>
          <p:nvPr>
            <p:ph type="ftr" sz="quarter" idx="11"/>
          </p:nvPr>
        </p:nvSpPr>
        <p:spPr/>
        <p:txBody>
          <a:bodyPr/>
          <a:lstStyle/>
          <a:p>
            <a:r>
              <a:rPr lang="sk-SK" dirty="0"/>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Alexander Kwan</a:t>
            </a:r>
            <a:endParaRPr lang="en-US" sz="1400" dirty="0">
              <a:solidFill>
                <a:schemeClr val="tx1"/>
              </a:solidFill>
              <a:latin typeface="+mj-lt"/>
            </a:endParaRPr>
          </a:p>
        </p:txBody>
      </p:sp>
    </p:spTree>
    <p:extLst>
      <p:ext uri="{BB962C8B-B14F-4D97-AF65-F5344CB8AC3E}">
        <p14:creationId xmlns:p14="http://schemas.microsoft.com/office/powerpoint/2010/main" val="1733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Opting out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Arthur Robinson IV</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79810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sz="half" idx="1"/>
          </p:nvPr>
        </p:nvSpPr>
        <p:spPr/>
        <p:txBody>
          <a:bodyPr/>
          <a:lstStyle/>
          <a:p>
            <a:r>
              <a:rPr lang="en-US" dirty="0"/>
              <a:t>Google:</a:t>
            </a:r>
          </a:p>
          <a:p>
            <a:pPr lvl="1"/>
            <a:r>
              <a:rPr lang="en-US" dirty="0"/>
              <a:t>Web/app activity</a:t>
            </a:r>
          </a:p>
          <a:p>
            <a:pPr lvl="1"/>
            <a:r>
              <a:rPr lang="en-US" dirty="0"/>
              <a:t>Ad personalization</a:t>
            </a:r>
          </a:p>
          <a:p>
            <a:pPr lvl="1"/>
            <a:r>
              <a:rPr lang="en-US" dirty="0"/>
              <a:t>Account required even for free apps</a:t>
            </a:r>
          </a:p>
          <a:p>
            <a:r>
              <a:rPr lang="en-US" dirty="0"/>
              <a:t>Facebook</a:t>
            </a:r>
          </a:p>
          <a:p>
            <a:pPr lvl="1"/>
            <a:r>
              <a:rPr lang="en-US" dirty="0"/>
              <a:t>Off-Facebook activity</a:t>
            </a:r>
          </a:p>
          <a:p>
            <a:pPr lvl="1"/>
            <a:r>
              <a:rPr lang="en-US" dirty="0"/>
              <a:t>In-app history permanently on</a:t>
            </a:r>
          </a:p>
          <a:p>
            <a:pPr lvl="1"/>
            <a:r>
              <a:rPr lang="en-US" dirty="0"/>
              <a:t>Collects info on non-users</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Arthur Robinson IV</a:t>
            </a:r>
          </a:p>
        </p:txBody>
      </p:sp>
      <p:sp>
        <p:nvSpPr>
          <p:cNvPr id="4" name="TextBox 3">
            <a:extLst>
              <a:ext uri="{FF2B5EF4-FFF2-40B4-BE49-F238E27FC236}">
                <a16:creationId xmlns:a16="http://schemas.microsoft.com/office/drawing/2014/main" id="{FB54DD2F-0712-472F-A4BE-1F5FD98F930D}"/>
              </a:ext>
            </a:extLst>
          </p:cNvPr>
          <p:cNvSpPr txBox="1"/>
          <p:nvPr/>
        </p:nvSpPr>
        <p:spPr>
          <a:xfrm>
            <a:off x="792135" y="4251433"/>
            <a:ext cx="3514142" cy="480131"/>
          </a:xfrm>
          <a:prstGeom prst="rect">
            <a:avLst/>
          </a:prstGeom>
          <a:noFill/>
        </p:spPr>
        <p:txBody>
          <a:bodyPr wrap="square" rtlCol="0">
            <a:spAutoFit/>
          </a:bodyPr>
          <a:lstStyle/>
          <a:p>
            <a:pPr>
              <a:lnSpc>
                <a:spcPct val="90000"/>
              </a:lnSpc>
            </a:pPr>
            <a:r>
              <a:rPr lang="en-US" sz="2800" dirty="0"/>
              <a:t>Is this ethical? No!</a:t>
            </a:r>
          </a:p>
        </p:txBody>
      </p:sp>
      <p:pic>
        <p:nvPicPr>
          <p:cNvPr id="9" name="Picture 8">
            <a:extLst>
              <a:ext uri="{FF2B5EF4-FFF2-40B4-BE49-F238E27FC236}">
                <a16:creationId xmlns:a16="http://schemas.microsoft.com/office/drawing/2014/main" id="{3DA854B5-0153-4B7D-BFBB-6F0917572DD1}"/>
              </a:ext>
            </a:extLst>
          </p:cNvPr>
          <p:cNvPicPr>
            <a:picLocks noChangeAspect="1"/>
          </p:cNvPicPr>
          <p:nvPr/>
        </p:nvPicPr>
        <p:blipFill>
          <a:blip r:embed="rId3"/>
          <a:stretch>
            <a:fillRect/>
          </a:stretch>
        </p:blipFill>
        <p:spPr>
          <a:xfrm>
            <a:off x="4459317" y="1121486"/>
            <a:ext cx="4283181" cy="3279474"/>
          </a:xfrm>
          <a:prstGeom prst="rect">
            <a:avLst/>
          </a:prstGeom>
        </p:spPr>
      </p:pic>
    </p:spTree>
    <p:extLst>
      <p:ext uri="{BB962C8B-B14F-4D97-AF65-F5344CB8AC3E}">
        <p14:creationId xmlns:p14="http://schemas.microsoft.com/office/powerpoint/2010/main" val="347887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Act Utilitarianism: People are unhappy</a:t>
            </a:r>
          </a:p>
        </p:txBody>
      </p:sp>
      <p:sp>
        <p:nvSpPr>
          <p:cNvPr id="3" name="Content Placeholder 2"/>
          <p:cNvSpPr>
            <a:spLocks noGrp="1"/>
          </p:cNvSpPr>
          <p:nvPr>
            <p:ph sz="half" idx="1"/>
          </p:nvPr>
        </p:nvSpPr>
        <p:spPr>
          <a:xfrm>
            <a:off x="85969" y="1176720"/>
            <a:ext cx="4333631" cy="3352800"/>
          </a:xfrm>
        </p:spPr>
        <p:txBody>
          <a:bodyPr/>
          <a:lstStyle/>
          <a:p>
            <a:pPr algn="r"/>
            <a:r>
              <a:rPr lang="en-US" dirty="0"/>
              <a:t>Lack of control:</a:t>
            </a:r>
          </a:p>
          <a:p>
            <a:pPr algn="r"/>
            <a:endParaRPr lang="en-US" dirty="0"/>
          </a:p>
          <a:p>
            <a:pPr algn="r"/>
            <a:r>
              <a:rPr lang="en-US" dirty="0"/>
              <a:t>Risks outweigh benefits:</a:t>
            </a:r>
          </a:p>
          <a:p>
            <a:pPr algn="r"/>
            <a:endParaRPr lang="en-US" dirty="0"/>
          </a:p>
          <a:p>
            <a:pPr algn="r"/>
            <a:r>
              <a:rPr lang="en-US" dirty="0"/>
              <a:t>Concern over data use:</a:t>
            </a:r>
          </a:p>
          <a:p>
            <a:pPr algn="r"/>
            <a:endParaRPr lang="en-US" dirty="0"/>
          </a:p>
          <a:p>
            <a:pPr algn="r"/>
            <a:r>
              <a:rPr lang="en-US" dirty="0"/>
              <a:t>Lack of understanding about data use:</a:t>
            </a:r>
          </a:p>
          <a:p>
            <a:pPr marL="205768" lvl="1" indent="0" algn="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Arthur Robinson IV</a:t>
            </a:r>
          </a:p>
        </p:txBody>
      </p:sp>
      <p:grpSp>
        <p:nvGrpSpPr>
          <p:cNvPr id="9" name="Group 8">
            <a:extLst>
              <a:ext uri="{FF2B5EF4-FFF2-40B4-BE49-F238E27FC236}">
                <a16:creationId xmlns:a16="http://schemas.microsoft.com/office/drawing/2014/main" id="{82809FC3-7F3B-41C7-937A-9B1638AB9FEB}"/>
              </a:ext>
            </a:extLst>
          </p:cNvPr>
          <p:cNvGrpSpPr/>
          <p:nvPr/>
        </p:nvGrpSpPr>
        <p:grpSpPr>
          <a:xfrm>
            <a:off x="4261338" y="809905"/>
            <a:ext cx="4530969" cy="3457585"/>
            <a:chOff x="4261338" y="1093686"/>
            <a:chExt cx="4530969" cy="3457585"/>
          </a:xfrm>
        </p:grpSpPr>
        <p:graphicFrame>
          <p:nvGraphicFramePr>
            <p:cNvPr id="14" name="Chart 13">
              <a:extLst>
                <a:ext uri="{FF2B5EF4-FFF2-40B4-BE49-F238E27FC236}">
                  <a16:creationId xmlns:a16="http://schemas.microsoft.com/office/drawing/2014/main" id="{375F9457-89F7-425E-98F2-877D4785426A}"/>
                </a:ext>
              </a:extLst>
            </p:cNvPr>
            <p:cNvGraphicFramePr/>
            <p:nvPr>
              <p:extLst/>
            </p:nvPr>
          </p:nvGraphicFramePr>
          <p:xfrm>
            <a:off x="4261338" y="1093686"/>
            <a:ext cx="4196862" cy="345758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9713C28-3EBC-4898-A455-E6615153A126}"/>
                </a:ext>
              </a:extLst>
            </p:cNvPr>
            <p:cNvSpPr txBox="1"/>
            <p:nvPr/>
          </p:nvSpPr>
          <p:spPr>
            <a:xfrm>
              <a:off x="7745046" y="1374276"/>
              <a:ext cx="1047261" cy="480131"/>
            </a:xfrm>
            <a:prstGeom prst="rect">
              <a:avLst/>
            </a:prstGeom>
            <a:noFill/>
          </p:spPr>
          <p:txBody>
            <a:bodyPr wrap="square" rtlCol="0">
              <a:spAutoFit/>
            </a:bodyPr>
            <a:lstStyle/>
            <a:p>
              <a:pPr>
                <a:lnSpc>
                  <a:spcPct val="90000"/>
                </a:lnSpc>
              </a:pPr>
              <a:r>
                <a:rPr lang="en-US" sz="2800" dirty="0"/>
                <a:t>81%</a:t>
              </a:r>
            </a:p>
          </p:txBody>
        </p:sp>
        <p:sp>
          <p:nvSpPr>
            <p:cNvPr id="16" name="TextBox 15">
              <a:extLst>
                <a:ext uri="{FF2B5EF4-FFF2-40B4-BE49-F238E27FC236}">
                  <a16:creationId xmlns:a16="http://schemas.microsoft.com/office/drawing/2014/main" id="{F60D8F2D-3EA1-462E-9E9D-E51ECBEE78F8}"/>
                </a:ext>
              </a:extLst>
            </p:cNvPr>
            <p:cNvSpPr txBox="1"/>
            <p:nvPr/>
          </p:nvSpPr>
          <p:spPr>
            <a:xfrm>
              <a:off x="7745046" y="2169700"/>
              <a:ext cx="1047261" cy="480131"/>
            </a:xfrm>
            <a:prstGeom prst="rect">
              <a:avLst/>
            </a:prstGeom>
            <a:noFill/>
          </p:spPr>
          <p:txBody>
            <a:bodyPr wrap="square" rtlCol="0">
              <a:spAutoFit/>
            </a:bodyPr>
            <a:lstStyle/>
            <a:p>
              <a:pPr>
                <a:lnSpc>
                  <a:spcPct val="90000"/>
                </a:lnSpc>
              </a:pPr>
              <a:r>
                <a:rPr lang="en-US" sz="2800" dirty="0"/>
                <a:t>81%</a:t>
              </a:r>
            </a:p>
          </p:txBody>
        </p:sp>
        <p:sp>
          <p:nvSpPr>
            <p:cNvPr id="17" name="TextBox 16">
              <a:extLst>
                <a:ext uri="{FF2B5EF4-FFF2-40B4-BE49-F238E27FC236}">
                  <a16:creationId xmlns:a16="http://schemas.microsoft.com/office/drawing/2014/main" id="{C6DE44A1-3329-4A96-B922-F9F42FBD961E}"/>
                </a:ext>
              </a:extLst>
            </p:cNvPr>
            <p:cNvSpPr txBox="1"/>
            <p:nvPr/>
          </p:nvSpPr>
          <p:spPr>
            <a:xfrm>
              <a:off x="7745045" y="2965124"/>
              <a:ext cx="1047261" cy="480131"/>
            </a:xfrm>
            <a:prstGeom prst="rect">
              <a:avLst/>
            </a:prstGeom>
            <a:noFill/>
          </p:spPr>
          <p:txBody>
            <a:bodyPr wrap="square" rtlCol="0">
              <a:spAutoFit/>
            </a:bodyPr>
            <a:lstStyle/>
            <a:p>
              <a:pPr>
                <a:lnSpc>
                  <a:spcPct val="90000"/>
                </a:lnSpc>
              </a:pPr>
              <a:r>
                <a:rPr lang="en-US" sz="2800" dirty="0"/>
                <a:t>79%</a:t>
              </a:r>
            </a:p>
          </p:txBody>
        </p:sp>
        <p:sp>
          <p:nvSpPr>
            <p:cNvPr id="18" name="TextBox 17">
              <a:extLst>
                <a:ext uri="{FF2B5EF4-FFF2-40B4-BE49-F238E27FC236}">
                  <a16:creationId xmlns:a16="http://schemas.microsoft.com/office/drawing/2014/main" id="{2D1FA157-B578-403A-9711-164A69368815}"/>
                </a:ext>
              </a:extLst>
            </p:cNvPr>
            <p:cNvSpPr txBox="1"/>
            <p:nvPr/>
          </p:nvSpPr>
          <p:spPr>
            <a:xfrm>
              <a:off x="7745043" y="3758197"/>
              <a:ext cx="1047261" cy="480131"/>
            </a:xfrm>
            <a:prstGeom prst="rect">
              <a:avLst/>
            </a:prstGeom>
            <a:noFill/>
          </p:spPr>
          <p:txBody>
            <a:bodyPr wrap="square" rtlCol="0">
              <a:spAutoFit/>
            </a:bodyPr>
            <a:lstStyle/>
            <a:p>
              <a:pPr>
                <a:lnSpc>
                  <a:spcPct val="90000"/>
                </a:lnSpc>
              </a:pPr>
              <a:r>
                <a:rPr lang="en-US" sz="2800" dirty="0"/>
                <a:t>59%</a:t>
              </a:r>
            </a:p>
          </p:txBody>
        </p:sp>
      </p:grpSp>
      <p:sp>
        <p:nvSpPr>
          <p:cNvPr id="4" name="Rectangle 3">
            <a:extLst>
              <a:ext uri="{FF2B5EF4-FFF2-40B4-BE49-F238E27FC236}">
                <a16:creationId xmlns:a16="http://schemas.microsoft.com/office/drawing/2014/main" id="{9AEC9718-696A-490C-9E79-4DEEB58DF66E}"/>
              </a:ext>
            </a:extLst>
          </p:cNvPr>
          <p:cNvSpPr/>
          <p:nvPr/>
        </p:nvSpPr>
        <p:spPr>
          <a:xfrm>
            <a:off x="2057401" y="4271031"/>
            <a:ext cx="7086600" cy="584775"/>
          </a:xfrm>
          <a:prstGeom prst="rect">
            <a:avLst/>
          </a:prstGeom>
        </p:spPr>
        <p:txBody>
          <a:bodyPr wrap="square">
            <a:spAutoFit/>
          </a:bodyPr>
          <a:lstStyle/>
          <a:p>
            <a:r>
              <a:rPr lang="en-US" sz="1600" i="1" dirty="0" err="1"/>
              <a:t>Auxier</a:t>
            </a:r>
            <a:r>
              <a:rPr lang="en-US" sz="1600" i="1" dirty="0"/>
              <a:t>, Brooke, et al. “Americans and Privacy: Concerned, Confused and Feeling Lack of Control Over Their Personal Information” (Pew Research Center, 2019) [2]</a:t>
            </a:r>
          </a:p>
        </p:txBody>
      </p:sp>
    </p:spTree>
    <p:extLst>
      <p:ext uri="{BB962C8B-B14F-4D97-AF65-F5344CB8AC3E}">
        <p14:creationId xmlns:p14="http://schemas.microsoft.com/office/powerpoint/2010/main" val="349879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Kantianism: users are a means to an end</a:t>
            </a:r>
          </a:p>
        </p:txBody>
      </p:sp>
      <p:sp>
        <p:nvSpPr>
          <p:cNvPr id="3" name="Content Placeholder 2"/>
          <p:cNvSpPr>
            <a:spLocks noGrp="1"/>
          </p:cNvSpPr>
          <p:nvPr>
            <p:ph sz="half" idx="1"/>
          </p:nvPr>
        </p:nvSpPr>
        <p:spPr>
          <a:xfrm>
            <a:off x="490308" y="1349268"/>
            <a:ext cx="3797914" cy="3352800"/>
          </a:xfrm>
        </p:spPr>
        <p:txBody>
          <a:bodyPr/>
          <a:lstStyle/>
          <a:p>
            <a:r>
              <a:rPr lang="en-US" dirty="0"/>
              <a:t>Do people read the Privacy Policy?</a:t>
            </a:r>
          </a:p>
          <a:p>
            <a:pPr lvl="1"/>
            <a:r>
              <a:rPr lang="en-US" dirty="0"/>
              <a:t>Privacy Policy should have taken 29-32 minutes to read</a:t>
            </a:r>
          </a:p>
          <a:p>
            <a:pPr lvl="1"/>
            <a:r>
              <a:rPr lang="en-US" dirty="0"/>
              <a:t>Users who didn’t skip spent average of 73 seconds reading</a:t>
            </a:r>
          </a:p>
          <a:p>
            <a:r>
              <a:rPr lang="en-US" dirty="0"/>
              <a:t>Why not?</a:t>
            </a:r>
          </a:p>
          <a:p>
            <a:pPr lvl="1"/>
            <a:r>
              <a:rPr lang="en-US" dirty="0"/>
              <a:t>Information overload</a:t>
            </a:r>
          </a:p>
          <a:p>
            <a:pPr lvl="1"/>
            <a:r>
              <a:rPr lang="en-US" dirty="0"/>
              <a:t>Nothing to hide</a:t>
            </a:r>
          </a:p>
          <a:p>
            <a:pPr lvl="1"/>
            <a:r>
              <a:rPr lang="en-US" dirty="0"/>
              <a:t>Difficult to understand</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Arthur Robinson IV</a:t>
            </a:r>
          </a:p>
        </p:txBody>
      </p:sp>
      <p:grpSp>
        <p:nvGrpSpPr>
          <p:cNvPr id="12" name="Group 11">
            <a:extLst>
              <a:ext uri="{FF2B5EF4-FFF2-40B4-BE49-F238E27FC236}">
                <a16:creationId xmlns:a16="http://schemas.microsoft.com/office/drawing/2014/main" id="{B6422952-4855-47B8-A2C2-7BDC6F301101}"/>
              </a:ext>
            </a:extLst>
          </p:cNvPr>
          <p:cNvGrpSpPr/>
          <p:nvPr/>
        </p:nvGrpSpPr>
        <p:grpSpPr>
          <a:xfrm>
            <a:off x="4169730" y="1390724"/>
            <a:ext cx="4998181" cy="3010236"/>
            <a:chOff x="4028615" y="1208982"/>
            <a:chExt cx="4998181" cy="3010236"/>
          </a:xfrm>
        </p:grpSpPr>
        <p:graphicFrame>
          <p:nvGraphicFramePr>
            <p:cNvPr id="9" name="Chart 8">
              <a:extLst>
                <a:ext uri="{FF2B5EF4-FFF2-40B4-BE49-F238E27FC236}">
                  <a16:creationId xmlns:a16="http://schemas.microsoft.com/office/drawing/2014/main" id="{9F1DA254-371C-4E1F-B87F-B03762CABC20}"/>
                </a:ext>
              </a:extLst>
            </p:cNvPr>
            <p:cNvGraphicFramePr/>
            <p:nvPr>
              <p:extLst/>
            </p:nvPr>
          </p:nvGraphicFramePr>
          <p:xfrm>
            <a:off x="4028615" y="1270847"/>
            <a:ext cx="4490545" cy="2948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C9DF48F-CC36-4154-B240-29CFCEC11900}"/>
                </a:ext>
              </a:extLst>
            </p:cNvPr>
            <p:cNvSpPr txBox="1"/>
            <p:nvPr/>
          </p:nvSpPr>
          <p:spPr>
            <a:xfrm>
              <a:off x="8252682" y="2469323"/>
              <a:ext cx="774114" cy="369332"/>
            </a:xfrm>
            <a:prstGeom prst="rect">
              <a:avLst/>
            </a:prstGeom>
            <a:noFill/>
          </p:spPr>
          <p:txBody>
            <a:bodyPr wrap="square" rtlCol="0">
              <a:spAutoFit/>
            </a:bodyPr>
            <a:lstStyle/>
            <a:p>
              <a:pPr>
                <a:lnSpc>
                  <a:spcPct val="90000"/>
                </a:lnSpc>
              </a:pPr>
              <a:r>
                <a:rPr lang="en-US" sz="2000" dirty="0"/>
                <a:t>74%</a:t>
              </a:r>
            </a:p>
          </p:txBody>
        </p:sp>
        <p:sp>
          <p:nvSpPr>
            <p:cNvPr id="11" name="TextBox 10">
              <a:extLst>
                <a:ext uri="{FF2B5EF4-FFF2-40B4-BE49-F238E27FC236}">
                  <a16:creationId xmlns:a16="http://schemas.microsoft.com/office/drawing/2014/main" id="{24EBB36A-F18C-4769-A447-C51E55A7E907}"/>
                </a:ext>
              </a:extLst>
            </p:cNvPr>
            <p:cNvSpPr txBox="1"/>
            <p:nvPr/>
          </p:nvSpPr>
          <p:spPr>
            <a:xfrm>
              <a:off x="4492897" y="1208982"/>
              <a:ext cx="774114" cy="369332"/>
            </a:xfrm>
            <a:prstGeom prst="rect">
              <a:avLst/>
            </a:prstGeom>
            <a:noFill/>
          </p:spPr>
          <p:txBody>
            <a:bodyPr wrap="square" rtlCol="0">
              <a:spAutoFit/>
            </a:bodyPr>
            <a:lstStyle/>
            <a:p>
              <a:pPr>
                <a:lnSpc>
                  <a:spcPct val="90000"/>
                </a:lnSpc>
              </a:pPr>
              <a:r>
                <a:rPr lang="en-US" sz="2000" dirty="0"/>
                <a:t>26%</a:t>
              </a:r>
            </a:p>
          </p:txBody>
        </p:sp>
      </p:grpSp>
      <p:sp>
        <p:nvSpPr>
          <p:cNvPr id="13" name="Rectangle 12">
            <a:extLst>
              <a:ext uri="{FF2B5EF4-FFF2-40B4-BE49-F238E27FC236}">
                <a16:creationId xmlns:a16="http://schemas.microsoft.com/office/drawing/2014/main" id="{BF5C1490-573A-4D10-8944-E66690467B06}"/>
              </a:ext>
            </a:extLst>
          </p:cNvPr>
          <p:cNvSpPr/>
          <p:nvPr/>
        </p:nvSpPr>
        <p:spPr>
          <a:xfrm>
            <a:off x="0" y="4395231"/>
            <a:ext cx="9207063" cy="584775"/>
          </a:xfrm>
          <a:prstGeom prst="rect">
            <a:avLst/>
          </a:prstGeom>
        </p:spPr>
        <p:txBody>
          <a:bodyPr wrap="square">
            <a:spAutoFit/>
          </a:bodyPr>
          <a:lstStyle/>
          <a:p>
            <a:r>
              <a:rPr lang="en-US" sz="1600" i="1" dirty="0"/>
              <a:t>Obar, Jonathan A. &amp; </a:t>
            </a:r>
            <a:r>
              <a:rPr lang="en-US" sz="1600" i="1" dirty="0" err="1"/>
              <a:t>Oeldorf</a:t>
            </a:r>
            <a:r>
              <a:rPr lang="en-US" sz="1600" i="1" dirty="0"/>
              <a:t>-Hirsch, Anne, “The biggest lie on the Internet: ignoring the privacy policies and terms of service policies of social networking services” (Information, Communication &amp; Society, 2018) [3]</a:t>
            </a:r>
          </a:p>
        </p:txBody>
      </p:sp>
    </p:spTree>
    <p:extLst>
      <p:ext uri="{BB962C8B-B14F-4D97-AF65-F5344CB8AC3E}">
        <p14:creationId xmlns:p14="http://schemas.microsoft.com/office/powerpoint/2010/main" val="409396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enables useful tech</a:t>
            </a:r>
          </a:p>
        </p:txBody>
      </p:sp>
      <p:sp>
        <p:nvSpPr>
          <p:cNvPr id="3" name="Content Placeholder 2"/>
          <p:cNvSpPr>
            <a:spLocks noGrp="1"/>
          </p:cNvSpPr>
          <p:nvPr>
            <p:ph sz="half" idx="1"/>
          </p:nvPr>
        </p:nvSpPr>
        <p:spPr/>
        <p:txBody>
          <a:bodyPr/>
          <a:lstStyle/>
          <a:p>
            <a:r>
              <a:rPr lang="en-US" dirty="0"/>
              <a:t>Google Maps</a:t>
            </a:r>
          </a:p>
          <a:p>
            <a:pPr lvl="1"/>
            <a:r>
              <a:rPr lang="en-US" dirty="0"/>
              <a:t>Realtime traffic</a:t>
            </a:r>
          </a:p>
          <a:p>
            <a:r>
              <a:rPr lang="en-US" dirty="0"/>
              <a:t>Google Assistant</a:t>
            </a:r>
          </a:p>
          <a:p>
            <a:pPr lvl="1"/>
            <a:r>
              <a:rPr lang="en-US" dirty="0"/>
              <a:t>Neural networks for speech recognition</a:t>
            </a:r>
          </a:p>
          <a:p>
            <a:pPr lvl="1"/>
            <a:r>
              <a:rPr lang="en-US" dirty="0"/>
              <a:t>Noise removal</a:t>
            </a:r>
          </a:p>
          <a:p>
            <a:r>
              <a:rPr lang="en-US" dirty="0"/>
              <a:t>Opting in</a:t>
            </a:r>
          </a:p>
          <a:p>
            <a:pPr lvl="1"/>
            <a:r>
              <a:rPr lang="en-US" dirty="0"/>
              <a:t>0.2% of voice recordings human-transcribed</a:t>
            </a:r>
          </a:p>
          <a:p>
            <a:pPr lvl="1"/>
            <a:endParaRPr lang="en-US" dirty="0"/>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Arthur Robinson IV</a:t>
            </a:r>
          </a:p>
        </p:txBody>
      </p:sp>
      <p:pic>
        <p:nvPicPr>
          <p:cNvPr id="8" name="Picture 7" descr="Map&#10;&#10;Description automatically generated">
            <a:extLst>
              <a:ext uri="{FF2B5EF4-FFF2-40B4-BE49-F238E27FC236}">
                <a16:creationId xmlns:a16="http://schemas.microsoft.com/office/drawing/2014/main" id="{31C88CDA-12C0-44B2-86E3-F64B795C47EE}"/>
              </a:ext>
            </a:extLst>
          </p:cNvPr>
          <p:cNvPicPr>
            <a:picLocks noChangeAspect="1"/>
          </p:cNvPicPr>
          <p:nvPr/>
        </p:nvPicPr>
        <p:blipFill>
          <a:blip r:embed="rId3"/>
          <a:stretch>
            <a:fillRect/>
          </a:stretch>
        </p:blipFill>
        <p:spPr>
          <a:xfrm>
            <a:off x="4950300" y="1206781"/>
            <a:ext cx="2528132" cy="3263747"/>
          </a:xfrm>
          <a:prstGeom prst="rect">
            <a:avLst/>
          </a:prstGeom>
        </p:spPr>
      </p:pic>
    </p:spTree>
    <p:extLst>
      <p:ext uri="{BB962C8B-B14F-4D97-AF65-F5344CB8AC3E}">
        <p14:creationId xmlns:p14="http://schemas.microsoft.com/office/powerpoint/2010/main" val="203078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354016"/>
            <a:ext cx="7315200" cy="1494448"/>
          </a:xfrm>
        </p:spPr>
        <p:txBody>
          <a:bodyPr/>
          <a:lstStyle/>
          <a:p>
            <a:r>
              <a:rPr lang="en-US" dirty="0">
                <a:latin typeface="+mn-lt"/>
              </a:rPr>
              <a:t>Questions?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32528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Facebook, “Hard Questions: What Data Does Facebook Collect When I’m Not Using Facebook, and Why?”, (Facebook, 2018), </a:t>
            </a:r>
            <a:r>
              <a:rPr lang="en-US" dirty="0">
                <a:hlinkClick r:id="rId3"/>
              </a:rPr>
              <a:t>https://about.fb.com/news/2018/04/data-off-facebook/</a:t>
            </a:r>
            <a:r>
              <a:rPr lang="en-US" dirty="0"/>
              <a:t> (Accessed April 14, 2021)</a:t>
            </a:r>
          </a:p>
          <a:p>
            <a:pPr marL="0" indent="0">
              <a:buNone/>
            </a:pPr>
            <a:r>
              <a:rPr lang="en-US" dirty="0"/>
              <a:t>[2] </a:t>
            </a:r>
            <a:r>
              <a:rPr lang="en-US" dirty="0" err="1"/>
              <a:t>Auxier</a:t>
            </a:r>
            <a:r>
              <a:rPr lang="en-US" dirty="0"/>
              <a:t>, Brooke, et al. “Americans and Privacy: Concerned, Confused and Feeling Lack of Control Over Their Personal Information” (Pew Research Center, 2019), </a:t>
            </a:r>
            <a:r>
              <a:rPr lang="en-US" dirty="0">
                <a:hlinkClick r:id="rId4"/>
              </a:rPr>
              <a:t>https://www.pewresearch.org/internet/2019/11/15/americans-and-privacy-concerned-confused-and-feeling-lack-of-control-over-their-personal-information/</a:t>
            </a:r>
            <a:r>
              <a:rPr lang="en-US" dirty="0"/>
              <a:t> (Accessed April 14, 2021)</a:t>
            </a:r>
          </a:p>
          <a:p>
            <a:pPr marL="0" indent="0">
              <a:buNone/>
            </a:pPr>
            <a:r>
              <a:rPr lang="en-US" dirty="0"/>
              <a:t>[3] Obar, Jonathan A. &amp; </a:t>
            </a:r>
            <a:r>
              <a:rPr lang="en-US" dirty="0" err="1"/>
              <a:t>Oeldorf</a:t>
            </a:r>
            <a:r>
              <a:rPr lang="en-US" dirty="0"/>
              <a:t>-Hirsch, Anne, “The biggest lie on the Internet: ignoring the privacy policies and terms of service policies of social networking services” (Information, Communication &amp; Society, 2018), </a:t>
            </a:r>
            <a:r>
              <a:rPr lang="en-US" dirty="0">
                <a:hlinkClick r:id="rId5"/>
              </a:rPr>
              <a:t>https://www.tandfonline.com/doi/full/10.1080/1369118X.2018.1486870</a:t>
            </a:r>
            <a:r>
              <a:rPr lang="en-US" dirty="0"/>
              <a:t> (Accessed April 15, 2021)</a:t>
            </a:r>
          </a:p>
          <a:p>
            <a:pPr marL="0" indent="0">
              <a:buNone/>
            </a:pPr>
            <a:r>
              <a:rPr lang="en-US" dirty="0"/>
              <a:t>[4] </a:t>
            </a:r>
            <a:r>
              <a:rPr lang="en-US" dirty="0" err="1"/>
              <a:t>Monsees</a:t>
            </a:r>
            <a:r>
              <a:rPr lang="en-US" dirty="0"/>
              <a:t>, David, “More information about our processes to safeguard speech data”, (Google, 2019), </a:t>
            </a:r>
            <a:r>
              <a:rPr lang="en-US" dirty="0">
                <a:hlinkClick r:id="rId6"/>
              </a:rPr>
              <a:t>https://www.blog.google/products/assistant/more-information-about-our-processes-safeguard-speech-data/</a:t>
            </a:r>
            <a:r>
              <a:rPr lang="en-US" dirty="0"/>
              <a:t> (Accessed April 15, 2021)</a:t>
            </a:r>
          </a:p>
          <a:p>
            <a:pPr marL="0" indent="0">
              <a:buNone/>
            </a:pPr>
            <a:r>
              <a:rPr lang="en-US" dirty="0"/>
              <a:t>[5] Sainath T.N. et al. (2017) Raw Multichannel Processing Using Deep Neural Networks. In: Watanabe S., Delcroix M., </a:t>
            </a:r>
            <a:r>
              <a:rPr lang="en-US" dirty="0" err="1"/>
              <a:t>Metze</a:t>
            </a:r>
            <a:r>
              <a:rPr lang="en-US" dirty="0"/>
              <a:t> F., Hershey J. (eds) New Era for Robust Speech Recognition. Springer, Cham. </a:t>
            </a:r>
            <a:r>
              <a:rPr lang="en-US" dirty="0">
                <a:hlinkClick r:id="rId7"/>
              </a:rPr>
              <a:t>https://doi.org/10.1007/978-3-319-64680-0_5</a:t>
            </a:r>
            <a:r>
              <a:rPr lang="en-US" dirty="0"/>
              <a:t> (Accessed April 15, 2021)</a:t>
            </a:r>
          </a:p>
          <a:p>
            <a:pPr marL="0" indent="0">
              <a:buNone/>
            </a:pPr>
            <a:r>
              <a:rPr lang="en-US" dirty="0"/>
              <a:t>[6] Malkin, Nathan, et al. “Privacy Attitudes of Smart Speaker Users”, (Proceedings on Privacy Enhancing Technologies, 2019), </a:t>
            </a:r>
            <a:r>
              <a:rPr lang="en-US" dirty="0">
                <a:hlinkClick r:id="rId8"/>
              </a:rPr>
              <a:t>https://par.nsf.gov/servlets/purl/10109137</a:t>
            </a:r>
            <a:r>
              <a:rPr lang="en-US" dirty="0"/>
              <a:t> (Accessed April 15, 2021)</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Arthur Robinson IV</a:t>
            </a:r>
          </a:p>
        </p:txBody>
      </p:sp>
    </p:spTree>
    <p:extLst>
      <p:ext uri="{BB962C8B-B14F-4D97-AF65-F5344CB8AC3E}">
        <p14:creationId xmlns:p14="http://schemas.microsoft.com/office/powerpoint/2010/main" val="291153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Regulating access to genetic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Daire Daly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50022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Genomics? Why do I Care?</a:t>
            </a:r>
          </a:p>
        </p:txBody>
      </p:sp>
      <p:sp>
        <p:nvSpPr>
          <p:cNvPr id="3" name="Content Placeholder 2"/>
          <p:cNvSpPr>
            <a:spLocks noGrp="1"/>
          </p:cNvSpPr>
          <p:nvPr>
            <p:ph sz="half" idx="1"/>
          </p:nvPr>
        </p:nvSpPr>
        <p:spPr/>
        <p:txBody>
          <a:bodyPr/>
          <a:lstStyle/>
          <a:p>
            <a:r>
              <a:rPr lang="en-US" dirty="0"/>
              <a:t>Genomics </a:t>
            </a:r>
          </a:p>
          <a:p>
            <a:pPr lvl="1"/>
            <a:r>
              <a:rPr lang="en-US" dirty="0"/>
              <a:t>The recipe for you</a:t>
            </a:r>
          </a:p>
          <a:p>
            <a:r>
              <a:rPr lang="en-US" dirty="0"/>
              <a:t>The Human Genome Project</a:t>
            </a:r>
          </a:p>
          <a:p>
            <a:pPr lvl="1"/>
            <a:r>
              <a:rPr lang="en-US" dirty="0"/>
              <a:t>1990 to 2003</a:t>
            </a:r>
          </a:p>
          <a:p>
            <a:r>
              <a:rPr lang="en-US" dirty="0"/>
              <a:t>Examples of Use</a:t>
            </a:r>
          </a:p>
          <a:p>
            <a:pPr lvl="1"/>
            <a:r>
              <a:rPr lang="en-US" dirty="0"/>
              <a:t>Medicine</a:t>
            </a:r>
          </a:p>
          <a:p>
            <a:pPr lvl="1"/>
            <a:r>
              <a:rPr lang="en-US" dirty="0"/>
              <a:t>Ancestry</a:t>
            </a:r>
          </a:p>
          <a:p>
            <a:pPr lvl="1"/>
            <a:r>
              <a:rPr lang="en-US" dirty="0"/>
              <a:t>Criminal Investigation</a:t>
            </a:r>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Daire Daly</a:t>
            </a:r>
          </a:p>
        </p:txBody>
      </p:sp>
      <p:pic>
        <p:nvPicPr>
          <p:cNvPr id="2050" name="Picture 2" descr="National Human Genome Research Institute в Twitter: &quot;Each snowflake is  unique, right? Well, we don't know anything about snowflakes, but we do  know DNA -- and each DNA sequence is unique! Even">
            <a:extLst>
              <a:ext uri="{FF2B5EF4-FFF2-40B4-BE49-F238E27FC236}">
                <a16:creationId xmlns:a16="http://schemas.microsoft.com/office/drawing/2014/main" id="{8324EEFA-EF5E-4BCF-BF88-89060BFFD7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94402" y="1486552"/>
            <a:ext cx="4463798" cy="2510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A1E57E-7D58-4D85-B8B1-84F412605C2A}"/>
              </a:ext>
            </a:extLst>
          </p:cNvPr>
          <p:cNvSpPr txBox="1"/>
          <p:nvPr/>
        </p:nvSpPr>
        <p:spPr>
          <a:xfrm>
            <a:off x="3994402" y="4087446"/>
            <a:ext cx="4524758" cy="189283"/>
          </a:xfrm>
          <a:prstGeom prst="rect">
            <a:avLst/>
          </a:prstGeom>
          <a:noFill/>
        </p:spPr>
        <p:txBody>
          <a:bodyPr wrap="square" rtlCol="0">
            <a:spAutoFit/>
          </a:bodyPr>
          <a:lstStyle/>
          <a:p>
            <a:pPr>
              <a:lnSpc>
                <a:spcPct val="90000"/>
              </a:lnSpc>
            </a:pPr>
            <a:r>
              <a:rPr lang="en-US" sz="700" dirty="0">
                <a:hlinkClick r:id="rId4"/>
              </a:rPr>
              <a:t>https://www.genome.gov/Health/Genomics-and-Medicine/Polygenic-risk-scores</a:t>
            </a:r>
            <a:r>
              <a:rPr lang="en-US" sz="700" dirty="0"/>
              <a:t> </a:t>
            </a:r>
          </a:p>
        </p:txBody>
      </p:sp>
    </p:spTree>
    <p:extLst>
      <p:ext uri="{BB962C8B-B14F-4D97-AF65-F5344CB8AC3E}">
        <p14:creationId xmlns:p14="http://schemas.microsoft.com/office/powerpoint/2010/main" val="327764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52F0-E007-4579-9D3C-B84A66852C2D}"/>
              </a:ext>
            </a:extLst>
          </p:cNvPr>
          <p:cNvSpPr>
            <a:spLocks noGrp="1"/>
          </p:cNvSpPr>
          <p:nvPr>
            <p:ph type="title"/>
          </p:nvPr>
        </p:nvSpPr>
        <p:spPr/>
        <p:txBody>
          <a:bodyPr/>
          <a:lstStyle/>
          <a:p>
            <a:r>
              <a:rPr lang="en-US" dirty="0"/>
              <a:t>Morally ambiguous information</a:t>
            </a:r>
          </a:p>
        </p:txBody>
      </p:sp>
      <p:sp>
        <p:nvSpPr>
          <p:cNvPr id="3" name="Content Placeholder 2">
            <a:extLst>
              <a:ext uri="{FF2B5EF4-FFF2-40B4-BE49-F238E27FC236}">
                <a16:creationId xmlns:a16="http://schemas.microsoft.com/office/drawing/2014/main" id="{0A60CD68-F988-42E9-804D-5BAAB253917C}"/>
              </a:ext>
            </a:extLst>
          </p:cNvPr>
          <p:cNvSpPr>
            <a:spLocks noGrp="1"/>
          </p:cNvSpPr>
          <p:nvPr>
            <p:ph sz="half" idx="1"/>
          </p:nvPr>
        </p:nvSpPr>
        <p:spPr/>
        <p:txBody>
          <a:bodyPr>
            <a:normAutofit/>
          </a:bodyPr>
          <a:lstStyle/>
          <a:p>
            <a:r>
              <a:rPr lang="en-US" dirty="0"/>
              <a:t>Unique Identifier</a:t>
            </a:r>
          </a:p>
          <a:p>
            <a:pPr lvl="1"/>
            <a:r>
              <a:rPr lang="en-US" dirty="0"/>
              <a:t>Not only you…</a:t>
            </a:r>
          </a:p>
          <a:p>
            <a:pPr lvl="1"/>
            <a:r>
              <a:rPr lang="en-US" dirty="0"/>
              <a:t>Cannot separate from the person</a:t>
            </a:r>
          </a:p>
          <a:p>
            <a:pPr marL="205768" lvl="1" indent="0">
              <a:buNone/>
            </a:pPr>
            <a:endParaRPr lang="en-US" dirty="0"/>
          </a:p>
          <a:p>
            <a:r>
              <a:rPr lang="en-US" dirty="0"/>
              <a:t>National DNA Index System</a:t>
            </a:r>
          </a:p>
          <a:p>
            <a:pPr lvl="1"/>
            <a:r>
              <a:rPr lang="en-US" dirty="0"/>
              <a:t>FBI DNA database</a:t>
            </a:r>
          </a:p>
          <a:p>
            <a:pPr marL="205768" lvl="1" indent="0">
              <a:buNone/>
            </a:pPr>
            <a:endParaRPr lang="en-US" dirty="0"/>
          </a:p>
          <a:p>
            <a:r>
              <a:rPr lang="en-US" dirty="0"/>
              <a:t>The Golden State Killer</a:t>
            </a:r>
          </a:p>
          <a:p>
            <a:pPr lvl="1"/>
            <a:r>
              <a:rPr lang="en-US" dirty="0"/>
              <a:t>Ancestry data used to locate a murder</a:t>
            </a:r>
          </a:p>
        </p:txBody>
      </p:sp>
      <p:sp>
        <p:nvSpPr>
          <p:cNvPr id="5" name="Footer Placeholder 4">
            <a:extLst>
              <a:ext uri="{FF2B5EF4-FFF2-40B4-BE49-F238E27FC236}">
                <a16:creationId xmlns:a16="http://schemas.microsoft.com/office/drawing/2014/main" id="{53364FB4-9AEE-4311-A414-95DE9FE92F20}"/>
              </a:ext>
            </a:extLst>
          </p:cNvPr>
          <p:cNvSpPr>
            <a:spLocks noGrp="1"/>
          </p:cNvSpPr>
          <p:nvPr>
            <p:ph type="ftr" sz="quarter" idx="11"/>
          </p:nvPr>
        </p:nvSpPr>
        <p:spPr/>
        <p:txBody>
          <a:bodyPr/>
          <a:lstStyle/>
          <a:p>
            <a:r>
              <a:rPr lang="sk-SK"/>
              <a:t>© 2021 Keith A. Pray</a:t>
            </a:r>
            <a:endParaRPr lang="en-US"/>
          </a:p>
        </p:txBody>
      </p:sp>
      <p:sp>
        <p:nvSpPr>
          <p:cNvPr id="6" name="Slide Number Placeholder 5">
            <a:extLst>
              <a:ext uri="{FF2B5EF4-FFF2-40B4-BE49-F238E27FC236}">
                <a16:creationId xmlns:a16="http://schemas.microsoft.com/office/drawing/2014/main" id="{3940BAB9-8CF8-4426-81CF-98EE7ACC84F0}"/>
              </a:ext>
            </a:extLst>
          </p:cNvPr>
          <p:cNvSpPr>
            <a:spLocks noGrp="1"/>
          </p:cNvSpPr>
          <p:nvPr>
            <p:ph type="sldNum" sz="quarter" idx="12"/>
          </p:nvPr>
        </p:nvSpPr>
        <p:spPr/>
        <p:txBody>
          <a:bodyPr/>
          <a:lstStyle/>
          <a:p>
            <a:fld id="{A2A17EAB-8B51-5C40-8776-6683E51FA7A0}" type="slidenum">
              <a:rPr lang="en-US" smtClean="0"/>
              <a:t>25</a:t>
            </a:fld>
            <a:endParaRPr lang="en-US"/>
          </a:p>
        </p:txBody>
      </p:sp>
      <p:pic>
        <p:nvPicPr>
          <p:cNvPr id="1026" name="Picture 2" descr="How Are Crimes Solved by PCR?">
            <a:extLst>
              <a:ext uri="{FF2B5EF4-FFF2-40B4-BE49-F238E27FC236}">
                <a16:creationId xmlns:a16="http://schemas.microsoft.com/office/drawing/2014/main" id="{EE94F10D-408C-4589-8BF6-C1564EB89F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2" y="1204393"/>
            <a:ext cx="3733800" cy="3142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0EF3AC-E0B5-43AD-B517-644F212271C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Daire Daly</a:t>
            </a:r>
          </a:p>
        </p:txBody>
      </p:sp>
      <p:sp>
        <p:nvSpPr>
          <p:cNvPr id="4" name="TextBox 3">
            <a:extLst>
              <a:ext uri="{FF2B5EF4-FFF2-40B4-BE49-F238E27FC236}">
                <a16:creationId xmlns:a16="http://schemas.microsoft.com/office/drawing/2014/main" id="{F178FEEF-4F96-416A-8079-373D271044A0}"/>
              </a:ext>
            </a:extLst>
          </p:cNvPr>
          <p:cNvSpPr txBox="1"/>
          <p:nvPr/>
        </p:nvSpPr>
        <p:spPr>
          <a:xfrm>
            <a:off x="4724404" y="4368841"/>
            <a:ext cx="3733798" cy="189283"/>
          </a:xfrm>
          <a:prstGeom prst="rect">
            <a:avLst/>
          </a:prstGeom>
          <a:noFill/>
        </p:spPr>
        <p:txBody>
          <a:bodyPr wrap="square" rtlCol="0">
            <a:spAutoFit/>
          </a:bodyPr>
          <a:lstStyle/>
          <a:p>
            <a:pPr>
              <a:lnSpc>
                <a:spcPct val="90000"/>
              </a:lnSpc>
            </a:pPr>
            <a:r>
              <a:rPr lang="en-US" sz="700" dirty="0">
                <a:hlinkClick r:id="rId4"/>
              </a:rPr>
              <a:t>https://bitesizebio.com/19816/how-are-crimes-solved-by-pcr/</a:t>
            </a:r>
            <a:r>
              <a:rPr lang="en-US" sz="700" dirty="0"/>
              <a:t> </a:t>
            </a:r>
          </a:p>
        </p:txBody>
      </p:sp>
    </p:spTree>
    <p:extLst>
      <p:ext uri="{BB962C8B-B14F-4D97-AF65-F5344CB8AC3E}">
        <p14:creationId xmlns:p14="http://schemas.microsoft.com/office/powerpoint/2010/main" val="81052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C8C2-36F7-4A56-95A2-57A8723CC78E}"/>
              </a:ext>
            </a:extLst>
          </p:cNvPr>
          <p:cNvSpPr>
            <a:spLocks noGrp="1"/>
          </p:cNvSpPr>
          <p:nvPr>
            <p:ph type="title"/>
          </p:nvPr>
        </p:nvSpPr>
        <p:spPr/>
        <p:txBody>
          <a:bodyPr/>
          <a:lstStyle/>
          <a:p>
            <a:r>
              <a:rPr lang="en-US" dirty="0"/>
              <a:t>How is the government regulating this?</a:t>
            </a:r>
          </a:p>
        </p:txBody>
      </p:sp>
      <p:sp>
        <p:nvSpPr>
          <p:cNvPr id="3" name="Content Placeholder 2">
            <a:extLst>
              <a:ext uri="{FF2B5EF4-FFF2-40B4-BE49-F238E27FC236}">
                <a16:creationId xmlns:a16="http://schemas.microsoft.com/office/drawing/2014/main" id="{E9B50F5A-32E4-471E-B5B7-ECE020FB7CB0}"/>
              </a:ext>
            </a:extLst>
          </p:cNvPr>
          <p:cNvSpPr>
            <a:spLocks noGrp="1"/>
          </p:cNvSpPr>
          <p:nvPr>
            <p:ph sz="half" idx="1"/>
          </p:nvPr>
        </p:nvSpPr>
        <p:spPr/>
        <p:txBody>
          <a:bodyPr/>
          <a:lstStyle/>
          <a:p>
            <a:r>
              <a:rPr lang="en-US" dirty="0"/>
              <a:t>THEY AREN’T!</a:t>
            </a:r>
          </a:p>
          <a:p>
            <a:pPr lvl="1"/>
            <a:r>
              <a:rPr lang="en-US" dirty="0"/>
              <a:t>Individualized privacy agreement</a:t>
            </a:r>
          </a:p>
          <a:p>
            <a:pPr lvl="1"/>
            <a:r>
              <a:rPr lang="en-US" dirty="0"/>
              <a:t>Third Party Vendors</a:t>
            </a:r>
          </a:p>
          <a:p>
            <a:r>
              <a:rPr lang="en-US" dirty="0"/>
              <a:t>Healthcare</a:t>
            </a:r>
          </a:p>
          <a:p>
            <a:pPr lvl="1"/>
            <a:r>
              <a:rPr lang="en-US" dirty="0"/>
              <a:t>HIPPA</a:t>
            </a:r>
          </a:p>
          <a:p>
            <a:pPr lvl="1"/>
            <a:r>
              <a:rPr lang="en-US" dirty="0"/>
              <a:t>GINA</a:t>
            </a:r>
          </a:p>
          <a:p>
            <a:r>
              <a:rPr lang="en-US" dirty="0"/>
              <a:t>Maryland v King</a:t>
            </a:r>
          </a:p>
          <a:p>
            <a:pPr lvl="1"/>
            <a:r>
              <a:rPr lang="en-US" dirty="0"/>
              <a:t>Warrant laws</a:t>
            </a:r>
          </a:p>
          <a:p>
            <a:pPr lvl="1"/>
            <a:endParaRPr lang="en-US" dirty="0"/>
          </a:p>
        </p:txBody>
      </p:sp>
      <p:sp>
        <p:nvSpPr>
          <p:cNvPr id="5" name="Footer Placeholder 4">
            <a:extLst>
              <a:ext uri="{FF2B5EF4-FFF2-40B4-BE49-F238E27FC236}">
                <a16:creationId xmlns:a16="http://schemas.microsoft.com/office/drawing/2014/main" id="{1A9209C8-A080-4E3F-A1C8-BCFDEB768EE8}"/>
              </a:ext>
            </a:extLst>
          </p:cNvPr>
          <p:cNvSpPr>
            <a:spLocks noGrp="1"/>
          </p:cNvSpPr>
          <p:nvPr>
            <p:ph type="ftr" sz="quarter" idx="11"/>
          </p:nvPr>
        </p:nvSpPr>
        <p:spPr/>
        <p:txBody>
          <a:bodyPr/>
          <a:lstStyle/>
          <a:p>
            <a:r>
              <a:rPr lang="sk-SK"/>
              <a:t>© 2021 Keith A. Pray</a:t>
            </a:r>
            <a:endParaRPr lang="en-US"/>
          </a:p>
        </p:txBody>
      </p:sp>
      <p:sp>
        <p:nvSpPr>
          <p:cNvPr id="6" name="Slide Number Placeholder 5">
            <a:extLst>
              <a:ext uri="{FF2B5EF4-FFF2-40B4-BE49-F238E27FC236}">
                <a16:creationId xmlns:a16="http://schemas.microsoft.com/office/drawing/2014/main" id="{41248374-D8D6-4569-80C7-E0B6EF2BD415}"/>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a:extLst>
              <a:ext uri="{FF2B5EF4-FFF2-40B4-BE49-F238E27FC236}">
                <a16:creationId xmlns:a16="http://schemas.microsoft.com/office/drawing/2014/main" id="{CB9D69A9-9A72-444A-A7F2-576EB725F0B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Daire Daly</a:t>
            </a:r>
          </a:p>
        </p:txBody>
      </p:sp>
      <p:pic>
        <p:nvPicPr>
          <p:cNvPr id="1026" name="Picture 2" descr="23andMe lays off 100 people, CEO Anne Wojcicki explains why">
            <a:extLst>
              <a:ext uri="{FF2B5EF4-FFF2-40B4-BE49-F238E27FC236}">
                <a16:creationId xmlns:a16="http://schemas.microsoft.com/office/drawing/2014/main" id="{E908819B-BEFA-4B25-9ABB-37DE55981C9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2" y="1286737"/>
            <a:ext cx="3733800" cy="27428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9043DE9-70D4-4141-944E-0D94DAAF5AB6}"/>
              </a:ext>
            </a:extLst>
          </p:cNvPr>
          <p:cNvSpPr/>
          <p:nvPr/>
        </p:nvSpPr>
        <p:spPr>
          <a:xfrm>
            <a:off x="4724402" y="4029566"/>
            <a:ext cx="3733798" cy="715580"/>
          </a:xfrm>
          <a:prstGeom prst="rect">
            <a:avLst/>
          </a:prstGeom>
          <a:solidFill>
            <a:schemeClr val="tx1">
              <a:lumMod val="85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7BE9A9-2E9D-4013-B46B-A1754413DDCD}"/>
              </a:ext>
            </a:extLst>
          </p:cNvPr>
          <p:cNvSpPr txBox="1"/>
          <p:nvPr/>
        </p:nvSpPr>
        <p:spPr>
          <a:xfrm>
            <a:off x="4724400" y="4021531"/>
            <a:ext cx="3653690" cy="715581"/>
          </a:xfrm>
          <a:prstGeom prst="rect">
            <a:avLst/>
          </a:prstGeom>
          <a:noFill/>
        </p:spPr>
        <p:txBody>
          <a:bodyPr wrap="square" rtlCol="0">
            <a:spAutoFit/>
          </a:bodyPr>
          <a:lstStyle/>
          <a:p>
            <a:pPr>
              <a:lnSpc>
                <a:spcPct val="90000"/>
              </a:lnSpc>
            </a:pPr>
            <a:r>
              <a:rPr lang="en-US" sz="1500" dirty="0">
                <a:solidFill>
                  <a:schemeClr val="bg1"/>
                </a:solidFill>
              </a:rPr>
              <a:t>“I think the tech world needs to own this better communicate privacy standards to build trust” </a:t>
            </a:r>
            <a:r>
              <a:rPr lang="en-US" sz="1000" dirty="0">
                <a:solidFill>
                  <a:schemeClr val="bg1"/>
                </a:solidFill>
              </a:rPr>
              <a:t>– Anne </a:t>
            </a:r>
            <a:r>
              <a:rPr lang="en-US" sz="1000" dirty="0" err="1">
                <a:solidFill>
                  <a:schemeClr val="bg1"/>
                </a:solidFill>
              </a:rPr>
              <a:t>Wojciki</a:t>
            </a:r>
            <a:r>
              <a:rPr lang="en-US" sz="1000" dirty="0">
                <a:solidFill>
                  <a:schemeClr val="bg1"/>
                </a:solidFill>
              </a:rPr>
              <a:t>, 23andMe CEO</a:t>
            </a:r>
          </a:p>
        </p:txBody>
      </p:sp>
      <p:sp>
        <p:nvSpPr>
          <p:cNvPr id="10" name="TextBox 9">
            <a:extLst>
              <a:ext uri="{FF2B5EF4-FFF2-40B4-BE49-F238E27FC236}">
                <a16:creationId xmlns:a16="http://schemas.microsoft.com/office/drawing/2014/main" id="{2BD74280-4731-4DE9-9DC6-9109AAAF49A4}"/>
              </a:ext>
            </a:extLst>
          </p:cNvPr>
          <p:cNvSpPr txBox="1"/>
          <p:nvPr/>
        </p:nvSpPr>
        <p:spPr>
          <a:xfrm>
            <a:off x="4724402" y="4745146"/>
            <a:ext cx="3733800" cy="286232"/>
          </a:xfrm>
          <a:prstGeom prst="rect">
            <a:avLst/>
          </a:prstGeom>
          <a:noFill/>
        </p:spPr>
        <p:txBody>
          <a:bodyPr wrap="square" rtlCol="0">
            <a:spAutoFit/>
          </a:bodyPr>
          <a:lstStyle/>
          <a:p>
            <a:pPr>
              <a:lnSpc>
                <a:spcPct val="90000"/>
              </a:lnSpc>
            </a:pPr>
            <a:r>
              <a:rPr lang="en-US" sz="700" dirty="0">
                <a:hlinkClick r:id="rId4"/>
              </a:rPr>
              <a:t>https://www.cnbc.com/2020/01/23/23andme-lays-off-100-people-ceo-anne-wojcicki-explains-why.html</a:t>
            </a:r>
            <a:r>
              <a:rPr lang="en-US" sz="700" dirty="0"/>
              <a:t> </a:t>
            </a:r>
          </a:p>
        </p:txBody>
      </p:sp>
    </p:spTree>
    <p:extLst>
      <p:ext uri="{BB962C8B-B14F-4D97-AF65-F5344CB8AC3E}">
        <p14:creationId xmlns:p14="http://schemas.microsoft.com/office/powerpoint/2010/main" val="221112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F025-DE04-4DA1-A886-571CC5520C7D}"/>
              </a:ext>
            </a:extLst>
          </p:cNvPr>
          <p:cNvSpPr>
            <a:spLocks noGrp="1"/>
          </p:cNvSpPr>
          <p:nvPr>
            <p:ph type="title"/>
          </p:nvPr>
        </p:nvSpPr>
        <p:spPr/>
        <p:txBody>
          <a:bodyPr/>
          <a:lstStyle/>
          <a:p>
            <a:r>
              <a:rPr lang="en-US" dirty="0"/>
              <a:t>What needs to change?</a:t>
            </a:r>
          </a:p>
        </p:txBody>
      </p:sp>
      <p:sp>
        <p:nvSpPr>
          <p:cNvPr id="3" name="Content Placeholder 2">
            <a:extLst>
              <a:ext uri="{FF2B5EF4-FFF2-40B4-BE49-F238E27FC236}">
                <a16:creationId xmlns:a16="http://schemas.microsoft.com/office/drawing/2014/main" id="{20896EF7-E8CE-4259-8225-9FD916BE76FE}"/>
              </a:ext>
            </a:extLst>
          </p:cNvPr>
          <p:cNvSpPr>
            <a:spLocks noGrp="1"/>
          </p:cNvSpPr>
          <p:nvPr>
            <p:ph sz="half" idx="1"/>
          </p:nvPr>
        </p:nvSpPr>
        <p:spPr/>
        <p:txBody>
          <a:bodyPr/>
          <a:lstStyle/>
          <a:p>
            <a:r>
              <a:rPr lang="en-US" dirty="0"/>
              <a:t>Regulations</a:t>
            </a:r>
          </a:p>
          <a:p>
            <a:pPr lvl="1"/>
            <a:r>
              <a:rPr lang="en-US" dirty="0"/>
              <a:t>Private Companies</a:t>
            </a:r>
          </a:p>
          <a:p>
            <a:pPr lvl="1"/>
            <a:r>
              <a:rPr lang="en-US" dirty="0"/>
              <a:t>Healthcare</a:t>
            </a:r>
          </a:p>
          <a:p>
            <a:pPr lvl="1"/>
            <a:r>
              <a:rPr lang="en-US" dirty="0"/>
              <a:t>Government itself</a:t>
            </a:r>
          </a:p>
          <a:p>
            <a:pPr lvl="1"/>
            <a:endParaRPr lang="en-US" dirty="0"/>
          </a:p>
          <a:p>
            <a:r>
              <a:rPr lang="en-US" dirty="0"/>
              <a:t>Future Changes</a:t>
            </a:r>
          </a:p>
          <a:p>
            <a:pPr lvl="1"/>
            <a:r>
              <a:rPr lang="en-US" dirty="0"/>
              <a:t>Fetal Genomes</a:t>
            </a:r>
          </a:p>
          <a:p>
            <a:pPr lvl="1"/>
            <a:r>
              <a:rPr lang="en-US" dirty="0"/>
              <a:t>Predictive Analysis</a:t>
            </a:r>
          </a:p>
          <a:p>
            <a:pPr lvl="1"/>
            <a:r>
              <a:rPr lang="en-US" dirty="0"/>
              <a:t>Genetic Database</a:t>
            </a:r>
          </a:p>
          <a:p>
            <a:endParaRPr lang="en-US" dirty="0"/>
          </a:p>
        </p:txBody>
      </p:sp>
      <p:sp>
        <p:nvSpPr>
          <p:cNvPr id="5" name="Footer Placeholder 4">
            <a:extLst>
              <a:ext uri="{FF2B5EF4-FFF2-40B4-BE49-F238E27FC236}">
                <a16:creationId xmlns:a16="http://schemas.microsoft.com/office/drawing/2014/main" id="{DF35A4B9-F7E2-48F6-BE91-726C8AD99238}"/>
              </a:ext>
            </a:extLst>
          </p:cNvPr>
          <p:cNvSpPr>
            <a:spLocks noGrp="1"/>
          </p:cNvSpPr>
          <p:nvPr>
            <p:ph type="ftr" sz="quarter" idx="11"/>
          </p:nvPr>
        </p:nvSpPr>
        <p:spPr/>
        <p:txBody>
          <a:bodyPr/>
          <a:lstStyle/>
          <a:p>
            <a:r>
              <a:rPr lang="sk-SK"/>
              <a:t>© 2021 Keith A. Pray</a:t>
            </a:r>
            <a:endParaRPr lang="en-US"/>
          </a:p>
        </p:txBody>
      </p:sp>
      <p:sp>
        <p:nvSpPr>
          <p:cNvPr id="6" name="Slide Number Placeholder 5">
            <a:extLst>
              <a:ext uri="{FF2B5EF4-FFF2-40B4-BE49-F238E27FC236}">
                <a16:creationId xmlns:a16="http://schemas.microsoft.com/office/drawing/2014/main" id="{D3CC9C1A-8588-49CE-A929-E74D9CBA6B3C}"/>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a:extLst>
              <a:ext uri="{FF2B5EF4-FFF2-40B4-BE49-F238E27FC236}">
                <a16:creationId xmlns:a16="http://schemas.microsoft.com/office/drawing/2014/main" id="{68C37FDC-1378-4917-A92E-51E39BB3496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Daire Daly</a:t>
            </a:r>
          </a:p>
        </p:txBody>
      </p:sp>
      <p:pic>
        <p:nvPicPr>
          <p:cNvPr id="2050" name="Picture 2" descr="BRCA Testing in Young Cancer Patients - National Cancer Institute">
            <a:extLst>
              <a:ext uri="{FF2B5EF4-FFF2-40B4-BE49-F238E27FC236}">
                <a16:creationId xmlns:a16="http://schemas.microsoft.com/office/drawing/2014/main" id="{355B88BE-A376-4A4C-82EA-BFB79ECF07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68439" y="905457"/>
            <a:ext cx="3161155" cy="36353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9E2E7C-6B26-42FD-BC46-C86C45AE153B}"/>
              </a:ext>
            </a:extLst>
          </p:cNvPr>
          <p:cNvSpPr txBox="1"/>
          <p:nvPr/>
        </p:nvSpPr>
        <p:spPr>
          <a:xfrm>
            <a:off x="4968439" y="4540786"/>
            <a:ext cx="3244536" cy="286232"/>
          </a:xfrm>
          <a:prstGeom prst="rect">
            <a:avLst/>
          </a:prstGeom>
          <a:noFill/>
        </p:spPr>
        <p:txBody>
          <a:bodyPr wrap="square" rtlCol="0">
            <a:spAutoFit/>
          </a:bodyPr>
          <a:lstStyle/>
          <a:p>
            <a:pPr>
              <a:lnSpc>
                <a:spcPct val="90000"/>
              </a:lnSpc>
            </a:pPr>
            <a:r>
              <a:rPr lang="en-US" sz="700" dirty="0">
                <a:hlinkClick r:id="rId4"/>
              </a:rPr>
              <a:t>https://www.cancer.gov/news-events/cancer-currents-blog/2016/brca-testing-breast-cancer</a:t>
            </a:r>
            <a:r>
              <a:rPr lang="en-US" sz="700" dirty="0"/>
              <a:t> </a:t>
            </a:r>
          </a:p>
        </p:txBody>
      </p:sp>
    </p:spTree>
    <p:extLst>
      <p:ext uri="{BB962C8B-B14F-4D97-AF65-F5344CB8AC3E}">
        <p14:creationId xmlns:p14="http://schemas.microsoft.com/office/powerpoint/2010/main" val="317814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10000"/>
          </a:bodyPr>
          <a:lstStyle/>
          <a:p>
            <a:pPr marL="0" indent="0">
              <a:buNone/>
            </a:pPr>
            <a:r>
              <a:rPr lang="en-US" dirty="0"/>
              <a:t>[1] </a:t>
            </a:r>
            <a:r>
              <a:rPr lang="en-US" dirty="0">
                <a:effectLst/>
              </a:rPr>
              <a:t>23andMe. (2020, October 30). </a:t>
            </a:r>
            <a:r>
              <a:rPr lang="en-US" dirty="0" err="1">
                <a:effectLst/>
              </a:rPr>
              <a:t>Dna</a:t>
            </a:r>
            <a:r>
              <a:rPr lang="en-US" dirty="0">
                <a:effectLst/>
              </a:rPr>
              <a:t> genetic testing &amp; analysis. Retrieved April 15, 2021, from https://www.23andme.com/about/privacy/</a:t>
            </a:r>
            <a:endParaRPr lang="en-US" dirty="0"/>
          </a:p>
          <a:p>
            <a:pPr marL="0" indent="0">
              <a:buNone/>
            </a:pPr>
            <a:r>
              <a:rPr lang="en-US" dirty="0"/>
              <a:t>[2] </a:t>
            </a:r>
            <a:r>
              <a:rPr lang="en-US" dirty="0">
                <a:effectLst/>
              </a:rPr>
              <a:t>Lynch, J., &amp; Hussain, S. (n.d.). Genetic information privacy. Retrieved April 15, 2021, from https://www.eff.org/issues/genetic-information-privacy</a:t>
            </a:r>
          </a:p>
          <a:p>
            <a:pPr marL="0" indent="0">
              <a:buNone/>
            </a:pPr>
            <a:r>
              <a:rPr lang="en-US" dirty="0"/>
              <a:t>[3] </a:t>
            </a:r>
            <a:r>
              <a:rPr lang="en-US" dirty="0">
                <a:effectLst/>
              </a:rPr>
              <a:t>Privacy in genomics. (2020, February 24). Retrieved April 15, 2021, from https://www.genome.gov/about-genomics/policy-issues/Privacy</a:t>
            </a:r>
          </a:p>
          <a:p>
            <a:pPr marL="0" indent="0">
              <a:buNone/>
            </a:pPr>
            <a:r>
              <a:rPr lang="en-US" dirty="0"/>
              <a:t>[4] </a:t>
            </a:r>
            <a:r>
              <a:rPr lang="en-US" dirty="0">
                <a:effectLst/>
              </a:rPr>
              <a:t>Webster, P. C. (2010). Regulation of genetic tests unnecessary, government says. </a:t>
            </a:r>
            <a:r>
              <a:rPr lang="en-US" i="1" dirty="0">
                <a:effectLst/>
              </a:rPr>
              <a:t>Canadian Medical Association Journal,</a:t>
            </a:r>
            <a:r>
              <a:rPr lang="en-US" dirty="0">
                <a:effectLst/>
              </a:rPr>
              <a:t> </a:t>
            </a:r>
            <a:r>
              <a:rPr lang="en-US" i="1" dirty="0">
                <a:effectLst/>
              </a:rPr>
              <a:t>182</a:t>
            </a:r>
            <a:r>
              <a:rPr lang="en-US" dirty="0">
                <a:effectLst/>
              </a:rPr>
              <a:t>(16), 1715-1716. doi:10.1503/cmaj.109-3686</a:t>
            </a:r>
          </a:p>
          <a:p>
            <a:pPr marL="0" indent="0">
              <a:buNone/>
            </a:pPr>
            <a:r>
              <a:rPr lang="en-US" dirty="0"/>
              <a:t>[5] </a:t>
            </a:r>
            <a:r>
              <a:rPr lang="en-US" dirty="0">
                <a:effectLst/>
              </a:rPr>
              <a:t>Wright Clayton, E., Evans, B. J., Hazel, J., &amp; Rothstein, M. A. (2019). The law of genetic Privacy: Applications, implications, and limitations. </a:t>
            </a:r>
            <a:r>
              <a:rPr lang="en-US" i="1" dirty="0">
                <a:effectLst/>
              </a:rPr>
              <a:t>SSRN Electronic Journal</a:t>
            </a:r>
            <a:r>
              <a:rPr lang="en-US" dirty="0">
                <a:effectLst/>
              </a:rPr>
              <a:t>. doi:10.2139/ssrn.3384321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Daire Daly</a:t>
            </a:r>
            <a:endParaRPr lang="en-US" sz="1400" dirty="0">
              <a:solidFill>
                <a:schemeClr val="tx1"/>
              </a:solidFill>
              <a:latin typeface="+mj-lt"/>
            </a:endParaRPr>
          </a:p>
        </p:txBody>
      </p:sp>
    </p:spTree>
    <p:extLst>
      <p:ext uri="{BB962C8B-B14F-4D97-AF65-F5344CB8AC3E}">
        <p14:creationId xmlns:p14="http://schemas.microsoft.com/office/powerpoint/2010/main" val="3335397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Movie for all topics covered to date</a:t>
            </a:r>
          </a:p>
          <a:p>
            <a:r>
              <a:rPr lang="en-US" dirty="0"/>
              <a:t>Add analysis of computing technology portrayed</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40294</TotalTime>
  <Words>4974</Words>
  <Application>Microsoft Macintosh PowerPoint</Application>
  <PresentationFormat>On-screen Show (16:9)</PresentationFormat>
  <Paragraphs>363</Paragraphs>
  <Slides>29</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Cambria</vt:lpstr>
      <vt:lpstr>Times New Roman</vt:lpstr>
      <vt:lpstr>Wingdings</vt:lpstr>
      <vt:lpstr>Red Radial 16x9</vt:lpstr>
      <vt:lpstr>Class 7 Privacy and Government</vt:lpstr>
      <vt:lpstr>what works well Online With Zoom</vt:lpstr>
      <vt:lpstr>Overview</vt:lpstr>
      <vt:lpstr>My Reading Notes</vt:lpstr>
      <vt:lpstr>Debate Ground Rules</vt:lpstr>
      <vt:lpstr>Group Quiz</vt:lpstr>
      <vt:lpstr>Overview</vt:lpstr>
      <vt:lpstr>Assignment – Group Project</vt:lpstr>
      <vt:lpstr>Overview</vt:lpstr>
      <vt:lpstr>Cambridge Analytica and Facebook</vt:lpstr>
      <vt:lpstr>Facebook mishandles data of users</vt:lpstr>
      <vt:lpstr>Psychographic profiles</vt:lpstr>
      <vt:lpstr>2016 presidential election</vt:lpstr>
      <vt:lpstr>Data privacy legislation is needed</vt:lpstr>
      <vt:lpstr>References</vt:lpstr>
      <vt:lpstr>Opting out</vt:lpstr>
      <vt:lpstr>The PROBLEM</vt:lpstr>
      <vt:lpstr>Act Utilitarianism: People are unhappy</vt:lpstr>
      <vt:lpstr>Kantianism: users are a means to an end</vt:lpstr>
      <vt:lpstr>Data collection enables useful tech</vt:lpstr>
      <vt:lpstr>Questions?</vt:lpstr>
      <vt:lpstr>References</vt:lpstr>
      <vt:lpstr>Regulating access to genetic data</vt:lpstr>
      <vt:lpstr>What is Genomics? Why do I Care?</vt:lpstr>
      <vt:lpstr>Morally ambiguous information</vt:lpstr>
      <vt:lpstr>How is the government regulating this?</vt:lpstr>
      <vt:lpstr>What needs to change?</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349</cp:revision>
  <dcterms:created xsi:type="dcterms:W3CDTF">2014-08-25T02:19:16Z</dcterms:created>
  <dcterms:modified xsi:type="dcterms:W3CDTF">2021-04-16T22:21:39Z</dcterms:modified>
</cp:coreProperties>
</file>