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315" r:id="rId3"/>
    <p:sldId id="259" r:id="rId4"/>
    <p:sldId id="261" r:id="rId5"/>
    <p:sldId id="264" r:id="rId6"/>
    <p:sldId id="277" r:id="rId7"/>
    <p:sldId id="283" r:id="rId8"/>
    <p:sldId id="317" r:id="rId9"/>
    <p:sldId id="267" r:id="rId10"/>
    <p:sldId id="278" r:id="rId11"/>
    <p:sldId id="270" r:id="rId12"/>
    <p:sldId id="271" r:id="rId13"/>
    <p:sldId id="276" r:id="rId14"/>
    <p:sldId id="279" r:id="rId15"/>
    <p:sldId id="273" r:id="rId16"/>
    <p:sldId id="281" r:id="rId17"/>
    <p:sldId id="274" r:id="rId18"/>
    <p:sldId id="282" r:id="rId19"/>
    <p:sldId id="280" r:id="rId20"/>
    <p:sldId id="269" r:id="rId21"/>
    <p:sldId id="284" r:id="rId22"/>
    <p:sldId id="316"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autoAdjust="0"/>
    <p:restoredTop sz="81456" autoAdjust="0"/>
  </p:normalViewPr>
  <p:slideViewPr>
    <p:cSldViewPr snapToGrid="0" snapToObjects="1">
      <p:cViewPr varScale="1">
        <p:scale>
          <a:sx n="136" d="100"/>
          <a:sy n="136" d="100"/>
        </p:scale>
        <p:origin x="704" y="192"/>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a:t>
            </a:r>
          </a:p>
          <a:p>
            <a:endParaRPr lang="en-US" dirty="0"/>
          </a:p>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a:t>
            </a:r>
            <a:r>
              <a:rPr lang="en-US" dirty="0" err="1"/>
              <a:t>rhetological</a:t>
            </a:r>
            <a:r>
              <a:rPr lang="en-US" dirty="0"/>
              <a:t>-</a:t>
            </a:r>
            <a:r>
              <a:rPr lang="en-US"/>
              <a:t>fallacies/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enforce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875337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Motorola, “A Legacy of Innovation: Timeline of Motorola history since 1928”, Accessed 2021-03-30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2016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0612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Review </a:t>
            </a:r>
            <a:r>
              <a:rPr lang="en-US" baseline="0" dirty="0">
                <a:latin typeface="Arial" charset="0"/>
                <a:ea typeface="ＭＳ Ｐゴシック" charset="-128"/>
                <a:cs typeface="ＭＳ Ｐゴシック" charset="-128"/>
              </a:rPr>
              <a:t>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iki.wpi.edu/cs3043/Timeline" TargetMode="External"/><Relationship Id="rId4" Type="http://schemas.openxmlformats.org/officeDocument/2006/relationships/hyperlink" Target="http://socialimps.keithpray.net/assignments/paper-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41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2020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685800"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F77E203-408B-6849-9FF5-B3C7E594126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1E709E5E-3985-794E-B066-F27661DADFF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9814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2020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7E5E681A-377C-EC4F-AA64-33F6F6834615}"/>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61530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p>
        </p:txBody>
      </p:sp>
      <p:sp>
        <p:nvSpPr>
          <p:cNvPr id="5" name="Footer Placeholder 4"/>
          <p:cNvSpPr>
            <a:spLocks noGrp="1"/>
          </p:cNvSpPr>
          <p:nvPr>
            <p:ph type="ftr" sz="quarter" idx="11"/>
          </p:nvPr>
        </p:nvSpPr>
        <p:spPr/>
        <p:txBody>
          <a:bodyPr/>
          <a:lstStyle/>
          <a:p>
            <a:r>
              <a:rPr lang="sk-SK"/>
              <a:t>© 2020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
        <p:nvSpPr>
          <p:cNvPr id="4" name="Slide Number Placeholder 3">
            <a:extLst>
              <a:ext uri="{FF2B5EF4-FFF2-40B4-BE49-F238E27FC236}">
                <a16:creationId xmlns:a16="http://schemas.microsoft.com/office/drawing/2014/main" id="{08380C59-092D-9E42-906A-B4F4D4A242ED}"/>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25577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never work.”</a:t>
            </a:r>
          </a:p>
        </p:txBody>
      </p:sp>
      <p:sp>
        <p:nvSpPr>
          <p:cNvPr id="5" name="Footer Placeholder 4"/>
          <p:cNvSpPr>
            <a:spLocks noGrp="1"/>
          </p:cNvSpPr>
          <p:nvPr>
            <p:ph type="ftr" sz="quarter" idx="11"/>
          </p:nvPr>
        </p:nvSpPr>
        <p:spPr/>
        <p:txBody>
          <a:bodyPr/>
          <a:lstStyle/>
          <a:p>
            <a:r>
              <a:rPr lang="sk-SK"/>
              <a:t>© 2020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
        <p:nvSpPr>
          <p:cNvPr id="4" name="Slide Number Placeholder 3">
            <a:extLst>
              <a:ext uri="{FF2B5EF4-FFF2-40B4-BE49-F238E27FC236}">
                <a16:creationId xmlns:a16="http://schemas.microsoft.com/office/drawing/2014/main" id="{92D86E39-A311-DE41-85B2-2633F2A5566F}"/>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283550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Faulty/Hasty Generalization</a:t>
            </a:r>
          </a:p>
          <a:p>
            <a:pPr lvl="1"/>
            <a:r>
              <a:rPr lang="en-US" dirty="0"/>
              <a:t>“Many programming languages such as C, C++, and Java are statically typed. Scheme is a programming language so it is statically typed too.”</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C2BF07BD-73CD-5A4E-8AE5-960666718000}"/>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710523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
        <p:nvSpPr>
          <p:cNvPr id="4" name="Slide Number Placeholder 3">
            <a:extLst>
              <a:ext uri="{FF2B5EF4-FFF2-40B4-BE49-F238E27FC236}">
                <a16:creationId xmlns:a16="http://schemas.microsoft.com/office/drawing/2014/main" id="{DADD6307-8538-8040-930F-A102668B38C1}"/>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17197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lnSpcReduction="10000"/>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over 150 years old.”</a:t>
            </a:r>
          </a:p>
          <a:p>
            <a:endParaRPr lang="en-US" dirty="0"/>
          </a:p>
          <a:p>
            <a:r>
              <a:rPr lang="en-US" dirty="0"/>
              <a:t>Appeal To The People</a:t>
            </a:r>
          </a:p>
          <a:p>
            <a:pPr lvl="1"/>
            <a:r>
              <a:rPr lang="en-US" dirty="0"/>
              <a:t>Argumentum ad Populum</a:t>
            </a:r>
          </a:p>
          <a:p>
            <a:pPr lvl="1"/>
            <a:r>
              <a:rPr lang="en-US" dirty="0"/>
              <a:t>Bandwagon Fallacy</a:t>
            </a:r>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lnSpcReduction="10000"/>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A4A94073-55A2-D04C-B55A-DB91F13CB4FC}"/>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2798618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Fallacy of Equivocation</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2020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
        <p:nvSpPr>
          <p:cNvPr id="6" name="Slide Number Placeholder 5">
            <a:extLst>
              <a:ext uri="{FF2B5EF4-FFF2-40B4-BE49-F238E27FC236}">
                <a16:creationId xmlns:a16="http://schemas.microsoft.com/office/drawing/2014/main" id="{767E73E4-73EB-E848-9550-FC9C3C0C0DE0}"/>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145351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p:txBody>
          <a:bodyPr>
            <a:normAutofit/>
          </a:bodyPr>
          <a:lstStyle/>
          <a:p>
            <a:pPr marL="0" indent="0">
              <a:buNone/>
            </a:pPr>
            <a:r>
              <a:rPr lang="en-US" dirty="0"/>
              <a:t>There are many more…</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3E8181C6-E9D8-8E4E-98E0-ADB63EDE6A70}"/>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50166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433120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B83BF-905A-984B-8B34-94EE6166A1E8}"/>
              </a:ext>
            </a:extLst>
          </p:cNvPr>
          <p:cNvSpPr>
            <a:spLocks noGrp="1"/>
          </p:cNvSpPr>
          <p:nvPr>
            <p:ph type="ftr" sz="quarter" idx="4294967295"/>
          </p:nvPr>
        </p:nvSpPr>
        <p:spPr>
          <a:xfrm>
            <a:off x="0" y="4997450"/>
            <a:ext cx="5562600" cy="146050"/>
          </a:xfrm>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FCA6FBE9-FB2A-E544-B9E0-DC6DBA3B0C9D}"/>
              </a:ext>
            </a:extLst>
          </p:cNvPr>
          <p:cNvSpPr>
            <a:spLocks noGrp="1"/>
          </p:cNvSpPr>
          <p:nvPr>
            <p:ph type="sldNum" sz="quarter" idx="4294967295"/>
          </p:nvPr>
        </p:nvSpPr>
        <p:spPr>
          <a:xfrm>
            <a:off x="8518525" y="4997450"/>
            <a:ext cx="625475" cy="146050"/>
          </a:xfrm>
        </p:spPr>
        <p:txBody>
          <a:bodyPr/>
          <a:lstStyle/>
          <a:p>
            <a:fld id="{A2A17EAB-8B51-5C40-8776-6683E51FA7A0}" type="slidenum">
              <a:rPr lang="en-US" smtClean="0"/>
              <a:t>21</a:t>
            </a:fld>
            <a:endParaRPr lang="en-US"/>
          </a:p>
        </p:txBody>
      </p:sp>
      <p:pic>
        <p:nvPicPr>
          <p:cNvPr id="6"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431FFE22-40EC-7E49-882F-7D310741B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283"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DAF676E2-157B-4D4F-BC76-DB24B5C2402B}"/>
              </a:ext>
            </a:extLst>
          </p:cNvPr>
          <p:cNvSpPr>
            <a:spLocks noGrp="1"/>
          </p:cNvSpPr>
          <p:nvPr>
            <p:ph type="sldNum" sz="quarter" idx="4294967295"/>
          </p:nvPr>
        </p:nvSpPr>
        <p:spPr>
          <a:xfrm>
            <a:off x="8518525" y="4997450"/>
            <a:ext cx="625475" cy="146050"/>
          </a:xfrm>
        </p:spPr>
        <p:txBody>
          <a:bodyPr/>
          <a:lstStyle/>
          <a:p>
            <a:fld id="{A2A17EAB-8B51-5C40-8776-6683E51FA7A0}" type="slidenum">
              <a:rPr lang="en-US" smtClean="0"/>
              <a:t>22</a:t>
            </a:fld>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59239" y="511863"/>
            <a:ext cx="7825523" cy="4485587"/>
            <a:chOff x="-13591" y="1378485"/>
            <a:chExt cx="687831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a:extLst/>
          </p:spPr>
        </p:pic>
        <p:grpSp>
          <p:nvGrpSpPr>
            <p:cNvPr id="18" name="Group 17">
              <a:extLst>
                <a:ext uri="{FF2B5EF4-FFF2-40B4-BE49-F238E27FC236}">
                  <a16:creationId xmlns:a16="http://schemas.microsoft.com/office/drawing/2014/main" id="{AD1DF7CE-BCC5-B242-913D-00D373F9DA7A}"/>
                </a:ext>
              </a:extLst>
            </p:cNvPr>
            <p:cNvGrpSpPr/>
            <p:nvPr/>
          </p:nvGrpSpPr>
          <p:grpSpPr>
            <a:xfrm>
              <a:off x="-13591" y="1378485"/>
              <a:ext cx="6878314" cy="3912571"/>
              <a:chOff x="-13591" y="1378485"/>
              <a:chExt cx="687831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13591" y="1381331"/>
                <a:ext cx="4558410" cy="979251"/>
              </a:xfrm>
              <a:prstGeom prst="rect">
                <a:avLst/>
              </a:prstGeom>
              <a:grpFill/>
              <a:extLst/>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a:extLst/>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589606" y="3331289"/>
                <a:ext cx="2275117" cy="977831"/>
              </a:xfrm>
              <a:prstGeom prst="rect">
                <a:avLst/>
              </a:prstGeom>
              <a:grpFill/>
              <a:extLst/>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a:extLst/>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30" t="31628" r="3741" b="55114"/>
              <a:stretch/>
            </p:blipFill>
            <p:spPr bwMode="auto">
              <a:xfrm>
                <a:off x="-13591" y="2357738"/>
                <a:ext cx="2300973" cy="979251"/>
              </a:xfrm>
              <a:prstGeom prst="rect">
                <a:avLst/>
              </a:prstGeom>
              <a:grpFill/>
              <a:extLst/>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a:extLst/>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78" t="71363" r="3740" b="15398"/>
              <a:stretch/>
            </p:blipFill>
            <p:spPr bwMode="auto">
              <a:xfrm>
                <a:off x="-13591" y="4313225"/>
                <a:ext cx="2328154" cy="977831"/>
              </a:xfrm>
              <a:prstGeom prst="rect">
                <a:avLst/>
              </a:prstGeom>
              <a:grpFill/>
              <a:extLst/>
            </p:spPr>
          </p:pic>
        </p:grpSp>
      </p:grpSp>
    </p:spTree>
    <p:extLst>
      <p:ext uri="{BB962C8B-B14F-4D97-AF65-F5344CB8AC3E}">
        <p14:creationId xmlns:p14="http://schemas.microsoft.com/office/powerpoint/2010/main" val="148127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8333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36A83A98-AB43-134C-8ED1-EF3ACCFB16D8}"/>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966050"/>
            <a:ext cx="3733800" cy="3352800"/>
          </a:xfrm>
        </p:spPr>
        <p:txBody>
          <a:bodyPr>
            <a:noAutofit/>
          </a:bodyPr>
          <a:lstStyle/>
          <a:p>
            <a:r>
              <a:rPr lang="en-US" sz="1100" dirty="0"/>
              <a:t>pp. 3 Is it now more common to be unconnected? Are there more modern examples now used by Amish?</a:t>
            </a:r>
          </a:p>
          <a:p>
            <a:r>
              <a:rPr lang="en-US" sz="1100" dirty="0"/>
              <a:t>pp. 4 Three Mile Island source published 2001, 1979 + 25 = 2004. How about now?</a:t>
            </a:r>
          </a:p>
          <a:p>
            <a:r>
              <a:rPr lang="en-US" sz="1100" dirty="0"/>
              <a:t>pp. 6 No slide rule?</a:t>
            </a:r>
          </a:p>
          <a:p>
            <a:r>
              <a:rPr lang="en-US" sz="1100" dirty="0"/>
              <a:t>pp. 19 Metric for most popular? Are there are more popular PCs today?</a:t>
            </a:r>
          </a:p>
          <a:p>
            <a:r>
              <a:rPr lang="en-US" sz="1100" dirty="0"/>
              <a:t>pp. 20 Quantify ”most popular application”, “increased significantly”</a:t>
            </a:r>
          </a:p>
          <a:p>
            <a:r>
              <a:rPr lang="en-US" sz="1100" dirty="0"/>
              <a:t>pp. 22-25 6 years since proposal, 24 years eclipsing prior tech, 30 years after until not sole solution. 23 years after patent for reliable typewriter. 20 years for radio concept to reality. Compare to timelines today.</a:t>
            </a:r>
          </a:p>
          <a:p>
            <a:r>
              <a:rPr lang="en-US" sz="1100" dirty="0"/>
              <a:t>pp. 27 How did computerized prediction of election results get worse from 1952 pp 12?</a:t>
            </a:r>
          </a:p>
          <a:p>
            <a:r>
              <a:rPr lang="en-US" sz="1100" dirty="0"/>
              <a:t>pp. 29 “…transfer programs and data only.” Isn’t everything data? “200 million email messages” 90% of which are spam (pp. 112)</a:t>
            </a:r>
          </a:p>
        </p:txBody>
      </p:sp>
      <p:sp>
        <p:nvSpPr>
          <p:cNvPr id="11" name="Content Placeholder 10"/>
          <p:cNvSpPr>
            <a:spLocks noGrp="1"/>
          </p:cNvSpPr>
          <p:nvPr>
            <p:ph sz="half" idx="2"/>
          </p:nvPr>
        </p:nvSpPr>
        <p:spPr>
          <a:xfrm>
            <a:off x="4724400" y="692672"/>
            <a:ext cx="3733800" cy="3352800"/>
          </a:xfrm>
        </p:spPr>
        <p:txBody>
          <a:bodyPr>
            <a:noAutofit/>
          </a:bodyPr>
          <a:lstStyle/>
          <a:p>
            <a:r>
              <a:rPr lang="en-US" sz="1100" dirty="0"/>
              <a:t>pp. 30 Lots of buzz on campus for the 1995 switch of backbone providers. 1973 saw the introduction of *handheld* mobile phone, larger versions available dating back to 1946 [1] and earlier.</a:t>
            </a:r>
          </a:p>
          <a:p>
            <a:r>
              <a:rPr lang="en-US" sz="1100" dirty="0"/>
              <a:t>pp. 31 Compare cloud to client/server, mainframe</a:t>
            </a:r>
          </a:p>
          <a:p>
            <a:r>
              <a:rPr lang="en-US" sz="1100" dirty="0"/>
              <a:t>pp. 34 Email demonstrated in 1968, pp. 29 claims 1972 but maybe just for ARPANET.</a:t>
            </a:r>
          </a:p>
          <a:p>
            <a:r>
              <a:rPr lang="en-US" sz="1100" dirty="0"/>
              <a:t>pp. 34 the “mother of all demos” is worth watching if you haven’t. Watch it and write a 1 page paper for extra credit (2 points).</a:t>
            </a:r>
          </a:p>
          <a:p>
            <a:r>
              <a:rPr lang="en-US" sz="1100" dirty="0"/>
              <a:t>pp. 34 Does Windows still have a near monopoly? </a:t>
            </a:r>
          </a:p>
          <a:p>
            <a:r>
              <a:rPr lang="en-US" sz="1100" dirty="0"/>
              <a:t>pp. 35 HyperCard was my first. </a:t>
            </a:r>
          </a:p>
          <a:p>
            <a:r>
              <a:rPr lang="en-US" sz="1100" dirty="0"/>
              <a:t>pp. 37 75% MS in China source from 2015, now? Compare free Windows upgrade with pp. 18 open letter to hobbyists.</a:t>
            </a:r>
          </a:p>
          <a:p>
            <a:r>
              <a:rPr lang="en-US" sz="1100" dirty="0"/>
              <a:t>pp. 38 Outsourcing source from 2003, now?</a:t>
            </a:r>
          </a:p>
          <a:p>
            <a:r>
              <a:rPr lang="en-US" sz="1100" dirty="0"/>
              <a:t>pp. 42 Q 23, Source for 90%?</a:t>
            </a:r>
          </a:p>
          <a:p>
            <a:r>
              <a:rPr lang="en-US" sz="1100" dirty="0"/>
              <a:t>End of Chapter questions I liked: 1, 7, 15, 22</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1B4A548-8C14-714C-B060-9DCF25F259F2}"/>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When was the term “hypertext” introduced? The concept?</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A39E6C39-3AFF-B548-B5C2-1806E7E59E90}"/>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3" name="Slide Number Placeholder 2">
            <a:extLst>
              <a:ext uri="{FF2B5EF4-FFF2-40B4-BE49-F238E27FC236}">
                <a16:creationId xmlns:a16="http://schemas.microsoft.com/office/drawing/2014/main" id="{EC4F2570-7F44-9942-8207-C133D8DDB0EF}"/>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2020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
        <p:nvSpPr>
          <p:cNvPr id="2" name="Slide Number Placeholder 1">
            <a:extLst>
              <a:ext uri="{FF2B5EF4-FFF2-40B4-BE49-F238E27FC236}">
                <a16:creationId xmlns:a16="http://schemas.microsoft.com/office/drawing/2014/main" id="{5061949E-302B-2847-895F-7353C6BBFDCF}"/>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784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582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36A83A98-AB43-134C-8ED1-EF3ACCFB16D8}"/>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41109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85000" lnSpcReduction="10000"/>
          </a:bodyPr>
          <a:lstStyle/>
          <a:p>
            <a:r>
              <a:rPr lang="en-US" dirty="0"/>
              <a:t>Create an information processing technology timeline</a:t>
            </a:r>
          </a:p>
          <a:p>
            <a:pPr lvl="1"/>
            <a:r>
              <a:rPr lang="en-US" dirty="0"/>
              <a:t>You can choose any scope (time periods, domains, etc.) and format you like</a:t>
            </a:r>
          </a:p>
          <a:p>
            <a:r>
              <a:rPr lang="en-US" dirty="0"/>
              <a:t>Write a 1 page paper that draws a </a:t>
            </a:r>
            <a:r>
              <a:rPr lang="en-US" b="1" dirty="0"/>
              <a:t>conclusion</a:t>
            </a:r>
            <a:r>
              <a:rPr lang="en-US" dirty="0"/>
              <a:t> using your timeline to illustrate your point.</a:t>
            </a:r>
          </a:p>
          <a:p>
            <a:pPr lvl="1"/>
            <a:r>
              <a:rPr lang="en-US" dirty="0"/>
              <a:t>Use </a:t>
            </a:r>
            <a:r>
              <a:rPr lang="en-US" dirty="0">
                <a:hlinkClick r:id="rId3"/>
              </a:rPr>
              <a:t>Template - http://socialimps.keithpray.net/assignments/Paper_Template.docx</a:t>
            </a:r>
            <a:r>
              <a:rPr lang="en-US" dirty="0"/>
              <a:t> </a:t>
            </a:r>
          </a:p>
          <a:p>
            <a:pPr lvl="1"/>
            <a:r>
              <a:rPr lang="en-US" dirty="0"/>
              <a:t>Use </a:t>
            </a:r>
            <a:r>
              <a:rPr lang="en-US" dirty="0">
                <a:hlinkClick r:id="rId4"/>
              </a:rPr>
              <a:t>Guidelines - http://socialimps.keithpray.net/assignments/paper-guidelines/</a:t>
            </a:r>
            <a:r>
              <a:rPr lang="en-US" dirty="0"/>
              <a:t> </a:t>
            </a:r>
          </a:p>
          <a:p>
            <a:pPr lvl="2"/>
            <a:r>
              <a:rPr lang="en-US" dirty="0"/>
              <a:t>Include your timeline as an appendix</a:t>
            </a:r>
          </a:p>
          <a:p>
            <a:r>
              <a:rPr lang="en-US" dirty="0"/>
              <a:t>Class Timeline Wiki</a:t>
            </a:r>
          </a:p>
          <a:p>
            <a:pPr lvl="1"/>
            <a:r>
              <a:rPr lang="en-US" dirty="0"/>
              <a:t>Add items from your timeline to Class Site </a:t>
            </a:r>
            <a:r>
              <a:rPr lang="en-US" dirty="0">
                <a:sym typeface="Wingdings"/>
              </a:rPr>
              <a:t></a:t>
            </a:r>
            <a:r>
              <a:rPr lang="en-US" dirty="0"/>
              <a:t> </a:t>
            </a:r>
            <a:r>
              <a:rPr lang="en-US" dirty="0">
                <a:hlinkClick r:id="rId5"/>
              </a:rPr>
              <a:t>Wiki Timeline</a:t>
            </a:r>
            <a:endParaRPr lang="en-US" dirty="0"/>
          </a:p>
          <a:p>
            <a:pPr lvl="1"/>
            <a:r>
              <a:rPr lang="en-US" dirty="0"/>
              <a:t>Please (insertion) sort according to date.</a:t>
            </a:r>
          </a:p>
          <a:p>
            <a:pPr lvl="1"/>
            <a:r>
              <a:rPr lang="en-US" dirty="0"/>
              <a:t>Add your references</a:t>
            </a:r>
          </a:p>
          <a:p>
            <a:pPr lvl="1"/>
            <a:r>
              <a:rPr lang="en-US"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BEA26518-EBE0-3246-838D-3B96989BF8ED}"/>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21484</TotalTime>
  <Words>2548</Words>
  <Application>Microsoft Macintosh PowerPoint</Application>
  <PresentationFormat>On-screen Show (16:9)</PresentationFormat>
  <Paragraphs>301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Cambria</vt:lpstr>
      <vt:lpstr>Times New Roman</vt:lpstr>
      <vt:lpstr>Wingdings</vt:lpstr>
      <vt:lpstr>Red Radial 16x9</vt:lpstr>
      <vt:lpstr>Class 2 Critical Thinking</vt:lpstr>
      <vt:lpstr>what works well Online With Zoom</vt:lpstr>
      <vt:lpstr>Overview</vt:lpstr>
      <vt:lpstr>My Reading Notes</vt:lpstr>
      <vt:lpstr>Group Quiz!</vt:lpstr>
      <vt:lpstr>PowerPoint Presentation</vt:lpstr>
      <vt:lpstr>PowerPoint Presentation</vt:lpstr>
      <vt:lpstr>Overview</vt:lpstr>
      <vt:lpstr>Assignment</vt:lpstr>
      <vt:lpstr>Overview</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lpstr>PowerPoint Presentation</vt:lpstr>
      <vt:lpstr>PowerPoint Presentation</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214</cp:revision>
  <dcterms:created xsi:type="dcterms:W3CDTF">2014-08-25T02:19:16Z</dcterms:created>
  <dcterms:modified xsi:type="dcterms:W3CDTF">2021-04-01T15:33:12Z</dcterms:modified>
</cp:coreProperties>
</file>