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640" r:id="rId3"/>
    <p:sldId id="259" r:id="rId4"/>
    <p:sldId id="277" r:id="rId5"/>
    <p:sldId id="410" r:id="rId6"/>
    <p:sldId id="261" r:id="rId7"/>
    <p:sldId id="267" r:id="rId8"/>
    <p:sldId id="286" r:id="rId9"/>
    <p:sldId id="643" r:id="rId10"/>
    <p:sldId id="644" r:id="rId11"/>
    <p:sldId id="645" r:id="rId12"/>
    <p:sldId id="646" r:id="rId13"/>
    <p:sldId id="273" r:id="rId14"/>
    <p:sldId id="647" r:id="rId15"/>
    <p:sldId id="648" r:id="rId16"/>
    <p:sldId id="649" r:id="rId17"/>
    <p:sldId id="650" r:id="rId18"/>
    <p:sldId id="651" r:id="rId19"/>
    <p:sldId id="268" r:id="rId20"/>
    <p:sldId id="270" r:id="rId21"/>
    <p:sldId id="271" r:id="rId22"/>
    <p:sldId id="272" r:id="rId23"/>
    <p:sldId id="274" r:id="rId24"/>
    <p:sldId id="275" r:id="rId25"/>
    <p:sldId id="276" r:id="rId26"/>
    <p:sldId id="652"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40"/>
            <p14:sldId id="259"/>
            <p14:sldId id="277"/>
            <p14:sldId id="410"/>
            <p14:sldId id="261"/>
            <p14:sldId id="267"/>
            <p14:sldId id="286"/>
          </p14:sldIdLst>
        </p14:section>
        <p14:section name="Students" id="{898E5266-0460-F748-B516-56DCB661738D}">
          <p14:sldIdLst>
            <p14:sldId id="643"/>
            <p14:sldId id="644"/>
            <p14:sldId id="645"/>
            <p14:sldId id="646"/>
            <p14:sldId id="273"/>
            <p14:sldId id="647"/>
            <p14:sldId id="648"/>
            <p14:sldId id="649"/>
            <p14:sldId id="650"/>
            <p14:sldId id="651"/>
            <p14:sldId id="268"/>
            <p14:sldId id="270"/>
            <p14:sldId id="271"/>
            <p14:sldId id="272"/>
            <p14:sldId id="274"/>
            <p14:sldId id="275"/>
            <p14:sldId id="276"/>
            <p14:sldId id="652"/>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4725" autoAdjust="0"/>
  </p:normalViewPr>
  <p:slideViewPr>
    <p:cSldViewPr snapToGrid="0" snapToObjects="1">
      <p:cViewPr varScale="1">
        <p:scale>
          <a:sx n="124" d="100"/>
          <a:sy n="124" d="100"/>
        </p:scale>
        <p:origin x="888"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 You may not be depending on how you enjoyed the last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what is Natural language processing? Natural language processing works on converting language into computable data that can be easily extracted for information. The diagram on the slide shows the process in which phases are evaluated by what words they use, what structure phrases are constructed, and their meaning in the overall text. All three steps produce easy to compute data (words/numbers) that can be compiled to produce analysis or it can be used to a corpus for machine learning.  Additional tasks include: </a:t>
            </a:r>
          </a:p>
          <a:p>
            <a:pPr marL="171450" indent="-171450">
              <a:buFont typeface="Arial" panose="020B0604020202020204" pitchFamily="34" charset="0"/>
              <a:buChar char="•"/>
            </a:pPr>
            <a:r>
              <a:rPr lang="en-US" dirty="0"/>
              <a:t>Part-Of-Speech Tagging, the act of breaking down the grammatical construction of a sentence.</a:t>
            </a:r>
          </a:p>
          <a:p>
            <a:pPr marL="171450" indent="-171450">
              <a:buFont typeface="Arial" panose="020B0604020202020204" pitchFamily="34" charset="0"/>
              <a:buChar char="•"/>
            </a:pPr>
            <a:r>
              <a:rPr lang="en-US" dirty="0"/>
              <a:t>Chunking, creating phrases from an unstructured body of text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Named Entity Recognition (NER), locating and classifying entities in unstructured text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Language Models, using probability to predict the sequence or the occurrence of words.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Semantically Related Words, grouping words that are conceptually related to one another.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68537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presentation is not about the development of NLP but the significance it has on our society. In order understand that we need to understand what bias is and the big question everybody is thinking about.</a:t>
            </a:r>
          </a:p>
          <a:p>
            <a:endParaRPr lang="en-US" dirty="0"/>
          </a:p>
          <a:p>
            <a:r>
              <a:rPr lang="en-US" dirty="0"/>
              <a:t>There are two ways to approach bias in natural language processing: statistically and socially. Statistically, a computer program can produce bias if the expected value deviates from the estimated value. This can be accounted towards sample bias or methodology error, the latter being far easier to fix. Socially, bias or discrimination is the reality that you live a life that does not align with the rules/or values of that society. This can be account towards laws and how their enforced, or how power is distributed in a society.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brings us to the big question everyone was asking: What happens when our statistical conclusions does not match the lived experiences of people in our society, and how do we fix it? However, in the last couple of years, the question has shifted to “</a:t>
            </a:r>
            <a:r>
              <a:rPr lang="en-US" sz="1200" dirty="0"/>
              <a:t>what if our datasets are representative of the dominant narratives in our society”? That is a lot harder to fix and brings up interesting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72772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talk about how this bias appears, I want to show you why you should care. Why there is a big hoopla around this issue? As our society becomes more reliant on data to optimize and influence our lives, we need to start thinking the potential risks a society that does not care about discrimination in their data are open to.</a:t>
            </a:r>
          </a:p>
          <a:p>
            <a:endParaRPr lang="en-US" dirty="0"/>
          </a:p>
          <a:p>
            <a:r>
              <a:rPr lang="en-US" dirty="0"/>
              <a:t>Financially, you run the risk of excluding groups of people from contributing to the economy. Recently, </a:t>
            </a:r>
            <a:r>
              <a:rPr lang="en-US" sz="1200" dirty="0"/>
              <a:t>Citigroup was found responsible for America losing 16 trillion dollars which was caused by discrimination towards African Americans. Healthwise, perceived discrimination from healthcare provider is responsible for higher unmet needs and poorer health among marginalized groups. </a:t>
            </a:r>
          </a:p>
          <a:p>
            <a:endParaRPr lang="en-US" sz="1200" dirty="0"/>
          </a:p>
          <a:p>
            <a:r>
              <a:rPr lang="en-US" sz="1200" dirty="0"/>
              <a:t>Imagine all of these incidents happening at state-level, national-level issues. We don’t have to because we’re slowly seeing a world were world leaders are making massive decisions on a single number. If we don’t ask these questions now, when the risk is fairly low, we will have to deal with the consequences when the stakes are high.</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21724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case is a failure of supervised datasets. Recently, it was discovered that CONLL-2003, one of the most widely used datasets to identify and categorize entities , has a bias favoring male names over female names. Many have speculated that effects of this bias is responsible for women losing opportunities because their names were harder to show up on search engines and the such.</a:t>
            </a:r>
          </a:p>
          <a:p>
            <a:endParaRPr lang="en-US" dirty="0"/>
          </a:p>
          <a:p>
            <a:r>
              <a:rPr lang="en-US" dirty="0"/>
              <a:t>Why did this happen? According to the team who made the dataset, they blame laziness and a lack of foresight. First, they blame laziness because they partially blame companies for using such an old dataset made in 2003 in their machine learning programs in present day. Using old data puts people at risk for having gaps in their conclusions. Additionally, they never foresaw the extensive use on their dataset. They grind and cram to produce the dataset for a conference and didn’t think about the implications until they received word of bias.</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940542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case is a failure in societal norms. </a:t>
            </a:r>
            <a:r>
              <a:rPr lang="en-US" dirty="0" err="1"/>
              <a:t>Verus</a:t>
            </a:r>
            <a:r>
              <a:rPr lang="en-US" dirty="0"/>
              <a:t> is a monitoring system that downloads and transcribes phone calls of prison inmates. It was originally used to reduce suicides but has expanded to deal with drug deals and other illegal activity in prison. Right now, it being used to track calls mentioning COVID-19 to track the spread of the disease. However, many believe this is just a tool to control the prisoners even more. There have been many reports of prisoners with coronavirus being thrown in solitary confinement, dorms being locked down, and still not receiving adequate care. </a:t>
            </a:r>
          </a:p>
          <a:p>
            <a:endParaRPr lang="en-US" dirty="0"/>
          </a:p>
          <a:p>
            <a:r>
              <a:rPr lang="en-US" dirty="0"/>
              <a:t>The mistakes made here were power imbalances and financial incentive. Technology is not value-free because as long as we live within a society what values get enforced is what will translate into our technology. This technology was not made with the perception that prisoners have rights but that prisoners must be controlled, corralled by any means necessary. Additionally, we cannot ignore the fact that the private prison industry is a multi-billion industry and producing technology for that industry is very lucrative. </a:t>
            </a:r>
          </a:p>
          <a:p>
            <a:endParaRPr lang="en-US" dirty="0"/>
          </a:p>
          <a:p>
            <a:r>
              <a:rPr lang="en-US" dirty="0"/>
              <a:t>Note: the question is not whether making money is wrong. It is simply the claim that technology having a financial motive will bend moral tendencies to whatever creates a larger profit. When happens at a societal scale, we have people choosing profit over a society that protects and values the life of all.</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6907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to make </a:t>
            </a:r>
            <a:r>
              <a:rPr lang="en-US" dirty="0" err="1"/>
              <a:t>nlp</a:t>
            </a:r>
            <a:r>
              <a:rPr lang="en-US" dirty="0"/>
              <a:t>( and machine learning as a whole) a more ethical field? First, we need to encourage companies and organizations to update their datasets. This can be time-consuming and cost of bit of money to produce samples to extract data from but if we are to ever have a ethical basis this is where we need to start.</a:t>
            </a:r>
          </a:p>
          <a:p>
            <a:endParaRPr lang="en-US" dirty="0"/>
          </a:p>
          <a:p>
            <a:r>
              <a:rPr lang="en-US" dirty="0"/>
              <a:t>Next, we need to encourage data and computer scientists to have dual use their code. Dual use is having an intention of what something will be used for vs. the consequences of its’ existence. We need to abandon this cycle of create, crash, and not think of the larger scale of our applications. </a:t>
            </a:r>
          </a:p>
          <a:p>
            <a:endParaRPr lang="en-US" dirty="0"/>
          </a:p>
          <a:p>
            <a:r>
              <a:rPr lang="en-US" dirty="0"/>
              <a:t>Next, we need to our algorithms to simulate the complexity of our society. Too often, complexity and additional work is traded off for simplicity and easier analysis. We don’t exactly have the technology for this but I have seen cases for using participatory datasets from the public and simulations.</a:t>
            </a:r>
          </a:p>
          <a:p>
            <a:endParaRPr lang="en-US" dirty="0"/>
          </a:p>
          <a:p>
            <a:r>
              <a:rPr lang="en-US" dirty="0"/>
              <a:t>Finally, I think it is very important to develop an open-source community for not just NLP but for data–collection in general. Right now, we are in a middle of race between massive companies on who better utilize this technology and it’s often costly usage. If the technology had an open-source community where people can freely discuss its’ usage and application outside the need of profit, I believe we could gather diverse opinions about its’ ethical usage.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6840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that robotic surgery is most commonly used for minimally invasive surgery.</a:t>
            </a:r>
          </a:p>
          <a:p>
            <a:r>
              <a:rPr lang="en-US" dirty="0"/>
              <a:t>	small incisions and more precise movements (no need to cut a person open)</a:t>
            </a:r>
          </a:p>
          <a:p>
            <a:r>
              <a:rPr lang="en-US" dirty="0"/>
              <a:t>Surgeon sees through camera as show in diagram</a:t>
            </a:r>
          </a:p>
          <a:p>
            <a:r>
              <a:rPr lang="en-US" dirty="0"/>
              <a:t>Surgeon has controls to move arms that each have different tools/camera</a:t>
            </a:r>
          </a:p>
          <a:p>
            <a:r>
              <a:rPr lang="en-US" dirty="0"/>
              <a:t>Fully autonomous robot surgery has not been introduced in the U.S. yet, there is always a trained surgeon at the helm.</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508474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are comparing it to open surgery and laparoscopic surgery</a:t>
            </a:r>
          </a:p>
          <a:p>
            <a:r>
              <a:rPr lang="en-US" dirty="0"/>
              <a:t>Highlight the difference to be covered (on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14767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Fewer injuries: </a:t>
            </a:r>
            <a:r>
              <a:rPr lang="it-IT" dirty="0"/>
              <a:t>106.3 vs. 232.9 per 100,000 procedures </a:t>
            </a:r>
          </a:p>
          <a:p>
            <a:r>
              <a:rPr lang="it-IT" dirty="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57818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Surgeon fatigue causes grip strength to become weaker</a:t>
            </a:r>
          </a:p>
          <a:p>
            <a:r>
              <a:rPr lang="en-US" dirty="0"/>
              <a:t>	surgeons make less precise moves/incisions</a:t>
            </a:r>
          </a:p>
          <a:p>
            <a:r>
              <a:rPr lang="en-US" dirty="0"/>
              <a:t>Robotic surgery is less taxing on surgeon</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8825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cost of purchasing a robot is obviously higher than not purchasing a robot.</a:t>
            </a:r>
          </a:p>
          <a:p>
            <a:r>
              <a:rPr lang="en-US" dirty="0"/>
              <a:t>The cost of performing individual surgeries is lower</a:t>
            </a:r>
          </a:p>
          <a:p>
            <a:r>
              <a:rPr lang="en-US" dirty="0"/>
              <a:t>	surgery robot goes up 5 to 7 years without additional costs</a:t>
            </a:r>
          </a:p>
          <a:p>
            <a:r>
              <a:rPr lang="en-US" dirty="0"/>
              <a:t>	in addition, hospitals avoid cost of complications (lower rate of complications as previously mentioned)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885032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errors and video/imaging problems contributed to 787 (7.4%) of the adverse events </a:t>
            </a:r>
          </a:p>
          <a:p>
            <a:r>
              <a:rPr lang="en-US" dirty="0"/>
              <a:t>	both of these problems are shown to have declining rates as showing improvement of the worst malfunctions</a:t>
            </a:r>
          </a:p>
          <a:p>
            <a:r>
              <a:rPr lang="en-US" dirty="0"/>
              <a:t>Arcing is when electricity flows through air and causes burning.</a:t>
            </a:r>
          </a:p>
          <a:p>
            <a:r>
              <a:rPr lang="en-US" dirty="0"/>
              <a:t>Fallen pieces increased up until 2005 and has been decreasing</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647283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found that 73% of surgeons agreed with using robotic surgery</a:t>
            </a:r>
          </a:p>
          <a:p>
            <a:r>
              <a:rPr lang="en-US" dirty="0"/>
              <a:t>68% of patients need to see their operating surgeon before/during the surgery</a:t>
            </a:r>
          </a:p>
          <a:p>
            <a:endParaRPr lang="en-US" dirty="0"/>
          </a:p>
          <a:p>
            <a:r>
              <a:rPr lang="en-US" dirty="0"/>
              <a:t>Autonomous robotic surgery has similar ethical dilemmas to autonomous vehicles (who is to blame for issues?)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2709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150319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Olajumoke Jackson and this is my presentation going over the causes and implications of bias in natural language processing or NLP.</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03468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bcnews.go.com/Technology/us-prisons-jails-ai-mass-monitor-millions-inmate/story?id=66370244" TargetMode="External"/><Relationship Id="rId2" Type="http://schemas.openxmlformats.org/officeDocument/2006/relationships/hyperlink" Target="https://theintercept.com/2020/04/21/prisons-inmates-coronavirus-monitoring-surveillance-ver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7" y="361950"/>
            <a:ext cx="7884763" cy="914400"/>
          </a:xfrm>
        </p:spPr>
        <p:txBody>
          <a:bodyPr/>
          <a:lstStyle/>
          <a:p>
            <a:r>
              <a:rPr lang="en-US" dirty="0"/>
              <a:t>What is NLP (Natural Language Processing)?</a:t>
            </a:r>
          </a:p>
        </p:txBody>
      </p:sp>
      <p:sp>
        <p:nvSpPr>
          <p:cNvPr id="3" name="Content Placeholder 2"/>
          <p:cNvSpPr>
            <a:spLocks noGrp="1"/>
          </p:cNvSpPr>
          <p:nvPr>
            <p:ph sz="half" idx="1"/>
          </p:nvPr>
        </p:nvSpPr>
        <p:spPr/>
        <p:txBody>
          <a:bodyPr>
            <a:normAutofit/>
          </a:bodyPr>
          <a:lstStyle/>
          <a:p>
            <a:r>
              <a:rPr lang="en-US" dirty="0"/>
              <a:t>Definition:  The conversion of human language into data that is easy for a computer to manipulate. [1]</a:t>
            </a:r>
          </a:p>
          <a:p>
            <a:r>
              <a:rPr lang="en-US" dirty="0"/>
              <a:t>Six Tasks of NLP:</a:t>
            </a:r>
          </a:p>
          <a:p>
            <a:pPr lvl="1"/>
            <a:r>
              <a:rPr lang="en-US" dirty="0"/>
              <a:t>Part-Of-Speech Tagging (POS)</a:t>
            </a:r>
          </a:p>
          <a:p>
            <a:pPr lvl="1"/>
            <a:r>
              <a:rPr lang="en-US" dirty="0"/>
              <a:t>Chunking</a:t>
            </a:r>
          </a:p>
          <a:p>
            <a:pPr lvl="1"/>
            <a:r>
              <a:rPr lang="en-US" dirty="0"/>
              <a:t>Named Entity Recognition (NER)</a:t>
            </a:r>
          </a:p>
          <a:p>
            <a:pPr lvl="1"/>
            <a:r>
              <a:rPr lang="en-US" dirty="0"/>
              <a:t>Semantic Role Labeling</a:t>
            </a:r>
          </a:p>
          <a:p>
            <a:pPr lvl="1"/>
            <a:r>
              <a:rPr lang="en-US" dirty="0"/>
              <a:t>Language Models</a:t>
            </a:r>
          </a:p>
          <a:p>
            <a:pPr lvl="1"/>
            <a:r>
              <a:rPr lang="en-US" dirty="0"/>
              <a:t>Semantically Related Words</a:t>
            </a:r>
          </a:p>
        </p:txBody>
      </p:sp>
      <p:pic>
        <p:nvPicPr>
          <p:cNvPr id="10" name="Content Placeholder 9" descr="Diagram&#10;&#10;Description automatically generated">
            <a:extLst>
              <a:ext uri="{FF2B5EF4-FFF2-40B4-BE49-F238E27FC236}">
                <a16:creationId xmlns:a16="http://schemas.microsoft.com/office/drawing/2014/main" id="{6CF87CAF-48E0-4651-8AA3-B09A6F1A9238}"/>
              </a:ext>
            </a:extLst>
          </p:cNvPr>
          <p:cNvPicPr>
            <a:picLocks noGrp="1" noChangeAspect="1"/>
          </p:cNvPicPr>
          <p:nvPr>
            <p:ph sz="half" idx="2"/>
          </p:nvPr>
        </p:nvPicPr>
        <p:blipFill>
          <a:blip r:embed="rId3"/>
          <a:stretch>
            <a:fillRect/>
          </a:stretch>
        </p:blipFill>
        <p:spPr>
          <a:xfrm>
            <a:off x="4950522" y="1571519"/>
            <a:ext cx="3752372" cy="2914864"/>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26708" y="284260"/>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&lt;[1]&gt;</a:t>
            </a:r>
          </a:p>
        </p:txBody>
      </p:sp>
    </p:spTree>
    <p:extLst>
      <p:ext uri="{BB962C8B-B14F-4D97-AF65-F5344CB8AC3E}">
        <p14:creationId xmlns:p14="http://schemas.microsoft.com/office/powerpoint/2010/main" val="407325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7" y="361950"/>
            <a:ext cx="7884763" cy="914400"/>
          </a:xfrm>
        </p:spPr>
        <p:txBody>
          <a:bodyPr/>
          <a:lstStyle/>
          <a:p>
            <a:r>
              <a:rPr lang="en-US" dirty="0"/>
              <a:t>WHAT IS BIAS AND WHAT DOES IT LOOK LIKE?</a:t>
            </a:r>
          </a:p>
        </p:txBody>
      </p:sp>
      <p:sp>
        <p:nvSpPr>
          <p:cNvPr id="3" name="Content Placeholder 2"/>
          <p:cNvSpPr>
            <a:spLocks noGrp="1"/>
          </p:cNvSpPr>
          <p:nvPr>
            <p:ph sz="half" idx="1"/>
          </p:nvPr>
        </p:nvSpPr>
        <p:spPr>
          <a:xfrm>
            <a:off x="356016" y="1374077"/>
            <a:ext cx="3733800" cy="3352800"/>
          </a:xfrm>
        </p:spPr>
        <p:txBody>
          <a:bodyPr>
            <a:normAutofit lnSpcReduction="10000"/>
          </a:bodyPr>
          <a:lstStyle/>
          <a:p>
            <a:r>
              <a:rPr lang="en-US" dirty="0"/>
              <a:t>Statistical bias: Differences between the estimator’s expected value and true value due to failure within the sample or methodology.</a:t>
            </a:r>
          </a:p>
          <a:p>
            <a:r>
              <a:rPr lang="en-US" dirty="0"/>
              <a:t>Societal bias: Differences between the expectations espoused in a society and the reality of the people who inhabit it.</a:t>
            </a:r>
          </a:p>
          <a:p>
            <a:r>
              <a:rPr lang="en-US" dirty="0"/>
              <a:t>What happens when our statistical conclusions does not match the lived experiences of people in our society?</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26708" y="284260"/>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&lt;[1]&gt;</a:t>
            </a:r>
          </a:p>
        </p:txBody>
      </p:sp>
      <p:sp>
        <p:nvSpPr>
          <p:cNvPr id="9" name="Content Placeholder 8">
            <a:extLst>
              <a:ext uri="{FF2B5EF4-FFF2-40B4-BE49-F238E27FC236}">
                <a16:creationId xmlns:a16="http://schemas.microsoft.com/office/drawing/2014/main" id="{237F7C78-A51F-42F1-9E36-2BC1A10D47D3}"/>
              </a:ext>
            </a:extLst>
          </p:cNvPr>
          <p:cNvSpPr>
            <a:spLocks noGrp="1"/>
          </p:cNvSpPr>
          <p:nvPr>
            <p:ph sz="half" idx="2"/>
          </p:nvPr>
        </p:nvSpPr>
        <p:spPr>
          <a:xfrm>
            <a:off x="5272590" y="1276350"/>
            <a:ext cx="3733800" cy="3352800"/>
          </a:xfrm>
        </p:spPr>
        <p:txBody>
          <a:bodyPr>
            <a:noAutofit/>
          </a:bodyPr>
          <a:lstStyle/>
          <a:p>
            <a:pPr marL="0" indent="0">
              <a:buNone/>
            </a:pPr>
            <a:r>
              <a:rPr lang="en-US" sz="4000" dirty="0"/>
              <a:t>What if our datasets are representative of the dominant narratives in our society?</a:t>
            </a:r>
          </a:p>
        </p:txBody>
      </p:sp>
      <p:sp>
        <p:nvSpPr>
          <p:cNvPr id="10" name="Arrow: Right 9">
            <a:extLst>
              <a:ext uri="{FF2B5EF4-FFF2-40B4-BE49-F238E27FC236}">
                <a16:creationId xmlns:a16="http://schemas.microsoft.com/office/drawing/2014/main" id="{65585626-39AE-4BC0-9C7A-A78542DA8F64}"/>
              </a:ext>
            </a:extLst>
          </p:cNvPr>
          <p:cNvSpPr/>
          <p:nvPr/>
        </p:nvSpPr>
        <p:spPr>
          <a:xfrm>
            <a:off x="4144417" y="2177716"/>
            <a:ext cx="1073572" cy="1238744"/>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Tree>
    <p:extLst>
      <p:ext uri="{BB962C8B-B14F-4D97-AF65-F5344CB8AC3E}">
        <p14:creationId xmlns:p14="http://schemas.microsoft.com/office/powerpoint/2010/main" val="180572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7" y="361950"/>
            <a:ext cx="7884763" cy="914400"/>
          </a:xfrm>
        </p:spPr>
        <p:txBody>
          <a:bodyPr/>
          <a:lstStyle/>
          <a:p>
            <a:r>
              <a:rPr lang="en-US" dirty="0"/>
              <a:t>WHY Should I Care about this?</a:t>
            </a:r>
          </a:p>
        </p:txBody>
      </p:sp>
      <p:sp>
        <p:nvSpPr>
          <p:cNvPr id="3" name="Content Placeholder 2"/>
          <p:cNvSpPr>
            <a:spLocks noGrp="1"/>
          </p:cNvSpPr>
          <p:nvPr>
            <p:ph sz="half" idx="1"/>
          </p:nvPr>
        </p:nvSpPr>
        <p:spPr/>
        <p:txBody>
          <a:bodyPr>
            <a:normAutofit/>
          </a:bodyPr>
          <a:lstStyle/>
          <a:p>
            <a:r>
              <a:rPr lang="en-US" sz="2000" dirty="0"/>
              <a:t>Citigroup is responsible for America losing 16 trillion dollars which was caused by discrimination towards African Americans. [2]</a:t>
            </a:r>
          </a:p>
          <a:p>
            <a:r>
              <a:rPr lang="en-US" sz="2000" dirty="0"/>
              <a:t>Perceived discrimination from healthcare provider is responsible for higher unmet needs and poorer health among marginalized groups. [3]</a:t>
            </a:r>
          </a:p>
          <a:p>
            <a:endParaRPr lang="en-US" dirty="0"/>
          </a:p>
          <a:p>
            <a:endParaRPr lang="en-US" dirty="0"/>
          </a:p>
          <a:p>
            <a:endParaRPr lang="en-US" dirty="0"/>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26708" y="284260"/>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&lt;[2], [3]&gt;</a:t>
            </a:r>
          </a:p>
        </p:txBody>
      </p:sp>
      <p:pic>
        <p:nvPicPr>
          <p:cNvPr id="10" name="Picture 9" descr="A picture containing logo&#10;&#10;Description automatically generated">
            <a:extLst>
              <a:ext uri="{FF2B5EF4-FFF2-40B4-BE49-F238E27FC236}">
                <a16:creationId xmlns:a16="http://schemas.microsoft.com/office/drawing/2014/main" id="{628DD235-0E55-4306-81D6-0ADD4202FF8C}"/>
              </a:ext>
            </a:extLst>
          </p:cNvPr>
          <p:cNvPicPr>
            <a:picLocks noChangeAspect="1"/>
          </p:cNvPicPr>
          <p:nvPr/>
        </p:nvPicPr>
        <p:blipFill>
          <a:blip r:embed="rId3"/>
          <a:stretch>
            <a:fillRect/>
          </a:stretch>
        </p:blipFill>
        <p:spPr>
          <a:xfrm>
            <a:off x="4724400" y="1301417"/>
            <a:ext cx="3949155" cy="3403934"/>
          </a:xfrm>
          <a:prstGeom prst="rect">
            <a:avLst/>
          </a:prstGeom>
        </p:spPr>
      </p:pic>
    </p:spTree>
    <p:extLst>
      <p:ext uri="{BB962C8B-B14F-4D97-AF65-F5344CB8AC3E}">
        <p14:creationId xmlns:p14="http://schemas.microsoft.com/office/powerpoint/2010/main" val="80191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78AF-C0D5-4B59-A4C8-5B6516377B1D}"/>
              </a:ext>
            </a:extLst>
          </p:cNvPr>
          <p:cNvSpPr>
            <a:spLocks noGrp="1"/>
          </p:cNvSpPr>
          <p:nvPr>
            <p:ph type="title"/>
          </p:nvPr>
        </p:nvSpPr>
        <p:spPr/>
        <p:txBody>
          <a:bodyPr/>
          <a:lstStyle/>
          <a:p>
            <a:r>
              <a:rPr lang="en-US" dirty="0"/>
              <a:t>Case 1: FAILURE OF Supervised DATASETS</a:t>
            </a:r>
          </a:p>
        </p:txBody>
      </p:sp>
      <p:sp>
        <p:nvSpPr>
          <p:cNvPr id="3" name="Content Placeholder 2">
            <a:extLst>
              <a:ext uri="{FF2B5EF4-FFF2-40B4-BE49-F238E27FC236}">
                <a16:creationId xmlns:a16="http://schemas.microsoft.com/office/drawing/2014/main" id="{23D42771-9DB7-4998-8185-BB2F9B6CD52F}"/>
              </a:ext>
            </a:extLst>
          </p:cNvPr>
          <p:cNvSpPr>
            <a:spLocks noGrp="1"/>
          </p:cNvSpPr>
          <p:nvPr>
            <p:ph sz="half" idx="1"/>
          </p:nvPr>
        </p:nvSpPr>
        <p:spPr>
          <a:xfrm>
            <a:off x="481263" y="1352551"/>
            <a:ext cx="3733800" cy="3352800"/>
          </a:xfrm>
        </p:spPr>
        <p:txBody>
          <a:bodyPr/>
          <a:lstStyle/>
          <a:p>
            <a:r>
              <a:rPr lang="en-US" dirty="0"/>
              <a:t>CONLL-2003 is an open source dataset used to help machine learning datasets  learn to identify and categorize entities in text.</a:t>
            </a:r>
          </a:p>
          <a:p>
            <a:r>
              <a:rPr lang="en-US" dirty="0"/>
              <a:t>PROBLEM: that dataset was built to more male names than female names, around 5x more [4].</a:t>
            </a:r>
          </a:p>
          <a:p>
            <a:r>
              <a:rPr lang="en-US" dirty="0"/>
              <a:t>RESULT: It becomes harder to find women in search engines, address books, etc. than it is for men.</a:t>
            </a:r>
          </a:p>
          <a:p>
            <a:endParaRPr lang="en-US" dirty="0"/>
          </a:p>
        </p:txBody>
      </p:sp>
      <p:sp>
        <p:nvSpPr>
          <p:cNvPr id="4" name="Content Placeholder 3">
            <a:extLst>
              <a:ext uri="{FF2B5EF4-FFF2-40B4-BE49-F238E27FC236}">
                <a16:creationId xmlns:a16="http://schemas.microsoft.com/office/drawing/2014/main" id="{9762FCE4-D59D-40DB-8AE6-8E8DADADBC13}"/>
              </a:ext>
            </a:extLst>
          </p:cNvPr>
          <p:cNvSpPr>
            <a:spLocks noGrp="1"/>
          </p:cNvSpPr>
          <p:nvPr>
            <p:ph sz="half" idx="2"/>
          </p:nvPr>
        </p:nvSpPr>
        <p:spPr>
          <a:xfrm>
            <a:off x="5410200" y="1199428"/>
            <a:ext cx="3733800" cy="3352800"/>
          </a:xfrm>
        </p:spPr>
        <p:txBody>
          <a:bodyPr/>
          <a:lstStyle/>
          <a:p>
            <a:pPr marL="0" indent="0" algn="ctr">
              <a:buNone/>
            </a:pPr>
            <a:endParaRPr lang="en-US" sz="2800" dirty="0"/>
          </a:p>
          <a:p>
            <a:pPr marL="0" indent="0" algn="ctr">
              <a:buNone/>
            </a:pPr>
            <a:r>
              <a:rPr lang="en-US" sz="2800" b="1" dirty="0"/>
              <a:t>MISTAKES MADE</a:t>
            </a:r>
            <a:r>
              <a:rPr lang="en-US" sz="2800" dirty="0"/>
              <a:t>:</a:t>
            </a:r>
          </a:p>
          <a:p>
            <a:pPr marL="0" indent="0" algn="ctr">
              <a:buNone/>
            </a:pPr>
            <a:r>
              <a:rPr lang="en-US" sz="2800" dirty="0"/>
              <a:t> Laziness</a:t>
            </a:r>
          </a:p>
          <a:p>
            <a:pPr marL="0" indent="0" algn="ctr">
              <a:buNone/>
            </a:pPr>
            <a:r>
              <a:rPr lang="en-US" sz="2800" dirty="0"/>
              <a:t>&amp;</a:t>
            </a:r>
          </a:p>
          <a:p>
            <a:pPr marL="0" indent="0" algn="ctr">
              <a:buNone/>
            </a:pPr>
            <a:r>
              <a:rPr lang="en-US" sz="2800" dirty="0"/>
              <a:t>Lack of Forethought</a:t>
            </a:r>
          </a:p>
          <a:p>
            <a:endParaRPr lang="en-US" dirty="0"/>
          </a:p>
        </p:txBody>
      </p:sp>
      <p:sp>
        <p:nvSpPr>
          <p:cNvPr id="5" name="Footer Placeholder 4">
            <a:extLst>
              <a:ext uri="{FF2B5EF4-FFF2-40B4-BE49-F238E27FC236}">
                <a16:creationId xmlns:a16="http://schemas.microsoft.com/office/drawing/2014/main" id="{CAFED51C-E65B-4079-918C-C801E7D67C1A}"/>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9E35543C-F8B6-4B7A-B85E-FC62F0907844}"/>
              </a:ext>
            </a:extLst>
          </p:cNvPr>
          <p:cNvSpPr>
            <a:spLocks noGrp="1"/>
          </p:cNvSpPr>
          <p:nvPr>
            <p:ph type="sldNum" sz="quarter" idx="12"/>
          </p:nvPr>
        </p:nvSpPr>
        <p:spPr>
          <a:xfrm>
            <a:off x="8458200" y="4997196"/>
            <a:ext cx="685800" cy="146304"/>
          </a:xfrm>
        </p:spPr>
        <p:txBody>
          <a:bodyPr/>
          <a:lstStyle/>
          <a:p>
            <a:fld id="{A2A17EAB-8B51-5C40-8776-6683E51FA7A0}" type="slidenum">
              <a:rPr lang="en-US" smtClean="0"/>
              <a:t>13</a:t>
            </a:fld>
            <a:endParaRPr lang="en-US" dirty="0"/>
          </a:p>
        </p:txBody>
      </p:sp>
      <p:sp>
        <p:nvSpPr>
          <p:cNvPr id="10" name="Arrow: Right 9">
            <a:extLst>
              <a:ext uri="{FF2B5EF4-FFF2-40B4-BE49-F238E27FC236}">
                <a16:creationId xmlns:a16="http://schemas.microsoft.com/office/drawing/2014/main" id="{3AD88576-E153-4681-A56A-9939DA1AAF6B}"/>
              </a:ext>
            </a:extLst>
          </p:cNvPr>
          <p:cNvSpPr/>
          <p:nvPr/>
        </p:nvSpPr>
        <p:spPr>
          <a:xfrm>
            <a:off x="4446754" y="2178786"/>
            <a:ext cx="964370" cy="139408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8" name="TextBox 7">
            <a:extLst>
              <a:ext uri="{FF2B5EF4-FFF2-40B4-BE49-F238E27FC236}">
                <a16:creationId xmlns:a16="http://schemas.microsoft.com/office/drawing/2014/main" id="{3F568169-9CCC-4664-B9BB-2C80B73464CF}"/>
              </a:ext>
            </a:extLst>
          </p:cNvPr>
          <p:cNvSpPr txBox="1"/>
          <p:nvPr/>
        </p:nvSpPr>
        <p:spPr>
          <a:xfrm>
            <a:off x="6826708" y="284260"/>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
        <p:nvSpPr>
          <p:cNvPr id="9" name="TextBox 8">
            <a:extLst>
              <a:ext uri="{FF2B5EF4-FFF2-40B4-BE49-F238E27FC236}">
                <a16:creationId xmlns:a16="http://schemas.microsoft.com/office/drawing/2014/main" id="{BA96D945-411C-4FF1-B30B-2F9803813D70}"/>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a:t>
            </a:r>
            <a:r>
              <a:rPr lang="en-US" sz="1200" dirty="0"/>
              <a:t>4</a:t>
            </a:r>
            <a:r>
              <a:rPr lang="en-US" sz="1200" dirty="0">
                <a:solidFill>
                  <a:schemeClr val="tx1"/>
                </a:solidFill>
              </a:rPr>
              <a:t>]&gt;</a:t>
            </a:r>
          </a:p>
        </p:txBody>
      </p:sp>
    </p:spTree>
    <p:extLst>
      <p:ext uri="{BB962C8B-B14F-4D97-AF65-F5344CB8AC3E}">
        <p14:creationId xmlns:p14="http://schemas.microsoft.com/office/powerpoint/2010/main" val="106710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78AF-C0D5-4B59-A4C8-5B6516377B1D}"/>
              </a:ext>
            </a:extLst>
          </p:cNvPr>
          <p:cNvSpPr>
            <a:spLocks noGrp="1"/>
          </p:cNvSpPr>
          <p:nvPr>
            <p:ph type="title"/>
          </p:nvPr>
        </p:nvSpPr>
        <p:spPr/>
        <p:txBody>
          <a:bodyPr/>
          <a:lstStyle/>
          <a:p>
            <a:r>
              <a:rPr lang="en-US" dirty="0"/>
              <a:t>Case 2: FAILURE IN SOCEITAL NORMS</a:t>
            </a:r>
          </a:p>
        </p:txBody>
      </p:sp>
      <p:sp>
        <p:nvSpPr>
          <p:cNvPr id="3" name="Content Placeholder 2">
            <a:extLst>
              <a:ext uri="{FF2B5EF4-FFF2-40B4-BE49-F238E27FC236}">
                <a16:creationId xmlns:a16="http://schemas.microsoft.com/office/drawing/2014/main" id="{23D42771-9DB7-4998-8185-BB2F9B6CD52F}"/>
              </a:ext>
            </a:extLst>
          </p:cNvPr>
          <p:cNvSpPr>
            <a:spLocks noGrp="1"/>
          </p:cNvSpPr>
          <p:nvPr>
            <p:ph sz="half" idx="1"/>
          </p:nvPr>
        </p:nvSpPr>
        <p:spPr/>
        <p:txBody>
          <a:bodyPr>
            <a:normAutofit fontScale="92500" lnSpcReduction="20000"/>
          </a:bodyPr>
          <a:lstStyle/>
          <a:p>
            <a:r>
              <a:rPr lang="en-US" dirty="0" err="1"/>
              <a:t>Verus</a:t>
            </a:r>
            <a:r>
              <a:rPr lang="en-US" dirty="0"/>
              <a:t> is a monitoring system that downloads, analyzes, and transcribes phone calls among prison inmates.</a:t>
            </a:r>
          </a:p>
          <a:p>
            <a:r>
              <a:rPr lang="en-US" dirty="0"/>
              <a:t>PROBLEM: It is recently expanded to being used to track calls mentioning COVID-19, believed to be used to expand control over prisoners.</a:t>
            </a:r>
          </a:p>
          <a:p>
            <a:r>
              <a:rPr lang="en-US" dirty="0"/>
              <a:t>RESULT: Dorm-wide lockdowns or forced solitary confinement [5]. Accused of charging high rates for phones and listening to attorney-client phone calls[6].</a:t>
            </a:r>
          </a:p>
        </p:txBody>
      </p:sp>
      <p:sp>
        <p:nvSpPr>
          <p:cNvPr id="4" name="Content Placeholder 3">
            <a:extLst>
              <a:ext uri="{FF2B5EF4-FFF2-40B4-BE49-F238E27FC236}">
                <a16:creationId xmlns:a16="http://schemas.microsoft.com/office/drawing/2014/main" id="{9762FCE4-D59D-40DB-8AE6-8E8DADADBC13}"/>
              </a:ext>
            </a:extLst>
          </p:cNvPr>
          <p:cNvSpPr>
            <a:spLocks noGrp="1"/>
          </p:cNvSpPr>
          <p:nvPr>
            <p:ph sz="half" idx="2"/>
          </p:nvPr>
        </p:nvSpPr>
        <p:spPr>
          <a:xfrm>
            <a:off x="5438278" y="1091364"/>
            <a:ext cx="3733800" cy="2960772"/>
          </a:xfrm>
        </p:spPr>
        <p:txBody>
          <a:bodyPr>
            <a:normAutofit fontScale="92500" lnSpcReduction="20000"/>
          </a:bodyPr>
          <a:lstStyle/>
          <a:p>
            <a:endParaRPr lang="en-US" dirty="0"/>
          </a:p>
          <a:p>
            <a:endParaRPr lang="en-US" dirty="0"/>
          </a:p>
          <a:p>
            <a:endParaRPr lang="en-US" dirty="0"/>
          </a:p>
          <a:p>
            <a:pPr marL="0" indent="0" algn="ctr">
              <a:buNone/>
            </a:pPr>
            <a:r>
              <a:rPr lang="en-US" sz="3000" b="1" dirty="0"/>
              <a:t>MISTAKES MADE</a:t>
            </a:r>
            <a:r>
              <a:rPr lang="en-US" sz="3000" dirty="0"/>
              <a:t>:</a:t>
            </a:r>
          </a:p>
          <a:p>
            <a:pPr marL="0" indent="0" algn="ctr">
              <a:buNone/>
            </a:pPr>
            <a:r>
              <a:rPr lang="en-US" sz="3000" dirty="0"/>
              <a:t>Power Imbalances</a:t>
            </a:r>
          </a:p>
          <a:p>
            <a:pPr marL="0" indent="0" algn="ctr">
              <a:buNone/>
            </a:pPr>
            <a:r>
              <a:rPr lang="en-US" sz="3000" dirty="0"/>
              <a:t>&amp;</a:t>
            </a:r>
          </a:p>
          <a:p>
            <a:pPr marL="0" indent="0" algn="ctr">
              <a:buNone/>
            </a:pPr>
            <a:r>
              <a:rPr lang="en-US" sz="3000" dirty="0"/>
              <a:t>Financial Incentive</a:t>
            </a:r>
          </a:p>
          <a:p>
            <a:pPr marL="0" indent="0" algn="ctr">
              <a:buNone/>
            </a:pPr>
            <a:endParaRPr lang="en-US" dirty="0"/>
          </a:p>
          <a:p>
            <a:pPr marL="0" indent="0" algn="ctr">
              <a:buNone/>
            </a:pPr>
            <a:endParaRPr lang="en-US" dirty="0"/>
          </a:p>
        </p:txBody>
      </p:sp>
      <p:sp>
        <p:nvSpPr>
          <p:cNvPr id="5" name="Footer Placeholder 4">
            <a:extLst>
              <a:ext uri="{FF2B5EF4-FFF2-40B4-BE49-F238E27FC236}">
                <a16:creationId xmlns:a16="http://schemas.microsoft.com/office/drawing/2014/main" id="{CAFED51C-E65B-4079-918C-C801E7D67C1A}"/>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9E35543C-F8B6-4B7A-B85E-FC62F0907844}"/>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Arrow: Right 6">
            <a:extLst>
              <a:ext uri="{FF2B5EF4-FFF2-40B4-BE49-F238E27FC236}">
                <a16:creationId xmlns:a16="http://schemas.microsoft.com/office/drawing/2014/main" id="{68F50683-85F5-4790-9206-0D2B399DDD6A}"/>
              </a:ext>
            </a:extLst>
          </p:cNvPr>
          <p:cNvSpPr/>
          <p:nvPr/>
        </p:nvSpPr>
        <p:spPr>
          <a:xfrm>
            <a:off x="4446754" y="2178786"/>
            <a:ext cx="964370" cy="139408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8" name="TextBox 7">
            <a:extLst>
              <a:ext uri="{FF2B5EF4-FFF2-40B4-BE49-F238E27FC236}">
                <a16:creationId xmlns:a16="http://schemas.microsoft.com/office/drawing/2014/main" id="{8ECD0385-09E7-4AA0-8666-00BA0FD0C7AB}"/>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&lt;[5], [6]&gt;</a:t>
            </a:r>
          </a:p>
        </p:txBody>
      </p:sp>
      <p:sp>
        <p:nvSpPr>
          <p:cNvPr id="9" name="TextBox 8">
            <a:extLst>
              <a:ext uri="{FF2B5EF4-FFF2-40B4-BE49-F238E27FC236}">
                <a16:creationId xmlns:a16="http://schemas.microsoft.com/office/drawing/2014/main" id="{1CA3AE8C-F1D8-459C-AD7E-BD2A9BF3D5AC}"/>
              </a:ext>
            </a:extLst>
          </p:cNvPr>
          <p:cNvSpPr txBox="1"/>
          <p:nvPr/>
        </p:nvSpPr>
        <p:spPr>
          <a:xfrm>
            <a:off x="6847114" y="600105"/>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Tree>
    <p:extLst>
      <p:ext uri="{BB962C8B-B14F-4D97-AF65-F5344CB8AC3E}">
        <p14:creationId xmlns:p14="http://schemas.microsoft.com/office/powerpoint/2010/main" val="331891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7" y="361950"/>
            <a:ext cx="7884763" cy="914400"/>
          </a:xfrm>
        </p:spPr>
        <p:txBody>
          <a:bodyPr/>
          <a:lstStyle/>
          <a:p>
            <a:r>
              <a:rPr lang="en-US" dirty="0"/>
              <a:t>What Can WE DO </a:t>
            </a:r>
          </a:p>
        </p:txBody>
      </p:sp>
      <p:sp>
        <p:nvSpPr>
          <p:cNvPr id="3" name="Content Placeholder 2"/>
          <p:cNvSpPr>
            <a:spLocks noGrp="1"/>
          </p:cNvSpPr>
          <p:nvPr>
            <p:ph sz="half" idx="1"/>
          </p:nvPr>
        </p:nvSpPr>
        <p:spPr/>
        <p:txBody>
          <a:bodyPr>
            <a:normAutofit lnSpcReduction="10000"/>
          </a:bodyPr>
          <a:lstStyle/>
          <a:p>
            <a:r>
              <a:rPr lang="en-US" dirty="0"/>
              <a:t>Laziness</a:t>
            </a:r>
          </a:p>
          <a:p>
            <a:pPr marL="0" indent="0">
              <a:buNone/>
            </a:pPr>
            <a:endParaRPr lang="en-US" dirty="0"/>
          </a:p>
          <a:p>
            <a:r>
              <a:rPr lang="en-US" dirty="0"/>
              <a:t>Lack of Forethought</a:t>
            </a:r>
          </a:p>
          <a:p>
            <a:pPr marL="0" indent="0">
              <a:buNone/>
            </a:pPr>
            <a:endParaRPr lang="en-US" dirty="0"/>
          </a:p>
          <a:p>
            <a:r>
              <a:rPr lang="en-US" dirty="0"/>
              <a:t>Failure to understand power dynamics</a:t>
            </a:r>
          </a:p>
          <a:p>
            <a:pPr marL="0" indent="0">
              <a:buNone/>
            </a:pPr>
            <a:endParaRPr lang="en-US" dirty="0"/>
          </a:p>
          <a:p>
            <a:r>
              <a:rPr lang="en-US" dirty="0"/>
              <a:t>Financial Incentive</a:t>
            </a:r>
          </a:p>
        </p:txBody>
      </p:sp>
      <p:sp>
        <p:nvSpPr>
          <p:cNvPr id="4" name="Content Placeholder 3"/>
          <p:cNvSpPr>
            <a:spLocks noGrp="1"/>
          </p:cNvSpPr>
          <p:nvPr>
            <p:ph sz="half" idx="2"/>
          </p:nvPr>
        </p:nvSpPr>
        <p:spPr>
          <a:ln>
            <a:noFill/>
          </a:ln>
        </p:spPr>
        <p:txBody>
          <a:bodyPr anchor="ctr">
            <a:normAutofit lnSpcReduction="10000"/>
          </a:bodyPr>
          <a:lstStyle/>
          <a:p>
            <a:pPr algn="ctr"/>
            <a:r>
              <a:rPr lang="en-US" dirty="0"/>
              <a:t>Consistently maintain and update datasets</a:t>
            </a:r>
          </a:p>
          <a:p>
            <a:pPr marL="0" indent="0" algn="ctr">
              <a:buNone/>
            </a:pPr>
            <a:endParaRPr lang="en-US" dirty="0"/>
          </a:p>
          <a:p>
            <a:pPr algn="ctr"/>
            <a:r>
              <a:rPr lang="en-US" dirty="0"/>
              <a:t>Dual Use</a:t>
            </a:r>
          </a:p>
          <a:p>
            <a:pPr algn="ctr"/>
            <a:endParaRPr lang="en-US" dirty="0"/>
          </a:p>
          <a:p>
            <a:pPr algn="ctr"/>
            <a:r>
              <a:rPr lang="en-US" dirty="0"/>
              <a:t>Create a one-to-one relation with our data or algorithms</a:t>
            </a:r>
          </a:p>
          <a:p>
            <a:pPr algn="ctr"/>
            <a:endParaRPr lang="en-US" dirty="0"/>
          </a:p>
          <a:p>
            <a:pPr algn="ctr"/>
            <a:r>
              <a:rPr lang="en-US" dirty="0"/>
              <a:t>Developing an open-source community</a:t>
            </a:r>
          </a:p>
          <a:p>
            <a:pPr algn="ct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26708" y="592037"/>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
        <p:nvSpPr>
          <p:cNvPr id="9" name="Arrow: Right 8">
            <a:extLst>
              <a:ext uri="{FF2B5EF4-FFF2-40B4-BE49-F238E27FC236}">
                <a16:creationId xmlns:a16="http://schemas.microsoft.com/office/drawing/2014/main" id="{037A689C-C51A-46F6-9103-EDB99F2A0086}"/>
              </a:ext>
            </a:extLst>
          </p:cNvPr>
          <p:cNvSpPr/>
          <p:nvPr/>
        </p:nvSpPr>
        <p:spPr>
          <a:xfrm>
            <a:off x="4089815" y="1160341"/>
            <a:ext cx="964370" cy="50292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0" name="Arrow: Right 9">
            <a:extLst>
              <a:ext uri="{FF2B5EF4-FFF2-40B4-BE49-F238E27FC236}">
                <a16:creationId xmlns:a16="http://schemas.microsoft.com/office/drawing/2014/main" id="{EA60BF36-9F12-4B74-9CB5-3B6C7E6BAA9D}"/>
              </a:ext>
            </a:extLst>
          </p:cNvPr>
          <p:cNvSpPr/>
          <p:nvPr/>
        </p:nvSpPr>
        <p:spPr>
          <a:xfrm>
            <a:off x="4089815" y="2937195"/>
            <a:ext cx="964370" cy="50292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1" name="Arrow: Right 10">
            <a:extLst>
              <a:ext uri="{FF2B5EF4-FFF2-40B4-BE49-F238E27FC236}">
                <a16:creationId xmlns:a16="http://schemas.microsoft.com/office/drawing/2014/main" id="{5B026EE4-C8E5-4E70-9CAD-5224158F77AC}"/>
              </a:ext>
            </a:extLst>
          </p:cNvPr>
          <p:cNvSpPr/>
          <p:nvPr/>
        </p:nvSpPr>
        <p:spPr>
          <a:xfrm>
            <a:off x="4089815" y="2079332"/>
            <a:ext cx="964370" cy="50292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2" name="Arrow: Right 11">
            <a:extLst>
              <a:ext uri="{FF2B5EF4-FFF2-40B4-BE49-F238E27FC236}">
                <a16:creationId xmlns:a16="http://schemas.microsoft.com/office/drawing/2014/main" id="{07C4E40B-774D-42D4-A242-DE88A043F0CE}"/>
              </a:ext>
            </a:extLst>
          </p:cNvPr>
          <p:cNvSpPr/>
          <p:nvPr/>
        </p:nvSpPr>
        <p:spPr>
          <a:xfrm>
            <a:off x="4089815" y="3832036"/>
            <a:ext cx="964370" cy="502925"/>
          </a:xfrm>
          <a:prstGeom prst="rightArrow">
            <a:avLst/>
          </a:prstGeom>
          <a:solidFill>
            <a:schemeClr val="tx1"/>
          </a:solidFill>
          <a:ln>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Tree>
    <p:extLst>
      <p:ext uri="{BB962C8B-B14F-4D97-AF65-F5344CB8AC3E}">
        <p14:creationId xmlns:p14="http://schemas.microsoft.com/office/powerpoint/2010/main" val="373973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048410"/>
          </a:xfrm>
        </p:spPr>
        <p:txBody>
          <a:bodyPr lIns="91440">
            <a:normAutofit lnSpcReduction="10000"/>
          </a:bodyPr>
          <a:lstStyle/>
          <a:p>
            <a:pPr marL="0" indent="0">
              <a:buNone/>
            </a:pPr>
            <a:r>
              <a:rPr lang="en-US" dirty="0"/>
              <a:t>[</a:t>
            </a:r>
            <a:r>
              <a:rPr lang="en-US" sz="1400" dirty="0"/>
              <a:t>1] </a:t>
            </a:r>
            <a:r>
              <a:rPr lang="en-US" sz="1400" dirty="0" err="1"/>
              <a:t>Collobert</a:t>
            </a:r>
            <a:r>
              <a:rPr lang="en-US" sz="1400" dirty="0"/>
              <a:t>, R., &amp; Weston, J. (2008). A unified architecture for natural language processing. </a:t>
            </a:r>
            <a:r>
              <a:rPr lang="en-US" sz="1400" i="1" dirty="0"/>
              <a:t>Proceedings of the 25th international conference on Machine learning - ICML '08</a:t>
            </a:r>
            <a:r>
              <a:rPr lang="en-US" sz="1400" dirty="0"/>
              <a:t>. https://doi.org/10.1145/1390156.1390177[2] &lt;reference 2&gt;</a:t>
            </a:r>
          </a:p>
          <a:p>
            <a:pPr marL="0" indent="0">
              <a:buNone/>
            </a:pPr>
            <a:r>
              <a:rPr lang="en-US" sz="1400" dirty="0"/>
              <a:t>[2] Akala, A. (2020, September 23). </a:t>
            </a:r>
            <a:r>
              <a:rPr lang="en-US" sz="1400" i="1" dirty="0"/>
              <a:t>Cost of racism: U.S. economy lost $16 trillion because of discrimination, bank says</a:t>
            </a:r>
            <a:r>
              <a:rPr lang="en-US" sz="1400" dirty="0"/>
              <a:t>. NPR.org. https://www.npr.org/sections/live-updates-protests-for-racial-justice/2020/09/23/916022472/cost-of-racism-u-s-economy-lost-16-trillion-because-of-discrimination-bank-says</a:t>
            </a:r>
          </a:p>
          <a:p>
            <a:pPr marL="0" indent="0">
              <a:buNone/>
            </a:pPr>
            <a:r>
              <a:rPr lang="en-US" sz="1500" dirty="0"/>
              <a:t>[3] Benjamins, M. R., &amp; Middleton, M. (2019). Perceived discrimination in medical settings and perceived quality of care: A population-based study in Chicago. </a:t>
            </a:r>
            <a:r>
              <a:rPr lang="en-US" sz="1500" i="1" dirty="0"/>
              <a:t>PLOS ONE</a:t>
            </a:r>
            <a:r>
              <a:rPr lang="en-US" sz="1500" dirty="0"/>
              <a:t>, </a:t>
            </a:r>
            <a:r>
              <a:rPr lang="en-US" sz="1500" i="1" dirty="0"/>
              <a:t>14</a:t>
            </a:r>
            <a:r>
              <a:rPr lang="en-US" sz="1500" dirty="0"/>
              <a:t>(4), e0215976. https://doi.org/10.1371/journal.pone.0215976[4] &lt;reference 4&gt;</a:t>
            </a:r>
          </a:p>
          <a:p>
            <a:pPr marL="0" indent="0">
              <a:buNone/>
            </a:pPr>
            <a:r>
              <a:rPr lang="en-US" sz="1400" dirty="0"/>
              <a:t>[4] Field, H. (2020, August 20). </a:t>
            </a:r>
            <a:r>
              <a:rPr lang="en-US" sz="1400" i="1" dirty="0"/>
              <a:t>An A.I. Training tool has been passing its bias to algorithms for almost two decades</a:t>
            </a:r>
            <a:r>
              <a:rPr lang="en-US" sz="1400" dirty="0"/>
              <a:t>. Medium. https://onezero.medium.com/the-troubling-legacy-of-a-biased-data-set-</a:t>
            </a:r>
            <a:r>
              <a:rPr lang="en-US" dirty="0"/>
              <a: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Tree>
    <p:extLst>
      <p:ext uri="{BB962C8B-B14F-4D97-AF65-F5344CB8AC3E}">
        <p14:creationId xmlns:p14="http://schemas.microsoft.com/office/powerpoint/2010/main" val="75132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sz="1400" dirty="0"/>
              <a:t>[5] Lacy, A., </a:t>
            </a:r>
            <a:r>
              <a:rPr lang="en-US" sz="1400" dirty="0" err="1"/>
              <a:t>Speri</a:t>
            </a:r>
            <a:r>
              <a:rPr lang="en-US" sz="1400" dirty="0"/>
              <a:t>, A., Smith, J., &amp; Biddle, S. (2020, April 21). </a:t>
            </a:r>
            <a:r>
              <a:rPr lang="en-US" sz="1400" i="1" dirty="0"/>
              <a:t>Prisons attempt to track coronavirus-related keywords in inmate phone calls</a:t>
            </a:r>
            <a:r>
              <a:rPr lang="en-US" sz="1400" dirty="0"/>
              <a:t>. The Intercept. </a:t>
            </a:r>
            <a:r>
              <a:rPr lang="en-US" sz="1400" dirty="0">
                <a:hlinkClick r:id="rId2"/>
              </a:rPr>
              <a:t>https://theintercept.com/2020/04/21/prisons-inmates-coronavirus-monitoring-surveillance-verus/</a:t>
            </a:r>
            <a:endParaRPr lang="en-US" sz="1400" dirty="0"/>
          </a:p>
          <a:p>
            <a:pPr marL="0" indent="0">
              <a:buNone/>
            </a:pPr>
            <a:r>
              <a:rPr lang="en-US" sz="1400" dirty="0"/>
              <a:t>[6] </a:t>
            </a:r>
            <a:r>
              <a:rPr lang="en-US" sz="1400" dirty="0" err="1"/>
              <a:t>Francescani</a:t>
            </a:r>
            <a:r>
              <a:rPr lang="en-US" sz="1400" dirty="0"/>
              <a:t>, C. (2019, October 24). </a:t>
            </a:r>
            <a:r>
              <a:rPr lang="en-US" sz="1400" i="1" dirty="0"/>
              <a:t>US prisons and jails using AI to mass-monitor millions of inmate calls</a:t>
            </a:r>
            <a:r>
              <a:rPr lang="en-US" sz="1400" dirty="0"/>
              <a:t>. ABC News. </a:t>
            </a:r>
            <a:r>
              <a:rPr lang="en-US" sz="1400" dirty="0">
                <a:hlinkClick r:id="rId3"/>
              </a:rPr>
              <a:t>https://abcnews.go.com/Technology/us-prisons-jails-ai-mass-monitor-millions-inmate/story?id=66370244</a:t>
            </a:r>
            <a:r>
              <a:rPr lang="en-US" sz="1500" dirty="0"/>
              <a:t>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Olajumoke Jackson</a:t>
            </a:r>
          </a:p>
        </p:txBody>
      </p:sp>
    </p:spTree>
    <p:extLst>
      <p:ext uri="{BB962C8B-B14F-4D97-AF65-F5344CB8AC3E}">
        <p14:creationId xmlns:p14="http://schemas.microsoft.com/office/powerpoint/2010/main" val="125799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Robotic Surgery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Christopher Lobo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43573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Robotic Surgery Look Like?</a:t>
            </a:r>
          </a:p>
        </p:txBody>
      </p:sp>
      <p:sp>
        <p:nvSpPr>
          <p:cNvPr id="3" name="Content Placeholder 2"/>
          <p:cNvSpPr>
            <a:spLocks noGrp="1"/>
          </p:cNvSpPr>
          <p:nvPr>
            <p:ph sz="half" idx="1"/>
          </p:nvPr>
        </p:nvSpPr>
        <p:spPr/>
        <p:txBody>
          <a:bodyPr/>
          <a:lstStyle/>
          <a:p>
            <a:r>
              <a:rPr lang="en-US" dirty="0"/>
              <a:t>Minimally invasive</a:t>
            </a:r>
          </a:p>
          <a:p>
            <a:r>
              <a:rPr lang="en-US" dirty="0"/>
              <a:t>Surgeon sees through camera</a:t>
            </a:r>
          </a:p>
          <a:p>
            <a:r>
              <a:rPr lang="en-US" dirty="0"/>
              <a:t>Surgeon uses controls</a:t>
            </a:r>
          </a:p>
          <a:p>
            <a:r>
              <a:rPr lang="en-US" dirty="0"/>
              <a:t>No robot autonomy [1]</a:t>
            </a:r>
          </a:p>
        </p:txBody>
      </p:sp>
      <p:pic>
        <p:nvPicPr>
          <p:cNvPr id="10" name="Content Placeholder 9" descr="Diagram&#10;&#10;Description automatically generated">
            <a:extLst>
              <a:ext uri="{FF2B5EF4-FFF2-40B4-BE49-F238E27FC236}">
                <a16:creationId xmlns:a16="http://schemas.microsoft.com/office/drawing/2014/main" id="{0152FDDA-D761-4887-B671-407069E8C4FA}"/>
              </a:ext>
            </a:extLst>
          </p:cNvPr>
          <p:cNvPicPr>
            <a:picLocks noGrp="1" noChangeAspect="1"/>
          </p:cNvPicPr>
          <p:nvPr>
            <p:ph sz="half" idx="2"/>
          </p:nvPr>
        </p:nvPicPr>
        <p:blipFill>
          <a:blip r:embed="rId3"/>
          <a:stretch>
            <a:fillRect/>
          </a:stretch>
        </p:blipFill>
        <p:spPr>
          <a:xfrm>
            <a:off x="3996647" y="1046306"/>
            <a:ext cx="4816069" cy="3464049"/>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Source</a:t>
            </a:r>
            <a:r>
              <a:rPr lang="en-US" sz="1200" dirty="0"/>
              <a:t>: https://www.stanfordchildrens.org/en/topic/default?id=robotic-assisted-cardiac-surgery-135-11</a:t>
            </a:r>
            <a:endParaRPr lang="en-US" sz="1200" dirty="0">
              <a:solidFill>
                <a:schemeClr val="tx1"/>
              </a:solidFill>
            </a:endParaRPr>
          </a:p>
        </p:txBody>
      </p:sp>
    </p:spTree>
    <p:extLst>
      <p:ext uri="{BB962C8B-B14F-4D97-AF65-F5344CB8AC3E}">
        <p14:creationId xmlns:p14="http://schemas.microsoft.com/office/powerpoint/2010/main" val="177990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27466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Better?</a:t>
            </a:r>
          </a:p>
        </p:txBody>
      </p:sp>
      <p:sp>
        <p:nvSpPr>
          <p:cNvPr id="3" name="Content Placeholder 2"/>
          <p:cNvSpPr>
            <a:spLocks noGrp="1"/>
          </p:cNvSpPr>
          <p:nvPr>
            <p:ph sz="half" idx="1"/>
          </p:nvPr>
        </p:nvSpPr>
        <p:spPr/>
        <p:txBody>
          <a:bodyPr/>
          <a:lstStyle/>
          <a:p>
            <a:r>
              <a:rPr lang="en-US" dirty="0"/>
              <a:t>Open Surgery</a:t>
            </a:r>
          </a:p>
          <a:p>
            <a:r>
              <a:rPr lang="en-US" dirty="0"/>
              <a:t>Laparoscopic Surgery</a:t>
            </a:r>
          </a:p>
          <a:p>
            <a:r>
              <a:rPr lang="en-US" dirty="0"/>
              <a:t>Old vs. New</a:t>
            </a:r>
          </a:p>
          <a:p>
            <a:pPr lvl="1"/>
            <a:r>
              <a:rPr lang="en-US" dirty="0"/>
              <a:t>Complications</a:t>
            </a:r>
          </a:p>
          <a:p>
            <a:pPr lvl="1"/>
            <a:r>
              <a:rPr lang="en-US" dirty="0"/>
              <a:t>Surgeon Fatigue</a:t>
            </a:r>
          </a:p>
          <a:p>
            <a:pPr lvl="1"/>
            <a:r>
              <a:rPr lang="en-US" dirty="0"/>
              <a:t>Cost</a:t>
            </a:r>
          </a:p>
          <a:p>
            <a:pPr lvl="1"/>
            <a:r>
              <a:rPr lang="en-US" dirty="0"/>
              <a:t>Malfunctions</a:t>
            </a:r>
          </a:p>
        </p:txBody>
      </p:sp>
      <p:pic>
        <p:nvPicPr>
          <p:cNvPr id="12" name="Content Placeholder 11" descr="A picture containing indoor, window, bed, mirror&#10;&#10;Description automatically generated">
            <a:extLst>
              <a:ext uri="{FF2B5EF4-FFF2-40B4-BE49-F238E27FC236}">
                <a16:creationId xmlns:a16="http://schemas.microsoft.com/office/drawing/2014/main" id="{14D90105-D570-4858-8C01-2624EC9A3D3C}"/>
              </a:ext>
            </a:extLst>
          </p:cNvPr>
          <p:cNvPicPr>
            <a:picLocks noGrp="1" noChangeAspect="1"/>
          </p:cNvPicPr>
          <p:nvPr>
            <p:ph sz="half" idx="2"/>
          </p:nvPr>
        </p:nvPicPr>
        <p:blipFill>
          <a:blip r:embed="rId3"/>
          <a:stretch>
            <a:fillRect/>
          </a:stretch>
        </p:blipFill>
        <p:spPr>
          <a:xfrm>
            <a:off x="3390471" y="942011"/>
            <a:ext cx="5472921" cy="3568344"/>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https://thesurgicalclinics.com/robotic-surgery/ (10/1/2020)</a:t>
            </a:r>
            <a:endParaRPr lang="en-US" sz="1200" dirty="0">
              <a:solidFill>
                <a:schemeClr val="tx1"/>
              </a:solidFill>
            </a:endParaRPr>
          </a:p>
        </p:txBody>
      </p:sp>
    </p:spTree>
    <p:extLst>
      <p:ext uri="{BB962C8B-B14F-4D97-AF65-F5344CB8AC3E}">
        <p14:creationId xmlns:p14="http://schemas.microsoft.com/office/powerpoint/2010/main" val="257244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sz="half" idx="1"/>
          </p:nvPr>
        </p:nvSpPr>
        <p:spPr/>
        <p:txBody>
          <a:bodyPr/>
          <a:lstStyle/>
          <a:p>
            <a:r>
              <a:rPr lang="en-US" dirty="0"/>
              <a:t>Fewer injuries/deaths during surgeries [2]</a:t>
            </a:r>
          </a:p>
          <a:p>
            <a:r>
              <a:rPr lang="en-US" dirty="0"/>
              <a:t>Less bleeding [3]</a:t>
            </a:r>
          </a:p>
          <a:p>
            <a:r>
              <a:rPr lang="en-US" dirty="0"/>
              <a:t>Fewer instances of dysphagia</a:t>
            </a:r>
          </a:p>
          <a:p>
            <a:endParaRPr lang="en-US" dirty="0"/>
          </a:p>
        </p:txBody>
      </p:sp>
      <p:pic>
        <p:nvPicPr>
          <p:cNvPr id="12" name="Content Placeholder 11" descr="Chart&#10;&#10;Description automatically generated">
            <a:extLst>
              <a:ext uri="{FF2B5EF4-FFF2-40B4-BE49-F238E27FC236}">
                <a16:creationId xmlns:a16="http://schemas.microsoft.com/office/drawing/2014/main" id="{D0B7EA64-406B-41F6-B4B6-0A9E0808DE64}"/>
              </a:ext>
            </a:extLst>
          </p:cNvPr>
          <p:cNvPicPr>
            <a:picLocks noGrp="1" noChangeAspect="1"/>
          </p:cNvPicPr>
          <p:nvPr>
            <p:ph sz="half" idx="2"/>
          </p:nvPr>
        </p:nvPicPr>
        <p:blipFill>
          <a:blip r:embed="rId3"/>
          <a:stretch>
            <a:fillRect/>
          </a:stretch>
        </p:blipFill>
        <p:spPr>
          <a:xfrm>
            <a:off x="3981796" y="1131697"/>
            <a:ext cx="5045000" cy="300137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[2] </a:t>
            </a:r>
            <a:endParaRPr lang="en-US" sz="1200" dirty="0">
              <a:solidFill>
                <a:schemeClr val="tx1"/>
              </a:solidFill>
            </a:endParaRPr>
          </a:p>
        </p:txBody>
      </p:sp>
    </p:spTree>
    <p:extLst>
      <p:ext uri="{BB962C8B-B14F-4D97-AF65-F5344CB8AC3E}">
        <p14:creationId xmlns:p14="http://schemas.microsoft.com/office/powerpoint/2010/main" val="3327247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Surgeon Fatigue</a:t>
            </a:r>
          </a:p>
        </p:txBody>
      </p:sp>
      <p:sp>
        <p:nvSpPr>
          <p:cNvPr id="3" name="Content Placeholder 2"/>
          <p:cNvSpPr>
            <a:spLocks noGrp="1"/>
          </p:cNvSpPr>
          <p:nvPr>
            <p:ph sz="half" idx="1"/>
          </p:nvPr>
        </p:nvSpPr>
        <p:spPr/>
        <p:txBody>
          <a:bodyPr/>
          <a:lstStyle/>
          <a:p>
            <a:r>
              <a:rPr lang="en-US" dirty="0"/>
              <a:t>Long surgeries cause deterioration in skills [4]</a:t>
            </a:r>
          </a:p>
          <a:p>
            <a:r>
              <a:rPr lang="en-US" dirty="0"/>
              <a:t>Robot allows frequent surgeon rotations</a:t>
            </a:r>
          </a:p>
          <a:p>
            <a:endParaRPr lang="en-US" dirty="0"/>
          </a:p>
          <a:p>
            <a:endParaRPr lang="en-US" dirty="0"/>
          </a:p>
          <a:p>
            <a:endParaRPr lang="en-US" dirty="0"/>
          </a:p>
        </p:txBody>
      </p:sp>
      <p:pic>
        <p:nvPicPr>
          <p:cNvPr id="12" name="Content Placeholder 11" descr="Chart, box and whisker chart&#10;&#10;Description automatically generated">
            <a:extLst>
              <a:ext uri="{FF2B5EF4-FFF2-40B4-BE49-F238E27FC236}">
                <a16:creationId xmlns:a16="http://schemas.microsoft.com/office/drawing/2014/main" id="{7E736C28-4AB4-4E85-8653-44D206D7C563}"/>
              </a:ext>
            </a:extLst>
          </p:cNvPr>
          <p:cNvPicPr>
            <a:picLocks noGrp="1" noChangeAspect="1"/>
          </p:cNvPicPr>
          <p:nvPr>
            <p:ph sz="half" idx="2"/>
          </p:nvPr>
        </p:nvPicPr>
        <p:blipFill>
          <a:blip r:embed="rId3"/>
          <a:stretch>
            <a:fillRect/>
          </a:stretch>
        </p:blipFill>
        <p:spPr>
          <a:xfrm>
            <a:off x="1988181" y="2399569"/>
            <a:ext cx="5892098" cy="2604307"/>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Source</a:t>
            </a:r>
            <a:r>
              <a:rPr lang="en-US" sz="1200" dirty="0"/>
              <a:t>: [4]</a:t>
            </a:r>
            <a:endParaRPr lang="en-US" sz="1200" dirty="0">
              <a:solidFill>
                <a:schemeClr val="tx1"/>
              </a:solidFill>
            </a:endParaRPr>
          </a:p>
        </p:txBody>
      </p:sp>
    </p:spTree>
    <p:extLst>
      <p:ext uri="{BB962C8B-B14F-4D97-AF65-F5344CB8AC3E}">
        <p14:creationId xmlns:p14="http://schemas.microsoft.com/office/powerpoint/2010/main" val="333666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a:t>
            </a:r>
          </a:p>
        </p:txBody>
      </p:sp>
      <p:sp>
        <p:nvSpPr>
          <p:cNvPr id="3" name="Content Placeholder 2"/>
          <p:cNvSpPr>
            <a:spLocks noGrp="1"/>
          </p:cNvSpPr>
          <p:nvPr>
            <p:ph sz="half" idx="1"/>
          </p:nvPr>
        </p:nvSpPr>
        <p:spPr/>
        <p:txBody>
          <a:bodyPr>
            <a:normAutofit/>
          </a:bodyPr>
          <a:lstStyle/>
          <a:p>
            <a:r>
              <a:rPr lang="en-US" dirty="0"/>
              <a:t>Initial Cost:</a:t>
            </a:r>
          </a:p>
          <a:p>
            <a:pPr lvl="1"/>
            <a:r>
              <a:rPr lang="en-US" dirty="0"/>
              <a:t>Surgery Robot</a:t>
            </a:r>
          </a:p>
          <a:p>
            <a:pPr lvl="1"/>
            <a:r>
              <a:rPr lang="en-US" dirty="0"/>
              <a:t>Robot Training</a:t>
            </a:r>
          </a:p>
          <a:p>
            <a:pPr lvl="1"/>
            <a:r>
              <a:rPr lang="en-US" dirty="0"/>
              <a:t>Maintenance Contract</a:t>
            </a:r>
          </a:p>
          <a:p>
            <a:r>
              <a:rPr lang="en-US" dirty="0"/>
              <a:t>Per-Use Cost:</a:t>
            </a:r>
          </a:p>
          <a:p>
            <a:pPr lvl="1"/>
            <a:r>
              <a:rPr lang="en-US" dirty="0"/>
              <a:t>Disposable</a:t>
            </a:r>
          </a:p>
          <a:p>
            <a:pPr lvl="1"/>
            <a:r>
              <a:rPr lang="en-US" dirty="0"/>
              <a:t>Anesthesia</a:t>
            </a:r>
          </a:p>
          <a:p>
            <a:pPr lvl="1"/>
            <a:r>
              <a:rPr lang="en-US" dirty="0"/>
              <a:t>Transfusion</a:t>
            </a:r>
          </a:p>
          <a:p>
            <a:r>
              <a:rPr lang="en-US" dirty="0"/>
              <a:t>Long-term lower cost [6]</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Source</a:t>
            </a:r>
            <a:r>
              <a:rPr lang="en-US" sz="1200" dirty="0"/>
              <a:t>:</a:t>
            </a:r>
            <a:r>
              <a:rPr lang="it-IT" sz="1200" dirty="0"/>
              <a:t> [5]</a:t>
            </a:r>
            <a:endParaRPr lang="en-US" sz="1200" dirty="0">
              <a:solidFill>
                <a:schemeClr val="tx1"/>
              </a:solidFill>
            </a:endParaRPr>
          </a:p>
        </p:txBody>
      </p:sp>
      <p:pic>
        <p:nvPicPr>
          <p:cNvPr id="10" name="Content Placeholder 9">
            <a:extLst>
              <a:ext uri="{FF2B5EF4-FFF2-40B4-BE49-F238E27FC236}">
                <a16:creationId xmlns:a16="http://schemas.microsoft.com/office/drawing/2014/main" id="{F2494BCE-7D76-4446-81A3-78E101D83D1C}"/>
              </a:ext>
            </a:extLst>
          </p:cNvPr>
          <p:cNvPicPr>
            <a:picLocks noGrp="1" noChangeAspect="1"/>
          </p:cNvPicPr>
          <p:nvPr>
            <p:ph sz="half" idx="2"/>
          </p:nvPr>
        </p:nvPicPr>
        <p:blipFill>
          <a:blip r:embed="rId3"/>
          <a:stretch>
            <a:fillRect/>
          </a:stretch>
        </p:blipFill>
        <p:spPr>
          <a:xfrm>
            <a:off x="3674514" y="873487"/>
            <a:ext cx="5352282" cy="3660016"/>
          </a:xfrm>
          <a:prstGeom prst="rect">
            <a:avLst/>
          </a:prstGeom>
        </p:spPr>
      </p:pic>
    </p:spTree>
    <p:extLst>
      <p:ext uri="{BB962C8B-B14F-4D97-AF65-F5344CB8AC3E}">
        <p14:creationId xmlns:p14="http://schemas.microsoft.com/office/powerpoint/2010/main" val="244885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Malfunctions</a:t>
            </a:r>
          </a:p>
        </p:txBody>
      </p:sp>
      <p:sp>
        <p:nvSpPr>
          <p:cNvPr id="3" name="Content Placeholder 2"/>
          <p:cNvSpPr>
            <a:spLocks noGrp="1"/>
          </p:cNvSpPr>
          <p:nvPr>
            <p:ph sz="half" idx="1"/>
          </p:nvPr>
        </p:nvSpPr>
        <p:spPr/>
        <p:txBody>
          <a:bodyPr/>
          <a:lstStyle/>
          <a:p>
            <a:r>
              <a:rPr lang="en-US" dirty="0"/>
              <a:t>Video/Imaging</a:t>
            </a:r>
          </a:p>
          <a:p>
            <a:r>
              <a:rPr lang="en-US" dirty="0"/>
              <a:t>Arcing</a:t>
            </a:r>
          </a:p>
          <a:p>
            <a:r>
              <a:rPr lang="en-US" dirty="0"/>
              <a:t>System Error</a:t>
            </a:r>
          </a:p>
          <a:p>
            <a:r>
              <a:rPr lang="en-US" dirty="0"/>
              <a:t>Fallen Pieces</a:t>
            </a:r>
          </a:p>
          <a:p>
            <a:r>
              <a:rPr lang="en-US" dirty="0"/>
              <a:t>Broken Instruments</a:t>
            </a:r>
          </a:p>
          <a:p>
            <a:endParaRPr lang="en-US" dirty="0"/>
          </a:p>
        </p:txBody>
      </p:sp>
      <p:pic>
        <p:nvPicPr>
          <p:cNvPr id="10" name="Content Placeholder 9" descr="Chart&#10;&#10;Description automatically generated">
            <a:extLst>
              <a:ext uri="{FF2B5EF4-FFF2-40B4-BE49-F238E27FC236}">
                <a16:creationId xmlns:a16="http://schemas.microsoft.com/office/drawing/2014/main" id="{2D2A8C7E-0FE4-4818-97CF-46E8B8F781AE}"/>
              </a:ext>
            </a:extLst>
          </p:cNvPr>
          <p:cNvPicPr>
            <a:picLocks noGrp="1" noChangeAspect="1"/>
          </p:cNvPicPr>
          <p:nvPr>
            <p:ph sz="half" idx="2"/>
          </p:nvPr>
        </p:nvPicPr>
        <p:blipFill>
          <a:blip r:embed="rId3"/>
          <a:stretch>
            <a:fillRect/>
          </a:stretch>
        </p:blipFill>
        <p:spPr>
          <a:xfrm>
            <a:off x="3883631" y="672721"/>
            <a:ext cx="5143165" cy="403263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Source: [3]</a:t>
            </a:r>
            <a:endParaRPr lang="en-US" sz="1200" dirty="0">
              <a:solidFill>
                <a:schemeClr val="tx1"/>
              </a:solidFill>
            </a:endParaRPr>
          </a:p>
        </p:txBody>
      </p:sp>
    </p:spTree>
    <p:extLst>
      <p:ext uri="{BB962C8B-B14F-4D97-AF65-F5344CB8AC3E}">
        <p14:creationId xmlns:p14="http://schemas.microsoft.com/office/powerpoint/2010/main" val="83544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Autonomy</a:t>
            </a:r>
          </a:p>
        </p:txBody>
      </p:sp>
      <p:sp>
        <p:nvSpPr>
          <p:cNvPr id="3" name="Content Placeholder 2"/>
          <p:cNvSpPr>
            <a:spLocks noGrp="1"/>
          </p:cNvSpPr>
          <p:nvPr>
            <p:ph sz="half" idx="1"/>
          </p:nvPr>
        </p:nvSpPr>
        <p:spPr/>
        <p:txBody>
          <a:bodyPr/>
          <a:lstStyle/>
          <a:p>
            <a:r>
              <a:rPr lang="en-US" dirty="0"/>
              <a:t>Surgeons approve [7]</a:t>
            </a:r>
          </a:p>
          <a:p>
            <a:r>
              <a:rPr lang="en-US" dirty="0"/>
              <a:t>Humans need human doctors [8]</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Lobo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Source</a:t>
            </a:r>
            <a:r>
              <a:rPr lang="en-US" sz="1200" dirty="0"/>
              <a:t>: https://www.thetimes.co.uk/article/is-there-a-robot-doctor-in-the-house-g578cpqb2 (10/1/2020)</a:t>
            </a:r>
            <a:endParaRPr lang="en-US" sz="1200" dirty="0">
              <a:solidFill>
                <a:schemeClr val="tx1"/>
              </a:solidFill>
            </a:endParaRPr>
          </a:p>
        </p:txBody>
      </p:sp>
      <p:pic>
        <p:nvPicPr>
          <p:cNvPr id="11" name="Content Placeholder 10" descr="A close up of a device&#10;&#10;Description automatically generated">
            <a:extLst>
              <a:ext uri="{FF2B5EF4-FFF2-40B4-BE49-F238E27FC236}">
                <a16:creationId xmlns:a16="http://schemas.microsoft.com/office/drawing/2014/main" id="{9EBEE112-01B7-46B6-96DD-2B04A90FEAA3}"/>
              </a:ext>
            </a:extLst>
          </p:cNvPr>
          <p:cNvPicPr>
            <a:picLocks noGrp="1" noChangeAspect="1"/>
          </p:cNvPicPr>
          <p:nvPr>
            <p:ph sz="half" idx="2"/>
          </p:nvPr>
        </p:nvPicPr>
        <p:blipFill rotWithShape="1">
          <a:blip r:embed="rId3"/>
          <a:srcRect l="12615" r="14583"/>
          <a:stretch/>
        </p:blipFill>
        <p:spPr>
          <a:xfrm>
            <a:off x="5195454" y="1088967"/>
            <a:ext cx="3870264" cy="2989983"/>
          </a:xfrm>
        </p:spPr>
      </p:pic>
    </p:spTree>
    <p:extLst>
      <p:ext uri="{BB962C8B-B14F-4D97-AF65-F5344CB8AC3E}">
        <p14:creationId xmlns:p14="http://schemas.microsoft.com/office/powerpoint/2010/main" val="309921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26517"/>
            <a:ext cx="7772400" cy="3644646"/>
          </a:xfrm>
        </p:spPr>
        <p:txBody>
          <a:bodyPr lIns="91440">
            <a:noAutofit/>
          </a:bodyPr>
          <a:lstStyle/>
          <a:p>
            <a:pPr marL="0" indent="0">
              <a:buNone/>
            </a:pPr>
            <a:r>
              <a:rPr lang="en-US" sz="1000" dirty="0"/>
              <a:t>[1] Mayo Clinic Staff (2020, February 04). Robotic surgery. Retrieved October 01, 2020, from https://www.mayoclinic.org/tests-procedures/robotic-surgery/about/pac-20394974</a:t>
            </a:r>
          </a:p>
          <a:p>
            <a:pPr marL="0" indent="0">
              <a:buNone/>
            </a:pPr>
            <a:r>
              <a:rPr lang="en-US" sz="1000" dirty="0"/>
              <a:t>[2] </a:t>
            </a:r>
            <a:r>
              <a:rPr lang="en-US" sz="1000" dirty="0" err="1"/>
              <a:t>Alemzadeh</a:t>
            </a:r>
            <a:r>
              <a:rPr lang="en-US" sz="1000" dirty="0"/>
              <a:t>, H., Raman, J., Leveson, N., </a:t>
            </a:r>
            <a:r>
              <a:rPr lang="en-US" sz="1000" dirty="0" err="1"/>
              <a:t>Kalbarczyk</a:t>
            </a:r>
            <a:r>
              <a:rPr lang="en-US" sz="1000" dirty="0"/>
              <a:t>, Z., &amp; </a:t>
            </a:r>
            <a:r>
              <a:rPr lang="en-US" sz="1000" dirty="0" err="1"/>
              <a:t>Iyer</a:t>
            </a:r>
            <a:r>
              <a:rPr lang="en-US" sz="1000" dirty="0"/>
              <a:t>, R. K. (2016). Adverse Events in Robotic Surgery: A Retrospective Study of 14 Years of FDA Data. Retrieved October 01, 2020, from https://doi.org/10.1371/journal.pone.0151470</a:t>
            </a:r>
          </a:p>
          <a:p>
            <a:pPr marL="0" indent="0">
              <a:buNone/>
            </a:pPr>
            <a:r>
              <a:rPr lang="en-US" sz="1000" dirty="0"/>
              <a:t>[3] Transoral Robotic Surgery: A Review of Clinical and Cost-Effectiveness [Internet]. Ottawa (ON): Canadian Agency for Drugs and Technologies in Health; 2015 Jan 12. SUMMARY OF EVIDENCE. Retrieved October 01, 2020, from https://www.ncbi.nlm.nih.gov/books/NBK269433/</a:t>
            </a:r>
          </a:p>
          <a:p>
            <a:pPr marL="0" indent="0">
              <a:buNone/>
            </a:pPr>
            <a:r>
              <a:rPr lang="en-US" sz="1000" dirty="0"/>
              <a:t>[4] </a:t>
            </a:r>
            <a:r>
              <a:rPr lang="en-US" sz="1000" dirty="0" err="1"/>
              <a:t>Daruwalla</a:t>
            </a:r>
            <a:r>
              <a:rPr lang="en-US" sz="1000" dirty="0"/>
              <a:t>, J., Marlow, N., Field, J., </a:t>
            </a:r>
            <a:r>
              <a:rPr lang="en-US" sz="1000" dirty="0" err="1"/>
              <a:t>Altree</a:t>
            </a:r>
            <a:r>
              <a:rPr lang="en-US" sz="1000" dirty="0"/>
              <a:t>, M., </a:t>
            </a:r>
            <a:r>
              <a:rPr lang="en-US" sz="1000" dirty="0" err="1"/>
              <a:t>Babidge</a:t>
            </a:r>
            <a:r>
              <a:rPr lang="en-US" sz="1000" dirty="0"/>
              <a:t>, W., Hewett, P. and </a:t>
            </a:r>
            <a:r>
              <a:rPr lang="en-US" sz="1000" dirty="0" err="1"/>
              <a:t>Maddern</a:t>
            </a:r>
            <a:r>
              <a:rPr lang="en-US" sz="1000" dirty="0"/>
              <a:t>, G.J. (2014), Fatigue and laparoscopic surgical skills. Retrieved on October 01, 2020, from https://onlinelibrary-wiley-com.ezpxy-web-p-u01.wpi.edu/doi/full/10.1111/ans.12069</a:t>
            </a:r>
          </a:p>
          <a:p>
            <a:pPr marL="0" indent="0">
              <a:buNone/>
            </a:pPr>
            <a:r>
              <a:rPr lang="en-US" sz="1000" dirty="0"/>
              <a:t>[5] Ho C, </a:t>
            </a:r>
            <a:r>
              <a:rPr lang="en-US" sz="1000" dirty="0" err="1"/>
              <a:t>Tsakonas</a:t>
            </a:r>
            <a:r>
              <a:rPr lang="en-US" sz="1000" dirty="0"/>
              <a:t> E, Tran K, et al. Robot-Assisted Surgery Compared with Open Surgery and Laparoscopic Surgery: Clinical Effectiveness and Economic Analyses [Internet]. Ottawa (ON): Canadian Agency for Drugs and Technologies in Health; 2011 Sep. (CADTH Technology Report, No. 137.) 5, ECONOMIC ANALYSIS. Accessed October 01, 2020, from: https://www.ncbi.nlm.nih.gov/books/NBK168933/</a:t>
            </a:r>
          </a:p>
          <a:p>
            <a:pPr marL="0" indent="0">
              <a:buNone/>
            </a:pPr>
            <a:r>
              <a:rPr lang="en-US" sz="1000" dirty="0"/>
              <a:t>[6] Hagen, M.E., Pugin, F., </a:t>
            </a:r>
            <a:r>
              <a:rPr lang="en-US" sz="1000" dirty="0" err="1"/>
              <a:t>Chassot</a:t>
            </a:r>
            <a:r>
              <a:rPr lang="en-US" sz="1000" dirty="0"/>
              <a:t>, G. </a:t>
            </a:r>
            <a:r>
              <a:rPr lang="en-US" sz="1000" i="1" dirty="0"/>
              <a:t>et al.</a:t>
            </a:r>
            <a:r>
              <a:rPr lang="en-US" sz="1000" dirty="0"/>
              <a:t> Reducing Cost of Surgery by Avoiding Complications: the Model of Robotic Roux-en-Y Gastric Bypass. </a:t>
            </a:r>
            <a:r>
              <a:rPr lang="en-US" sz="1000" i="1" dirty="0"/>
              <a:t>OBES SURG</a:t>
            </a:r>
            <a:r>
              <a:rPr lang="en-US" sz="1000" dirty="0"/>
              <a:t> </a:t>
            </a:r>
            <a:r>
              <a:rPr lang="en-US" sz="1000" b="1" dirty="0"/>
              <a:t>22, </a:t>
            </a:r>
            <a:r>
              <a:rPr lang="en-US" sz="1000" dirty="0"/>
              <a:t>52–61 (2012).  Accessed  October 01, 2020, from https://doi.org/10.1007/s11695-011-0422-1</a:t>
            </a:r>
          </a:p>
          <a:p>
            <a:pPr marL="0" indent="0">
              <a:buNone/>
            </a:pPr>
            <a:r>
              <a:rPr lang="en-US" sz="1000" dirty="0"/>
              <a:t>[7] Saad </a:t>
            </a:r>
            <a:r>
              <a:rPr lang="en-US" sz="1000" dirty="0" err="1"/>
              <a:t>Aldousari</a:t>
            </a:r>
            <a:r>
              <a:rPr lang="en-US" sz="1000" dirty="0"/>
              <a:t>, Ali </a:t>
            </a:r>
            <a:r>
              <a:rPr lang="en-US" sz="1000" dirty="0" err="1"/>
              <a:t>Buabbas</a:t>
            </a:r>
            <a:r>
              <a:rPr lang="en-US" sz="1000" dirty="0"/>
              <a:t>, Said </a:t>
            </a:r>
            <a:r>
              <a:rPr lang="en-US" sz="1000" dirty="0" err="1"/>
              <a:t>Yaiesh</a:t>
            </a:r>
            <a:r>
              <a:rPr lang="en-US" sz="1000" dirty="0"/>
              <a:t>, Rawan </a:t>
            </a:r>
            <a:r>
              <a:rPr lang="en-US" sz="1000" dirty="0" err="1"/>
              <a:t>Alyousef</a:t>
            </a:r>
            <a:r>
              <a:rPr lang="en-US" sz="1000" dirty="0"/>
              <a:t>, Abdullah Al-</a:t>
            </a:r>
            <a:r>
              <a:rPr lang="en-US" sz="1000" dirty="0" err="1"/>
              <a:t>Enezi</a:t>
            </a:r>
            <a:r>
              <a:rPr lang="en-US" sz="1000" dirty="0"/>
              <a:t>, Fawzi Abul, Perceptions of robot-assisted surgery: Results of a survey of surgeons in Kuwait, Arab Journal of Urology, Volume 16, Supplement 1, 2018, Accessed October 01, 2020 from http://www.sciencedirect.com/science/article/pii/S2090598X18301736</a:t>
            </a:r>
          </a:p>
          <a:p>
            <a:pPr marL="0" indent="0">
              <a:buNone/>
            </a:pPr>
            <a:r>
              <a:rPr lang="en-US" sz="1000" dirty="0"/>
              <a:t>[8] </a:t>
            </a:r>
            <a:r>
              <a:rPr lang="en-US" sz="1000" dirty="0" err="1"/>
              <a:t>Markar</a:t>
            </a:r>
            <a:r>
              <a:rPr lang="en-US" sz="1000" dirty="0"/>
              <a:t>, S.R., </a:t>
            </a:r>
            <a:r>
              <a:rPr lang="en-US" sz="1000" dirty="0" err="1"/>
              <a:t>Kolic</a:t>
            </a:r>
            <a:r>
              <a:rPr lang="en-US" sz="1000" dirty="0"/>
              <a:t>, I., </a:t>
            </a:r>
            <a:r>
              <a:rPr lang="en-US" sz="1000" dirty="0" err="1"/>
              <a:t>Karthikesalingam</a:t>
            </a:r>
            <a:r>
              <a:rPr lang="en-US" sz="1000" dirty="0"/>
              <a:t>, A.P. </a:t>
            </a:r>
            <a:r>
              <a:rPr lang="en-US" sz="1000" i="1" dirty="0"/>
              <a:t>et al.</a:t>
            </a:r>
            <a:r>
              <a:rPr lang="en-US" sz="1000" dirty="0"/>
              <a:t> International survey study of attitudes towards robotic surgery. </a:t>
            </a:r>
            <a:r>
              <a:rPr lang="en-US" sz="1000" i="1" dirty="0"/>
              <a:t>J Robotic Surg</a:t>
            </a:r>
            <a:r>
              <a:rPr lang="en-US" sz="1000" dirty="0"/>
              <a:t> </a:t>
            </a:r>
            <a:r>
              <a:rPr lang="en-US" sz="1000" b="1" dirty="0"/>
              <a:t>6, </a:t>
            </a:r>
            <a:r>
              <a:rPr lang="en-US" sz="1000" dirty="0"/>
              <a:t>231–235 (2012). Accessed October 01, 2020, from https://doi.org/10.1007/s11701-011-0301-8</a:t>
            </a:r>
          </a:p>
        </p:txBody>
      </p:sp>
      <p:sp>
        <p:nvSpPr>
          <p:cNvPr id="4" name="Footer Placeholder 3"/>
          <p:cNvSpPr>
            <a:spLocks noGrp="1"/>
          </p:cNvSpPr>
          <p:nvPr>
            <p:ph type="ftr" sz="quarter" idx="11"/>
          </p:nvPr>
        </p:nvSpPr>
        <p:spPr/>
        <p:txBody>
          <a:bodyPr/>
          <a:lstStyle/>
          <a:p>
            <a:r>
              <a:rPr lang="sk-SK" dirty="0"/>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141534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all topics covered to date</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Causes and implications OF Bias in NLP</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Olajumoke Jackson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6" name="Rectangle 5">
            <a:extLst>
              <a:ext uri="{FF2B5EF4-FFF2-40B4-BE49-F238E27FC236}">
                <a16:creationId xmlns:a16="http://schemas.microsoft.com/office/drawing/2014/main" id="{33D98BD3-A415-47D4-BD6C-418B22E59689}"/>
              </a:ext>
            </a:extLst>
          </p:cNvPr>
          <p:cNvSpPr/>
          <p:nvPr/>
        </p:nvSpPr>
        <p:spPr>
          <a:xfrm>
            <a:off x="2810588" y="2387084"/>
            <a:ext cx="3522824" cy="369332"/>
          </a:xfrm>
          <a:prstGeom prst="rect">
            <a:avLst/>
          </a:prstGeom>
        </p:spPr>
        <p:txBody>
          <a:bodyPr wrap="none">
            <a:spAutoFit/>
          </a:bodyPr>
          <a:lstStyle/>
          <a:p>
            <a:r>
              <a:rPr lang="en-US" dirty="0"/>
              <a:t>to identify and categorize entities </a:t>
            </a:r>
          </a:p>
        </p:txBody>
      </p:sp>
    </p:spTree>
    <p:extLst>
      <p:ext uri="{BB962C8B-B14F-4D97-AF65-F5344CB8AC3E}">
        <p14:creationId xmlns:p14="http://schemas.microsoft.com/office/powerpoint/2010/main" val="349422956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31373</TotalTime>
  <Words>3816</Words>
  <Application>Microsoft Macintosh PowerPoint</Application>
  <PresentationFormat>On-screen Show (16:9)</PresentationFormat>
  <Paragraphs>352</Paragraphs>
  <Slides>27</Slides>
  <Notes>24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Cambria</vt:lpstr>
      <vt:lpstr>Red Radial 16x9</vt:lpstr>
      <vt:lpstr>Class 10 Professional Ethics</vt:lpstr>
      <vt:lpstr>what works well Online With Zoom</vt:lpstr>
      <vt:lpstr>Overview</vt:lpstr>
      <vt:lpstr>PowerPoint Presentation</vt:lpstr>
      <vt:lpstr>Debate Ground Rules</vt:lpstr>
      <vt:lpstr>My Reading Notes</vt:lpstr>
      <vt:lpstr>Assignment</vt:lpstr>
      <vt:lpstr>Overview</vt:lpstr>
      <vt:lpstr>Causes and implications OF Bias in NLP</vt:lpstr>
      <vt:lpstr>What is NLP (Natural Language Processing)?</vt:lpstr>
      <vt:lpstr>WHAT IS BIAS AND WHAT DOES IT LOOK LIKE?</vt:lpstr>
      <vt:lpstr>WHY Should I Care about this?</vt:lpstr>
      <vt:lpstr>Case 1: FAILURE OF Supervised DATASETS</vt:lpstr>
      <vt:lpstr>Case 2: FAILURE IN SOCEITAL NORMS</vt:lpstr>
      <vt:lpstr>What Can WE DO </vt:lpstr>
      <vt:lpstr>References</vt:lpstr>
      <vt:lpstr>References</vt:lpstr>
      <vt:lpstr>Robotic Surgery</vt:lpstr>
      <vt:lpstr>What does Robotic Surgery Look Like?</vt:lpstr>
      <vt:lpstr>IS it Better?</vt:lpstr>
      <vt:lpstr>Complications</vt:lpstr>
      <vt:lpstr>Surgeon Fatigue</vt:lpstr>
      <vt:lpstr>Cost</vt:lpstr>
      <vt:lpstr>Malfunctions</vt:lpstr>
      <vt:lpstr>The Future: Autonomy</vt:lpstr>
      <vt:lpstr>References</vt:lpstr>
      <vt:lpstr>Class 10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389</cp:revision>
  <dcterms:created xsi:type="dcterms:W3CDTF">2014-08-25T02:19:16Z</dcterms:created>
  <dcterms:modified xsi:type="dcterms:W3CDTF">2020-10-02T22:22:26Z</dcterms:modified>
</cp:coreProperties>
</file>