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handoutMasterIdLst>
    <p:handoutMasterId r:id="rId70"/>
  </p:handoutMasterIdLst>
  <p:sldIdLst>
    <p:sldId id="256" r:id="rId2"/>
    <p:sldId id="608" r:id="rId3"/>
    <p:sldId id="641" r:id="rId4"/>
    <p:sldId id="272" r:id="rId5"/>
    <p:sldId id="647" r:id="rId6"/>
    <p:sldId id="648" r:id="rId7"/>
    <p:sldId id="649" r:id="rId8"/>
    <p:sldId id="650" r:id="rId9"/>
    <p:sldId id="651" r:id="rId10"/>
    <p:sldId id="652" r:id="rId11"/>
    <p:sldId id="653" r:id="rId12"/>
    <p:sldId id="642" r:id="rId13"/>
    <p:sldId id="268" r:id="rId14"/>
    <p:sldId id="643" r:id="rId15"/>
    <p:sldId id="644" r:id="rId16"/>
    <p:sldId id="645" r:id="rId17"/>
    <p:sldId id="274" r:id="rId18"/>
    <p:sldId id="646" r:id="rId19"/>
    <p:sldId id="612" r:id="rId20"/>
    <p:sldId id="613" r:id="rId21"/>
    <p:sldId id="614" r:id="rId22"/>
    <p:sldId id="276" r:id="rId23"/>
    <p:sldId id="277" r:id="rId24"/>
    <p:sldId id="273" r:id="rId25"/>
    <p:sldId id="267" r:id="rId26"/>
    <p:sldId id="680" r:id="rId27"/>
    <p:sldId id="681" r:id="rId28"/>
    <p:sldId id="682" r:id="rId29"/>
    <p:sldId id="280" r:id="rId30"/>
    <p:sldId id="279" r:id="rId31"/>
    <p:sldId id="283" r:id="rId32"/>
    <p:sldId id="282" r:id="rId33"/>
    <p:sldId id="683" r:id="rId34"/>
    <p:sldId id="284" r:id="rId35"/>
    <p:sldId id="285" r:id="rId36"/>
    <p:sldId id="684" r:id="rId37"/>
    <p:sldId id="685" r:id="rId38"/>
    <p:sldId id="275" r:id="rId39"/>
    <p:sldId id="686" r:id="rId40"/>
    <p:sldId id="687" r:id="rId41"/>
    <p:sldId id="688" r:id="rId42"/>
    <p:sldId id="286" r:id="rId43"/>
    <p:sldId id="670" r:id="rId44"/>
    <p:sldId id="671" r:id="rId45"/>
    <p:sldId id="672" r:id="rId46"/>
    <p:sldId id="673" r:id="rId47"/>
    <p:sldId id="674" r:id="rId48"/>
    <p:sldId id="675" r:id="rId49"/>
    <p:sldId id="676" r:id="rId50"/>
    <p:sldId id="677" r:id="rId51"/>
    <p:sldId id="678" r:id="rId52"/>
    <p:sldId id="689" r:id="rId53"/>
    <p:sldId id="257" r:id="rId54"/>
    <p:sldId id="258" r:id="rId55"/>
    <p:sldId id="259" r:id="rId56"/>
    <p:sldId id="260" r:id="rId57"/>
    <p:sldId id="261" r:id="rId58"/>
    <p:sldId id="262" r:id="rId59"/>
    <p:sldId id="263" r:id="rId60"/>
    <p:sldId id="264" r:id="rId61"/>
    <p:sldId id="265" r:id="rId62"/>
    <p:sldId id="271" r:id="rId63"/>
    <p:sldId id="611" r:id="rId64"/>
    <p:sldId id="609" r:id="rId65"/>
    <p:sldId id="610" r:id="rId66"/>
    <p:sldId id="269" r:id="rId67"/>
    <p:sldId id="270"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98F9A86-2207-8D41-84E7-02269C5F353F}">
          <p14:sldIdLst>
            <p14:sldId id="256"/>
            <p14:sldId id="608"/>
            <p14:sldId id="641"/>
            <p14:sldId id="272"/>
          </p14:sldIdLst>
        </p14:section>
        <p14:section name="Students" id="{98A4CB69-D533-B044-959E-70CE1E65BA60}">
          <p14:sldIdLst>
            <p14:sldId id="647"/>
            <p14:sldId id="648"/>
            <p14:sldId id="649"/>
            <p14:sldId id="650"/>
            <p14:sldId id="651"/>
            <p14:sldId id="652"/>
            <p14:sldId id="653"/>
            <p14:sldId id="642"/>
            <p14:sldId id="268"/>
            <p14:sldId id="643"/>
            <p14:sldId id="644"/>
            <p14:sldId id="645"/>
            <p14:sldId id="274"/>
            <p14:sldId id="646"/>
            <p14:sldId id="612"/>
            <p14:sldId id="613"/>
            <p14:sldId id="614"/>
            <p14:sldId id="276"/>
            <p14:sldId id="277"/>
            <p14:sldId id="273"/>
            <p14:sldId id="267"/>
            <p14:sldId id="680"/>
            <p14:sldId id="681"/>
            <p14:sldId id="682"/>
            <p14:sldId id="280"/>
            <p14:sldId id="279"/>
            <p14:sldId id="283"/>
            <p14:sldId id="282"/>
            <p14:sldId id="683"/>
            <p14:sldId id="284"/>
            <p14:sldId id="285"/>
            <p14:sldId id="684"/>
            <p14:sldId id="685"/>
            <p14:sldId id="275"/>
            <p14:sldId id="686"/>
            <p14:sldId id="687"/>
            <p14:sldId id="688"/>
            <p14:sldId id="286"/>
            <p14:sldId id="670"/>
            <p14:sldId id="671"/>
            <p14:sldId id="672"/>
            <p14:sldId id="673"/>
            <p14:sldId id="674"/>
            <p14:sldId id="675"/>
            <p14:sldId id="676"/>
            <p14:sldId id="677"/>
            <p14:sldId id="678"/>
            <p14:sldId id="689"/>
            <p14:sldId id="257"/>
            <p14:sldId id="258"/>
            <p14:sldId id="259"/>
            <p14:sldId id="260"/>
            <p14:sldId id="261"/>
            <p14:sldId id="262"/>
            <p14:sldId id="263"/>
            <p14:sldId id="264"/>
            <p14:sldId id="265"/>
          </p14:sldIdLst>
        </p14:section>
        <p14:section name="Common" id="{52F535B8-693D-D148-93BE-0078B2A61C27}">
          <p14:sldIdLst>
            <p14:sldId id="271"/>
            <p14:sldId id="611"/>
            <p14:sldId id="609"/>
            <p14:sldId id="610"/>
            <p14:sldId id="269"/>
            <p14:sldId id="2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07" autoAdjust="0"/>
    <p:restoredTop sz="79258" autoAdjust="0"/>
  </p:normalViewPr>
  <p:slideViewPr>
    <p:cSldViewPr snapToGrid="0" snapToObjects="1">
      <p:cViewPr varScale="1">
        <p:scale>
          <a:sx n="114" d="100"/>
          <a:sy n="114" d="100"/>
        </p:scale>
        <p:origin x="176" y="464"/>
      </p:cViewPr>
      <p:guideLst>
        <p:guide orient="horz" pos="1620"/>
        <p:guide pos="2880"/>
      </p:guideLst>
    </p:cSldViewPr>
  </p:slideViewPr>
  <p:notesTextViewPr>
    <p:cViewPr>
      <p:scale>
        <a:sx n="100" d="100"/>
        <a:sy n="100" d="100"/>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DFC31-F093-4D2A-86D2-78470253DD77}"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7DF734B9-E0CA-4F98-9462-486C3A5F4A00}">
      <dgm:prSet phldrT="[Text]"/>
      <dgm:spPr/>
      <dgm:t>
        <a:bodyPr/>
        <a:lstStyle/>
        <a:p>
          <a:r>
            <a:rPr lang="en-US" dirty="0"/>
            <a:t>Skills To Hack A Person</a:t>
          </a:r>
        </a:p>
      </dgm:t>
    </dgm:pt>
    <dgm:pt modelId="{A4EB295B-C5C0-4DB8-B754-D47D1CA76EDA}" type="parTrans" cxnId="{7CDC47CE-A375-4935-98C0-913B2B531B7E}">
      <dgm:prSet/>
      <dgm:spPr/>
      <dgm:t>
        <a:bodyPr/>
        <a:lstStyle/>
        <a:p>
          <a:endParaRPr lang="en-US"/>
        </a:p>
      </dgm:t>
    </dgm:pt>
    <dgm:pt modelId="{D56B6883-9EB2-41C8-AB9B-69B58BB5758A}" type="sibTrans" cxnId="{7CDC47CE-A375-4935-98C0-913B2B531B7E}">
      <dgm:prSet/>
      <dgm:spPr/>
      <dgm:t>
        <a:bodyPr/>
        <a:lstStyle/>
        <a:p>
          <a:endParaRPr lang="en-US"/>
        </a:p>
      </dgm:t>
    </dgm:pt>
    <dgm:pt modelId="{4FF13F11-4FE8-4444-A433-5FDCA3F464E0}">
      <dgm:prSet phldrT="[Text]"/>
      <dgm:spPr/>
      <dgm:t>
        <a:bodyPr/>
        <a:lstStyle/>
        <a:p>
          <a:r>
            <a:rPr lang="en-US" dirty="0"/>
            <a:t>Psychology</a:t>
          </a:r>
        </a:p>
      </dgm:t>
    </dgm:pt>
    <dgm:pt modelId="{784C15F5-79F1-4D83-B1A9-095D6049D84F}" type="parTrans" cxnId="{86566280-68AF-4962-ACCB-E39C1358C749}">
      <dgm:prSet/>
      <dgm:spPr/>
      <dgm:t>
        <a:bodyPr/>
        <a:lstStyle/>
        <a:p>
          <a:endParaRPr lang="en-US"/>
        </a:p>
      </dgm:t>
    </dgm:pt>
    <dgm:pt modelId="{38F8E6F5-4581-4C0B-AD26-53C8744FCBCC}" type="sibTrans" cxnId="{86566280-68AF-4962-ACCB-E39C1358C749}">
      <dgm:prSet/>
      <dgm:spPr/>
      <dgm:t>
        <a:bodyPr/>
        <a:lstStyle/>
        <a:p>
          <a:endParaRPr lang="en-US"/>
        </a:p>
      </dgm:t>
    </dgm:pt>
    <dgm:pt modelId="{9594CB4F-3CC7-432D-9DEC-18E62646C999}">
      <dgm:prSet phldrT="[Text]"/>
      <dgm:spPr/>
      <dgm:t>
        <a:bodyPr/>
        <a:lstStyle/>
        <a:p>
          <a:r>
            <a:rPr lang="en-US" dirty="0"/>
            <a:t>Gain Trust</a:t>
          </a:r>
        </a:p>
      </dgm:t>
    </dgm:pt>
    <dgm:pt modelId="{C05BE3B1-C46A-461F-82D1-B41F051A26C7}" type="parTrans" cxnId="{1E92D50E-7C2F-4553-BDA0-BB98BF8D02E2}">
      <dgm:prSet/>
      <dgm:spPr/>
      <dgm:t>
        <a:bodyPr/>
        <a:lstStyle/>
        <a:p>
          <a:endParaRPr lang="en-US"/>
        </a:p>
      </dgm:t>
    </dgm:pt>
    <dgm:pt modelId="{0D2A58EF-D858-4CAB-B363-B16D4BF61FF0}" type="sibTrans" cxnId="{1E92D50E-7C2F-4553-BDA0-BB98BF8D02E2}">
      <dgm:prSet/>
      <dgm:spPr/>
      <dgm:t>
        <a:bodyPr/>
        <a:lstStyle/>
        <a:p>
          <a:endParaRPr lang="en-US"/>
        </a:p>
      </dgm:t>
    </dgm:pt>
    <dgm:pt modelId="{47E0C240-16DB-4916-BB13-468A4E05CCFA}">
      <dgm:prSet phldrT="[Text]"/>
      <dgm:spPr/>
      <dgm:t>
        <a:bodyPr/>
        <a:lstStyle/>
        <a:p>
          <a:r>
            <a:rPr lang="en-US" dirty="0"/>
            <a:t>Look for as much personal data as possible</a:t>
          </a:r>
        </a:p>
      </dgm:t>
    </dgm:pt>
    <dgm:pt modelId="{FA4EBE0F-F4D5-4032-96C4-9C103089A698}" type="parTrans" cxnId="{B1BF0B64-3652-42DE-8B25-943823498C79}">
      <dgm:prSet/>
      <dgm:spPr/>
      <dgm:t>
        <a:bodyPr/>
        <a:lstStyle/>
        <a:p>
          <a:endParaRPr lang="en-US"/>
        </a:p>
      </dgm:t>
    </dgm:pt>
    <dgm:pt modelId="{E5E5AFF2-5482-471D-8EC0-B5A747850C5E}" type="sibTrans" cxnId="{B1BF0B64-3652-42DE-8B25-943823498C79}">
      <dgm:prSet/>
      <dgm:spPr/>
      <dgm:t>
        <a:bodyPr/>
        <a:lstStyle/>
        <a:p>
          <a:endParaRPr lang="en-US"/>
        </a:p>
      </dgm:t>
    </dgm:pt>
    <dgm:pt modelId="{75367A5E-C2B2-4156-A546-E64AACF12EB5}">
      <dgm:prSet phldrT="[Text]"/>
      <dgm:spPr/>
      <dgm:t>
        <a:bodyPr/>
        <a:lstStyle/>
        <a:p>
          <a:r>
            <a:rPr lang="en-US" dirty="0"/>
            <a:t>Very little actual code knowledge</a:t>
          </a:r>
        </a:p>
      </dgm:t>
    </dgm:pt>
    <dgm:pt modelId="{083F4372-6EDE-46A5-9277-873BC99D867D}" type="parTrans" cxnId="{EA255565-D29E-4B4D-B60F-2035BC2FB014}">
      <dgm:prSet/>
      <dgm:spPr/>
      <dgm:t>
        <a:bodyPr/>
        <a:lstStyle/>
        <a:p>
          <a:endParaRPr lang="en-US"/>
        </a:p>
      </dgm:t>
    </dgm:pt>
    <dgm:pt modelId="{A1AC3141-F80E-447C-B699-50954873BBB6}" type="sibTrans" cxnId="{EA255565-D29E-4B4D-B60F-2035BC2FB014}">
      <dgm:prSet/>
      <dgm:spPr/>
      <dgm:t>
        <a:bodyPr/>
        <a:lstStyle/>
        <a:p>
          <a:endParaRPr lang="en-US"/>
        </a:p>
      </dgm:t>
    </dgm:pt>
    <dgm:pt modelId="{B5E21C82-FF45-46BD-B976-10FE8EE44C30}">
      <dgm:prSet phldrT="[Text]"/>
      <dgm:spPr/>
      <dgm:t>
        <a:bodyPr/>
        <a:lstStyle/>
        <a:p>
          <a:r>
            <a:rPr lang="en-US" dirty="0"/>
            <a:t>Common Scams: IRS, Angry Admin, Person who genuinely lost key card</a:t>
          </a:r>
        </a:p>
      </dgm:t>
    </dgm:pt>
    <dgm:pt modelId="{4F556D05-C722-4BAD-820C-B4436F2A8204}" type="parTrans" cxnId="{4E964662-20AB-4402-86FB-FA01D2674A8E}">
      <dgm:prSet/>
      <dgm:spPr/>
      <dgm:t>
        <a:bodyPr/>
        <a:lstStyle/>
        <a:p>
          <a:endParaRPr lang="en-US"/>
        </a:p>
      </dgm:t>
    </dgm:pt>
    <dgm:pt modelId="{FD2E7E88-532D-438D-924F-D735871A8ADC}" type="sibTrans" cxnId="{4E964662-20AB-4402-86FB-FA01D2674A8E}">
      <dgm:prSet/>
      <dgm:spPr/>
      <dgm:t>
        <a:bodyPr/>
        <a:lstStyle/>
        <a:p>
          <a:endParaRPr lang="en-US"/>
        </a:p>
      </dgm:t>
    </dgm:pt>
    <dgm:pt modelId="{A8323C73-5420-4B0F-A9BE-2B7310AFDF50}" type="pres">
      <dgm:prSet presAssocID="{A4BDFC31-F093-4D2A-86D2-78470253DD77}" presName="rootnode" presStyleCnt="0">
        <dgm:presLayoutVars>
          <dgm:chMax/>
          <dgm:chPref/>
          <dgm:dir/>
          <dgm:animLvl val="lvl"/>
        </dgm:presLayoutVars>
      </dgm:prSet>
      <dgm:spPr/>
    </dgm:pt>
    <dgm:pt modelId="{9BFBA26F-D0CD-43AE-9EF6-123F08138EA5}" type="pres">
      <dgm:prSet presAssocID="{7DF734B9-E0CA-4F98-9462-486C3A5F4A00}" presName="composite" presStyleCnt="0"/>
      <dgm:spPr/>
    </dgm:pt>
    <dgm:pt modelId="{93FE7545-534C-4D94-95FA-14A2101C00BA}" type="pres">
      <dgm:prSet presAssocID="{7DF734B9-E0CA-4F98-9462-486C3A5F4A00}" presName="bentUpArrow1" presStyleLbl="alignImgPlace1" presStyleIdx="0" presStyleCnt="1" custScaleX="51678" custScaleY="57026" custLinFactNeighborX="27161" custLinFactNeighborY="-40943"/>
      <dgm:spPr/>
    </dgm:pt>
    <dgm:pt modelId="{8AC62626-AF1F-4ABF-8089-5200C66306B7}" type="pres">
      <dgm:prSet presAssocID="{7DF734B9-E0CA-4F98-9462-486C3A5F4A00}" presName="ParentText" presStyleLbl="node1" presStyleIdx="0" presStyleCnt="2" custScaleX="76705" custScaleY="44434">
        <dgm:presLayoutVars>
          <dgm:chMax val="1"/>
          <dgm:chPref val="1"/>
          <dgm:bulletEnabled val="1"/>
        </dgm:presLayoutVars>
      </dgm:prSet>
      <dgm:spPr/>
    </dgm:pt>
    <dgm:pt modelId="{06B4F485-DB99-4A98-96DB-68DA1402D25E}" type="pres">
      <dgm:prSet presAssocID="{7DF734B9-E0CA-4F98-9462-486C3A5F4A00}" presName="ChildText" presStyleLbl="revTx" presStyleIdx="0" presStyleCnt="2" custScaleX="247214" custScaleY="82602" custLinFactNeighborX="59677" custLinFactNeighborY="-5769">
        <dgm:presLayoutVars>
          <dgm:chMax val="0"/>
          <dgm:chPref val="0"/>
          <dgm:bulletEnabled val="1"/>
        </dgm:presLayoutVars>
      </dgm:prSet>
      <dgm:spPr/>
    </dgm:pt>
    <dgm:pt modelId="{741D8737-8185-46C6-976C-34C5D3FDD9D9}" type="pres">
      <dgm:prSet presAssocID="{D56B6883-9EB2-41C8-AB9B-69B58BB5758A}" presName="sibTrans" presStyleCnt="0"/>
      <dgm:spPr/>
    </dgm:pt>
    <dgm:pt modelId="{1C789E3F-01E6-4755-B52E-07C9664DB401}" type="pres">
      <dgm:prSet presAssocID="{9594CB4F-3CC7-432D-9DEC-18E62646C999}" presName="composite" presStyleCnt="0"/>
      <dgm:spPr/>
    </dgm:pt>
    <dgm:pt modelId="{A03CEF90-27E6-48AD-AC0D-68ADC3BCF882}" type="pres">
      <dgm:prSet presAssocID="{9594CB4F-3CC7-432D-9DEC-18E62646C999}" presName="ParentText" presStyleLbl="node1" presStyleIdx="1" presStyleCnt="2" custScaleX="72283" custScaleY="42619" custLinFactNeighborX="-29295" custLinFactNeighborY="437">
        <dgm:presLayoutVars>
          <dgm:chMax val="1"/>
          <dgm:chPref val="1"/>
          <dgm:bulletEnabled val="1"/>
        </dgm:presLayoutVars>
      </dgm:prSet>
      <dgm:spPr/>
    </dgm:pt>
    <dgm:pt modelId="{0E5B4D43-EB99-4E29-9838-843182B3B5AB}" type="pres">
      <dgm:prSet presAssocID="{9594CB4F-3CC7-432D-9DEC-18E62646C999}" presName="FinalChildText" presStyleLbl="revTx" presStyleIdx="1" presStyleCnt="2" custScaleX="210596" custScaleY="68250">
        <dgm:presLayoutVars>
          <dgm:chMax val="0"/>
          <dgm:chPref val="0"/>
          <dgm:bulletEnabled val="1"/>
        </dgm:presLayoutVars>
      </dgm:prSet>
      <dgm:spPr/>
    </dgm:pt>
  </dgm:ptLst>
  <dgm:cxnLst>
    <dgm:cxn modelId="{B6F10900-248E-4007-AE6D-965E951C2F35}" type="presOf" srcId="{47E0C240-16DB-4916-BB13-468A4E05CCFA}" destId="{0E5B4D43-EB99-4E29-9838-843182B3B5AB}" srcOrd="0" destOrd="0" presId="urn:microsoft.com/office/officeart/2005/8/layout/StepDownProcess"/>
    <dgm:cxn modelId="{1E92D50E-7C2F-4553-BDA0-BB98BF8D02E2}" srcId="{A4BDFC31-F093-4D2A-86D2-78470253DD77}" destId="{9594CB4F-3CC7-432D-9DEC-18E62646C999}" srcOrd="1" destOrd="0" parTransId="{C05BE3B1-C46A-461F-82D1-B41F051A26C7}" sibTransId="{0D2A58EF-D858-4CAB-B363-B16D4BF61FF0}"/>
    <dgm:cxn modelId="{AC87712C-D518-40DA-9A9A-FF057A4CBA65}" type="presOf" srcId="{9594CB4F-3CC7-432D-9DEC-18E62646C999}" destId="{A03CEF90-27E6-48AD-AC0D-68ADC3BCF882}" srcOrd="0" destOrd="0" presId="urn:microsoft.com/office/officeart/2005/8/layout/StepDownProcess"/>
    <dgm:cxn modelId="{2D08AC35-07C2-4BC7-9C7E-D6A75AEBFF31}" type="presOf" srcId="{A4BDFC31-F093-4D2A-86D2-78470253DD77}" destId="{A8323C73-5420-4B0F-A9BE-2B7310AFDF50}" srcOrd="0" destOrd="0" presId="urn:microsoft.com/office/officeart/2005/8/layout/StepDownProcess"/>
    <dgm:cxn modelId="{4E964662-20AB-4402-86FB-FA01D2674A8E}" srcId="{9594CB4F-3CC7-432D-9DEC-18E62646C999}" destId="{B5E21C82-FF45-46BD-B976-10FE8EE44C30}" srcOrd="1" destOrd="0" parTransId="{4F556D05-C722-4BAD-820C-B4436F2A8204}" sibTransId="{FD2E7E88-532D-438D-924F-D735871A8ADC}"/>
    <dgm:cxn modelId="{B1BF0B64-3652-42DE-8B25-943823498C79}" srcId="{9594CB4F-3CC7-432D-9DEC-18E62646C999}" destId="{47E0C240-16DB-4916-BB13-468A4E05CCFA}" srcOrd="0" destOrd="0" parTransId="{FA4EBE0F-F4D5-4032-96C4-9C103089A698}" sibTransId="{E5E5AFF2-5482-471D-8EC0-B5A747850C5E}"/>
    <dgm:cxn modelId="{EA255565-D29E-4B4D-B60F-2035BC2FB014}" srcId="{7DF734B9-E0CA-4F98-9462-486C3A5F4A00}" destId="{75367A5E-C2B2-4156-A546-E64AACF12EB5}" srcOrd="1" destOrd="0" parTransId="{083F4372-6EDE-46A5-9277-873BC99D867D}" sibTransId="{A1AC3141-F80E-447C-B699-50954873BBB6}"/>
    <dgm:cxn modelId="{86566280-68AF-4962-ACCB-E39C1358C749}" srcId="{7DF734B9-E0CA-4F98-9462-486C3A5F4A00}" destId="{4FF13F11-4FE8-4444-A433-5FDCA3F464E0}" srcOrd="0" destOrd="0" parTransId="{784C15F5-79F1-4D83-B1A9-095D6049D84F}" sibTransId="{38F8E6F5-4581-4C0B-AD26-53C8744FCBCC}"/>
    <dgm:cxn modelId="{DB90919E-DF5A-43B0-8265-7C097F117649}" type="presOf" srcId="{7DF734B9-E0CA-4F98-9462-486C3A5F4A00}" destId="{8AC62626-AF1F-4ABF-8089-5200C66306B7}" srcOrd="0" destOrd="0" presId="urn:microsoft.com/office/officeart/2005/8/layout/StepDownProcess"/>
    <dgm:cxn modelId="{22F58FC2-896E-4D0C-BDC6-FF88338DEA8C}" type="presOf" srcId="{75367A5E-C2B2-4156-A546-E64AACF12EB5}" destId="{06B4F485-DB99-4A98-96DB-68DA1402D25E}" srcOrd="0" destOrd="1" presId="urn:microsoft.com/office/officeart/2005/8/layout/StepDownProcess"/>
    <dgm:cxn modelId="{7CDC47CE-A375-4935-98C0-913B2B531B7E}" srcId="{A4BDFC31-F093-4D2A-86D2-78470253DD77}" destId="{7DF734B9-E0CA-4F98-9462-486C3A5F4A00}" srcOrd="0" destOrd="0" parTransId="{A4EB295B-C5C0-4DB8-B754-D47D1CA76EDA}" sibTransId="{D56B6883-9EB2-41C8-AB9B-69B58BB5758A}"/>
    <dgm:cxn modelId="{B62201D5-FF9A-4BC1-8B5D-311EB3D09483}" type="presOf" srcId="{B5E21C82-FF45-46BD-B976-10FE8EE44C30}" destId="{0E5B4D43-EB99-4E29-9838-843182B3B5AB}" srcOrd="0" destOrd="1" presId="urn:microsoft.com/office/officeart/2005/8/layout/StepDownProcess"/>
    <dgm:cxn modelId="{E66C2EFB-556A-45EE-A15E-6F9DDA1DE511}" type="presOf" srcId="{4FF13F11-4FE8-4444-A433-5FDCA3F464E0}" destId="{06B4F485-DB99-4A98-96DB-68DA1402D25E}" srcOrd="0" destOrd="0" presId="urn:microsoft.com/office/officeart/2005/8/layout/StepDownProcess"/>
    <dgm:cxn modelId="{C4D6FD44-EEE5-4150-9618-186D2C652BD5}" type="presParOf" srcId="{A8323C73-5420-4B0F-A9BE-2B7310AFDF50}" destId="{9BFBA26F-D0CD-43AE-9EF6-123F08138EA5}" srcOrd="0" destOrd="0" presId="urn:microsoft.com/office/officeart/2005/8/layout/StepDownProcess"/>
    <dgm:cxn modelId="{DD960068-AB2D-427F-8AFB-57B6BB843677}" type="presParOf" srcId="{9BFBA26F-D0CD-43AE-9EF6-123F08138EA5}" destId="{93FE7545-534C-4D94-95FA-14A2101C00BA}" srcOrd="0" destOrd="0" presId="urn:microsoft.com/office/officeart/2005/8/layout/StepDownProcess"/>
    <dgm:cxn modelId="{03ADBC8E-7BB2-4C28-B9D0-2A9B751A8F8A}" type="presParOf" srcId="{9BFBA26F-D0CD-43AE-9EF6-123F08138EA5}" destId="{8AC62626-AF1F-4ABF-8089-5200C66306B7}" srcOrd="1" destOrd="0" presId="urn:microsoft.com/office/officeart/2005/8/layout/StepDownProcess"/>
    <dgm:cxn modelId="{A66A2937-B574-4145-9FD5-3072536FF423}" type="presParOf" srcId="{9BFBA26F-D0CD-43AE-9EF6-123F08138EA5}" destId="{06B4F485-DB99-4A98-96DB-68DA1402D25E}" srcOrd="2" destOrd="0" presId="urn:microsoft.com/office/officeart/2005/8/layout/StepDownProcess"/>
    <dgm:cxn modelId="{1055061E-1592-485C-896E-C1FB4BD22AC5}" type="presParOf" srcId="{A8323C73-5420-4B0F-A9BE-2B7310AFDF50}" destId="{741D8737-8185-46C6-976C-34C5D3FDD9D9}" srcOrd="1" destOrd="0" presId="urn:microsoft.com/office/officeart/2005/8/layout/StepDownProcess"/>
    <dgm:cxn modelId="{947AC44D-96B7-4F34-9346-2E9A28C39FC9}" type="presParOf" srcId="{A8323C73-5420-4B0F-A9BE-2B7310AFDF50}" destId="{1C789E3F-01E6-4755-B52E-07C9664DB401}" srcOrd="2" destOrd="0" presId="urn:microsoft.com/office/officeart/2005/8/layout/StepDownProcess"/>
    <dgm:cxn modelId="{AE8D9A27-3F76-49E9-B452-DEC73637E102}" type="presParOf" srcId="{1C789E3F-01E6-4755-B52E-07C9664DB401}" destId="{A03CEF90-27E6-48AD-AC0D-68ADC3BCF882}" srcOrd="0" destOrd="0" presId="urn:microsoft.com/office/officeart/2005/8/layout/StepDownProcess"/>
    <dgm:cxn modelId="{ADA30FA3-30E3-4F55-93C0-69E672FFB98D}" type="presParOf" srcId="{1C789E3F-01E6-4755-B52E-07C9664DB401}" destId="{0E5B4D43-EB99-4E29-9838-843182B3B5AB}"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E7545-534C-4D94-95FA-14A2101C00BA}">
      <dsp:nvSpPr>
        <dsp:cNvPr id="0" name=""/>
        <dsp:cNvSpPr/>
      </dsp:nvSpPr>
      <dsp:spPr>
        <a:xfrm rot="5400000">
          <a:off x="891454" y="1684423"/>
          <a:ext cx="856491" cy="883639"/>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C62626-AF1F-4ABF-8089-5200C66306B7}">
      <dsp:nvSpPr>
        <dsp:cNvPr id="0" name=""/>
        <dsp:cNvSpPr/>
      </dsp:nvSpPr>
      <dsp:spPr>
        <a:xfrm>
          <a:off x="881" y="713007"/>
          <a:ext cx="1939384" cy="78638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Skills To Hack A Person</a:t>
          </a:r>
        </a:p>
      </dsp:txBody>
      <dsp:txXfrm>
        <a:off x="39276" y="751402"/>
        <a:ext cx="1862594" cy="709592"/>
      </dsp:txXfrm>
    </dsp:sp>
    <dsp:sp modelId="{06B4F485-DB99-4A98-96DB-68DA1402D25E}">
      <dsp:nvSpPr>
        <dsp:cNvPr id="0" name=""/>
        <dsp:cNvSpPr/>
      </dsp:nvSpPr>
      <dsp:spPr>
        <a:xfrm>
          <a:off x="1978599" y="432009"/>
          <a:ext cx="4546003" cy="1181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Psychology</a:t>
          </a:r>
        </a:p>
        <a:p>
          <a:pPr marL="171450" lvl="1" indent="-171450" algn="l" defTabSz="711200">
            <a:lnSpc>
              <a:spcPct val="90000"/>
            </a:lnSpc>
            <a:spcBef>
              <a:spcPct val="0"/>
            </a:spcBef>
            <a:spcAft>
              <a:spcPct val="15000"/>
            </a:spcAft>
            <a:buChar char="•"/>
          </a:pPr>
          <a:r>
            <a:rPr lang="en-US" sz="1600" kern="1200" dirty="0"/>
            <a:t>Very little actual code knowledge</a:t>
          </a:r>
        </a:p>
      </dsp:txBody>
      <dsp:txXfrm>
        <a:off x="1978599" y="432009"/>
        <a:ext cx="4546003" cy="1181547"/>
      </dsp:txXfrm>
    </dsp:sp>
    <dsp:sp modelId="{A03CEF90-27E6-48AD-AC0D-68ADC3BCF882}">
      <dsp:nvSpPr>
        <dsp:cNvPr id="0" name=""/>
        <dsp:cNvSpPr/>
      </dsp:nvSpPr>
      <dsp:spPr>
        <a:xfrm>
          <a:off x="1864831" y="2006257"/>
          <a:ext cx="1827580" cy="754260"/>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Gain Trust</a:t>
          </a:r>
        </a:p>
      </dsp:txBody>
      <dsp:txXfrm>
        <a:off x="1901658" y="2043084"/>
        <a:ext cx="1753926" cy="680606"/>
      </dsp:txXfrm>
    </dsp:sp>
    <dsp:sp modelId="{0E5B4D43-EB99-4E29-9838-843182B3B5AB}">
      <dsp:nvSpPr>
        <dsp:cNvPr id="0" name=""/>
        <dsp:cNvSpPr/>
      </dsp:nvSpPr>
      <dsp:spPr>
        <a:xfrm>
          <a:off x="3766619" y="1886632"/>
          <a:ext cx="3872637" cy="97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Look for as much personal data as possible</a:t>
          </a:r>
        </a:p>
        <a:p>
          <a:pPr marL="114300" lvl="1" indent="-114300" algn="l" defTabSz="666750">
            <a:lnSpc>
              <a:spcPct val="90000"/>
            </a:lnSpc>
            <a:spcBef>
              <a:spcPct val="0"/>
            </a:spcBef>
            <a:spcAft>
              <a:spcPct val="15000"/>
            </a:spcAft>
            <a:buChar char="•"/>
          </a:pPr>
          <a:r>
            <a:rPr lang="en-US" sz="1500" kern="1200" dirty="0"/>
            <a:t>Common Scams: IRS, Angry Admin, Person who genuinely lost key card</a:t>
          </a:r>
        </a:p>
      </dsp:txBody>
      <dsp:txXfrm>
        <a:off x="3766619" y="1886632"/>
        <a:ext cx="3872637" cy="976255"/>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4/22/19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4/22/19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All_Writs_Act_of_178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Freedom_of_Information_Act_(United_Stat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a:latin typeface="Arial" pitchFamily="-109" charset="0"/>
                <a:ea typeface="ＭＳ Ｐゴシック" pitchFamily="-109" charset="-128"/>
                <a:cs typeface="ＭＳ Ｐゴシック" pitchFamily="-109" charset="-128"/>
              </a:rPr>
              <a:t>This is the loneliest title slide you’ll ever see</a:t>
            </a:r>
            <a:r>
              <a:rPr lang="is-IS" baseline="0" dirty="0">
                <a:latin typeface="Arial" pitchFamily="-109" charset="0"/>
                <a:ea typeface="ＭＳ Ｐゴシック" pitchFamily="-109" charset="-128"/>
                <a:cs typeface="ＭＳ Ｐゴシック" pitchFamily="-109" charset="-128"/>
              </a:rPr>
              <a:t>…</a:t>
            </a:r>
            <a:endParaRPr lang="en-US" baseline="0"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think that this case shows us many examples of how the government can get access to our personal devices.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long as your information is one a consumer device there are ways to get the information. With or without your consent.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Thankfully In this country we have laws such as the first and fourth amendments to protect our information on a day to day basis.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just as there are laws protecting our rights, there are laws as well to allow the government to access this information for the greater good of the country.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respect to whether our personal information is protected well enough by law, I would have to say that my takeaway is that it 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As the case between Apple and government was never resolved, We will not know who would have won, but the fact that a large corporation would fight for customer privacy is a good sign in my eyes.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Additionally the aforementioned laws do protect your personal information on a day to day basis, with exception to probable cause.</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366469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2406568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available range of probe box is about 100 meters.</a:t>
            </a:r>
          </a:p>
          <a:p>
            <a:r>
              <a:rPr lang="en-US" dirty="0"/>
              <a:t>After hiding the box, they just need to wait people pass by and their data will be collected.</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591297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big data to analyze. </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395952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Wi-Fi could collect Mac address even the phone does not connect to it. As long as the user turn on the Wi-Fi button, their Mac address could be gotten by the probes.</a:t>
            </a:r>
          </a:p>
          <a:p>
            <a:r>
              <a:rPr lang="en-US" dirty="0"/>
              <a:t>The short answer is, the government could use IMEI number to track your location.</a:t>
            </a:r>
          </a:p>
          <a:p>
            <a:r>
              <a:rPr lang="en-US" dirty="0"/>
              <a:t>Applications in your phone asked your permission to get your personal information including Mac Address and IMEI number. Some of them ask you to use your phone number to register. In this process, it actually connected your Mac Address, IMEI number, and personal information including phone number together.</a:t>
            </a:r>
          </a:p>
          <a:p>
            <a:r>
              <a:rPr lang="en-US" dirty="0"/>
              <a:t>By obtaining your Mac address and IMEI number, they could get your personal information as well.</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4053323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robots instead of human who are calling you.</a:t>
            </a:r>
          </a:p>
          <a:p>
            <a:r>
              <a:rPr lang="en-US" dirty="0"/>
              <a:t>The cost is lower comparing with hiring humans to call everyday, and the productivity is much higher than a human being.</a:t>
            </a:r>
          </a:p>
          <a:p>
            <a:r>
              <a:rPr lang="en-US" dirty="0"/>
              <a:t>The robots could record names and even introduce a car model for the customers.</a:t>
            </a:r>
          </a:p>
          <a:p>
            <a:r>
              <a:rPr lang="en-US" dirty="0"/>
              <a:t>The company just need to set the ending time like 100 years later. The robots will keeping calling others from the numbers on the list for 100 years.</a:t>
            </a: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832971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iPhone and other phone use random Mac address could avoid the probes to get their real Mac address before connecting them.</a:t>
            </a:r>
          </a:p>
          <a:p>
            <a:r>
              <a:rPr lang="en-US" altLang="zh-CN" dirty="0"/>
              <a:t>March 15</a:t>
            </a:r>
            <a:r>
              <a:rPr lang="en-US" altLang="zh-CN" baseline="30000" dirty="0"/>
              <a:t>th</a:t>
            </a:r>
            <a:r>
              <a:rPr lang="en-US" altLang="zh-CN" dirty="0"/>
              <a:t> is the World Consumer Rights Day.</a:t>
            </a:r>
          </a:p>
          <a:p>
            <a:r>
              <a:rPr lang="en-US" altLang="zh-CN" dirty="0"/>
              <a:t>3.15 Party is a TV show once a year to protect consumers’ rights.</a:t>
            </a:r>
          </a:p>
          <a:p>
            <a:endParaRPr lang="zh-CN" altLang="en-US" dirty="0"/>
          </a:p>
        </p:txBody>
      </p:sp>
      <p:sp>
        <p:nvSpPr>
          <p:cNvPr id="4" name="灯片编号占位符 3"/>
          <p:cNvSpPr>
            <a:spLocks noGrp="1"/>
          </p:cNvSpPr>
          <p:nvPr>
            <p:ph type="sldNum" sz="quarter" idx="5"/>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0845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talk about why the things we say and post can be very easily used against us. </a:t>
            </a:r>
          </a:p>
        </p:txBody>
      </p:sp>
      <p:sp>
        <p:nvSpPr>
          <p:cNvPr id="4" name="Slide Number Placeholder 3"/>
          <p:cNvSpPr>
            <a:spLocks noGrp="1"/>
          </p:cNvSpPr>
          <p:nvPr>
            <p:ph type="sldNum" sz="quarter" idx="5"/>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2918203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After doing some research I found that “</a:t>
            </a:r>
            <a:r>
              <a:rPr lang="en-US" sz="1200" dirty="0"/>
              <a:t>Millennials are more hackable than the next generation and Baby Boomers</a:t>
            </a:r>
            <a:r>
              <a:rPr lang="en-US" dirty="0"/>
              <a:t>”. Also note that we are not considered Millennials, but on that note we could be as susceptible to hacking as they are considering how much social media and technology is integrated in our lives whether we like it or not.</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56610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Hacking is digital information theft and generally followed by using that information to steal money. It doesn’t matter who you are. Just what you do. If you always pick up the phone saying “Hello, it’s [Insert your name]” or you’re craving those likes and have a public account on Instagram and have locations and dates that are able to be seen, you’re bound to be found, if the hacker deems you’re worth a shot. </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91365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r>
              <a:rPr lang="en-US" dirty="0"/>
              <a:t>Clearly state conclusion</a:t>
            </a:r>
          </a:p>
          <a:p>
            <a:pPr lvl="1"/>
            <a:r>
              <a:rPr lang="en-US" dirty="0"/>
              <a:t>First statement preferred</a:t>
            </a:r>
          </a:p>
          <a:p>
            <a:r>
              <a:rPr lang="en-US" dirty="0"/>
              <a:t>Quantify</a:t>
            </a:r>
          </a:p>
          <a:p>
            <a:pPr lvl="1"/>
            <a:r>
              <a:rPr lang="en-US" dirty="0"/>
              <a:t>Do not use terms like: less, more, many, a lot, huge, great, big, tiny, etc.</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Read aloud to proof.</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171450" indent="-171450" eaLnBrk="1" hangingPunct="1">
              <a:buFont typeface="Arial"/>
              <a:buChar char="•"/>
            </a:pPr>
            <a:endParaRPr lang="en-US" baseline="0"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245394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Security Workarounds and Password </a:t>
            </a:r>
            <a:r>
              <a:rPr lang="en-US" dirty="0" err="1"/>
              <a:t>Resuse</a:t>
            </a:r>
            <a:r>
              <a:rPr lang="en-US" dirty="0"/>
              <a:t>: WPI people switch passwords twice when asked by IT just so that they can keep their old password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Friend Requests: Want followers </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353028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Because millennials are using the internet as a means to interact with others, they assume they are in good company and in a community that they trust, aka friends and family. Now, if we go back to how millennials accept friend requests and follower requests, if there is a mutual friend that the millennial trusts, they automatically trust this new person and allow them to join in the millennials online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 keep saying trust and that’s because it plays a big role in how hackers can gain access to you. If they are able to establish this trust, you are less likely going to think twice before sharing your location because “they are my friend’s friend, if they trust them then why shouldn’t I” and also sharing location is not THAT personal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for baby boomers, they use the internet for more non-social reasons. It is simply, login and work on taxes or doing stuff for their job which doesn’t lure you to post about life highlights. </a:t>
            </a: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288053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doesn’t take much actual knowledge to hack an individual, you just need to know how to gai their trust . How does one do that? Well the more data you share on the internet, age, job position, company. Location, the more someone gets to know you without you knowing them. So when someone calls you and they know about your information already, people tend to trust that stranger, and after probing just a little bit you might spill company secrets, maybe your SSN, anything. It all depends on how they can manipulate the data to make it seem like they know you and have your best </a:t>
            </a:r>
            <a:r>
              <a:rPr lang="en-US" dirty="0" err="1"/>
              <a:t>intrest</a:t>
            </a:r>
            <a:r>
              <a:rPr lang="en-US" dirty="0"/>
              <a:t> in mind. </a:t>
            </a:r>
          </a:p>
          <a:p>
            <a:endParaRPr lang="en-US" dirty="0"/>
          </a:p>
          <a:p>
            <a:r>
              <a:rPr lang="en-US" dirty="0"/>
              <a:t>Ultimately, that’s what causes so many millennials to get hacked over the baby boomers They are putting out more information about themselves in a “trusted” friend group </a:t>
            </a:r>
            <a:r>
              <a:rPr lang="en-US" dirty="0" err="1"/>
              <a:t>eventhough</a:t>
            </a:r>
            <a:r>
              <a:rPr lang="en-US" dirty="0"/>
              <a:t> they are not being super selective about who gets to </a:t>
            </a:r>
            <a:r>
              <a:rPr lang="en-US"/>
              <a:t>be in </a:t>
            </a:r>
            <a:r>
              <a:rPr lang="en-US" dirty="0"/>
              <a:t>their online </a:t>
            </a:r>
            <a:r>
              <a:rPr lang="en-US"/>
              <a:t>social group</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899331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Saul Woolf and I’m going to be talking about Mob Mentality on the internet. In particular, I’m going to be arguing that the presence of mob mentality on the internet is not fundamentally bad, and could </a:t>
            </a:r>
          </a:p>
          <a:p>
            <a:endParaRPr lang="en-US" dirty="0"/>
          </a:p>
          <a:p>
            <a:r>
              <a:rPr lang="en-US" dirty="0"/>
              <a:t>Before I can jump into the nature of Mob Mentality on the internet, I need to define mob mentality. </a:t>
            </a:r>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2489576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 Mentality has been broken down into 3 behavioral theories. </a:t>
            </a:r>
          </a:p>
          <a:p>
            <a:endParaRPr lang="en-US" dirty="0"/>
          </a:p>
          <a:p>
            <a:r>
              <a:rPr lang="en-US" dirty="0"/>
              <a:t>Contagion theory encompasses the idea that the behavior of a group can have a hypnotic behavior on an individual, causing that individual to behave unreasonably in a manner that they wouldn’t outside of said group.</a:t>
            </a:r>
          </a:p>
          <a:p>
            <a:endParaRPr lang="en-US" dirty="0"/>
          </a:p>
          <a:p>
            <a:r>
              <a:rPr lang="en-US" dirty="0"/>
              <a:t>Convergence theory states that crowd behavior is a composite of the individual’s behaviors. Additionally, people join certain crowds in order behave certain ways. This is often called the Strength in Numbers principle</a:t>
            </a:r>
          </a:p>
          <a:p>
            <a:endParaRPr lang="en-US" dirty="0"/>
          </a:p>
          <a:p>
            <a:r>
              <a:rPr lang="en-US" dirty="0"/>
              <a:t>Emergent Norm Theory is the concept that social norms are not predetermined. Instead, individuals look to those around them for social cues that indicate the scope of acceptable behavior. If a newcomer to a group sees a single person behaving in an extreme way, they may take that as the norm, allowing it to direct their behavior and establish a new group dynamic.</a:t>
            </a:r>
          </a:p>
          <a:p>
            <a:endParaRPr lang="en-US" dirty="0"/>
          </a:p>
          <a:p>
            <a:endParaRPr lang="en-US" dirty="0"/>
          </a:p>
          <a:p>
            <a:r>
              <a:rPr lang="en-US" dirty="0"/>
              <a:t>In summary, Mob Mentality happens when a group of individuals perform acts that they would not on their own. Each act has the propensity to push the group dynamic further away from the norm.</a:t>
            </a:r>
          </a:p>
          <a:p>
            <a:endParaRPr lang="en-US" dirty="0"/>
          </a:p>
          <a:p>
            <a:r>
              <a:rPr lang="en-US" dirty="0"/>
              <a:t>One place on the internet where mob mentality runs rampant is twitter, where groups of people often end up as ‘social police.’ The groups end up acting as Judge, Jury, and Executioner.</a:t>
            </a: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3161426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example of twitter mob happened following October of 2013. 22-year old Alicia Ann Lynch posted a photo of her Halloween costume to twitter. She had dressed up as a victim of the Boston Marathon bombing. </a:t>
            </a:r>
          </a:p>
          <a:p>
            <a:endParaRPr lang="en-US" dirty="0"/>
          </a:p>
          <a:p>
            <a:r>
              <a:rPr lang="en-US" dirty="0"/>
              <a:t>Was what she did appropriate? Most would say no. Did it merit the response she got?</a:t>
            </a:r>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3094535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backlash began with anonymous users enabling bullying, but quickly grew out of control. Some users remained respectful in their critiques, but many pushed the envelope, encouraging each other.</a:t>
            </a:r>
          </a:p>
          <a:p>
            <a:endParaRPr lang="en-US" dirty="0"/>
          </a:p>
          <a:p>
            <a:r>
              <a:rPr lang="en-US" dirty="0"/>
              <a:t>In addition to the numerous death threats directed at Alicia over social media, users managed to locate her physical address, and threatened to send packages to her. </a:t>
            </a:r>
          </a:p>
          <a:p>
            <a:endParaRPr lang="en-US" dirty="0"/>
          </a:p>
          <a:p>
            <a:r>
              <a:rPr lang="en-US" dirty="0"/>
              <a:t>Members of this mob even discovered her parents’ phone numbers and left messages threatening to cut the throats of both them and Alicia. </a:t>
            </a:r>
          </a:p>
          <a:p>
            <a:endParaRPr lang="en-US" dirty="0"/>
          </a:p>
          <a:p>
            <a:r>
              <a:rPr lang="en-US" dirty="0"/>
              <a:t>Even though most members of the mob wouldn’t dream of going this far, their behavior enabled others to push the extremes.</a:t>
            </a:r>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453101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Twitter mob developed when Justine Sacco, a Senior Director of Corporate Communications sent a tweet just prior to boarding her plane. </a:t>
            </a:r>
          </a:p>
          <a:p>
            <a:endParaRPr lang="en-US" dirty="0"/>
          </a:p>
          <a:p>
            <a:r>
              <a:rPr lang="en-US" dirty="0"/>
              <a:t>She wrote, “Going to Africa. Hope I don’t get AIDS. Just kidding. I’m white!” and then turned off her phone for the duration of the flight.</a:t>
            </a:r>
          </a:p>
          <a:p>
            <a:endParaRPr lang="en-US" dirty="0"/>
          </a:p>
          <a:p>
            <a:r>
              <a:rPr lang="en-US" dirty="0"/>
              <a:t> I don’t personally know anyone who would avow this, but does that mean she deserved the response? </a:t>
            </a:r>
          </a:p>
          <a:p>
            <a:endParaRPr lang="en-US" dirty="0"/>
          </a:p>
          <a:p>
            <a:r>
              <a:rPr lang="en-US" dirty="0"/>
              <a:t>While she was still on the flight, the mob grew, getting the hashtag #</a:t>
            </a:r>
            <a:r>
              <a:rPr lang="en-US" dirty="0" err="1"/>
              <a:t>HasJustineLandedYet</a:t>
            </a:r>
            <a:r>
              <a:rPr lang="en-US" dirty="0"/>
              <a:t> trending.</a:t>
            </a:r>
          </a:p>
          <a:p>
            <a:endParaRPr lang="en-US" dirty="0"/>
          </a:p>
          <a:p>
            <a:r>
              <a:rPr lang="en-US" dirty="0"/>
              <a:t>The backlash was so extreme that to save face, the company she worked for terminated her contract before she had even landed.</a:t>
            </a:r>
          </a:p>
          <a:p>
            <a:endParaRPr lang="en-US" dirty="0"/>
          </a:p>
          <a:p>
            <a:r>
              <a:rPr lang="en-US" dirty="0"/>
              <a:t>Once again, a group of people who were offended by a tweet caused her to get fired for exercising her right to free speech.</a:t>
            </a: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1994461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these mobs aren’t always in response to the people posting. Walter Palmer was a Dentist who enjoyed archery and hunting trips in his spare time.</a:t>
            </a:r>
          </a:p>
          <a:p>
            <a:endParaRPr lang="en-US" dirty="0"/>
          </a:p>
          <a:p>
            <a:r>
              <a:rPr lang="en-US" dirty="0"/>
              <a:t>On this particular trip, Walter Palmer hired a team to help him hunt an African Lion. He paid hunting fees and got a permit for the trip. The team ended up luring Cecil, a beloved Lion, from hunting free preservation to a region where the permit enabled him to hunt the animal legally. There, Walter fatally wounded Cecil, but the death was drawn out. Cecil proceeded to suffer for almost 12 hours before he died. </a:t>
            </a:r>
          </a:p>
          <a:p>
            <a:endParaRPr lang="en-US" dirty="0"/>
          </a:p>
          <a:p>
            <a:r>
              <a:rPr lang="en-US" dirty="0"/>
              <a:t>Peta tweeted about his trip, and the mob grew rapidly. They flamed him on social media, sent death threats, and left awful enough reviews on his dental practice that he eventually had to shut it down, despite his actions being legal. </a:t>
            </a:r>
          </a:p>
          <a:p>
            <a:endParaRPr lang="en-US" dirty="0"/>
          </a:p>
          <a:p>
            <a:r>
              <a:rPr lang="en-US" dirty="0"/>
              <a:t>These clusters of likeminded people enable each other to have a huge amount of power to shape the lives of those they target. </a:t>
            </a: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771315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not just fringe characters enabling the mobs. Celebrities have huge power to influence behavior. </a:t>
            </a:r>
          </a:p>
          <a:p>
            <a:endParaRPr lang="en-US" dirty="0"/>
          </a:p>
          <a:p>
            <a:r>
              <a:rPr lang="en-US" dirty="0"/>
              <a:t>Celebrity Personality Piers Morgan wrote this in a newspaper column, calling for the masses to perform awful acts. </a:t>
            </a:r>
          </a:p>
          <a:p>
            <a:endParaRPr lang="en-US" dirty="0"/>
          </a:p>
          <a:p>
            <a:r>
              <a:rPr lang="en-US" dirty="0"/>
              <a:t>Whether or not he meant for it to be taken seriously, the Emergent Norm Theory would indicate that people reading this could found their conception of new social norms on it, enabling mob mentality to build. </a:t>
            </a:r>
          </a:p>
        </p:txBody>
      </p:sp>
      <p:sp>
        <p:nvSpPr>
          <p:cNvPr id="4" name="Slide Number Placeholder 3"/>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34911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tweets like these that terrify me. St. Pierre is aware that his group is destroying lives. In fact, He enjoys it. </a:t>
            </a: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3045783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examples continue. Here is a woman who was quoted in a tweet saying awful things to a young boy. This picture of her “screaming” was captioned with her stating “you are going to be the first deported,” and calling the boy a dirty Mexican. </a:t>
            </a:r>
          </a:p>
          <a:p>
            <a:endParaRPr lang="en-US" dirty="0"/>
          </a:p>
          <a:p>
            <a:endParaRPr lang="en-US" dirty="0"/>
          </a:p>
          <a:p>
            <a:endParaRPr lang="en-US" dirty="0"/>
          </a:p>
          <a:p>
            <a:r>
              <a:rPr lang="en-US" dirty="0"/>
              <a:t>Despite attempting to defend herself, the mob did its thing.  She was flamed on twitter and her business was boycotted.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332391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thing is, she was falsely accused. The boy pictured backs her up. The original tweet was completely unfounded, but it didn’t matter. </a:t>
            </a:r>
          </a:p>
          <a:p>
            <a:endParaRPr lang="en-US" dirty="0"/>
          </a:p>
          <a:p>
            <a:r>
              <a:rPr lang="en-US" dirty="0"/>
              <a:t>The mob had already formed and the damage had been done.</a:t>
            </a:r>
          </a:p>
          <a:p>
            <a:endParaRPr lang="en-US" dirty="0"/>
          </a:p>
          <a:p>
            <a:r>
              <a:rPr lang="en-US" dirty="0"/>
              <a:t>But I don’t want you to come out of my talk thinking that social media is simply a tool for evil. I’m going to present two “challenges” where people worked together using social media to accomplish something that would seem impossible without it.  I’m going to try present them as objectively as possible, in order to avoid adding bias.</a:t>
            </a:r>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1798234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challenge, 10 flags were hidden across the united states. The goal of this challenge was for a team to identify the locations of every flag.</a:t>
            </a:r>
          </a:p>
          <a:p>
            <a:endParaRPr lang="en-US" dirty="0"/>
          </a:p>
          <a:p>
            <a:r>
              <a:rPr lang="en-US" dirty="0"/>
              <a:t>The team to correctly identify the GPS coordinates of each flag correctly was to win $40,000. </a:t>
            </a:r>
          </a:p>
          <a:p>
            <a:endParaRPr lang="en-US" dirty="0"/>
          </a:p>
          <a:p>
            <a:r>
              <a:rPr lang="en-US" dirty="0"/>
              <a:t>The team that completed the challenge used a recursive incentive mechanism. They incentivized cooperation, by rewarding people for providing information.</a:t>
            </a:r>
          </a:p>
          <a:p>
            <a:endParaRPr lang="en-US" dirty="0"/>
          </a:p>
          <a:p>
            <a:r>
              <a:rPr lang="en-US" dirty="0"/>
              <a:t>They paid $2000 to anyone who could provide the actual GPS location of a flag. Additionally, the person that invited them to the challenge was rewarded $1000, then $500 to the person who invited the inviter, and so on.</a:t>
            </a:r>
          </a:p>
          <a:p>
            <a:endParaRPr lang="en-US" dirty="0"/>
          </a:p>
          <a:p>
            <a:r>
              <a:rPr lang="en-US" dirty="0"/>
              <a:t>In using social media accordingly, they managed to find the GPS coordinates of every flag in under 9 hours.</a:t>
            </a:r>
          </a:p>
        </p:txBody>
      </p:sp>
      <p:sp>
        <p:nvSpPr>
          <p:cNvPr id="4" name="Slide Number Placeholder 3"/>
          <p:cNvSpPr>
            <a:spLocks noGrp="1"/>
          </p:cNvSpPr>
          <p:nvPr>
            <p:ph type="sldNum" sz="quarter" idx="10"/>
          </p:nvPr>
        </p:nvSpPr>
        <p:spPr/>
        <p:txBody>
          <a:bodyPr/>
          <a:lstStyle/>
          <a:p>
            <a:fld id="{270700B2-88B9-1642-B8EB-F86842378D04}" type="slidenum">
              <a:rPr lang="en-US" smtClean="0"/>
              <a:t>36</a:t>
            </a:fld>
            <a:endParaRPr lang="en-US"/>
          </a:p>
        </p:txBody>
      </p:sp>
    </p:spTree>
    <p:extLst>
      <p:ext uri="{BB962C8B-B14F-4D97-AF65-F5344CB8AC3E}">
        <p14:creationId xmlns:p14="http://schemas.microsoft.com/office/powerpoint/2010/main" val="515480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challenge, there was only 1 flag. This flag was hidden somewhere in the united states. The only clue to its location was a continuous livestream pointed at the flag and the sky behind it.</a:t>
            </a:r>
          </a:p>
          <a:p>
            <a:endParaRPr lang="en-US" dirty="0"/>
          </a:p>
          <a:p>
            <a:r>
              <a:rPr lang="en-US" dirty="0"/>
              <a:t>The team who managed to find it did so utilizing social media. This task would have been impossible, or at least extremely time consuming for an individual. </a:t>
            </a:r>
          </a:p>
          <a:p>
            <a:endParaRPr lang="en-US" dirty="0"/>
          </a:p>
          <a:p>
            <a:r>
              <a:rPr lang="en-US" dirty="0"/>
              <a:t>Social media enabled this group to be in constant contact, sharing tips and making use of their diverse skill set. </a:t>
            </a:r>
          </a:p>
          <a:p>
            <a:endParaRPr lang="en-US" dirty="0"/>
          </a:p>
          <a:p>
            <a:r>
              <a:rPr lang="en-US" dirty="0"/>
              <a:t>They analyzed the weather and star patterns to get a general idea of the area the flag was in, as well as the direction the camera was pointed in. </a:t>
            </a:r>
          </a:p>
          <a:p>
            <a:endParaRPr lang="en-US" dirty="0"/>
          </a:p>
          <a:p>
            <a:r>
              <a:rPr lang="en-US" dirty="0"/>
              <a:t>Other members of the team were able to use the flight patterns of planes passing through the frame to get more specific location of the flag. </a:t>
            </a:r>
          </a:p>
          <a:p>
            <a:endParaRPr lang="en-US" dirty="0"/>
          </a:p>
          <a:p>
            <a:r>
              <a:rPr lang="en-US" dirty="0"/>
              <a:t>Then, a member of the group who lived nearby literally drove around honking— Those watching the livestream were able to use the volume of the honking on the livestream to play a game of “hot and cold” eventually enabling him to find the flag.</a:t>
            </a:r>
          </a:p>
          <a:p>
            <a:endParaRPr lang="en-US" dirty="0"/>
          </a:p>
          <a:p>
            <a:r>
              <a:rPr lang="en-US" dirty="0"/>
              <a:t>The whole process took just over 37 hours.</a:t>
            </a:r>
          </a:p>
          <a:p>
            <a:endParaRPr lang="en-US" dirty="0"/>
          </a:p>
          <a:p>
            <a:r>
              <a:rPr lang="en-US" dirty="0"/>
              <a:t>In both of these challenges, a group of individuals utilized the far reach of social media to accomplish a time consuming task impressively fast. </a:t>
            </a:r>
          </a:p>
          <a:p>
            <a:endParaRPr lang="en-US" dirty="0"/>
          </a:p>
          <a:p>
            <a:r>
              <a:rPr lang="en-US" dirty="0"/>
              <a:t>Does that make both ethical? What actually were these challenges?</a:t>
            </a:r>
          </a:p>
          <a:p>
            <a:r>
              <a:rPr lang="en-US" dirty="0"/>
              <a:t> </a:t>
            </a:r>
          </a:p>
        </p:txBody>
      </p:sp>
      <p:sp>
        <p:nvSpPr>
          <p:cNvPr id="4" name="Slide Number Placeholder 3"/>
          <p:cNvSpPr>
            <a:spLocks noGrp="1"/>
          </p:cNvSpPr>
          <p:nvPr>
            <p:ph type="sldNum" sz="quarter" idx="10"/>
          </p:nvPr>
        </p:nvSpPr>
        <p:spPr/>
        <p:txBody>
          <a:bodyPr/>
          <a:lstStyle/>
          <a:p>
            <a:fld id="{270700B2-88B9-1642-B8EB-F86842378D04}" type="slidenum">
              <a:rPr lang="en-US" smtClean="0"/>
              <a:t>37</a:t>
            </a:fld>
            <a:endParaRPr lang="en-US"/>
          </a:p>
        </p:txBody>
      </p:sp>
    </p:spTree>
    <p:extLst>
      <p:ext uri="{BB962C8B-B14F-4D97-AF65-F5344CB8AC3E}">
        <p14:creationId xmlns:p14="http://schemas.microsoft.com/office/powerpoint/2010/main" val="2736958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was a challenge presented by DARPA, to explore the internet’s “ability for social mobilization.”</a:t>
            </a:r>
          </a:p>
          <a:p>
            <a:endParaRPr lang="en-US" dirty="0"/>
          </a:p>
          <a:p>
            <a:r>
              <a:rPr lang="en-US" dirty="0"/>
              <a:t>The winning team competed selflessly, as they weren’t in it for the monetary prize. </a:t>
            </a:r>
          </a:p>
          <a:p>
            <a:endParaRPr lang="en-US" dirty="0"/>
          </a:p>
          <a:p>
            <a:r>
              <a:rPr lang="en-US" dirty="0"/>
              <a:t>They simply wanted to explore the potential of the internet. </a:t>
            </a:r>
          </a:p>
          <a:p>
            <a:endParaRPr lang="en-US" dirty="0"/>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123736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challenge, was not altruistic. In fact, the group that completed the challenge was the one who set it. </a:t>
            </a:r>
          </a:p>
          <a:p>
            <a:endParaRPr lang="en-US" dirty="0"/>
          </a:p>
          <a:p>
            <a:r>
              <a:rPr lang="en-US" dirty="0"/>
              <a:t>Shia </a:t>
            </a:r>
            <a:r>
              <a:rPr lang="en-US" dirty="0" err="1"/>
              <a:t>Lebeouf</a:t>
            </a:r>
            <a:r>
              <a:rPr lang="en-US" dirty="0"/>
              <a:t> set up the livestream as a social statement that this country would remain undivided, even in the presence of racism. </a:t>
            </a:r>
          </a:p>
          <a:p>
            <a:endParaRPr lang="en-US" dirty="0"/>
          </a:p>
          <a:p>
            <a:r>
              <a:rPr lang="en-US" dirty="0"/>
              <a:t>The goal of the challenge was simply to troll Shia, essentially minimizing his right to free speech.</a:t>
            </a:r>
          </a:p>
          <a:p>
            <a:endParaRPr lang="en-US" dirty="0"/>
          </a:p>
          <a:p>
            <a:r>
              <a:rPr lang="en-US" dirty="0"/>
              <a:t>Despite being actualized in similar ways, the two challenges are at opposite ends of the ethical spectrum simply because of the intention behind it. </a:t>
            </a:r>
          </a:p>
        </p:txBody>
      </p:sp>
      <p:sp>
        <p:nvSpPr>
          <p:cNvPr id="4" name="Slide Number Placeholder 3"/>
          <p:cNvSpPr>
            <a:spLocks noGrp="1"/>
          </p:cNvSpPr>
          <p:nvPr>
            <p:ph type="sldNum" sz="quarter" idx="5"/>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2206175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our responsibility to question these mobs.  These internet centric mobs often form without evidence.  When we see a mob building, we need to make sure we discover the truth as quickly as possible. </a:t>
            </a:r>
          </a:p>
          <a:p>
            <a:endParaRPr lang="en-US" dirty="0"/>
          </a:p>
          <a:p>
            <a:r>
              <a:rPr lang="en-US" dirty="0"/>
              <a:t>The internet enables cooperation in a manner that is dangerous. We as a people need to do more to ensure we aren’t enabling innocent peoples’ lives to be ruined.</a:t>
            </a:r>
          </a:p>
        </p:txBody>
      </p:sp>
      <p:sp>
        <p:nvSpPr>
          <p:cNvPr id="4" name="Slide Number Placeholder 3"/>
          <p:cNvSpPr>
            <a:spLocks noGrp="1"/>
          </p:cNvSpPr>
          <p:nvPr>
            <p:ph type="sldNum" sz="quarter" idx="10"/>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2233185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u="none" dirty="0">
              <a:solidFill>
                <a:schemeClr val="bg1"/>
              </a:solidFill>
            </a:endParaRPr>
          </a:p>
        </p:txBody>
      </p:sp>
      <p:sp>
        <p:nvSpPr>
          <p:cNvPr id="4" name="Slide Number Placeholder 3"/>
          <p:cNvSpPr>
            <a:spLocks noGrp="1"/>
          </p:cNvSpPr>
          <p:nvPr>
            <p:ph type="sldNum" sz="quarter" idx="5"/>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828358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228106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In a traditional business model</a:t>
            </a:r>
          </a:p>
          <a:p>
            <a:r>
              <a:rPr lang="en-US" altLang="zh-CN" sz="1200" b="0" i="0" u="none" strike="noStrike" kern="1200" dirty="0">
                <a:solidFill>
                  <a:schemeClr val="tx1"/>
                </a:solidFill>
                <a:effectLst/>
                <a:latin typeface="+mn-lt"/>
                <a:ea typeface="+mn-ea"/>
                <a:cs typeface="+mn-cs"/>
              </a:rPr>
              <a:t>Patent</a:t>
            </a:r>
          </a:p>
          <a:p>
            <a:r>
              <a:rPr lang="en-US" altLang="zh-CN" sz="1200" b="0" i="0" u="none" strike="noStrike" kern="1200" dirty="0">
                <a:solidFill>
                  <a:schemeClr val="tx1"/>
                </a:solidFill>
                <a:effectLst/>
                <a:latin typeface="+mn-lt"/>
                <a:ea typeface="+mn-ea"/>
                <a:cs typeface="+mn-cs"/>
              </a:rPr>
              <a:t>Intellectual property</a:t>
            </a:r>
          </a:p>
          <a:p>
            <a:r>
              <a:rPr lang="en-US" altLang="zh-CN" sz="1200" b="0" i="0" u="none" strike="noStrike" kern="1200" dirty="0">
                <a:solidFill>
                  <a:schemeClr val="tx1"/>
                </a:solidFill>
                <a:effectLst/>
                <a:latin typeface="+mn-lt"/>
                <a:ea typeface="+mn-ea"/>
                <a:cs typeface="+mn-cs"/>
              </a:rPr>
              <a:t>The research fit into the requirement</a:t>
            </a:r>
          </a:p>
          <a:p>
            <a:endParaRPr lang="zh-CN" alt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44</a:t>
            </a:fld>
            <a:endParaRPr lang="en-US"/>
          </a:p>
        </p:txBody>
      </p:sp>
    </p:spTree>
    <p:extLst>
      <p:ext uri="{BB962C8B-B14F-4D97-AF65-F5344CB8AC3E}">
        <p14:creationId xmlns:p14="http://schemas.microsoft.com/office/powerpoint/2010/main" val="1482147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Open source business model</a:t>
            </a:r>
          </a:p>
          <a:p>
            <a:r>
              <a:rPr lang="en-US" altLang="zh-CN" dirty="0"/>
              <a:t>Jump off the restriction of the traditional</a:t>
            </a:r>
          </a:p>
          <a:p>
            <a:r>
              <a:rPr lang="en-US" altLang="zh-CN" dirty="0"/>
              <a:t>Any users </a:t>
            </a:r>
          </a:p>
          <a:p>
            <a:r>
              <a:rPr lang="en-US" altLang="zh-CN" dirty="0"/>
              <a:t>Transparency</a:t>
            </a:r>
            <a:endParaRPr lang="zh-CN" alt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45</a:t>
            </a:fld>
            <a:endParaRPr lang="en-US"/>
          </a:p>
        </p:txBody>
      </p:sp>
    </p:spTree>
    <p:extLst>
      <p:ext uri="{BB962C8B-B14F-4D97-AF65-F5344CB8AC3E}">
        <p14:creationId xmlns:p14="http://schemas.microsoft.com/office/powerpoint/2010/main" val="38385552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zh-CN" sz="1200" b="0" i="0" u="none" strike="noStrike" kern="1200" dirty="0">
                <a:solidFill>
                  <a:schemeClr val="tx1"/>
                </a:solidFill>
                <a:effectLst/>
                <a:latin typeface="+mn-lt"/>
                <a:ea typeface="+mn-ea"/>
                <a:cs typeface="+mn-cs"/>
              </a:rPr>
              <a:t>Some people believe that their are only two options. Closed or open. When in reality it is a spectrum that allows for stages in between to maintain some proprietary rights on property while still allowing community development. Pictured here are some examples of licenses in software that range from closed to open. Patents are the traditional use where the property is usually held within the firm. The Non OSD projects mean that they aren’t officially labeled open source by certain guidelines but encourage community feedback and development. The LGPL (lesser general public license) allows for some aspects of a project such as libraries or sections of code to be withheld but other parts freely distributed and edited. While the General Public License is the most widely used license and represents the open source definition we talked about before where the base code is licensed but then the free development and reproduction must be allowed.</a:t>
            </a:r>
            <a:endParaRPr lang="en-US" altLang="zh-CN" b="0" dirty="0">
              <a:effectLst/>
            </a:endParaRPr>
          </a:p>
          <a:p>
            <a:br>
              <a:rPr lang="en-US" altLang="zh-CN" dirty="0"/>
            </a:br>
            <a:endParaRPr lang="zh-CN" alt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46</a:t>
            </a:fld>
            <a:endParaRPr lang="en-US"/>
          </a:p>
        </p:txBody>
      </p:sp>
    </p:spTree>
    <p:extLst>
      <p:ext uri="{BB962C8B-B14F-4D97-AF65-F5344CB8AC3E}">
        <p14:creationId xmlns:p14="http://schemas.microsoft.com/office/powerpoint/2010/main" val="3128514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Valuation</a:t>
            </a:r>
          </a:p>
          <a:p>
            <a:r>
              <a:rPr lang="en-US" altLang="zh-CN" dirty="0"/>
              <a:t>Profit</a:t>
            </a:r>
          </a:p>
          <a:p>
            <a:r>
              <a:rPr lang="en-US" altLang="zh-CN" dirty="0"/>
              <a:t>How to make profit?</a:t>
            </a:r>
          </a:p>
          <a:p>
            <a:r>
              <a:rPr lang="en-US" altLang="zh-CN" dirty="0"/>
              <a:t>Free software, selling for service</a:t>
            </a:r>
          </a:p>
          <a:p>
            <a:endParaRPr lang="zh-CN" alt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47</a:t>
            </a:fld>
            <a:endParaRPr lang="en-US"/>
          </a:p>
        </p:txBody>
      </p:sp>
    </p:spTree>
    <p:extLst>
      <p:ext uri="{BB962C8B-B14F-4D97-AF65-F5344CB8AC3E}">
        <p14:creationId xmlns:p14="http://schemas.microsoft.com/office/powerpoint/2010/main" val="2155475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 Red Hat helps create relevant, innovative technologies that liberate resources for growth and prepare customers for the future of IT.</a:t>
            </a:r>
            <a:endParaRPr lang="zh-CN" alt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48</a:t>
            </a:fld>
            <a:endParaRPr lang="en-US"/>
          </a:p>
        </p:txBody>
      </p:sp>
    </p:spTree>
    <p:extLst>
      <p:ext uri="{BB962C8B-B14F-4D97-AF65-F5344CB8AC3E}">
        <p14:creationId xmlns:p14="http://schemas.microsoft.com/office/powerpoint/2010/main" val="3073069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Open source products</a:t>
            </a:r>
          </a:p>
          <a:p>
            <a:r>
              <a:rPr lang="en-US" altLang="zh-CN" dirty="0"/>
              <a:t>GOOGLE CHROME</a:t>
            </a:r>
          </a:p>
          <a:p>
            <a:r>
              <a:rPr lang="en-US" altLang="zh-CN" dirty="0"/>
              <a:t>Base on the </a:t>
            </a:r>
            <a:r>
              <a:rPr lang="en-US" altLang="zh-CN" dirty="0" err="1"/>
              <a:t>webkit</a:t>
            </a:r>
            <a:r>
              <a:rPr lang="en-US" altLang="zh-CN" dirty="0"/>
              <a:t> from the safari</a:t>
            </a:r>
          </a:p>
          <a:p>
            <a:r>
              <a:rPr lang="en-US" altLang="zh-CN" dirty="0"/>
              <a:t>Gain profit</a:t>
            </a:r>
            <a:br>
              <a:rPr lang="en-US" altLang="zh-CN" dirty="0"/>
            </a:br>
            <a:r>
              <a:rPr lang="en-US" altLang="zh-CN" sz="1200" b="0" i="0" u="none" strike="noStrike" kern="1200" dirty="0">
                <a:solidFill>
                  <a:schemeClr val="tx1"/>
                </a:solidFill>
                <a:effectLst/>
                <a:latin typeface="+mn-lt"/>
                <a:ea typeface="+mn-ea"/>
                <a:cs typeface="+mn-cs"/>
              </a:rPr>
              <a:t>Google’s Blink engine itself is open source</a:t>
            </a:r>
          </a:p>
          <a:p>
            <a:r>
              <a:rPr lang="en-US" altLang="zh-CN" sz="1200" b="0" i="0" u="none" strike="noStrike" kern="1200" dirty="0">
                <a:solidFill>
                  <a:schemeClr val="tx1"/>
                </a:solidFill>
                <a:effectLst/>
                <a:latin typeface="+mn-lt"/>
                <a:ea typeface="+mn-ea"/>
                <a:cs typeface="+mn-cs"/>
              </a:rPr>
              <a:t>How to compete in the market?</a:t>
            </a:r>
          </a:p>
          <a:p>
            <a:r>
              <a:rPr lang="en-US" altLang="zh-CN" sz="1200" b="0" i="0" u="none" strike="noStrike" kern="1200" dirty="0">
                <a:solidFill>
                  <a:schemeClr val="tx1"/>
                </a:solidFill>
                <a:effectLst/>
                <a:latin typeface="+mn-lt"/>
                <a:ea typeface="+mn-ea"/>
                <a:cs typeface="+mn-cs"/>
              </a:rPr>
              <a:t>Unique components</a:t>
            </a:r>
          </a:p>
        </p:txBody>
      </p:sp>
      <p:sp>
        <p:nvSpPr>
          <p:cNvPr id="4" name="Slide Number Placeholder 3"/>
          <p:cNvSpPr>
            <a:spLocks noGrp="1"/>
          </p:cNvSpPr>
          <p:nvPr>
            <p:ph type="sldNum" sz="quarter" idx="5"/>
          </p:nvPr>
        </p:nvSpPr>
        <p:spPr/>
        <p:txBody>
          <a:bodyPr/>
          <a:lstStyle/>
          <a:p>
            <a:fld id="{270700B2-88B9-1642-B8EB-F86842378D04}" type="slidenum">
              <a:rPr lang="en-US" smtClean="0"/>
              <a:t>49</a:t>
            </a:fld>
            <a:endParaRPr lang="en-US"/>
          </a:p>
        </p:txBody>
      </p:sp>
    </p:spTree>
    <p:extLst>
      <p:ext uri="{BB962C8B-B14F-4D97-AF65-F5344CB8AC3E}">
        <p14:creationId xmlns:p14="http://schemas.microsoft.com/office/powerpoint/2010/main" val="2761315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hosted service, hosted UI, hosted management platforms.</a:t>
            </a:r>
          </a:p>
          <a:p>
            <a:r>
              <a:rPr lang="en-US" altLang="zh-CN" dirty="0"/>
              <a:t>Open source principles are also moving out into other fields</a:t>
            </a:r>
          </a:p>
          <a:p>
            <a:r>
              <a:rPr lang="en-US" altLang="zh-CN" dirty="0"/>
              <a:t>default model for most software projects</a:t>
            </a:r>
          </a:p>
          <a:p>
            <a:r>
              <a:rPr lang="en-US" altLang="zh-CN" dirty="0"/>
              <a:t>Growth’</a:t>
            </a:r>
          </a:p>
          <a:p>
            <a:r>
              <a:rPr lang="en-US" altLang="zh-CN" dirty="0"/>
              <a:t>Innovation</a:t>
            </a:r>
          </a:p>
          <a:p>
            <a:r>
              <a:rPr lang="en-US" altLang="zh-CN" dirty="0"/>
              <a:t>commercial</a:t>
            </a:r>
            <a:endParaRPr lang="zh-CN" alt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50</a:t>
            </a:fld>
            <a:endParaRPr lang="en-US"/>
          </a:p>
        </p:txBody>
      </p:sp>
    </p:spTree>
    <p:extLst>
      <p:ext uri="{BB962C8B-B14F-4D97-AF65-F5344CB8AC3E}">
        <p14:creationId xmlns:p14="http://schemas.microsoft.com/office/powerpoint/2010/main" val="1026025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51</a:t>
            </a:fld>
            <a:endParaRPr lang="en-US"/>
          </a:p>
        </p:txBody>
      </p:sp>
    </p:spTree>
    <p:extLst>
      <p:ext uri="{BB962C8B-B14F-4D97-AF65-F5344CB8AC3E}">
        <p14:creationId xmlns:p14="http://schemas.microsoft.com/office/powerpoint/2010/main" val="2380926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9091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8116a932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58116a9322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“Imagine for a moment you’re driving along and come upon a group of people crossing your path”</a:t>
            </a:r>
            <a:endParaRPr/>
          </a:p>
          <a:p>
            <a:pPr marL="0" lvl="0" indent="0" algn="l" rtl="0">
              <a:spcBef>
                <a:spcPts val="0"/>
              </a:spcBef>
              <a:spcAft>
                <a:spcPts val="0"/>
              </a:spcAft>
              <a:buNone/>
            </a:pPr>
            <a:endParaRPr/>
          </a:p>
          <a:p>
            <a:pPr marL="0" lvl="0" indent="0" algn="l" rtl="0">
              <a:spcBef>
                <a:spcPts val="0"/>
              </a:spcBef>
              <a:spcAft>
                <a:spcPts val="0"/>
              </a:spcAft>
              <a:buNone/>
            </a:pPr>
            <a:r>
              <a:rPr lang="en-US"/>
              <a:t>can’t choose everyone to live (will be explained later)</a:t>
            </a:r>
            <a:endParaRPr/>
          </a:p>
          <a:p>
            <a:pPr marL="0" lvl="0" indent="0" algn="l" rtl="0">
              <a:spcBef>
                <a:spcPts val="0"/>
              </a:spcBef>
              <a:spcAft>
                <a:spcPts val="0"/>
              </a:spcAft>
              <a:buNone/>
            </a:pPr>
            <a:endParaRPr/>
          </a:p>
          <a:p>
            <a:pPr marL="0" lvl="0" indent="0" algn="l" rtl="0">
              <a:spcBef>
                <a:spcPts val="0"/>
              </a:spcBef>
              <a:spcAft>
                <a:spcPts val="0"/>
              </a:spcAft>
              <a:buNone/>
            </a:pPr>
            <a:r>
              <a:rPr lang="en-US"/>
              <a:t>explain scenario</a:t>
            </a:r>
            <a:endParaRPr/>
          </a:p>
          <a:p>
            <a:pPr marL="0" lvl="0" indent="0" algn="l" rtl="0">
              <a:spcBef>
                <a:spcPts val="0"/>
              </a:spcBef>
              <a:spcAft>
                <a:spcPts val="0"/>
              </a:spcAft>
              <a:buNone/>
            </a:pPr>
            <a:endParaRPr/>
          </a:p>
          <a:p>
            <a:pPr marL="0" lvl="0" indent="0" algn="l" rtl="0">
              <a:spcBef>
                <a:spcPts val="0"/>
              </a:spcBef>
              <a:spcAft>
                <a:spcPts val="0"/>
              </a:spcAft>
              <a:buNone/>
            </a:pPr>
            <a:r>
              <a:rPr lang="en-US"/>
              <a:t>ask for hands (left for lady, right for guy) for who should live</a:t>
            </a:r>
            <a:endParaRPr/>
          </a:p>
          <a:p>
            <a:pPr marL="0" lvl="0" indent="0" algn="l" rtl="0">
              <a:spcBef>
                <a:spcPts val="0"/>
              </a:spcBef>
              <a:spcAft>
                <a:spcPts val="0"/>
              </a:spcAft>
              <a:buNone/>
            </a:pPr>
            <a:endParaRPr/>
          </a:p>
          <a:p>
            <a:pPr marL="0" lvl="0" indent="0" algn="l" rtl="0">
              <a:spcBef>
                <a:spcPts val="0"/>
              </a:spcBef>
              <a:spcAft>
                <a:spcPts val="0"/>
              </a:spcAft>
              <a:buNone/>
            </a:pPr>
            <a:r>
              <a:rPr lang="en-US"/>
              <a:t>*if few responses, encourage people to get responses in while it is still relatively easy*</a:t>
            </a:r>
            <a:endParaRPr/>
          </a:p>
        </p:txBody>
      </p:sp>
      <p:sp>
        <p:nvSpPr>
          <p:cNvPr id="98" name="Google Shape;98;g58116a9322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364836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66063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8147c1b3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58147c1b3a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scenario</a:t>
            </a:r>
            <a:endParaRPr/>
          </a:p>
          <a:p>
            <a:pPr marL="0" lvl="0" indent="0" algn="l" rtl="0">
              <a:spcBef>
                <a:spcPts val="0"/>
              </a:spcBef>
              <a:spcAft>
                <a:spcPts val="0"/>
              </a:spcAft>
              <a:buNone/>
            </a:pPr>
            <a:endParaRPr/>
          </a:p>
          <a:p>
            <a:pPr marL="0" lvl="0" indent="0" algn="l" rtl="0">
              <a:spcBef>
                <a:spcPts val="0"/>
              </a:spcBef>
              <a:spcAft>
                <a:spcPts val="0"/>
              </a:spcAft>
              <a:buNone/>
            </a:pPr>
            <a:r>
              <a:rPr lang="en-US"/>
              <a:t>make note of traffic signals; all are criminals now, laws say you must stop at green walk signals and can go through red ones</a:t>
            </a:r>
            <a:endParaRPr/>
          </a:p>
          <a:p>
            <a:pPr marL="0" lvl="0" indent="0" algn="l" rtl="0">
              <a:spcBef>
                <a:spcPts val="0"/>
              </a:spcBef>
              <a:spcAft>
                <a:spcPts val="0"/>
              </a:spcAft>
              <a:buNone/>
            </a:pPr>
            <a:endParaRPr/>
          </a:p>
          <a:p>
            <a:pPr marL="0" lvl="0" indent="0" algn="l" rtl="0">
              <a:spcBef>
                <a:spcPts val="0"/>
              </a:spcBef>
              <a:spcAft>
                <a:spcPts val="0"/>
              </a:spcAft>
              <a:buNone/>
            </a:pPr>
            <a:r>
              <a:rPr lang="en-US"/>
              <a:t>added intent for killing thief because rules say shouldn’t drive through green.</a:t>
            </a:r>
            <a:endParaRPr/>
          </a:p>
          <a:p>
            <a:pPr marL="0" lvl="0" indent="0" algn="l" rtl="0">
              <a:spcBef>
                <a:spcPts val="0"/>
              </a:spcBef>
              <a:spcAft>
                <a:spcPts val="0"/>
              </a:spcAft>
              <a:buNone/>
            </a:pPr>
            <a:endParaRPr/>
          </a:p>
          <a:p>
            <a:pPr marL="0" lvl="0" indent="0" algn="l" rtl="0">
              <a:spcBef>
                <a:spcPts val="0"/>
              </a:spcBef>
              <a:spcAft>
                <a:spcPts val="0"/>
              </a:spcAft>
              <a:buNone/>
            </a:pPr>
            <a:r>
              <a:rPr lang="en-US"/>
              <a:t>Ask for hands again for who should live (left lady, right guy)</a:t>
            </a:r>
            <a:endParaRPr/>
          </a:p>
        </p:txBody>
      </p:sp>
      <p:sp>
        <p:nvSpPr>
          <p:cNvPr id="108" name="Google Shape;108;g58147c1b3a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3564022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8147c1b3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58147c1b3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scenario</a:t>
            </a:r>
            <a:endParaRPr/>
          </a:p>
          <a:p>
            <a:pPr marL="0" lvl="0" indent="0" algn="l" rtl="0">
              <a:spcBef>
                <a:spcPts val="0"/>
              </a:spcBef>
              <a:spcAft>
                <a:spcPts val="0"/>
              </a:spcAft>
              <a:buNone/>
            </a:pPr>
            <a:endParaRPr/>
          </a:p>
          <a:p>
            <a:pPr marL="0" lvl="0" indent="0" algn="l" rtl="0">
              <a:spcBef>
                <a:spcPts val="0"/>
              </a:spcBef>
              <a:spcAft>
                <a:spcPts val="0"/>
              </a:spcAft>
              <a:buNone/>
            </a:pPr>
            <a:r>
              <a:rPr lang="en-US"/>
              <a:t>now guy is a lawful citizen, do you turn toward him even though he’s doing what he’s supposed to?</a:t>
            </a:r>
            <a:endParaRPr/>
          </a:p>
          <a:p>
            <a:pPr marL="0" lvl="0" indent="0" algn="l" rtl="0">
              <a:spcBef>
                <a:spcPts val="0"/>
              </a:spcBef>
              <a:spcAft>
                <a:spcPts val="0"/>
              </a:spcAft>
              <a:buNone/>
            </a:pPr>
            <a:endParaRPr/>
          </a:p>
          <a:p>
            <a:pPr marL="0" lvl="0" indent="0" algn="l" rtl="0">
              <a:spcBef>
                <a:spcPts val="0"/>
              </a:spcBef>
              <a:spcAft>
                <a:spcPts val="0"/>
              </a:spcAft>
              <a:buNone/>
            </a:pPr>
            <a:r>
              <a:rPr lang="en-US"/>
              <a:t>driving straight would cost 3 lives but those three shouldn’t be crossing anyway</a:t>
            </a:r>
            <a:endParaRPr/>
          </a:p>
          <a:p>
            <a:pPr marL="0" lvl="0" indent="0" algn="l" rtl="0">
              <a:spcBef>
                <a:spcPts val="0"/>
              </a:spcBef>
              <a:spcAft>
                <a:spcPts val="0"/>
              </a:spcAft>
              <a:buNone/>
            </a:pPr>
            <a:endParaRPr/>
          </a:p>
          <a:p>
            <a:pPr marL="0" lvl="0" indent="0" algn="l" rtl="0">
              <a:spcBef>
                <a:spcPts val="0"/>
              </a:spcBef>
              <a:spcAft>
                <a:spcPts val="0"/>
              </a:spcAft>
              <a:buNone/>
            </a:pPr>
            <a:r>
              <a:rPr lang="en-US"/>
              <a:t>swerving would cost one life directly but might also cost lives of patients</a:t>
            </a:r>
            <a:endParaRPr/>
          </a:p>
          <a:p>
            <a:pPr marL="0" lvl="0" indent="0" algn="l" rtl="0">
              <a:spcBef>
                <a:spcPts val="0"/>
              </a:spcBef>
              <a:spcAft>
                <a:spcPts val="0"/>
              </a:spcAft>
              <a:buNone/>
            </a:pPr>
            <a:endParaRPr/>
          </a:p>
          <a:p>
            <a:pPr marL="0" lvl="0" indent="0" algn="l" rtl="0">
              <a:spcBef>
                <a:spcPts val="0"/>
              </a:spcBef>
              <a:spcAft>
                <a:spcPts val="0"/>
              </a:spcAft>
              <a:buNone/>
            </a:pPr>
            <a:r>
              <a:rPr lang="en-US"/>
              <a:t>ask for hands DONT remind which goes to which (they should know by now)</a:t>
            </a:r>
            <a:endParaRPr/>
          </a:p>
        </p:txBody>
      </p:sp>
      <p:sp>
        <p:nvSpPr>
          <p:cNvPr id="118" name="Google Shape;118;g58147c1b3a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1589448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8147c1b3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58147c1b3a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scenario</a:t>
            </a:r>
            <a:endParaRPr/>
          </a:p>
          <a:p>
            <a:pPr marL="0" lvl="0" indent="0" algn="l" rtl="0">
              <a:spcBef>
                <a:spcPts val="0"/>
              </a:spcBef>
              <a:spcAft>
                <a:spcPts val="0"/>
              </a:spcAft>
              <a:buNone/>
            </a:pPr>
            <a:endParaRPr/>
          </a:p>
          <a:p>
            <a:pPr marL="0" lvl="0" indent="0" algn="l" rtl="0">
              <a:spcBef>
                <a:spcPts val="0"/>
              </a:spcBef>
              <a:spcAft>
                <a:spcPts val="0"/>
              </a:spcAft>
              <a:buNone/>
            </a:pPr>
            <a:r>
              <a:rPr lang="en-US"/>
              <a:t>taken out lawfulness and amount of lives consideration</a:t>
            </a:r>
            <a:endParaRPr/>
          </a:p>
          <a:p>
            <a:pPr marL="0" lvl="0" indent="0" algn="l" rtl="0">
              <a:spcBef>
                <a:spcPts val="0"/>
              </a:spcBef>
              <a:spcAft>
                <a:spcPts val="0"/>
              </a:spcAft>
              <a:buNone/>
            </a:pPr>
            <a:endParaRPr/>
          </a:p>
          <a:p>
            <a:pPr marL="0" lvl="0" indent="0" algn="l" rtl="0">
              <a:spcBef>
                <a:spcPts val="0"/>
              </a:spcBef>
              <a:spcAft>
                <a:spcPts val="0"/>
              </a:spcAft>
              <a:buNone/>
            </a:pPr>
            <a:r>
              <a:rPr lang="en-US"/>
              <a:t>does your profession give more right to life?</a:t>
            </a:r>
            <a:endParaRPr/>
          </a:p>
          <a:p>
            <a:pPr marL="0" lvl="0" indent="0" algn="l" rtl="0">
              <a:spcBef>
                <a:spcPts val="0"/>
              </a:spcBef>
              <a:spcAft>
                <a:spcPts val="0"/>
              </a:spcAft>
              <a:buNone/>
            </a:pPr>
            <a:endParaRPr/>
          </a:p>
          <a:p>
            <a:pPr marL="0" lvl="0" indent="0" algn="l" rtl="0">
              <a:spcBef>
                <a:spcPts val="0"/>
              </a:spcBef>
              <a:spcAft>
                <a:spcPts val="0"/>
              </a:spcAft>
              <a:buNone/>
            </a:pPr>
            <a:r>
              <a:rPr lang="en-US"/>
              <a:t>utilitarianism might say doctor should live because he does more for the world</a:t>
            </a:r>
            <a:endParaRPr/>
          </a:p>
          <a:p>
            <a:pPr marL="0" lvl="0" indent="0" algn="l" rtl="0">
              <a:spcBef>
                <a:spcPts val="0"/>
              </a:spcBef>
              <a:spcAft>
                <a:spcPts val="0"/>
              </a:spcAft>
              <a:buNone/>
            </a:pPr>
            <a:endParaRPr/>
          </a:p>
          <a:p>
            <a:pPr marL="0" lvl="0" indent="0" algn="l" rtl="0">
              <a:spcBef>
                <a:spcPts val="0"/>
              </a:spcBef>
              <a:spcAft>
                <a:spcPts val="0"/>
              </a:spcAft>
              <a:buNone/>
            </a:pPr>
            <a:r>
              <a:rPr lang="en-US"/>
              <a:t>Kantism might not because we can’t treat people as means to an end; every person is more than what they provide for the world.</a:t>
            </a:r>
            <a:endParaRPr/>
          </a:p>
          <a:p>
            <a:pPr marL="0" lvl="0" indent="0" algn="l" rtl="0">
              <a:spcBef>
                <a:spcPts val="0"/>
              </a:spcBef>
              <a:spcAft>
                <a:spcPts val="0"/>
              </a:spcAft>
              <a:buNone/>
            </a:pPr>
            <a:endParaRPr/>
          </a:p>
          <a:p>
            <a:pPr marL="0" lvl="0" indent="0" algn="l" rtl="0">
              <a:spcBef>
                <a:spcPts val="0"/>
              </a:spcBef>
              <a:spcAft>
                <a:spcPts val="0"/>
              </a:spcAft>
              <a:buNone/>
            </a:pPr>
            <a:r>
              <a:rPr lang="en-US"/>
              <a:t>“who gets to live?”</a:t>
            </a:r>
            <a:endParaRPr/>
          </a:p>
        </p:txBody>
      </p:sp>
      <p:sp>
        <p:nvSpPr>
          <p:cNvPr id="128" name="Google Shape;128;g58147c1b3a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1746524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8147c1b3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58147c1b3a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scenario</a:t>
            </a:r>
            <a:endParaRPr/>
          </a:p>
          <a:p>
            <a:pPr marL="0" lvl="0" indent="0" algn="l" rtl="0">
              <a:spcBef>
                <a:spcPts val="0"/>
              </a:spcBef>
              <a:spcAft>
                <a:spcPts val="0"/>
              </a:spcAft>
              <a:buNone/>
            </a:pPr>
            <a:endParaRPr/>
          </a:p>
          <a:p>
            <a:pPr marL="0" lvl="0" indent="0" algn="l" rtl="0">
              <a:spcBef>
                <a:spcPts val="0"/>
              </a:spcBef>
              <a:spcAft>
                <a:spcPts val="0"/>
              </a:spcAft>
              <a:buNone/>
            </a:pPr>
            <a:r>
              <a:rPr lang="en-US"/>
              <a:t>“Limitless potential vs. established benefit”</a:t>
            </a:r>
            <a:endParaRPr/>
          </a:p>
          <a:p>
            <a:pPr marL="0" lvl="0" indent="0" algn="l" rtl="0">
              <a:spcBef>
                <a:spcPts val="0"/>
              </a:spcBef>
              <a:spcAft>
                <a:spcPts val="0"/>
              </a:spcAft>
              <a:buNone/>
            </a:pPr>
            <a:endParaRPr/>
          </a:p>
          <a:p>
            <a:pPr marL="0" lvl="0" indent="0" algn="l" rtl="0">
              <a:spcBef>
                <a:spcPts val="0"/>
              </a:spcBef>
              <a:spcAft>
                <a:spcPts val="0"/>
              </a:spcAft>
              <a:buNone/>
            </a:pPr>
            <a:r>
              <a:rPr lang="en-US"/>
              <a:t>what is more important?</a:t>
            </a:r>
            <a:endParaRPr/>
          </a:p>
          <a:p>
            <a:pPr marL="0" lvl="0" indent="0" algn="l" rtl="0">
              <a:spcBef>
                <a:spcPts val="0"/>
              </a:spcBef>
              <a:spcAft>
                <a:spcPts val="0"/>
              </a:spcAft>
              <a:buNone/>
            </a:pPr>
            <a:endParaRPr/>
          </a:p>
          <a:p>
            <a:pPr marL="0" lvl="0" indent="0" algn="l" rtl="0">
              <a:spcBef>
                <a:spcPts val="0"/>
              </a:spcBef>
              <a:spcAft>
                <a:spcPts val="0"/>
              </a:spcAft>
              <a:buNone/>
            </a:pPr>
            <a:r>
              <a:rPr lang="en-US"/>
              <a:t>“who gets to live?”</a:t>
            </a:r>
            <a:endParaRPr/>
          </a:p>
          <a:p>
            <a:pPr marL="0" lvl="0" indent="0" algn="l" rtl="0">
              <a:spcBef>
                <a:spcPts val="0"/>
              </a:spcBef>
              <a:spcAft>
                <a:spcPts val="0"/>
              </a:spcAft>
              <a:buNone/>
            </a:pPr>
            <a:endParaRPr/>
          </a:p>
          <a:p>
            <a:pPr marL="0" lvl="0" indent="0" algn="l" rtl="0">
              <a:spcBef>
                <a:spcPts val="0"/>
              </a:spcBef>
              <a:spcAft>
                <a:spcPts val="0"/>
              </a:spcAft>
              <a:buNone/>
            </a:pPr>
            <a:r>
              <a:rPr lang="en-US"/>
              <a:t>pause for a little longer than previously</a:t>
            </a:r>
            <a:endParaRPr/>
          </a:p>
        </p:txBody>
      </p:sp>
      <p:sp>
        <p:nvSpPr>
          <p:cNvPr id="138" name="Google Shape;138;g58147c1b3a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35362521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8147c1b3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58147c1b3a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scenario</a:t>
            </a:r>
            <a:endParaRPr/>
          </a:p>
          <a:p>
            <a:pPr marL="0" lvl="0" indent="0" algn="l" rtl="0">
              <a:spcBef>
                <a:spcPts val="0"/>
              </a:spcBef>
              <a:spcAft>
                <a:spcPts val="0"/>
              </a:spcAft>
              <a:buNone/>
            </a:pPr>
            <a:endParaRPr/>
          </a:p>
          <a:p>
            <a:pPr marL="0" lvl="0" indent="0" algn="l" rtl="0">
              <a:spcBef>
                <a:spcPts val="0"/>
              </a:spcBef>
              <a:spcAft>
                <a:spcPts val="0"/>
              </a:spcAft>
              <a:buNone/>
            </a:pPr>
            <a:r>
              <a:rPr lang="en-US"/>
              <a:t>Not guilty of anything</a:t>
            </a:r>
            <a:endParaRPr/>
          </a:p>
          <a:p>
            <a:pPr marL="0" lvl="0" indent="0" algn="l" rtl="0">
              <a:spcBef>
                <a:spcPts val="0"/>
              </a:spcBef>
              <a:spcAft>
                <a:spcPts val="0"/>
              </a:spcAft>
              <a:buNone/>
            </a:pPr>
            <a:endParaRPr/>
          </a:p>
          <a:p>
            <a:pPr marL="0" lvl="0" indent="0" algn="l" rtl="0">
              <a:spcBef>
                <a:spcPts val="0"/>
              </a:spcBef>
              <a:spcAft>
                <a:spcPts val="0"/>
              </a:spcAft>
              <a:buNone/>
            </a:pPr>
            <a:r>
              <a:rPr lang="en-US"/>
              <a:t>following law equally</a:t>
            </a:r>
            <a:endParaRPr/>
          </a:p>
          <a:p>
            <a:pPr marL="0" lvl="0" indent="0" algn="l" rtl="0">
              <a:spcBef>
                <a:spcPts val="0"/>
              </a:spcBef>
              <a:spcAft>
                <a:spcPts val="0"/>
              </a:spcAft>
              <a:buNone/>
            </a:pPr>
            <a:endParaRPr/>
          </a:p>
          <a:p>
            <a:pPr marL="0" lvl="0" indent="0" algn="l" rtl="0">
              <a:spcBef>
                <a:spcPts val="0"/>
              </a:spcBef>
              <a:spcAft>
                <a:spcPts val="0"/>
              </a:spcAft>
              <a:buNone/>
            </a:pPr>
            <a:r>
              <a:rPr lang="en-US"/>
              <a:t>no professions</a:t>
            </a:r>
            <a:endParaRPr/>
          </a:p>
          <a:p>
            <a:pPr marL="0" lvl="0" indent="0" algn="l" rtl="0">
              <a:spcBef>
                <a:spcPts val="0"/>
              </a:spcBef>
              <a:spcAft>
                <a:spcPts val="0"/>
              </a:spcAft>
              <a:buNone/>
            </a:pPr>
            <a:endParaRPr/>
          </a:p>
          <a:p>
            <a:pPr marL="0" lvl="0" indent="0" algn="l" rtl="0">
              <a:spcBef>
                <a:spcPts val="0"/>
              </a:spcBef>
              <a:spcAft>
                <a:spcPts val="0"/>
              </a:spcAft>
              <a:buNone/>
            </a:pPr>
            <a:r>
              <a:rPr lang="en-US"/>
              <a:t>only difference is gender</a:t>
            </a:r>
            <a:endParaRPr/>
          </a:p>
          <a:p>
            <a:pPr marL="0" lvl="0" indent="0" algn="l" rtl="0">
              <a:spcBef>
                <a:spcPts val="0"/>
              </a:spcBef>
              <a:spcAft>
                <a:spcPts val="0"/>
              </a:spcAft>
              <a:buNone/>
            </a:pPr>
            <a:endParaRPr/>
          </a:p>
          <a:p>
            <a:pPr marL="0" lvl="0" indent="0" algn="l" rtl="0">
              <a:spcBef>
                <a:spcPts val="0"/>
              </a:spcBef>
              <a:spcAft>
                <a:spcPts val="0"/>
              </a:spcAft>
              <a:buNone/>
            </a:pPr>
            <a:r>
              <a:rPr lang="en-US"/>
              <a:t>“who lives?”</a:t>
            </a:r>
            <a:endParaRPr/>
          </a:p>
          <a:p>
            <a:pPr marL="0" lvl="0" indent="0" algn="l" rtl="0">
              <a:spcBef>
                <a:spcPts val="0"/>
              </a:spcBef>
              <a:spcAft>
                <a:spcPts val="0"/>
              </a:spcAft>
              <a:buNone/>
            </a:pPr>
            <a:endParaRPr/>
          </a:p>
          <a:p>
            <a:pPr marL="0" lvl="0" indent="0" algn="l" rtl="0">
              <a:spcBef>
                <a:spcPts val="0"/>
              </a:spcBef>
              <a:spcAft>
                <a:spcPts val="0"/>
              </a:spcAft>
              <a:buNone/>
            </a:pPr>
            <a:r>
              <a:rPr lang="en-US"/>
              <a:t>(should be at or around 4 min)</a:t>
            </a:r>
            <a:endParaRPr/>
          </a:p>
        </p:txBody>
      </p:sp>
      <p:sp>
        <p:nvSpPr>
          <p:cNvPr id="148" name="Google Shape;148;g58147c1b3a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3601894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8147c1b3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58147c1b3a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draw attention to lack of hands, due to question being hard to answer/don’t want to answer</a:t>
            </a:r>
            <a:endParaRPr/>
          </a:p>
          <a:p>
            <a:pPr marL="0" lvl="0" indent="0" algn="l" rtl="0">
              <a:spcBef>
                <a:spcPts val="0"/>
              </a:spcBef>
              <a:spcAft>
                <a:spcPts val="0"/>
              </a:spcAft>
              <a:buNone/>
            </a:pPr>
            <a:endParaRPr/>
          </a:p>
          <a:p>
            <a:pPr marL="0" lvl="0" indent="0" algn="l" rtl="0">
              <a:spcBef>
                <a:spcPts val="0"/>
              </a:spcBef>
              <a:spcAft>
                <a:spcPts val="0"/>
              </a:spcAft>
              <a:buNone/>
            </a:pPr>
            <a:r>
              <a:rPr lang="en-US"/>
              <a:t>what does that mean for driverless cars? Do they have the luxury of not providing an answer?</a:t>
            </a:r>
            <a:endParaRPr/>
          </a:p>
          <a:p>
            <a:pPr marL="0" lvl="0" indent="0" algn="l" rtl="0">
              <a:spcBef>
                <a:spcPts val="0"/>
              </a:spcBef>
              <a:spcAft>
                <a:spcPts val="0"/>
              </a:spcAft>
              <a:buNone/>
            </a:pPr>
            <a:endParaRPr/>
          </a:p>
          <a:p>
            <a:pPr marL="0" lvl="0" indent="0" algn="l" rtl="0">
              <a:spcBef>
                <a:spcPts val="0"/>
              </a:spcBef>
              <a:spcAft>
                <a:spcPts val="0"/>
              </a:spcAft>
              <a:buNone/>
            </a:pPr>
            <a:r>
              <a:rPr lang="en-US"/>
              <a:t>how do we handle these cases? - Maybe don’t have return values in these if statements?</a:t>
            </a:r>
            <a:endParaRPr/>
          </a:p>
          <a:p>
            <a:pPr marL="0" lvl="0" indent="0" algn="l" rtl="0">
              <a:spcBef>
                <a:spcPts val="0"/>
              </a:spcBef>
              <a:spcAft>
                <a:spcPts val="0"/>
              </a:spcAft>
              <a:buNone/>
            </a:pPr>
            <a:endParaRPr/>
          </a:p>
          <a:p>
            <a:pPr marL="0" lvl="0" indent="0" algn="l" rtl="0">
              <a:spcBef>
                <a:spcPts val="0"/>
              </a:spcBef>
              <a:spcAft>
                <a:spcPts val="0"/>
              </a:spcAft>
              <a:buNone/>
            </a:pPr>
            <a:r>
              <a:rPr lang="en-US"/>
              <a:t>if statement that doesn’t return anything doesn’t really mean much, can probably cut out useless code</a:t>
            </a:r>
            <a:endParaRPr/>
          </a:p>
          <a:p>
            <a:pPr marL="0" lvl="0" indent="0" algn="l" rtl="0">
              <a:spcBef>
                <a:spcPts val="0"/>
              </a:spcBef>
              <a:spcAft>
                <a:spcPts val="0"/>
              </a:spcAft>
              <a:buNone/>
            </a:pPr>
            <a:endParaRPr/>
          </a:p>
          <a:p>
            <a:pPr marL="0" lvl="0" indent="0" algn="l" rtl="0">
              <a:spcBef>
                <a:spcPts val="0"/>
              </a:spcBef>
              <a:spcAft>
                <a:spcPts val="0"/>
              </a:spcAft>
              <a:buNone/>
            </a:pPr>
            <a:r>
              <a:rPr lang="en-US"/>
              <a:t>“Who thinks it would be better to leave this scenario unhandled?”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8" name="Google Shape;158;g58147c1b3a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4278447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6c59e392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56c59e3923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Driverless cars may be out within the next decade.</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issue needs to be addressed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issue affects everyone, everyone should be able to provide input.</a:t>
            </a:r>
            <a:endParaRPr/>
          </a:p>
          <a:p>
            <a:pPr marL="0" lvl="0" indent="0" algn="l" rtl="0">
              <a:spcBef>
                <a:spcPts val="0"/>
              </a:spcBef>
              <a:spcAft>
                <a:spcPts val="0"/>
              </a:spcAft>
              <a:buNone/>
            </a:pPr>
            <a:endParaRPr/>
          </a:p>
          <a:p>
            <a:pPr marL="0" lvl="0" indent="0" algn="l" rtl="0">
              <a:spcBef>
                <a:spcPts val="0"/>
              </a:spcBef>
              <a:spcAft>
                <a:spcPts val="0"/>
              </a:spcAft>
              <a:buNone/>
            </a:pPr>
            <a:r>
              <a:rPr lang="en-US"/>
              <a:t>A standard is needed to prevent biases from leaking into the commercial market.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8" name="Google Shape;168;g56c59e3923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2482898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285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p>
          <a:p>
            <a:endParaRPr lang="en-US" baseline="0" dirty="0">
              <a:latin typeface="Arial" pitchFamily="-109" charset="0"/>
              <a:ea typeface="ＭＳ Ｐゴシック" pitchFamily="-109" charset="-128"/>
            </a:endParaRPr>
          </a:p>
          <a:p>
            <a:pPr eaLnBrk="1" hangingPunct="1"/>
            <a:r>
              <a:rPr lang="en-US" b="1" dirty="0"/>
              <a:t>The Game Of Trust - Nicky Case</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ncase.me</a:t>
            </a:r>
            <a:r>
              <a:rPr lang="en-US" dirty="0">
                <a:latin typeface="Arial" charset="0"/>
                <a:ea typeface="ＭＳ Ｐゴシック" charset="-128"/>
                <a:cs typeface="ＭＳ Ｐゴシック" charset="-128"/>
              </a:rPr>
              <a:t>/trust/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62</a:t>
            </a:fld>
            <a:endParaRPr lang="en-US"/>
          </a:p>
        </p:txBody>
      </p:sp>
    </p:spTree>
    <p:extLst>
      <p:ext uri="{BB962C8B-B14F-4D97-AF65-F5344CB8AC3E}">
        <p14:creationId xmlns:p14="http://schemas.microsoft.com/office/powerpoint/2010/main" val="30038481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a:t>
            </a:r>
            <a:r>
              <a:rPr lang="en-US" b="1" baseline="0" dirty="0" err="1">
                <a:latin typeface="Arial" pitchFamily="-109" charset="0"/>
                <a:ea typeface="ＭＳ Ｐゴシック" pitchFamily="-109" charset="-128"/>
                <a:cs typeface="ＭＳ Ｐゴシック" pitchFamily="-109" charset="-128"/>
              </a:rPr>
              <a:t>Computerphile</a:t>
            </a:r>
            <a:r>
              <a:rPr lang="en-US" b="1" baseline="0" dirty="0">
                <a:latin typeface="Arial" pitchFamily="-109" charset="0"/>
                <a:ea typeface="ＭＳ Ｐゴシック" pitchFamily="-109" charset="-128"/>
                <a:cs typeface="ＭＳ Ｐゴシック" pitchFamily="-109" charset="-128"/>
              </a:rPr>
              <a:t>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Tie into Ray </a:t>
            </a:r>
            <a:r>
              <a:rPr lang="en-US" b="0" dirty="0" err="1">
                <a:latin typeface="Arial" pitchFamily="-109" charset="0"/>
                <a:ea typeface="ＭＳ Ｐゴシック" pitchFamily="-109" charset="-128"/>
                <a:cs typeface="ＭＳ Ｐゴシック" pitchFamily="-109" charset="-128"/>
              </a:rPr>
              <a:t>Kurzweil</a:t>
            </a:r>
            <a:r>
              <a:rPr lang="en-US" b="0" dirty="0">
                <a:latin typeface="Arial" pitchFamily="-109" charset="0"/>
                <a:ea typeface="ＭＳ Ｐゴシック" pitchFamily="-109" charset="-128"/>
                <a:cs typeface="ＭＳ Ｐゴシック" pitchFamily="-109" charset="-128"/>
              </a:rPr>
              <a:t>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63</a:t>
            </a:fld>
            <a:endParaRPr lang="en-US"/>
          </a:p>
        </p:txBody>
      </p:sp>
    </p:spTree>
    <p:extLst>
      <p:ext uri="{BB962C8B-B14F-4D97-AF65-F5344CB8AC3E}">
        <p14:creationId xmlns:p14="http://schemas.microsoft.com/office/powerpoint/2010/main" val="873780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December 2, 2015, </a:t>
            </a:r>
            <a:r>
              <a:rPr lang="en-US" dirty="0"/>
              <a:t>Syed Rizwan Farook and </a:t>
            </a:r>
            <a:r>
              <a:rPr lang="en-US" dirty="0" err="1"/>
              <a:t>Tashfeen</a:t>
            </a:r>
            <a:r>
              <a:rPr lang="en-US" dirty="0"/>
              <a:t> Malik carried out a shooting at a Department of Public Health training event and Christmas party at the inland regional center in San Bernardino, California.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pair killed 14 people and injured 22 more, then ran before the police arrived.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Four hours later the pair was found by police and instigated a deadly standoff.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Two officers were injured in the resulting shootout that resulted in the deaths of both gunmen.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30447039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Last Accessed 2018-10-04</a:t>
            </a:r>
          </a:p>
          <a:p>
            <a:endParaRPr lang="en-US" dirty="0"/>
          </a:p>
          <a:p>
            <a:r>
              <a:rPr lang="en-US" dirty="0"/>
              <a:t>TOOD: Add to first day slides.</a:t>
            </a:r>
          </a:p>
          <a:p>
            <a:r>
              <a:rPr lang="en-US" dirty="0"/>
              <a:t>Emacs – psychoanalyze-pinhead</a:t>
            </a:r>
          </a:p>
          <a:p>
            <a:pPr lvl="1"/>
            <a:r>
              <a:rPr lang="en-US" dirty="0"/>
              <a:t>doctor (implementation of ELIZA)</a:t>
            </a:r>
          </a:p>
          <a:p>
            <a:pPr lvl="1"/>
            <a:r>
              <a:rPr lang="en-US" dirty="0"/>
              <a:t>yow (quotes from Zippy the Pinhead </a:t>
            </a:r>
            <a:r>
              <a:rPr lang="en-US" dirty="0" err="1"/>
              <a:t>zippythepinhead.com</a:t>
            </a:r>
            <a:r>
              <a:rPr lang="en-US" dirty="0"/>
              <a:t>)</a:t>
            </a:r>
          </a:p>
        </p:txBody>
      </p:sp>
      <p:sp>
        <p:nvSpPr>
          <p:cNvPr id="4" name="Slide Number Placeholder 3"/>
          <p:cNvSpPr>
            <a:spLocks noGrp="1"/>
          </p:cNvSpPr>
          <p:nvPr>
            <p:ph type="sldNum" sz="quarter" idx="5"/>
          </p:nvPr>
        </p:nvSpPr>
        <p:spPr/>
        <p:txBody>
          <a:bodyPr/>
          <a:lstStyle/>
          <a:p>
            <a:fld id="{270700B2-88B9-1642-B8EB-F86842378D04}" type="slidenum">
              <a:rPr lang="en-US" smtClean="0"/>
              <a:t>64</a:t>
            </a:fld>
            <a:endParaRPr lang="en-US"/>
          </a:p>
        </p:txBody>
      </p:sp>
    </p:spTree>
    <p:extLst>
      <p:ext uri="{BB962C8B-B14F-4D97-AF65-F5344CB8AC3E}">
        <p14:creationId xmlns:p14="http://schemas.microsoft.com/office/powerpoint/2010/main" val="7816885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r>
              <a:rPr lang="en-US" dirty="0" err="1"/>
              <a:t>Spyce</a:t>
            </a:r>
            <a:r>
              <a:rPr lang="en-US" dirty="0"/>
              <a:t> image: https://</a:t>
            </a:r>
            <a:r>
              <a:rPr lang="en-US" dirty="0" err="1"/>
              <a:t>www.engadget.com</a:t>
            </a:r>
            <a:r>
              <a:rPr lang="en-US" dirty="0"/>
              <a:t>/2018/05/04/</a:t>
            </a:r>
            <a:r>
              <a:rPr lang="en-US" dirty="0" err="1"/>
              <a:t>boston</a:t>
            </a:r>
            <a:r>
              <a:rPr lang="en-US" dirty="0"/>
              <a:t>-robotic-kitchen-</a:t>
            </a:r>
            <a:r>
              <a:rPr lang="en-US" dirty="0" err="1"/>
              <a:t>spyce</a:t>
            </a:r>
            <a:r>
              <a:rPr lang="en-US" dirty="0"/>
              <a:t>/ , 2018-05-04</a:t>
            </a:r>
          </a:p>
          <a:p>
            <a:endParaRPr lang="en-US" dirty="0"/>
          </a:p>
          <a:p>
            <a:r>
              <a:rPr lang="en-US" dirty="0"/>
              <a:t>Coders Programming Themselves Out of a Job image: Gabrielle Lurie, Reuters (date unknown)</a:t>
            </a:r>
          </a:p>
        </p:txBody>
      </p:sp>
      <p:sp>
        <p:nvSpPr>
          <p:cNvPr id="4" name="Slide Number Placeholder 3"/>
          <p:cNvSpPr>
            <a:spLocks noGrp="1"/>
          </p:cNvSpPr>
          <p:nvPr>
            <p:ph type="sldNum" sz="quarter" idx="5"/>
          </p:nvPr>
        </p:nvSpPr>
        <p:spPr/>
        <p:txBody>
          <a:bodyPr/>
          <a:lstStyle/>
          <a:p>
            <a:fld id="{270700B2-88B9-1642-B8EB-F86842378D04}" type="slidenum">
              <a:rPr lang="en-US" smtClean="0"/>
              <a:t>65</a:t>
            </a:fld>
            <a:endParaRPr lang="en-US"/>
          </a:p>
        </p:txBody>
      </p:sp>
    </p:spTree>
    <p:extLst>
      <p:ext uri="{BB962C8B-B14F-4D97-AF65-F5344CB8AC3E}">
        <p14:creationId xmlns:p14="http://schemas.microsoft.com/office/powerpoint/2010/main" val="19174563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66</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TA/SA this time</a:t>
            </a:r>
          </a:p>
          <a:p>
            <a:r>
              <a:rPr lang="en-US" dirty="0"/>
              <a:t>TA/SA Evaluation</a:t>
            </a:r>
          </a:p>
          <a:p>
            <a:pPr lvl="1"/>
            <a:r>
              <a:rPr lang="en-US" dirty="0"/>
              <a:t>Name:</a:t>
            </a:r>
          </a:p>
          <a:p>
            <a:pPr lvl="1"/>
            <a:r>
              <a:rPr lang="en-US" dirty="0"/>
              <a:t>Return to CS Department: Fuller 233</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67</a:t>
            </a:fld>
            <a:endParaRPr lang="en-US"/>
          </a:p>
        </p:txBody>
      </p:sp>
    </p:spTree>
    <p:extLst>
      <p:ext uri="{BB962C8B-B14F-4D97-AF65-F5344CB8AC3E}">
        <p14:creationId xmlns:p14="http://schemas.microsoft.com/office/powerpoint/2010/main" val="236405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Police found Farook’s iPhone in the shooters vehicle. The phone however was password protected and set to delete it’s contents after ten failed attempts.</a:t>
            </a:r>
          </a:p>
          <a:p>
            <a:r>
              <a:rPr lang="en-US" dirty="0"/>
              <a:t>FBI First asked NSA to unlock the iPhone, but they could not.</a:t>
            </a:r>
          </a:p>
          <a:p>
            <a:r>
              <a:rPr lang="en-US" dirty="0"/>
              <a:t>They FBI then approached apple asking for them to create and Alternate iOS that would let them access the iPhone.</a:t>
            </a:r>
          </a:p>
          <a:p>
            <a:r>
              <a:rPr lang="en-US" dirty="0"/>
              <a:t>Apple Denied the request on the grounds that creating a backdoor into their products would be a breach of their consumers security.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FBI then successfully applied for a court order that mandated Apple’s assistance under</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All Writs Act of 1789</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act allows Courts to write all relevant, lawful, writs to aid their jurisdiction.</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262671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that basic requirements the court order subjected Apple to.</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98281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CEO Tim Cook Posted a notice saying that apple would fight this because it set a dangerous precedent that would allow the government to force companies to write code that undermines its own security.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department of justice cited United States v. New York Telephone Co. as precedent. Saying that it allows them to get help from phone company's to access call history.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Apple fired back by claiming that forcing a company to develop new software was tantamount to compelling their speech, Which would be in opposition to the first amendment of the united stated constitution.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month Later the FBI withdrew the request saying that they had been shown a way to unlock the phone.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Seven days later the FBI stated that they had un locked the phone. This was done with a tool they had purchased for the price shown.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associated press then filed a </a:t>
            </a:r>
            <a:r>
              <a:rPr lang="en-US" sz="1200" b="0" i="0" u="none" strike="noStrike" kern="1200" dirty="0">
                <a:solidFill>
                  <a:schemeClr val="tx1"/>
                </a:solidFill>
                <a:effectLst/>
                <a:latin typeface="+mn-lt"/>
                <a:ea typeface="+mn-ea"/>
                <a:cs typeface="+mn-cs"/>
                <a:hlinkClick r:id="rId3" tooltip="Freedom of Information Act (United States)"/>
              </a:rPr>
              <a:t>Freedom of Information Act</a:t>
            </a:r>
            <a:r>
              <a:rPr lang="en-US" sz="1200" b="0" i="0" kern="1200" dirty="0">
                <a:solidFill>
                  <a:schemeClr val="tx1"/>
                </a:solidFill>
                <a:effectLst/>
                <a:latin typeface="+mn-lt"/>
                <a:ea typeface="+mn-ea"/>
                <a:cs typeface="+mn-cs"/>
              </a:rPr>
              <a:t> lawsuit, but this was shot down because of a summary Judgment in the courts favor.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Several news stations claimed they had sources placing the Israeli company </a:t>
            </a:r>
            <a:r>
              <a:rPr lang="en-US" sz="1200" b="0" i="0" kern="1200" dirty="0" err="1">
                <a:solidFill>
                  <a:schemeClr val="tx1"/>
                </a:solidFill>
                <a:effectLst/>
                <a:latin typeface="+mn-lt"/>
                <a:ea typeface="+mn-ea"/>
                <a:cs typeface="+mn-cs"/>
              </a:rPr>
              <a:t>Cellebrite</a:t>
            </a:r>
            <a:r>
              <a:rPr lang="en-US" sz="1200" b="0" i="0" kern="1200" dirty="0">
                <a:solidFill>
                  <a:schemeClr val="tx1"/>
                </a:solidFill>
                <a:effectLst/>
                <a:latin typeface="+mn-lt"/>
                <a:ea typeface="+mn-ea"/>
                <a:cs typeface="+mn-cs"/>
              </a:rPr>
              <a:t> as the third part that helped the FBI,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Washington Post disagreed saying that it had a source claiming the government used Professional Hackers.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still don’t know who exactly helped the FBI but the fact remains that they now have the ability to unlock the iPhone.</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40429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2019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2019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2019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2019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2019 Keith A. Pray</a:t>
            </a:r>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2019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a:t>© 2019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2019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help.gnome.org/users/gnome-help/stable/net-macaddress.html.en" TargetMode="External"/><Relationship Id="rId2" Type="http://schemas.openxmlformats.org/officeDocument/2006/relationships/hyperlink" Target="http://news.cctv.com/2019/03/15/ARTI5GL80hl7QHPmQyzqT2TZ190315.shtml" TargetMode="External"/><Relationship Id="rId1" Type="http://schemas.openxmlformats.org/officeDocument/2006/relationships/slideLayout" Target="../slideLayouts/slideLayout2.xml"/><Relationship Id="rId6" Type="http://schemas.openxmlformats.org/officeDocument/2006/relationships/hyperlink" Target="https://www.maketecheasier.com/imei-number/" TargetMode="External"/><Relationship Id="rId5" Type="http://schemas.openxmlformats.org/officeDocument/2006/relationships/hyperlink" Target="http://www.my889.com/i/1839" TargetMode="External"/><Relationship Id="rId4" Type="http://schemas.openxmlformats.org/officeDocument/2006/relationships/hyperlink" Target="https://www.cnbeta.com/articles/tech/828269.htm"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hyperlink" Target="http://www.geek.com/apps/what-you-need-to-know-about-the-blink-browser-engine-1551190/.29" TargetMode="External"/><Relationship Id="rId3" Type="http://schemas.openxmlformats.org/officeDocument/2006/relationships/hyperlink" Target="http://www.forbes.com/sites/forbestechcouncil/2018/07/16/how-open-source-became-the-default-business-model-for-software/#71f145be4e72" TargetMode="External"/><Relationship Id="rId7" Type="http://schemas.openxmlformats.org/officeDocument/2006/relationships/hyperlink" Target="http://www.macrotrends.net/stocks/charts/RHT/red-hat/revenu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forbes.com/companies/red-hat/#41aafaa02eb" TargetMode="External"/><Relationship Id="rId5" Type="http://schemas.openxmlformats.org/officeDocument/2006/relationships/hyperlink" Target="http://www.productbookshelf.com/2011/11/advancing-your-business-model-with-open-innovation/" TargetMode="External"/><Relationship Id="rId4" Type="http://schemas.openxmlformats.org/officeDocument/2006/relationships/hyperlink" Target="http://www.analyticsindiamag.com/whats-the-business-model-of-open-source-software-companies-like-pivotal-redhat/"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moralmachine.mit.edu/"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hyperlink" Target="http://moralmachine.mit.edu/"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hyperlink" Target="http://moralmachine.mit.edu/"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hyperlink" Target="http://moralmachine.mit.edu/"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hyperlink" Target="http://moralmachine.mit.edu/"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hyperlink" Target="http://moralmachine.mit.edu/"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45.pn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43.jpeg"/><Relationship Id="rId5" Type="http://schemas.openxmlformats.org/officeDocument/2006/relationships/hyperlink" Target="https://www.youtube.com/watch?v=N9qYF9DZPdw" TargetMode="External"/><Relationship Id="rId10" Type="http://schemas.openxmlformats.org/officeDocument/2006/relationships/image" Target="../media/image42.jpeg"/><Relationship Id="rId4" Type="http://schemas.openxmlformats.org/officeDocument/2006/relationships/hyperlink" Target="https://www.youtube.com/watch?v=qpMvS1Q1sos" TargetMode="External"/><Relationship Id="rId9" Type="http://schemas.openxmlformats.org/officeDocument/2006/relationships/image" Target="../media/image41.jpeg"/></Relationships>
</file>

<file path=ppt/slides/_rels/slide63.xml.rels><?xml version="1.0" encoding="UTF-8" standalone="yes"?>
<Relationships xmlns="http://schemas.openxmlformats.org/package/2006/relationships"><Relationship Id="rId8" Type="http://schemas.openxmlformats.org/officeDocument/2006/relationships/hyperlink" Target="https://www.youtube.com/watch?v=w3_0x6oaDmI" TargetMode="External"/><Relationship Id="rId13" Type="http://schemas.openxmlformats.org/officeDocument/2006/relationships/image" Target="../media/image48.jpeg"/><Relationship Id="rId18" Type="http://schemas.openxmlformats.org/officeDocument/2006/relationships/image" Target="../media/image45.png"/><Relationship Id="rId3" Type="http://schemas.openxmlformats.org/officeDocument/2006/relationships/hyperlink" Target="http://www.upworthy.com/john-oliver-flew-10-hours-to-russia-to-interview-edward-snowden-and-get-him-on-record?c=ufb1" TargetMode="External"/><Relationship Id="rId7" Type="http://schemas.openxmlformats.org/officeDocument/2006/relationships/hyperlink" Target="http://www.youtube.com/watch?v=7Pq-S557XQU" TargetMode="External"/><Relationship Id="rId12" Type="http://schemas.openxmlformats.org/officeDocument/2006/relationships/image" Target="../media/image47.jpeg"/><Relationship Id="rId17" Type="http://schemas.openxmlformats.org/officeDocument/2006/relationships/image" Target="../media/image44.jpeg"/><Relationship Id="rId2" Type="http://schemas.openxmlformats.org/officeDocument/2006/relationships/notesSlide" Target="../notesSlides/notesSlide59.xml"/><Relationship Id="rId16"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hyperlink" Target="https://ncase.me/trust/" TargetMode="External"/><Relationship Id="rId11" Type="http://schemas.openxmlformats.org/officeDocument/2006/relationships/image" Target="../media/image46.png"/><Relationship Id="rId5" Type="http://schemas.openxmlformats.org/officeDocument/2006/relationships/hyperlink" Target="https://www.youtube.com/watch?v=N9qYF9DZPdw" TargetMode="External"/><Relationship Id="rId15" Type="http://schemas.openxmlformats.org/officeDocument/2006/relationships/image" Target="../media/image42.jpeg"/><Relationship Id="rId10" Type="http://schemas.openxmlformats.org/officeDocument/2006/relationships/hyperlink" Target="http://ed.ted.com/lessons/what-orwellian-really-means-noah-tavlin" TargetMode="External"/><Relationship Id="rId4" Type="http://schemas.openxmlformats.org/officeDocument/2006/relationships/hyperlink" Target="https://www.youtube.com/watch?v=qpMvS1Q1sos" TargetMode="External"/><Relationship Id="rId9" Type="http://schemas.openxmlformats.org/officeDocument/2006/relationships/hyperlink" Target="https://www.youtube.com/watch?v=IFe9wiDfb0E&amp;feature=youtu.be" TargetMode="External"/><Relationship Id="rId14" Type="http://schemas.openxmlformats.org/officeDocument/2006/relationships/image" Target="../media/image41.jpeg"/></Relationships>
</file>

<file path=ppt/slides/_rels/slide6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www.bbc.com/news/technology-45686890" TargetMode="External"/><Relationship Id="rId7" Type="http://schemas.openxmlformats.org/officeDocument/2006/relationships/hyperlink" Target="https://www.weforum.org/agenda/2018/07/we-know-ethics-should-inform-ai-but-which-ethics-robotics/" TargetMode="External"/><Relationship Id="rId12"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twobithistory.org/2018/08/18/ada-lovelace-note-g.html" TargetMode="External"/><Relationship Id="rId11" Type="http://schemas.openxmlformats.org/officeDocument/2006/relationships/image" Target="../media/image52.png"/><Relationship Id="rId5" Type="http://schemas.openxmlformats.org/officeDocument/2006/relationships/hyperlink" Target="http://quantifiedtoilets.com/" TargetMode="External"/><Relationship Id="rId10" Type="http://schemas.openxmlformats.org/officeDocument/2006/relationships/image" Target="../media/image51.png"/><Relationship Id="rId4" Type="http://schemas.openxmlformats.org/officeDocument/2006/relationships/hyperlink" Target="https://www.wpi.edu/news/wpi-secures-28-million-develop-smartphone-app-help-assess-health-soldiers?utm_source=WPI+Today+-+Mailing+List&amp;utm_campaign=d4d0ad465a-EMAIL_CAMPAIGN_2018_08_31_05_30_COPY_01&amp;utm_medium=email&amp;utm_term=0_31b05cbe01-d4d0ad465a-441427549" TargetMode="External"/><Relationship Id="rId9" Type="http://schemas.openxmlformats.org/officeDocument/2006/relationships/image" Target="../media/image50.jpeg"/></Relationships>
</file>

<file path=ppt/slides/_rels/slide65.xml.rels><?xml version="1.0" encoding="UTF-8" standalone="yes"?>
<Relationships xmlns="http://schemas.openxmlformats.org/package/2006/relationships"><Relationship Id="rId3" Type="http://schemas.openxmlformats.org/officeDocument/2006/relationships/hyperlink" Target="https://www.americaninno.com/boston/bostinno-bytes/mit-born-spyce-raises-21m-series-a-to-open-new-robotic-restaurant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hyperlink" Target="https://www.theatlantic.com/technology/archive/2018/10/agents-of-automation/568795/"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dirty="0"/>
              <a:t>Class 14</a:t>
            </a:r>
            <a:br>
              <a:rPr lang="en-US" dirty="0"/>
            </a:br>
            <a:r>
              <a:rPr lang="en-US" dirty="0"/>
              <a:t>Last Days</a:t>
            </a:r>
          </a:p>
        </p:txBody>
      </p:sp>
      <p:sp>
        <p:nvSpPr>
          <p:cNvPr id="4" name="Footer Placeholder 3"/>
          <p:cNvSpPr>
            <a:spLocks noGrp="1"/>
          </p:cNvSpPr>
          <p:nvPr>
            <p:ph type="ftr" sz="quarter" idx="3"/>
          </p:nvPr>
        </p:nvSpPr>
        <p:spPr/>
        <p:txBody>
          <a:bodyPr/>
          <a:lstStyle/>
          <a:p>
            <a:r>
              <a:rPr lang="en-US"/>
              <a:t>© 2019 Keith A. Pray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sz="half" idx="1"/>
          </p:nvPr>
        </p:nvSpPr>
        <p:spPr/>
        <p:txBody>
          <a:bodyPr>
            <a:normAutofit/>
          </a:bodyPr>
          <a:lstStyle/>
          <a:p>
            <a:r>
              <a:rPr lang="en-US" dirty="0"/>
              <a:t>Is electronic privacy from the government a myth?</a:t>
            </a:r>
          </a:p>
          <a:p>
            <a:r>
              <a:rPr lang="en-US" dirty="0"/>
              <a:t>Is our freedom protected enough?</a:t>
            </a:r>
          </a:p>
          <a:p>
            <a:endParaRPr lang="en-US" dirty="0"/>
          </a:p>
          <a:p>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Alek Hersum</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 [4] [5]</a:t>
            </a:r>
          </a:p>
        </p:txBody>
      </p:sp>
      <p:pic>
        <p:nvPicPr>
          <p:cNvPr id="9" name="Picture 2" descr="Image result for cellebrite iphone">
            <a:extLst>
              <a:ext uri="{FF2B5EF4-FFF2-40B4-BE49-F238E27FC236}">
                <a16:creationId xmlns:a16="http://schemas.microsoft.com/office/drawing/2014/main" id="{EF88AC55-71A0-4F16-B76D-0A201A90C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695" y="1237266"/>
            <a:ext cx="4083803" cy="289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04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lstStyle/>
          <a:p>
            <a:pPr marL="0" indent="0">
              <a:buNone/>
            </a:pPr>
            <a:r>
              <a:rPr lang="en-US" sz="1200" dirty="0"/>
              <a:t>[1] “28 U.S. Code § 1651 - Writs.” </a:t>
            </a:r>
            <a:r>
              <a:rPr lang="en-US" sz="1200" i="1" dirty="0"/>
              <a:t>Legal Information Institute</a:t>
            </a:r>
            <a:r>
              <a:rPr lang="en-US" sz="1200" dirty="0"/>
              <a:t>, Legal Information Institute, www.law.cornell.edu/uscode/text/28/1651.</a:t>
            </a:r>
          </a:p>
          <a:p>
            <a:pPr marL="0" indent="0">
              <a:buNone/>
            </a:pPr>
            <a:r>
              <a:rPr lang="en-US" sz="1100" dirty="0"/>
              <a:t>[2] “In the Matter of the Search of an Apple iPhone Seized During the Execution of a Search Warrant on a Black Lexus IS300, California License Plate 35KGD203” https://www.justice.gov/usao-cdca/file/825001/download.</a:t>
            </a:r>
          </a:p>
          <a:p>
            <a:pPr marL="0" indent="0">
              <a:buNone/>
            </a:pPr>
            <a:r>
              <a:rPr lang="en-US" sz="1100" dirty="0"/>
              <a:t>[3] Cook, Tim. “Customer Letter.” </a:t>
            </a:r>
            <a:r>
              <a:rPr lang="en-US" sz="1100" i="1" dirty="0"/>
              <a:t>Apple</a:t>
            </a:r>
            <a:r>
              <a:rPr lang="en-US" sz="1100" dirty="0"/>
              <a:t>, 16 Feb. 2016, www.apple.com/customer-letter/.</a:t>
            </a:r>
          </a:p>
          <a:p>
            <a:pPr marL="0" indent="0">
              <a:buNone/>
            </a:pPr>
            <a:r>
              <a:rPr lang="en-US" sz="1100" dirty="0"/>
              <a:t>[4] “United States v. New York Telephone Co., 434 U.S. 159 (1977).” </a:t>
            </a:r>
            <a:r>
              <a:rPr lang="en-US" sz="1100" i="1" dirty="0" err="1"/>
              <a:t>Justia</a:t>
            </a:r>
            <a:r>
              <a:rPr lang="en-US" sz="1100" i="1" dirty="0"/>
              <a:t> Law</a:t>
            </a:r>
            <a:r>
              <a:rPr lang="en-US" sz="1100" dirty="0"/>
              <a:t>, supreme.justia.com/cases/federal/us/434/159/.</a:t>
            </a:r>
          </a:p>
          <a:p>
            <a:pPr marL="0" indent="0">
              <a:buNone/>
            </a:pPr>
            <a:r>
              <a:rPr lang="en-US" sz="1100" dirty="0"/>
              <a:t>[5] Tanya s. </a:t>
            </a:r>
            <a:r>
              <a:rPr lang="en-US" sz="1100" dirty="0" err="1"/>
              <a:t>Chutkan</a:t>
            </a:r>
            <a:r>
              <a:rPr lang="en-US" sz="1100" dirty="0"/>
              <a:t> “Associated press vs Federal Bureau of Investigation” Sep 30 2017, https://ecf.dcd.uscourts.gov/cgi-bin/show_public_doc?2016cv1850-22</a:t>
            </a:r>
          </a:p>
          <a:p>
            <a:pPr marL="0" indent="0">
              <a:buNone/>
            </a:pPr>
            <a:r>
              <a:rPr lang="en-US" sz="1100" dirty="0"/>
              <a:t>[6] “Bringing calm to chaos” https://ric-zai-inc.com/Publications/cops-w0808-pub P.25 -  38</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Alek Hersum</a:t>
            </a:r>
          </a:p>
        </p:txBody>
      </p:sp>
    </p:spTree>
    <p:extLst>
      <p:ext uri="{BB962C8B-B14F-4D97-AF65-F5344CB8AC3E}">
        <p14:creationId xmlns:p14="http://schemas.microsoft.com/office/powerpoint/2010/main" val="185106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SPY probe box calling</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Yaru Gong</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12</a:t>
            </a:fld>
            <a:endParaRPr lang="en-US"/>
          </a:p>
        </p:txBody>
      </p:sp>
    </p:spTree>
    <p:extLst>
      <p:ext uri="{BB962C8B-B14F-4D97-AF65-F5344CB8AC3E}">
        <p14:creationId xmlns:p14="http://schemas.microsoft.com/office/powerpoint/2010/main" val="4141131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Probe Box</a:t>
            </a:r>
          </a:p>
        </p:txBody>
      </p:sp>
      <p:sp>
        <p:nvSpPr>
          <p:cNvPr id="3" name="Content Placeholder 2"/>
          <p:cNvSpPr>
            <a:spLocks noGrp="1"/>
          </p:cNvSpPr>
          <p:nvPr>
            <p:ph sz="half" idx="1"/>
          </p:nvPr>
        </p:nvSpPr>
        <p:spPr>
          <a:xfrm>
            <a:off x="685800" y="1352551"/>
            <a:ext cx="3886200" cy="3352800"/>
          </a:xfrm>
        </p:spPr>
        <p:txBody>
          <a:bodyPr>
            <a:normAutofit/>
          </a:bodyPr>
          <a:lstStyle/>
          <a:p>
            <a:r>
              <a:rPr lang="en-US" sz="2000" dirty="0"/>
              <a:t>Put them on places with larger passenger flow</a:t>
            </a:r>
          </a:p>
          <a:p>
            <a:pPr lvl="1"/>
            <a:r>
              <a:rPr lang="en-US" altLang="zh-CN" sz="1800" dirty="0"/>
              <a:t>Mall, Convenient store, Supermarket etc.</a:t>
            </a:r>
            <a:endParaRPr lang="en-US" sz="2000" dirty="0"/>
          </a:p>
          <a:p>
            <a:r>
              <a:rPr lang="en-US" altLang="zh-CN" sz="2000" dirty="0"/>
              <a:t>All date will be upload on their computers</a:t>
            </a:r>
            <a:endParaRPr lang="en-US" sz="2000" dirty="0"/>
          </a:p>
          <a:p>
            <a:r>
              <a:rPr lang="en-US" sz="2000" dirty="0"/>
              <a:t>Cost is really low and with little maintenance cost</a:t>
            </a:r>
          </a:p>
          <a:p>
            <a:r>
              <a:rPr lang="en-US" sz="2000" dirty="0"/>
              <a:t>Over 30,000 Probe Boxes in China</a:t>
            </a:r>
          </a:p>
        </p:txBody>
      </p:sp>
      <p:sp>
        <p:nvSpPr>
          <p:cNvPr id="4" name="Content Placeholder 3"/>
          <p:cNvSpPr>
            <a:spLocks noGrp="1"/>
          </p:cNvSpPr>
          <p:nvPr>
            <p:ph sz="half" idx="2"/>
          </p:nvPr>
        </p:nvSpPr>
        <p:spPr>
          <a:ln>
            <a:solidFill>
              <a:schemeClr val="bg1"/>
            </a:solidFill>
          </a:ln>
        </p:spPr>
        <p:txBody>
          <a:bodyPr anchor="ctr">
            <a:normAutofit/>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Yaru Gong</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a:t>
            </a:r>
            <a:endParaRPr lang="en-US" sz="1200" dirty="0">
              <a:solidFill>
                <a:schemeClr val="tx1"/>
              </a:solidFill>
            </a:endParaRPr>
          </a:p>
        </p:txBody>
      </p:sp>
      <p:pic>
        <p:nvPicPr>
          <p:cNvPr id="9" name="图片 8">
            <a:extLst>
              <a:ext uri="{FF2B5EF4-FFF2-40B4-BE49-F238E27FC236}">
                <a16:creationId xmlns:a16="http://schemas.microsoft.com/office/drawing/2014/main" id="{2FE4B18E-FB29-4427-8AB8-CD011F9A6918}"/>
              </a:ext>
            </a:extLst>
          </p:cNvPr>
          <p:cNvPicPr>
            <a:picLocks noChangeAspect="1"/>
          </p:cNvPicPr>
          <p:nvPr/>
        </p:nvPicPr>
        <p:blipFill rotWithShape="1">
          <a:blip r:embed="rId3"/>
          <a:srcRect l="18983" t="1937" r="15042" b="2236"/>
          <a:stretch/>
        </p:blipFill>
        <p:spPr>
          <a:xfrm>
            <a:off x="4724400" y="1352551"/>
            <a:ext cx="3733800" cy="3352800"/>
          </a:xfrm>
          <a:prstGeom prst="rect">
            <a:avLst/>
          </a:prstGeom>
        </p:spPr>
      </p:pic>
      <p:sp>
        <p:nvSpPr>
          <p:cNvPr id="10" name="文本框 9">
            <a:extLst>
              <a:ext uri="{FF2B5EF4-FFF2-40B4-BE49-F238E27FC236}">
                <a16:creationId xmlns:a16="http://schemas.microsoft.com/office/drawing/2014/main" id="{76C690FA-159E-4EB6-9E59-B14EAF345ABA}"/>
              </a:ext>
            </a:extLst>
          </p:cNvPr>
          <p:cNvSpPr txBox="1"/>
          <p:nvPr/>
        </p:nvSpPr>
        <p:spPr>
          <a:xfrm>
            <a:off x="5995014" y="4705351"/>
            <a:ext cx="1192571" cy="341632"/>
          </a:xfrm>
          <a:prstGeom prst="rect">
            <a:avLst/>
          </a:prstGeom>
          <a:noFill/>
        </p:spPr>
        <p:txBody>
          <a:bodyPr wrap="none" rtlCol="0">
            <a:spAutoFit/>
          </a:bodyPr>
          <a:lstStyle/>
          <a:p>
            <a:pPr>
              <a:lnSpc>
                <a:spcPct val="90000"/>
              </a:lnSpc>
            </a:pPr>
            <a:r>
              <a:rPr lang="en-US" altLang="zh-CN" dirty="0"/>
              <a:t>Probe Box</a:t>
            </a:r>
            <a:endParaRPr lang="zh-CN" altLang="en-US" dirty="0"/>
          </a:p>
        </p:txBody>
      </p:sp>
    </p:spTree>
    <p:extLst>
      <p:ext uri="{BB962C8B-B14F-4D97-AF65-F5344CB8AC3E}">
        <p14:creationId xmlns:p14="http://schemas.microsoft.com/office/powerpoint/2010/main" val="4007478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What information they could get?</a:t>
            </a:r>
            <a:endParaRPr lang="en-US" dirty="0"/>
          </a:p>
        </p:txBody>
      </p:sp>
      <p:sp>
        <p:nvSpPr>
          <p:cNvPr id="3" name="Content Placeholder 2"/>
          <p:cNvSpPr>
            <a:spLocks noGrp="1"/>
          </p:cNvSpPr>
          <p:nvPr>
            <p:ph sz="half" idx="1"/>
          </p:nvPr>
        </p:nvSpPr>
        <p:spPr>
          <a:xfrm>
            <a:off x="685800" y="1352550"/>
            <a:ext cx="3886200" cy="3505021"/>
          </a:xfrm>
        </p:spPr>
        <p:txBody>
          <a:bodyPr>
            <a:normAutofit fontScale="92500" lnSpcReduction="10000"/>
          </a:bodyPr>
          <a:lstStyle/>
          <a:p>
            <a:r>
              <a:rPr lang="en-US" altLang="zh-CN" sz="2000" dirty="0"/>
              <a:t>Phone number</a:t>
            </a:r>
          </a:p>
          <a:p>
            <a:r>
              <a:rPr lang="en-US" altLang="zh-CN" sz="2000" dirty="0"/>
              <a:t>Gender</a:t>
            </a:r>
          </a:p>
          <a:p>
            <a:r>
              <a:rPr lang="en-US" altLang="zh-CN" sz="2000" dirty="0"/>
              <a:t>General Age</a:t>
            </a:r>
          </a:p>
          <a:p>
            <a:r>
              <a:rPr lang="en-US" altLang="zh-CN" sz="2000" dirty="0"/>
              <a:t>Phone Model</a:t>
            </a:r>
          </a:p>
          <a:p>
            <a:r>
              <a:rPr lang="en-US" altLang="zh-CN" sz="2000" dirty="0"/>
              <a:t>Frequent Used APP</a:t>
            </a:r>
          </a:p>
          <a:p>
            <a:r>
              <a:rPr lang="en-US" altLang="zh-CN" sz="2000" dirty="0"/>
              <a:t>Marriage</a:t>
            </a:r>
          </a:p>
          <a:p>
            <a:r>
              <a:rPr lang="en-US" altLang="zh-CN" sz="2000" dirty="0"/>
              <a:t>Education Background</a:t>
            </a:r>
          </a:p>
          <a:p>
            <a:r>
              <a:rPr lang="en-US" altLang="zh-CN" sz="2000" dirty="0"/>
              <a:t>General Income</a:t>
            </a:r>
          </a:p>
          <a:p>
            <a:r>
              <a:rPr lang="en-US" altLang="zh-CN" sz="2000" dirty="0"/>
              <a:t>Children</a:t>
            </a:r>
          </a:p>
        </p:txBody>
      </p:sp>
      <p:sp>
        <p:nvSpPr>
          <p:cNvPr id="4" name="Content Placeholder 3"/>
          <p:cNvSpPr>
            <a:spLocks noGrp="1"/>
          </p:cNvSpPr>
          <p:nvPr>
            <p:ph sz="half" idx="2"/>
          </p:nvPr>
        </p:nvSpPr>
        <p:spPr>
          <a:ln>
            <a:solidFill>
              <a:schemeClr val="bg1"/>
            </a:solidFill>
          </a:ln>
        </p:spPr>
        <p:txBody>
          <a:bodyPr anchor="ctr">
            <a:normAutofit fontScale="92500" lnSpcReduction="10000"/>
          </a:bodyP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Yaru Gong</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a:t>
            </a:r>
            <a:endParaRPr lang="en-US" sz="1200" dirty="0">
              <a:solidFill>
                <a:schemeClr val="tx1"/>
              </a:solidFill>
            </a:endParaRPr>
          </a:p>
        </p:txBody>
      </p:sp>
      <p:pic>
        <p:nvPicPr>
          <p:cNvPr id="12" name="图片 11">
            <a:extLst>
              <a:ext uri="{FF2B5EF4-FFF2-40B4-BE49-F238E27FC236}">
                <a16:creationId xmlns:a16="http://schemas.microsoft.com/office/drawing/2014/main" id="{B5CCCE93-CCF9-4333-B402-2F9D498A224E}"/>
              </a:ext>
            </a:extLst>
          </p:cNvPr>
          <p:cNvPicPr>
            <a:picLocks noChangeAspect="1"/>
          </p:cNvPicPr>
          <p:nvPr/>
        </p:nvPicPr>
        <p:blipFill rotWithShape="1">
          <a:blip r:embed="rId3"/>
          <a:srcRect l="35720" r="5602"/>
          <a:stretch/>
        </p:blipFill>
        <p:spPr>
          <a:xfrm>
            <a:off x="4724400" y="1352551"/>
            <a:ext cx="3585099" cy="3534816"/>
          </a:xfrm>
          <a:prstGeom prst="rect">
            <a:avLst/>
          </a:prstGeom>
        </p:spPr>
      </p:pic>
    </p:spTree>
    <p:extLst>
      <p:ext uri="{BB962C8B-B14F-4D97-AF65-F5344CB8AC3E}">
        <p14:creationId xmlns:p14="http://schemas.microsoft.com/office/powerpoint/2010/main" val="3725679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3" name="Content Placeholder 2"/>
          <p:cNvSpPr>
            <a:spLocks noGrp="1"/>
          </p:cNvSpPr>
          <p:nvPr>
            <p:ph sz="half" idx="1"/>
          </p:nvPr>
        </p:nvSpPr>
        <p:spPr>
          <a:xfrm>
            <a:off x="685800" y="1352551"/>
            <a:ext cx="7772400" cy="3352800"/>
          </a:xfrm>
        </p:spPr>
        <p:txBody>
          <a:bodyPr>
            <a:normAutofit/>
          </a:bodyPr>
          <a:lstStyle/>
          <a:p>
            <a:r>
              <a:rPr lang="en-US" altLang="zh-CN" sz="2000" dirty="0"/>
              <a:t>Wi-Fi  use probe to collect Mac address</a:t>
            </a:r>
          </a:p>
          <a:p>
            <a:r>
              <a:rPr lang="en-US" altLang="zh-CN" sz="2000" dirty="0"/>
              <a:t>MAC stands for Media Access Control, and each identifier is intended to be unique to a particular device.</a:t>
            </a:r>
          </a:p>
          <a:p>
            <a:r>
              <a:rPr lang="en-US" altLang="zh-CN" sz="2000" dirty="0"/>
              <a:t>Probe Box use the same kind of probe to get your Mac Address, then transfer it to IMEI Number</a:t>
            </a:r>
          </a:p>
          <a:p>
            <a:r>
              <a:rPr lang="en-US" altLang="zh-CN" sz="2000" dirty="0"/>
              <a:t>IMEI is a number used to identify a device that uses terrestrial cellular networks.</a:t>
            </a:r>
          </a:p>
          <a:p>
            <a:r>
              <a:rPr lang="en-US" altLang="zh-CN" sz="2000" dirty="0"/>
              <a:t>Mac address, IMEI Number, and your information on your phone are connected after allowing too many application permissions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Yaru Gong</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[2] [3] [4] [5]</a:t>
            </a:r>
            <a:endParaRPr lang="en-US" sz="1200" dirty="0">
              <a:solidFill>
                <a:schemeClr val="tx1"/>
              </a:solidFill>
            </a:endParaRPr>
          </a:p>
        </p:txBody>
      </p:sp>
    </p:spTree>
    <p:extLst>
      <p:ext uri="{BB962C8B-B14F-4D97-AF65-F5344CB8AC3E}">
        <p14:creationId xmlns:p14="http://schemas.microsoft.com/office/powerpoint/2010/main" val="634959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calling you?</a:t>
            </a:r>
          </a:p>
        </p:txBody>
      </p:sp>
      <p:sp>
        <p:nvSpPr>
          <p:cNvPr id="3" name="Content Placeholder 2"/>
          <p:cNvSpPr>
            <a:spLocks noGrp="1"/>
          </p:cNvSpPr>
          <p:nvPr>
            <p:ph sz="half" idx="1"/>
          </p:nvPr>
        </p:nvSpPr>
        <p:spPr>
          <a:xfrm>
            <a:off x="685799" y="1352551"/>
            <a:ext cx="7401757" cy="3352800"/>
          </a:xfrm>
        </p:spPr>
        <p:txBody>
          <a:bodyPr>
            <a:normAutofit/>
          </a:bodyPr>
          <a:lstStyle/>
          <a:p>
            <a:r>
              <a:rPr lang="en-US" altLang="zh-CN" sz="2000" dirty="0"/>
              <a:t>Information are sold to Marketing center </a:t>
            </a:r>
          </a:p>
          <a:p>
            <a:pPr lvl="1"/>
            <a:r>
              <a:rPr lang="en-US" altLang="zh-CN" sz="2000" dirty="0"/>
              <a:t>Real estate, automobile, finance, and education industries etc.</a:t>
            </a:r>
          </a:p>
          <a:p>
            <a:pPr lvl="1"/>
            <a:r>
              <a:rPr lang="en-US" altLang="zh-CN" sz="2000" dirty="0"/>
              <a:t>Targeting to potential customers.</a:t>
            </a:r>
          </a:p>
          <a:p>
            <a:r>
              <a:rPr lang="en-US" altLang="zh-CN" sz="2000" dirty="0"/>
              <a:t>Intellectual Robots</a:t>
            </a:r>
          </a:p>
          <a:p>
            <a:pPr lvl="1"/>
            <a:r>
              <a:rPr lang="en-US" altLang="zh-CN" sz="2000" dirty="0"/>
              <a:t>Replace human salesman</a:t>
            </a:r>
          </a:p>
          <a:p>
            <a:pPr lvl="1"/>
            <a:r>
              <a:rPr lang="en-US" altLang="zh-CN" sz="2000" dirty="0"/>
              <a:t>Less than 500 dollars each</a:t>
            </a:r>
          </a:p>
          <a:p>
            <a:pPr lvl="1"/>
            <a:r>
              <a:rPr lang="en-US" altLang="zh-CN" sz="2000" dirty="0"/>
              <a:t>Fits 30+ industries</a:t>
            </a:r>
          </a:p>
          <a:p>
            <a:pPr lvl="1"/>
            <a:r>
              <a:rPr lang="en-US" altLang="zh-CN" sz="2000" dirty="0"/>
              <a:t>Call 5,000 times per day, have called 3 billion times in one year</a:t>
            </a:r>
          </a:p>
          <a:p>
            <a:endParaRPr lang="en-US" altLang="zh-CN" sz="2000" dirty="0"/>
          </a:p>
          <a:p>
            <a:pPr marL="205768" lvl="1" indent="0">
              <a:buNone/>
            </a:pPr>
            <a:endParaRPr lang="en-US" altLang="zh-CN" sz="1700"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Yaru Gong</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a:t>
            </a:r>
            <a:endParaRPr lang="en-US" sz="1200" dirty="0">
              <a:solidFill>
                <a:schemeClr val="tx1"/>
              </a:solidFill>
            </a:endParaRPr>
          </a:p>
        </p:txBody>
      </p:sp>
    </p:spTree>
    <p:extLst>
      <p:ext uri="{BB962C8B-B14F-4D97-AF65-F5344CB8AC3E}">
        <p14:creationId xmlns:p14="http://schemas.microsoft.com/office/powerpoint/2010/main" val="696105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2FBB2-BF7A-4503-859A-01061581835E}"/>
              </a:ext>
            </a:extLst>
          </p:cNvPr>
          <p:cNvSpPr>
            <a:spLocks noGrp="1"/>
          </p:cNvSpPr>
          <p:nvPr>
            <p:ph type="title"/>
          </p:nvPr>
        </p:nvSpPr>
        <p:spPr/>
        <p:txBody>
          <a:bodyPr/>
          <a:lstStyle/>
          <a:p>
            <a:r>
              <a:rPr lang="en-US" altLang="zh-CN" dirty="0"/>
              <a:t>Conclusion</a:t>
            </a:r>
            <a:endParaRPr lang="zh-CN" altLang="en-US" dirty="0"/>
          </a:p>
        </p:txBody>
      </p:sp>
      <p:sp>
        <p:nvSpPr>
          <p:cNvPr id="3" name="内容占位符 2">
            <a:extLst>
              <a:ext uri="{FF2B5EF4-FFF2-40B4-BE49-F238E27FC236}">
                <a16:creationId xmlns:a16="http://schemas.microsoft.com/office/drawing/2014/main" id="{59A1CAEE-E8D6-42CF-84B9-EC284E0DFEA9}"/>
              </a:ext>
            </a:extLst>
          </p:cNvPr>
          <p:cNvSpPr>
            <a:spLocks noGrp="1"/>
          </p:cNvSpPr>
          <p:nvPr>
            <p:ph sz="half" idx="1"/>
          </p:nvPr>
        </p:nvSpPr>
        <p:spPr>
          <a:xfrm>
            <a:off x="685800" y="1352551"/>
            <a:ext cx="7772400" cy="3352800"/>
          </a:xfrm>
        </p:spPr>
        <p:txBody>
          <a:bodyPr/>
          <a:lstStyle/>
          <a:p>
            <a:r>
              <a:rPr lang="en-US" altLang="zh-CN" sz="2000" dirty="0"/>
              <a:t>Is it legal?</a:t>
            </a:r>
          </a:p>
          <a:p>
            <a:pPr lvl="1"/>
            <a:r>
              <a:rPr lang="en-US" altLang="zh-CN" sz="2000" dirty="0"/>
              <a:t>No, according to the Chinese law, the company need to get consumer’s authorization to get their information</a:t>
            </a:r>
          </a:p>
          <a:p>
            <a:r>
              <a:rPr lang="en-US" altLang="zh-CN" sz="2000" dirty="0"/>
              <a:t>What we could do?</a:t>
            </a:r>
          </a:p>
          <a:p>
            <a:pPr lvl="1"/>
            <a:r>
              <a:rPr lang="en-US" altLang="zh-CN" sz="2000" dirty="0"/>
              <a:t>Apple, Microsoft, Google use random Mac address to avoid probe get their real Mac address</a:t>
            </a:r>
          </a:p>
          <a:p>
            <a:pPr lvl="1"/>
            <a:r>
              <a:rPr lang="en-US" altLang="zh-CN" sz="2000" dirty="0"/>
              <a:t>3.15 Party exposed this news and let people know</a:t>
            </a:r>
          </a:p>
          <a:p>
            <a:r>
              <a:rPr lang="en-US" altLang="zh-CN" sz="2000" dirty="0"/>
              <a:t>The technology has its two sides. It just depends on how people use it. </a:t>
            </a:r>
          </a:p>
          <a:p>
            <a:pPr marL="205768" lvl="1" indent="0">
              <a:buNone/>
            </a:pPr>
            <a:endParaRPr lang="zh-CN" altLang="en-US" dirty="0"/>
          </a:p>
        </p:txBody>
      </p:sp>
      <p:sp>
        <p:nvSpPr>
          <p:cNvPr id="5" name="页脚占位符 4">
            <a:extLst>
              <a:ext uri="{FF2B5EF4-FFF2-40B4-BE49-F238E27FC236}">
                <a16:creationId xmlns:a16="http://schemas.microsoft.com/office/drawing/2014/main" id="{14BFFCAC-5AB8-48DE-B070-E69D98093B39}"/>
              </a:ext>
            </a:extLst>
          </p:cNvPr>
          <p:cNvSpPr>
            <a:spLocks noGrp="1"/>
          </p:cNvSpPr>
          <p:nvPr>
            <p:ph type="ftr" sz="quarter" idx="11"/>
          </p:nvPr>
        </p:nvSpPr>
        <p:spPr/>
        <p:txBody>
          <a:bodyPr/>
          <a:lstStyle/>
          <a:p>
            <a:r>
              <a:rPr lang="sk-SK"/>
              <a:t>© 2019 Keith A. Pray</a:t>
            </a:r>
            <a:endParaRPr lang="en-US"/>
          </a:p>
        </p:txBody>
      </p:sp>
      <p:sp>
        <p:nvSpPr>
          <p:cNvPr id="6" name="灯片编号占位符 5">
            <a:extLst>
              <a:ext uri="{FF2B5EF4-FFF2-40B4-BE49-F238E27FC236}">
                <a16:creationId xmlns:a16="http://schemas.microsoft.com/office/drawing/2014/main" id="{1A668997-AB18-4F17-99C6-1986554F0C05}"/>
              </a:ext>
            </a:extLst>
          </p:cNvPr>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7">
            <a:extLst>
              <a:ext uri="{FF2B5EF4-FFF2-40B4-BE49-F238E27FC236}">
                <a16:creationId xmlns:a16="http://schemas.microsoft.com/office/drawing/2014/main" id="{08335E00-5E73-450B-B755-61E342D3D9E0}"/>
              </a:ext>
            </a:extLst>
          </p:cNvPr>
          <p:cNvSpPr txBox="1"/>
          <p:nvPr/>
        </p:nvSpPr>
        <p:spPr>
          <a:xfrm>
            <a:off x="0" y="4726877"/>
            <a:ext cx="9144000" cy="276999"/>
          </a:xfrm>
          <a:prstGeom prst="rect">
            <a:avLst/>
          </a:prstGeom>
          <a:noFill/>
        </p:spPr>
        <p:txBody>
          <a:bodyPr wrap="square" rtlCol="0">
            <a:spAutoFit/>
          </a:bodyPr>
          <a:lstStyle/>
          <a:p>
            <a:pPr algn="r"/>
            <a:r>
              <a:rPr lang="en-US" sz="1200" dirty="0"/>
              <a:t>[1] [3]</a:t>
            </a:r>
            <a:endParaRPr lang="en-US" sz="1200" dirty="0">
              <a:solidFill>
                <a:schemeClr val="tx1"/>
              </a:solidFill>
            </a:endParaRPr>
          </a:p>
        </p:txBody>
      </p:sp>
      <p:sp>
        <p:nvSpPr>
          <p:cNvPr id="8" name="TextBox 6">
            <a:extLst>
              <a:ext uri="{FF2B5EF4-FFF2-40B4-BE49-F238E27FC236}">
                <a16:creationId xmlns:a16="http://schemas.microsoft.com/office/drawing/2014/main" id="{09145A13-384D-4BC9-980D-138AFA464AB0}"/>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Yaru Gong</a:t>
            </a:r>
          </a:p>
        </p:txBody>
      </p:sp>
    </p:spTree>
    <p:extLst>
      <p:ext uri="{BB962C8B-B14F-4D97-AF65-F5344CB8AC3E}">
        <p14:creationId xmlns:p14="http://schemas.microsoft.com/office/powerpoint/2010/main" val="208048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lnSpcReduction="10000"/>
          </a:bodyPr>
          <a:lstStyle/>
          <a:p>
            <a:pPr marL="0" indent="0">
              <a:buNone/>
            </a:pPr>
            <a:r>
              <a:rPr lang="en-US" sz="1600" dirty="0"/>
              <a:t>[1]CCTV News, “3.15 Party Exposure: Immoral Harassing Calls”, China Central Television, 03.16.2019 </a:t>
            </a:r>
            <a:r>
              <a:rPr lang="en-US" altLang="zh-CN" sz="1600" dirty="0">
                <a:hlinkClick r:id="rId2"/>
              </a:rPr>
              <a:t>http://news.cctv.com/2019/03/15/ARTI5GL80hl7QHPmQyzqT2TZ190315.shtml</a:t>
            </a:r>
            <a:r>
              <a:rPr lang="en-US" altLang="zh-CN" sz="1600" dirty="0"/>
              <a:t>, Accessed on 03.30.2019</a:t>
            </a:r>
            <a:endParaRPr lang="en-US" sz="1600" dirty="0"/>
          </a:p>
          <a:p>
            <a:pPr marL="0" indent="0">
              <a:buNone/>
            </a:pPr>
            <a:r>
              <a:rPr lang="en-US" sz="1600" dirty="0"/>
              <a:t>[2] GNOME Help, “What is a MAC address?”, </a:t>
            </a:r>
            <a:r>
              <a:rPr lang="en-US" altLang="zh-CN" sz="1600" dirty="0">
                <a:hlinkClick r:id="rId3"/>
              </a:rPr>
              <a:t>https://help.gnome.org/users/gnome-help/stable/net-macaddress.html.en</a:t>
            </a:r>
            <a:r>
              <a:rPr lang="en-US" altLang="zh-CN" sz="1600" dirty="0"/>
              <a:t>, Accessed on 03.30.2019</a:t>
            </a:r>
            <a:endParaRPr lang="en-US" sz="1600" dirty="0"/>
          </a:p>
          <a:p>
            <a:pPr marL="0" indent="0">
              <a:buNone/>
            </a:pPr>
            <a:r>
              <a:rPr lang="en-US" sz="1600" dirty="0"/>
              <a:t>[3] </a:t>
            </a:r>
            <a:r>
              <a:rPr lang="en-US" sz="1600" dirty="0" err="1"/>
              <a:t>cnBeta</a:t>
            </a:r>
            <a:r>
              <a:rPr lang="en-US" sz="1600" dirty="0"/>
              <a:t>, “3.15 party, you only remember the probe box, but the real culprit is this.” </a:t>
            </a:r>
            <a:r>
              <a:rPr lang="en-US" altLang="zh-CN" sz="1600" dirty="0">
                <a:hlinkClick r:id="rId4"/>
              </a:rPr>
              <a:t>https://www.cnbeta.com/articles/tech/828269.htm</a:t>
            </a:r>
            <a:r>
              <a:rPr lang="en-US" altLang="zh-CN" sz="1600" dirty="0"/>
              <a:t>, Accessed on 03.30.2019</a:t>
            </a:r>
            <a:endParaRPr lang="en-US" sz="1600" dirty="0"/>
          </a:p>
          <a:p>
            <a:pPr marL="0" indent="0">
              <a:buNone/>
            </a:pPr>
            <a:r>
              <a:rPr lang="en-US" sz="1600" dirty="0"/>
              <a:t>[4] </a:t>
            </a:r>
            <a:r>
              <a:rPr lang="en-US" sz="1600" dirty="0" err="1"/>
              <a:t>Sangern</a:t>
            </a:r>
            <a:r>
              <a:rPr lang="en-US" sz="1600" dirty="0"/>
              <a:t>, “How to realize ‘Mac address’ to ‘IMEI’ to phone number like 3.15 party said?”, </a:t>
            </a:r>
            <a:r>
              <a:rPr lang="en-US" altLang="zh-CN" sz="1600" dirty="0">
                <a:hlinkClick r:id="rId5"/>
              </a:rPr>
              <a:t>http://www.my889.com/i/1839</a:t>
            </a:r>
            <a:r>
              <a:rPr lang="en-US" altLang="zh-CN" sz="1600" dirty="0"/>
              <a:t>, Accessed on 03.30.2019</a:t>
            </a:r>
            <a:endParaRPr lang="en-US" sz="1600" dirty="0"/>
          </a:p>
          <a:p>
            <a:pPr marL="0" indent="0">
              <a:buNone/>
            </a:pPr>
            <a:r>
              <a:rPr lang="en-US" sz="1600" dirty="0"/>
              <a:t>[5] </a:t>
            </a:r>
            <a:r>
              <a:rPr lang="en-US" altLang="zh-CN" dirty="0"/>
              <a:t> </a:t>
            </a:r>
            <a:r>
              <a:rPr lang="en-US" altLang="zh-CN" sz="1600" dirty="0"/>
              <a:t>Miguel </a:t>
            </a:r>
            <a:r>
              <a:rPr lang="en-US" altLang="zh-CN" sz="1600" dirty="0" err="1"/>
              <a:t>Leiva</a:t>
            </a:r>
            <a:r>
              <a:rPr lang="en-US" altLang="zh-CN" sz="1600" dirty="0"/>
              <a:t> Gomez</a:t>
            </a:r>
            <a:r>
              <a:rPr lang="en-US" altLang="zh-CN" sz="1700" dirty="0"/>
              <a:t>, </a:t>
            </a:r>
            <a:r>
              <a:rPr lang="en-US" sz="1600" dirty="0"/>
              <a:t>“Everything you should know about IMEI number.", Aug 6. 2018,</a:t>
            </a:r>
            <a:r>
              <a:rPr lang="en-US" altLang="zh-CN" sz="1600" dirty="0">
                <a:hlinkClick r:id="rId6"/>
              </a:rPr>
              <a:t> https://www.maketecheasier.com/imei-number/</a:t>
            </a:r>
            <a:r>
              <a:rPr lang="en-US" altLang="zh-CN" sz="1600" dirty="0"/>
              <a:t>, Accessed on 03.30.2019</a:t>
            </a:r>
            <a:r>
              <a:rPr lang="en-US" sz="1600" dirty="0"/>
              <a:t> </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18</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Yaru Gong</a:t>
            </a:r>
          </a:p>
        </p:txBody>
      </p:sp>
    </p:spTree>
    <p:extLst>
      <p:ext uri="{BB962C8B-B14F-4D97-AF65-F5344CB8AC3E}">
        <p14:creationId xmlns:p14="http://schemas.microsoft.com/office/powerpoint/2010/main" val="4271887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a:xfrm>
            <a:off x="769620" y="1143000"/>
            <a:ext cx="7604760" cy="1494448"/>
          </a:xfrm>
        </p:spPr>
        <p:txBody>
          <a:bodyPr/>
          <a:lstStyle/>
          <a:p>
            <a:r>
              <a:rPr lang="en-US" b="1" dirty="0"/>
              <a:t>Hackable, your online behavior: </a:t>
            </a:r>
            <a:r>
              <a:rPr lang="en-US" sz="2400" dirty="0"/>
              <a:t>WHY OUR GENERATION AND </a:t>
            </a:r>
            <a:r>
              <a:rPr lang="en-US" sz="2400" dirty="0" err="1"/>
              <a:t>Millenials</a:t>
            </a:r>
            <a:r>
              <a:rPr lang="en-US" sz="2400" dirty="0"/>
              <a:t> ARE IN TROUBLE</a:t>
            </a:r>
            <a:endParaRPr lang="en-US" dirty="0"/>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Meha Mohapatra</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19</a:t>
            </a:fld>
            <a:endParaRPr lang="en-US"/>
          </a:p>
        </p:txBody>
      </p:sp>
    </p:spTree>
    <p:extLst>
      <p:ext uri="{BB962C8B-B14F-4D97-AF65-F5344CB8AC3E}">
        <p14:creationId xmlns:p14="http://schemas.microsoft.com/office/powerpoint/2010/main" val="220489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0" y="1051013"/>
            <a:ext cx="2321960" cy="3852809"/>
          </a:xfrm>
        </p:spPr>
        <p:txBody>
          <a:bodyPr>
            <a:noAutofit/>
          </a:bodyPr>
          <a:lstStyle/>
          <a:p>
            <a:pPr marL="0" indent="0">
              <a:spcBef>
                <a:spcPts val="600"/>
              </a:spcBef>
              <a:buNone/>
            </a:pPr>
            <a:r>
              <a:rPr lang="en-US" sz="1300" u="sng" dirty="0"/>
              <a:t>A Term 2018</a:t>
            </a:r>
          </a:p>
          <a:p>
            <a:pPr marL="0" indent="0">
              <a:spcBef>
                <a:spcPts val="600"/>
              </a:spcBef>
              <a:buNone/>
            </a:pPr>
            <a:r>
              <a:rPr lang="en-US" sz="1300" dirty="0"/>
              <a:t>3 - Construction</a:t>
            </a:r>
          </a:p>
          <a:p>
            <a:pPr marL="0" indent="0">
              <a:spcBef>
                <a:spcPts val="600"/>
              </a:spcBef>
              <a:buNone/>
            </a:pPr>
            <a:r>
              <a:rPr lang="en-US" sz="1300" dirty="0"/>
              <a:t>3 - Medical</a:t>
            </a:r>
          </a:p>
          <a:p>
            <a:pPr marL="0" indent="0">
              <a:spcBef>
                <a:spcPts val="600"/>
              </a:spcBef>
              <a:buNone/>
            </a:pPr>
            <a:r>
              <a:rPr lang="en-US" sz="1300" dirty="0"/>
              <a:t>2 - Everything</a:t>
            </a:r>
          </a:p>
          <a:p>
            <a:pPr marL="0" indent="0">
              <a:spcBef>
                <a:spcPts val="600"/>
              </a:spcBef>
              <a:buNone/>
            </a:pPr>
            <a:r>
              <a:rPr lang="en-US" sz="1300" dirty="0"/>
              <a:t>2 - Food Prep</a:t>
            </a:r>
          </a:p>
          <a:p>
            <a:pPr marL="0" indent="0">
              <a:spcBef>
                <a:spcPts val="600"/>
              </a:spcBef>
              <a:buNone/>
            </a:pPr>
            <a:r>
              <a:rPr lang="en-US" sz="1300" dirty="0"/>
              <a:t>2 - Retail</a:t>
            </a:r>
          </a:p>
          <a:p>
            <a:pPr marL="0" indent="0">
              <a:spcBef>
                <a:spcPts val="600"/>
              </a:spcBef>
              <a:buNone/>
            </a:pPr>
            <a:r>
              <a:rPr lang="en-US" sz="1300" dirty="0"/>
              <a:t>2 - Transportation</a:t>
            </a:r>
          </a:p>
          <a:p>
            <a:pPr marL="0" indent="0">
              <a:spcBef>
                <a:spcPts val="600"/>
              </a:spcBef>
              <a:buNone/>
            </a:pPr>
            <a:r>
              <a:rPr lang="en-US" sz="1300" dirty="0"/>
              <a:t>1 - Agriculture</a:t>
            </a:r>
          </a:p>
          <a:p>
            <a:pPr marL="0" indent="0">
              <a:spcBef>
                <a:spcPts val="600"/>
              </a:spcBef>
              <a:buNone/>
            </a:pPr>
            <a:r>
              <a:rPr lang="en-US" sz="1300" dirty="0"/>
              <a:t>1 - </a:t>
            </a:r>
            <a:r>
              <a:rPr lang="en-US" sz="1300" dirty="0" err="1"/>
              <a:t>Crowdturfing</a:t>
            </a:r>
            <a:r>
              <a:rPr lang="en-US" sz="1300" dirty="0"/>
              <a:t> Detection</a:t>
            </a:r>
          </a:p>
          <a:p>
            <a:pPr marL="0" indent="0">
              <a:spcBef>
                <a:spcPts val="600"/>
              </a:spcBef>
              <a:buNone/>
            </a:pPr>
            <a:r>
              <a:rPr lang="en-US" sz="1300" dirty="0"/>
              <a:t>1 - Cyber Security</a:t>
            </a:r>
          </a:p>
          <a:p>
            <a:pPr marL="0" indent="0">
              <a:spcBef>
                <a:spcPts val="600"/>
              </a:spcBef>
              <a:buNone/>
            </a:pPr>
            <a:r>
              <a:rPr lang="en-US" sz="1300" dirty="0"/>
              <a:t>1 - Firefighting</a:t>
            </a:r>
          </a:p>
          <a:p>
            <a:pPr marL="0" indent="0">
              <a:spcBef>
                <a:spcPts val="600"/>
              </a:spcBef>
              <a:buNone/>
            </a:pPr>
            <a:r>
              <a:rPr lang="en-US" sz="1300" dirty="0"/>
              <a:t>1 - Human Presence</a:t>
            </a:r>
          </a:p>
          <a:p>
            <a:pPr marL="0" indent="0">
              <a:spcBef>
                <a:spcPts val="600"/>
              </a:spcBef>
              <a:buNone/>
            </a:pPr>
            <a:r>
              <a:rPr lang="en-US" sz="1300" dirty="0"/>
              <a:t>1 - Problem Solving</a:t>
            </a:r>
          </a:p>
          <a:p>
            <a:pPr marL="0" indent="0">
              <a:spcBef>
                <a:spcPts val="600"/>
              </a:spcBef>
              <a:buNone/>
            </a:pPr>
            <a:r>
              <a:rPr lang="en-US" sz="1300" dirty="0"/>
              <a:t>1 - Small Scale Manufacturing</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9" name="Content Placeholder 2">
            <a:extLst>
              <a:ext uri="{FF2B5EF4-FFF2-40B4-BE49-F238E27FC236}">
                <a16:creationId xmlns:a16="http://schemas.microsoft.com/office/drawing/2014/main" id="{FFF9EC4F-1EA2-0344-8041-162C409C454E}"/>
              </a:ext>
            </a:extLst>
          </p:cNvPr>
          <p:cNvSpPr txBox="1">
            <a:spLocks/>
          </p:cNvSpPr>
          <p:nvPr/>
        </p:nvSpPr>
        <p:spPr>
          <a:xfrm>
            <a:off x="2170521" y="1047802"/>
            <a:ext cx="2321960" cy="3852809"/>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spcBef>
                <a:spcPts val="600"/>
              </a:spcBef>
              <a:buNone/>
            </a:pPr>
            <a:r>
              <a:rPr lang="en-US" sz="1300" u="sng" dirty="0"/>
              <a:t>D Term 2019</a:t>
            </a:r>
          </a:p>
          <a:p>
            <a:pPr marL="0" indent="0">
              <a:spcBef>
                <a:spcPts val="600"/>
              </a:spcBef>
              <a:buNone/>
            </a:pPr>
            <a:r>
              <a:rPr lang="en-US" sz="1300" dirty="0"/>
              <a:t>5 - Food Prep</a:t>
            </a:r>
          </a:p>
          <a:p>
            <a:pPr marL="0" indent="0">
              <a:spcBef>
                <a:spcPts val="600"/>
              </a:spcBef>
              <a:buFont typeface="Arial" pitchFamily="34" charset="0"/>
              <a:buNone/>
            </a:pPr>
            <a:r>
              <a:rPr lang="en-US" sz="1300" dirty="0"/>
              <a:t>3 - Education</a:t>
            </a:r>
          </a:p>
          <a:p>
            <a:pPr marL="0" indent="0">
              <a:spcBef>
                <a:spcPts val="600"/>
              </a:spcBef>
              <a:buFont typeface="Arial" pitchFamily="34" charset="0"/>
              <a:buNone/>
            </a:pPr>
            <a:r>
              <a:rPr lang="en-US" sz="1300" dirty="0"/>
              <a:t>1 - Medical</a:t>
            </a:r>
          </a:p>
          <a:p>
            <a:pPr marL="0" indent="0">
              <a:spcBef>
                <a:spcPts val="600"/>
              </a:spcBef>
              <a:buFont typeface="Arial" pitchFamily="34" charset="0"/>
              <a:buNone/>
            </a:pPr>
            <a:r>
              <a:rPr lang="en-US" sz="1300" dirty="0"/>
              <a:t>1 - Manufacturing</a:t>
            </a:r>
          </a:p>
          <a:p>
            <a:pPr marL="0" indent="0">
              <a:spcBef>
                <a:spcPts val="600"/>
              </a:spcBef>
              <a:buFont typeface="Arial" pitchFamily="34" charset="0"/>
              <a:buNone/>
            </a:pPr>
            <a:r>
              <a:rPr lang="en-US" sz="1300" dirty="0"/>
              <a:t>1 - Manual Labor</a:t>
            </a:r>
          </a:p>
          <a:p>
            <a:pPr marL="0" indent="0">
              <a:spcBef>
                <a:spcPts val="600"/>
              </a:spcBef>
              <a:buNone/>
            </a:pPr>
            <a:r>
              <a:rPr lang="en-US" sz="1300" dirty="0"/>
              <a:t>1 - Transportation</a:t>
            </a:r>
          </a:p>
          <a:p>
            <a:pPr marL="0" indent="0">
              <a:spcBef>
                <a:spcPts val="600"/>
              </a:spcBef>
              <a:buFont typeface="Arial" pitchFamily="34" charset="0"/>
              <a:buNone/>
            </a:pPr>
            <a:r>
              <a:rPr lang="en-US" sz="1300" dirty="0"/>
              <a:t>1 - Waste Management</a:t>
            </a:r>
          </a:p>
          <a:p>
            <a:pPr marL="0" indent="0">
              <a:spcBef>
                <a:spcPts val="600"/>
              </a:spcBef>
              <a:buFont typeface="Arial" pitchFamily="34" charset="0"/>
              <a:buNone/>
            </a:pPr>
            <a:r>
              <a:rPr lang="en-US" sz="1300" dirty="0"/>
              <a:t>1 - Taxes</a:t>
            </a:r>
          </a:p>
          <a:p>
            <a:pPr marL="0" indent="0">
              <a:spcBef>
                <a:spcPts val="600"/>
              </a:spcBef>
              <a:buFont typeface="Arial" pitchFamily="34" charset="0"/>
              <a:buNone/>
            </a:pPr>
            <a:r>
              <a:rPr lang="en-US" sz="1300" dirty="0"/>
              <a:t>1 - Tree Logging</a:t>
            </a:r>
          </a:p>
          <a:p>
            <a:pPr marL="0" indent="0">
              <a:spcBef>
                <a:spcPts val="600"/>
              </a:spcBef>
              <a:buFont typeface="Arial" pitchFamily="34" charset="0"/>
              <a:buNone/>
            </a:pPr>
            <a:r>
              <a:rPr lang="en-US" sz="1300" dirty="0"/>
              <a:t>1 - Stock Market Trading</a:t>
            </a:r>
          </a:p>
          <a:p>
            <a:pPr marL="0" indent="0">
              <a:spcBef>
                <a:spcPts val="600"/>
              </a:spcBef>
              <a:buFont typeface="Arial" pitchFamily="34" charset="0"/>
              <a:buNone/>
            </a:pPr>
            <a:r>
              <a:rPr lang="en-US" sz="1300" dirty="0"/>
              <a:t>1 - Programming</a:t>
            </a:r>
          </a:p>
          <a:p>
            <a:pPr marL="0" indent="0">
              <a:spcBef>
                <a:spcPts val="600"/>
              </a:spcBef>
              <a:buFont typeface="Arial" pitchFamily="34" charset="0"/>
              <a:buNone/>
            </a:pPr>
            <a:r>
              <a:rPr lang="en-US" sz="1300" dirty="0"/>
              <a:t>1 - Language Translation</a:t>
            </a:r>
          </a:p>
          <a:p>
            <a:pPr marL="0" indent="0">
              <a:spcBef>
                <a:spcPts val="600"/>
              </a:spcBef>
              <a:buFont typeface="Arial" pitchFamily="34" charset="0"/>
              <a:buNone/>
            </a:pPr>
            <a:r>
              <a:rPr lang="en-US" sz="1300" dirty="0"/>
              <a:t>1 - Nothing</a:t>
            </a:r>
          </a:p>
        </p:txBody>
      </p:sp>
      <p:pic>
        <p:nvPicPr>
          <p:cNvPr id="12" name="Picture 11">
            <a:extLst>
              <a:ext uri="{FF2B5EF4-FFF2-40B4-BE49-F238E27FC236}">
                <a16:creationId xmlns:a16="http://schemas.microsoft.com/office/drawing/2014/main" id="{0507DA2D-4FD5-6045-A44E-79639C578EB0}"/>
              </a:ext>
            </a:extLst>
          </p:cNvPr>
          <p:cNvPicPr>
            <a:picLocks noChangeAspect="1"/>
          </p:cNvPicPr>
          <p:nvPr/>
        </p:nvPicPr>
        <p:blipFill>
          <a:blip r:embed="rId3"/>
          <a:stretch>
            <a:fillRect/>
          </a:stretch>
        </p:blipFill>
        <p:spPr>
          <a:xfrm>
            <a:off x="4263872" y="660492"/>
            <a:ext cx="4798260" cy="4041648"/>
          </a:xfrm>
          <a:prstGeom prst="rect">
            <a:avLst/>
          </a:prstGeom>
        </p:spPr>
      </p:pic>
      <p:sp>
        <p:nvSpPr>
          <p:cNvPr id="13" name="Slide Number Placeholder 12">
            <a:extLst>
              <a:ext uri="{FF2B5EF4-FFF2-40B4-BE49-F238E27FC236}">
                <a16:creationId xmlns:a16="http://schemas.microsoft.com/office/drawing/2014/main" id="{5846E2CA-08B5-7740-90F4-A94CBD7CDBB6}"/>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62015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468" y="405495"/>
            <a:ext cx="5347063" cy="914400"/>
          </a:xfrm>
        </p:spPr>
        <p:txBody>
          <a:bodyPr/>
          <a:lstStyle/>
          <a:p>
            <a:pPr algn="ctr"/>
            <a:r>
              <a:rPr lang="en-US" dirty="0"/>
              <a:t>Conclusion</a:t>
            </a:r>
          </a:p>
        </p:txBody>
      </p:sp>
      <p:sp>
        <p:nvSpPr>
          <p:cNvPr id="3" name="Content Placeholder 2"/>
          <p:cNvSpPr>
            <a:spLocks noGrp="1"/>
          </p:cNvSpPr>
          <p:nvPr>
            <p:ph sz="half" idx="1"/>
          </p:nvPr>
        </p:nvSpPr>
        <p:spPr>
          <a:xfrm>
            <a:off x="1898468" y="1140640"/>
            <a:ext cx="5347063" cy="914400"/>
          </a:xfrm>
        </p:spPr>
        <p:txBody>
          <a:bodyPr>
            <a:normAutofit/>
          </a:bodyPr>
          <a:lstStyle/>
          <a:p>
            <a:pPr marL="0" indent="0" algn="ctr">
              <a:buNone/>
            </a:pPr>
            <a:r>
              <a:rPr lang="en-US" sz="2400" dirty="0"/>
              <a:t>Millennials are more hackable than the next generation and Baby Boomers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Meha Mohapatra</a:t>
            </a:r>
          </a:p>
        </p:txBody>
      </p:sp>
      <p:sp>
        <p:nvSpPr>
          <p:cNvPr id="9" name="TextBox 8">
            <a:extLst>
              <a:ext uri="{FF2B5EF4-FFF2-40B4-BE49-F238E27FC236}">
                <a16:creationId xmlns:a16="http://schemas.microsoft.com/office/drawing/2014/main" id="{8166220A-410C-424D-A04E-BACB00B83440}"/>
              </a:ext>
            </a:extLst>
          </p:cNvPr>
          <p:cNvSpPr txBox="1"/>
          <p:nvPr/>
        </p:nvSpPr>
        <p:spPr>
          <a:xfrm>
            <a:off x="0" y="4726877"/>
            <a:ext cx="9144000" cy="276999"/>
          </a:xfrm>
          <a:prstGeom prst="rect">
            <a:avLst/>
          </a:prstGeom>
          <a:noFill/>
        </p:spPr>
        <p:txBody>
          <a:bodyPr wrap="square" rtlCol="0">
            <a:spAutoFit/>
          </a:bodyPr>
          <a:lstStyle/>
          <a:p>
            <a:pPr algn="r"/>
            <a:r>
              <a:rPr lang="en-US" sz="1200" dirty="0"/>
              <a:t>[</a:t>
            </a:r>
            <a:r>
              <a:rPr lang="en-US" sz="1200" dirty="0">
                <a:solidFill>
                  <a:schemeClr val="tx1"/>
                </a:solidFill>
              </a:rPr>
              <a:t>2,4,5]</a:t>
            </a:r>
          </a:p>
        </p:txBody>
      </p:sp>
      <p:pic>
        <p:nvPicPr>
          <p:cNvPr id="1026" name="Picture 2" descr="Image result for generation breakdown">
            <a:extLst>
              <a:ext uri="{FF2B5EF4-FFF2-40B4-BE49-F238E27FC236}">
                <a16:creationId xmlns:a16="http://schemas.microsoft.com/office/drawing/2014/main" id="{CBD95B0D-E482-4FC5-8AC5-90A292E93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68" y="1950255"/>
            <a:ext cx="5347063" cy="290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8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sz="half" idx="1"/>
          </p:nvPr>
        </p:nvSpPr>
        <p:spPr>
          <a:xfrm>
            <a:off x="685800" y="1352551"/>
            <a:ext cx="4038600" cy="3352800"/>
          </a:xfrm>
        </p:spPr>
        <p:txBody>
          <a:bodyPr>
            <a:normAutofit/>
          </a:bodyPr>
          <a:lstStyle/>
          <a:p>
            <a:r>
              <a:rPr lang="en-US" dirty="0"/>
              <a:t>Hacking  </a:t>
            </a:r>
            <a:r>
              <a:rPr lang="en-US" dirty="0">
                <a:sym typeface="Wingdings" panose="05000000000000000000" pitchFamily="2" charset="2"/>
              </a:rPr>
              <a:t> Digital Information Theft</a:t>
            </a:r>
            <a:endParaRPr lang="en-US" dirty="0"/>
          </a:p>
          <a:p>
            <a:r>
              <a:rPr lang="en-US" dirty="0"/>
              <a:t>Can happen anywhere and at anytime</a:t>
            </a:r>
          </a:p>
          <a:p>
            <a:pPr lvl="1"/>
            <a:r>
              <a:rPr lang="en-US" dirty="0"/>
              <a:t>Calls, Texts, Emails, Social Media</a:t>
            </a:r>
          </a:p>
          <a:p>
            <a:r>
              <a:rPr lang="en-US" dirty="0"/>
              <a:t>What you do matters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Meha Mohapatra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a:t>
            </a:r>
            <a:endParaRPr lang="en-US" sz="1200" dirty="0">
              <a:solidFill>
                <a:schemeClr val="tx1"/>
              </a:solidFill>
            </a:endParaRPr>
          </a:p>
        </p:txBody>
      </p:sp>
      <p:pic>
        <p:nvPicPr>
          <p:cNvPr id="2052" name="Picture 4" descr="Image result for hacking">
            <a:extLst>
              <a:ext uri="{FF2B5EF4-FFF2-40B4-BE49-F238E27FC236}">
                <a16:creationId xmlns:a16="http://schemas.microsoft.com/office/drawing/2014/main" id="{B85020AD-DD74-4964-B706-2BF8D0C29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254" y="1904319"/>
            <a:ext cx="41910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578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General reasons</a:t>
            </a:r>
          </a:p>
        </p:txBody>
      </p:sp>
      <p:sp>
        <p:nvSpPr>
          <p:cNvPr id="3" name="Content Placeholder 2"/>
          <p:cNvSpPr>
            <a:spLocks noGrp="1"/>
          </p:cNvSpPr>
          <p:nvPr>
            <p:ph sz="half" idx="1"/>
          </p:nvPr>
        </p:nvSpPr>
        <p:spPr>
          <a:xfrm>
            <a:off x="478972" y="1052650"/>
            <a:ext cx="5712822" cy="3127464"/>
          </a:xfrm>
        </p:spPr>
        <p:txBody>
          <a:bodyPr>
            <a:normAutofit/>
          </a:bodyPr>
          <a:lstStyle/>
          <a:p>
            <a:r>
              <a:rPr lang="en-US" dirty="0"/>
              <a:t>PASSWORDS REUSE:</a:t>
            </a:r>
          </a:p>
          <a:p>
            <a:pPr lvl="1"/>
            <a:r>
              <a:rPr lang="en-US" dirty="0"/>
              <a:t>85% of millennials say they reuse online passwords</a:t>
            </a:r>
          </a:p>
          <a:p>
            <a:pPr lvl="1"/>
            <a:r>
              <a:rPr lang="en-US" dirty="0"/>
              <a:t>79% of Gen X-</a:t>
            </a:r>
            <a:r>
              <a:rPr lang="en-US" dirty="0" err="1"/>
              <a:t>ers</a:t>
            </a:r>
            <a:r>
              <a:rPr lang="en-US" dirty="0"/>
              <a:t> and 74% of Baby Boomers</a:t>
            </a:r>
          </a:p>
          <a:p>
            <a:r>
              <a:rPr lang="en-US" dirty="0"/>
              <a:t>SECURITY WORKAROUNDS:</a:t>
            </a:r>
          </a:p>
          <a:p>
            <a:pPr lvl="1"/>
            <a:r>
              <a:rPr lang="en-US" dirty="0"/>
              <a:t>Millennials were the most likely to find "security workarounds" to avoid workplace digital restrictions.</a:t>
            </a:r>
          </a:p>
          <a:p>
            <a:r>
              <a:rPr lang="en-US" dirty="0"/>
              <a:t>FRIEND REQUESTS:</a:t>
            </a:r>
          </a:p>
          <a:p>
            <a:pPr lvl="1"/>
            <a:r>
              <a:rPr lang="en-US" dirty="0"/>
              <a:t>Millennials  accepting stranger’s friend request &gt; other two age groups </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Meha Mohapatra</a:t>
            </a:r>
          </a:p>
        </p:txBody>
      </p:sp>
      <p:sp>
        <p:nvSpPr>
          <p:cNvPr id="9" name="TextBox 8">
            <a:extLst>
              <a:ext uri="{FF2B5EF4-FFF2-40B4-BE49-F238E27FC236}">
                <a16:creationId xmlns:a16="http://schemas.microsoft.com/office/drawing/2014/main" id="{8166220A-410C-424D-A04E-BACB00B83440}"/>
              </a:ext>
            </a:extLst>
          </p:cNvPr>
          <p:cNvSpPr txBox="1"/>
          <p:nvPr/>
        </p:nvSpPr>
        <p:spPr>
          <a:xfrm>
            <a:off x="0" y="4726877"/>
            <a:ext cx="9144000" cy="276999"/>
          </a:xfrm>
          <a:prstGeom prst="rect">
            <a:avLst/>
          </a:prstGeom>
          <a:noFill/>
        </p:spPr>
        <p:txBody>
          <a:bodyPr wrap="square" rtlCol="0">
            <a:spAutoFit/>
          </a:bodyPr>
          <a:lstStyle/>
          <a:p>
            <a:pPr algn="r"/>
            <a:r>
              <a:rPr lang="en-US" sz="1200" dirty="0"/>
              <a:t>[</a:t>
            </a:r>
            <a:r>
              <a:rPr lang="en-US" sz="1200" dirty="0">
                <a:solidFill>
                  <a:schemeClr val="tx1"/>
                </a:solidFill>
              </a:rPr>
              <a:t>2]</a:t>
            </a:r>
          </a:p>
        </p:txBody>
      </p:sp>
      <p:pic>
        <p:nvPicPr>
          <p:cNvPr id="10" name="Picture 9">
            <a:extLst>
              <a:ext uri="{FF2B5EF4-FFF2-40B4-BE49-F238E27FC236}">
                <a16:creationId xmlns:a16="http://schemas.microsoft.com/office/drawing/2014/main" id="{ED818A30-2AEC-4DE8-A69E-BE5714760763}"/>
              </a:ext>
            </a:extLst>
          </p:cNvPr>
          <p:cNvPicPr>
            <a:picLocks noChangeAspect="1"/>
          </p:cNvPicPr>
          <p:nvPr/>
        </p:nvPicPr>
        <p:blipFill rotWithShape="1">
          <a:blip r:embed="rId3"/>
          <a:srcRect l="22286" t="42328" r="60667" b="23979"/>
          <a:stretch/>
        </p:blipFill>
        <p:spPr>
          <a:xfrm>
            <a:off x="6006737" y="1094097"/>
            <a:ext cx="2658291" cy="2955306"/>
          </a:xfrm>
          <a:prstGeom prst="rect">
            <a:avLst/>
          </a:prstGeom>
        </p:spPr>
      </p:pic>
    </p:spTree>
    <p:extLst>
      <p:ext uri="{BB962C8B-B14F-4D97-AF65-F5344CB8AC3E}">
        <p14:creationId xmlns:p14="http://schemas.microsoft.com/office/powerpoint/2010/main" val="1694098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INTERNET/social media use</a:t>
            </a:r>
          </a:p>
        </p:txBody>
      </p:sp>
      <p:sp>
        <p:nvSpPr>
          <p:cNvPr id="3" name="Content Placeholder 2"/>
          <p:cNvSpPr>
            <a:spLocks noGrp="1"/>
          </p:cNvSpPr>
          <p:nvPr>
            <p:ph sz="half" idx="1"/>
          </p:nvPr>
        </p:nvSpPr>
        <p:spPr>
          <a:xfrm>
            <a:off x="478971" y="1052650"/>
            <a:ext cx="5277395" cy="1272540"/>
          </a:xfrm>
        </p:spPr>
        <p:txBody>
          <a:bodyPr>
            <a:normAutofit/>
          </a:bodyPr>
          <a:lstStyle/>
          <a:p>
            <a:r>
              <a:rPr lang="en-US" dirty="0"/>
              <a:t>Millennials use internet as a means to interact with others </a:t>
            </a:r>
          </a:p>
          <a:p>
            <a:r>
              <a:rPr lang="en-US" dirty="0"/>
              <a:t>Boomers use internet for non-social reasons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Meha Mohapatra</a:t>
            </a:r>
          </a:p>
        </p:txBody>
      </p:sp>
      <p:sp>
        <p:nvSpPr>
          <p:cNvPr id="9" name="TextBox 8">
            <a:extLst>
              <a:ext uri="{FF2B5EF4-FFF2-40B4-BE49-F238E27FC236}">
                <a16:creationId xmlns:a16="http://schemas.microsoft.com/office/drawing/2014/main" id="{8166220A-410C-424D-A04E-BACB00B83440}"/>
              </a:ext>
            </a:extLst>
          </p:cNvPr>
          <p:cNvSpPr txBox="1"/>
          <p:nvPr/>
        </p:nvSpPr>
        <p:spPr>
          <a:xfrm>
            <a:off x="0" y="4726877"/>
            <a:ext cx="9144000" cy="276999"/>
          </a:xfrm>
          <a:prstGeom prst="rect">
            <a:avLst/>
          </a:prstGeom>
          <a:noFill/>
        </p:spPr>
        <p:txBody>
          <a:bodyPr wrap="square" rtlCol="0">
            <a:spAutoFit/>
          </a:bodyPr>
          <a:lstStyle/>
          <a:p>
            <a:pPr algn="r"/>
            <a:r>
              <a:rPr lang="en-US" sz="1200" dirty="0"/>
              <a:t>[</a:t>
            </a:r>
            <a:r>
              <a:rPr lang="en-US" sz="1200" dirty="0">
                <a:solidFill>
                  <a:schemeClr val="tx1"/>
                </a:solidFill>
              </a:rPr>
              <a:t>5,6,7]</a:t>
            </a:r>
          </a:p>
        </p:txBody>
      </p:sp>
      <p:pic>
        <p:nvPicPr>
          <p:cNvPr id="4" name="Picture 3">
            <a:extLst>
              <a:ext uri="{FF2B5EF4-FFF2-40B4-BE49-F238E27FC236}">
                <a16:creationId xmlns:a16="http://schemas.microsoft.com/office/drawing/2014/main" id="{C73739AD-831B-46A8-9AB9-FE079EAAB498}"/>
              </a:ext>
            </a:extLst>
          </p:cNvPr>
          <p:cNvPicPr>
            <a:picLocks noChangeAspect="1"/>
          </p:cNvPicPr>
          <p:nvPr/>
        </p:nvPicPr>
        <p:blipFill rotWithShape="1">
          <a:blip r:embed="rId3"/>
          <a:srcRect l="11429" t="26296" r="42475" b="19577"/>
          <a:stretch/>
        </p:blipFill>
        <p:spPr>
          <a:xfrm>
            <a:off x="4692996" y="2462279"/>
            <a:ext cx="3681261" cy="2431515"/>
          </a:xfrm>
          <a:prstGeom prst="rect">
            <a:avLst/>
          </a:prstGeom>
        </p:spPr>
      </p:pic>
      <p:pic>
        <p:nvPicPr>
          <p:cNvPr id="8" name="Picture 7">
            <a:extLst>
              <a:ext uri="{FF2B5EF4-FFF2-40B4-BE49-F238E27FC236}">
                <a16:creationId xmlns:a16="http://schemas.microsoft.com/office/drawing/2014/main" id="{65329C21-2D05-41D6-974F-98DD0F64EE93}"/>
              </a:ext>
            </a:extLst>
          </p:cNvPr>
          <p:cNvPicPr>
            <a:picLocks noChangeAspect="1"/>
          </p:cNvPicPr>
          <p:nvPr/>
        </p:nvPicPr>
        <p:blipFill rotWithShape="1">
          <a:blip r:embed="rId4"/>
          <a:srcRect l="10857" t="18477" r="42286" b="24488"/>
          <a:stretch/>
        </p:blipFill>
        <p:spPr>
          <a:xfrm>
            <a:off x="685800" y="2344891"/>
            <a:ext cx="3681261" cy="2520485"/>
          </a:xfrm>
          <a:prstGeom prst="rect">
            <a:avLst/>
          </a:prstGeom>
        </p:spPr>
      </p:pic>
    </p:spTree>
    <p:extLst>
      <p:ext uri="{BB962C8B-B14F-4D97-AF65-F5344CB8AC3E}">
        <p14:creationId xmlns:p14="http://schemas.microsoft.com/office/powerpoint/2010/main" val="222637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Meha Mohapatra</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[8]</a:t>
            </a:r>
            <a:endParaRPr lang="en-US" sz="1200" dirty="0">
              <a:solidFill>
                <a:schemeClr val="tx1"/>
              </a:solidFill>
            </a:endParaRPr>
          </a:p>
        </p:txBody>
      </p:sp>
      <p:sp>
        <p:nvSpPr>
          <p:cNvPr id="14" name="Title 1">
            <a:extLst>
              <a:ext uri="{FF2B5EF4-FFF2-40B4-BE49-F238E27FC236}">
                <a16:creationId xmlns:a16="http://schemas.microsoft.com/office/drawing/2014/main" id="{A79EB44C-65AD-4F4F-BEE1-AFAE91551707}"/>
              </a:ext>
            </a:extLst>
          </p:cNvPr>
          <p:cNvSpPr txBox="1">
            <a:spLocks/>
          </p:cNvSpPr>
          <p:nvPr/>
        </p:nvSpPr>
        <p:spPr>
          <a:xfrm>
            <a:off x="713015" y="438151"/>
            <a:ext cx="6428014" cy="914400"/>
          </a:xfrm>
          <a:prstGeom prst="rect">
            <a:avLst/>
          </a:prstGeom>
          <a:effectLst/>
        </p:spPr>
        <p:txBody>
          <a:bodyPr vert="horz" lIns="91436" tIns="45718" rIns="91436" bIns="45718" rtlCol="0" anchor="ctr" anchorCtr="0">
            <a:normAutofit/>
          </a:bodyPr>
          <a:lst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a:lstStyle>
          <a:p>
            <a:r>
              <a:rPr lang="en-US" dirty="0"/>
              <a:t>Time and locations stamps are dangerous</a:t>
            </a:r>
          </a:p>
        </p:txBody>
      </p:sp>
      <p:graphicFrame>
        <p:nvGraphicFramePr>
          <p:cNvPr id="2" name="Diagram 1">
            <a:extLst>
              <a:ext uri="{FF2B5EF4-FFF2-40B4-BE49-F238E27FC236}">
                <a16:creationId xmlns:a16="http://schemas.microsoft.com/office/drawing/2014/main" id="{79E71F6B-58DA-42F2-95EC-D7A7248EE41F}"/>
              </a:ext>
            </a:extLst>
          </p:cNvPr>
          <p:cNvGraphicFramePr/>
          <p:nvPr>
            <p:extLst/>
          </p:nvPr>
        </p:nvGraphicFramePr>
        <p:xfrm>
          <a:off x="1019629" y="1021394"/>
          <a:ext cx="7640138" cy="3683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7930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352551"/>
            <a:ext cx="7772400" cy="3585210"/>
          </a:xfrm>
        </p:spPr>
        <p:txBody>
          <a:bodyPr lIns="91440">
            <a:normAutofit lnSpcReduction="10000"/>
          </a:bodyPr>
          <a:lstStyle/>
          <a:p>
            <a:pPr marL="0" indent="0">
              <a:buNone/>
            </a:pPr>
            <a:r>
              <a:rPr lang="en-US" sz="1400" dirty="0"/>
              <a:t>[1] https://www.computerhope.com/issues/ch001530.htm, April 15 2019</a:t>
            </a:r>
          </a:p>
          <a:p>
            <a:pPr marL="0" indent="0">
              <a:buNone/>
            </a:pPr>
            <a:r>
              <a:rPr lang="en-US" sz="1400" dirty="0"/>
              <a:t>[2] https://www.businessinsider.com/millennials-are-most-vulnerable-to-hacks-2015-5, April 15 2019</a:t>
            </a:r>
          </a:p>
          <a:p>
            <a:pPr marL="0" indent="0">
              <a:buNone/>
            </a:pPr>
            <a:r>
              <a:rPr lang="en-US" sz="1400" dirty="0"/>
              <a:t>[3] https://www.fbi.gov/contact-us/field-offices/pittsburgh/news/press-releases/fbi-warns-of-phone-scam-that-uses-the-fbis-name-to-threaten-arrest, April 15 2019</a:t>
            </a:r>
          </a:p>
          <a:p>
            <a:pPr marL="0" indent="0">
              <a:buNone/>
            </a:pPr>
            <a:r>
              <a:rPr lang="en-US" sz="1400" dirty="0"/>
              <a:t>[4] https://www.pewresearch.org/fact-tank/2019/01/17/where-millennials-end-and-generation-z-begins/, April 15 2019</a:t>
            </a:r>
          </a:p>
          <a:p>
            <a:pPr marL="0" indent="0">
              <a:buNone/>
            </a:pPr>
            <a:r>
              <a:rPr lang="en-US" sz="1400" dirty="0"/>
              <a:t>[5] https://www.forbes.com/sites/kevinmurnane/2016/04/18/how-the-boomers-differ-from-everybody-in-their-approach-to-online-privacy-and-security/#2f35e2bc254d, April 15 2019</a:t>
            </a:r>
          </a:p>
          <a:p>
            <a:pPr marL="0" indent="0">
              <a:buNone/>
            </a:pPr>
            <a:r>
              <a:rPr lang="en-US" sz="1400" dirty="0"/>
              <a:t>[6] https://www.forbes.com/sites/kevinmurnane/2016/04/13/how-older-and-younger-millennials-differ-in-their-approach-to-online-privacy-and-security/#2819c689aa3b, April 15 2019</a:t>
            </a:r>
          </a:p>
          <a:p>
            <a:pPr marL="0" indent="0">
              <a:buNone/>
            </a:pPr>
            <a:r>
              <a:rPr lang="en-US" sz="1400" dirty="0"/>
              <a:t>[7] https://mediag.com/blog/social-media-hacking-in-2018/, April 20 2019</a:t>
            </a:r>
          </a:p>
          <a:p>
            <a:pPr marL="0" indent="0">
              <a:buNone/>
            </a:pPr>
            <a:r>
              <a:rPr lang="en-US" sz="1400" dirty="0"/>
              <a:t>[8] https://computer.howstuffworks.com/internet/social-networking/information/how-online-social-networks-work2.htm, April 21 2019</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25</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err="1">
                <a:solidFill>
                  <a:schemeClr val="tx1"/>
                </a:solidFill>
                <a:latin typeface="+mj-lt"/>
              </a:rPr>
              <a:t>Meha</a:t>
            </a:r>
            <a:r>
              <a:rPr lang="en-US" sz="1400" dirty="0">
                <a:solidFill>
                  <a:schemeClr val="tx1"/>
                </a:solidFill>
                <a:latin typeface="+mj-lt"/>
              </a:rPr>
              <a:t> Mohapatra</a:t>
            </a:r>
          </a:p>
        </p:txBody>
      </p:sp>
    </p:spTree>
    <p:extLst>
      <p:ext uri="{BB962C8B-B14F-4D97-AF65-F5344CB8AC3E}">
        <p14:creationId xmlns:p14="http://schemas.microsoft.com/office/powerpoint/2010/main" val="3231435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Mob mentality on The Internet: </a:t>
            </a:r>
            <a:br>
              <a:rPr lang="en-US" dirty="0"/>
            </a:br>
            <a:r>
              <a:rPr lang="en-US" dirty="0"/>
              <a:t>For Triumph and Terror</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Saul Woolf</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26</a:t>
            </a:fld>
            <a:endParaRPr lang="en-US"/>
          </a:p>
        </p:txBody>
      </p:sp>
    </p:spTree>
    <p:extLst>
      <p:ext uri="{BB962C8B-B14F-4D97-AF65-F5344CB8AC3E}">
        <p14:creationId xmlns:p14="http://schemas.microsoft.com/office/powerpoint/2010/main" val="162827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br>
              <a:rPr lang="en-US" dirty="0"/>
            </a:br>
            <a:r>
              <a:rPr lang="en-US" dirty="0"/>
              <a:t>Dynamics of Mob mentality</a:t>
            </a:r>
          </a:p>
        </p:txBody>
      </p:sp>
      <p:sp>
        <p:nvSpPr>
          <p:cNvPr id="3" name="Content Placeholder 2"/>
          <p:cNvSpPr>
            <a:spLocks noGrp="1"/>
          </p:cNvSpPr>
          <p:nvPr>
            <p:ph sz="half" idx="1"/>
          </p:nvPr>
        </p:nvSpPr>
        <p:spPr/>
        <p:txBody>
          <a:bodyPr/>
          <a:lstStyle/>
          <a:p>
            <a:r>
              <a:rPr lang="en-US" dirty="0"/>
              <a:t>Contagion Theory (Crowd Frenzy)</a:t>
            </a:r>
          </a:p>
          <a:p>
            <a:r>
              <a:rPr lang="en-US" dirty="0"/>
              <a:t>Convergence Theory</a:t>
            </a:r>
          </a:p>
          <a:p>
            <a:r>
              <a:rPr lang="en-US" dirty="0"/>
              <a:t>Emergent Norm Theory</a:t>
            </a:r>
          </a:p>
          <a:p>
            <a:pPr marL="0" indent="0">
              <a:buNone/>
            </a:pPr>
            <a:endParaRPr lang="en-US" dirty="0"/>
          </a:p>
          <a:p>
            <a:pPr marL="0" indent="0" algn="ctr">
              <a:buNone/>
            </a:pPr>
            <a:r>
              <a:rPr lang="en-US" dirty="0"/>
              <a:t>“</a:t>
            </a:r>
            <a:r>
              <a:rPr lang="en-US" b="1" dirty="0"/>
              <a:t>One dog may bark at you but it’s more likely that a pack will attack you.”</a:t>
            </a:r>
          </a:p>
          <a:p>
            <a:pPr marL="0" indent="0">
              <a:buNone/>
            </a:pPr>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[5], [6], [7], [11]</a:t>
            </a:r>
          </a:p>
        </p:txBody>
      </p:sp>
      <p:sp>
        <p:nvSpPr>
          <p:cNvPr id="9" name="TextBox 8">
            <a:extLst>
              <a:ext uri="{FF2B5EF4-FFF2-40B4-BE49-F238E27FC236}">
                <a16:creationId xmlns:a16="http://schemas.microsoft.com/office/drawing/2014/main" id="{CCD1C58F-45BD-FB40-81BE-CE5A52EC81F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7170" name="Picture 2" descr="Image result for mob mentality">
            <a:extLst>
              <a:ext uri="{FF2B5EF4-FFF2-40B4-BE49-F238E27FC236}">
                <a16:creationId xmlns:a16="http://schemas.microsoft.com/office/drawing/2014/main" id="{EDE5674C-072D-8D4E-B61A-B2EB39BEF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52551"/>
            <a:ext cx="4169428" cy="269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265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Mobs: Alicia Ann Lynch (Nov. 2013)</a:t>
            </a:r>
          </a:p>
        </p:txBody>
      </p:sp>
      <p:sp>
        <p:nvSpPr>
          <p:cNvPr id="3" name="Content Placeholder 2"/>
          <p:cNvSpPr>
            <a:spLocks noGrp="1"/>
          </p:cNvSpPr>
          <p:nvPr>
            <p:ph sz="half" idx="1"/>
          </p:nvPr>
        </p:nvSpPr>
        <p:spPr/>
        <p:txBody>
          <a:bodyPr/>
          <a:lstStyle/>
          <a:p>
            <a:r>
              <a:rPr lang="en-US" dirty="0"/>
              <a:t>22-year old from Michigan</a:t>
            </a:r>
          </a:p>
          <a:p>
            <a:r>
              <a:rPr lang="en-US" dirty="0"/>
              <a:t>Posted a picture of her Halloween Costume: Boston Marathon bombing victim.</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[8], [9]</a:t>
            </a:r>
            <a:endParaRPr lang="en-US" sz="1200" dirty="0">
              <a:solidFill>
                <a:schemeClr val="tx1"/>
              </a:solidFill>
            </a:endParaRPr>
          </a:p>
        </p:txBody>
      </p:sp>
      <p:sp>
        <p:nvSpPr>
          <p:cNvPr id="9" name="TextBox 8">
            <a:extLst>
              <a:ext uri="{FF2B5EF4-FFF2-40B4-BE49-F238E27FC236}">
                <a16:creationId xmlns:a16="http://schemas.microsoft.com/office/drawing/2014/main" id="{CCD1C58F-45BD-FB40-81BE-CE5A52EC81F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2050" name="Picture 2" descr="https://img.buzzfeed.com/buzzfeed-static/static/2013-11/enhanced/webdr06/2/13/enhanced-buzz-24989-1383413382-11.jpg?downsize=800:*&amp;output-format=auto&amp;output-quality=auto">
            <a:extLst>
              <a:ext uri="{FF2B5EF4-FFF2-40B4-BE49-F238E27FC236}">
                <a16:creationId xmlns:a16="http://schemas.microsoft.com/office/drawing/2014/main" id="{D55ABE59-A7BA-EF48-BA1D-EC4EA5B2D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676" y="1352551"/>
            <a:ext cx="2385248"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70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Mobs: Alicia Ann Lynch (Nov. 2013)</a:t>
            </a:r>
          </a:p>
        </p:txBody>
      </p:sp>
      <p:sp>
        <p:nvSpPr>
          <p:cNvPr id="3" name="Content Placeholder 2"/>
          <p:cNvSpPr>
            <a:spLocks noGrp="1"/>
          </p:cNvSpPr>
          <p:nvPr>
            <p:ph sz="half" idx="1"/>
          </p:nvPr>
        </p:nvSpPr>
        <p:spPr/>
        <p:txBody>
          <a:bodyPr>
            <a:normAutofit lnSpcReduction="10000"/>
          </a:bodyPr>
          <a:lstStyle/>
          <a:p>
            <a:r>
              <a:rPr lang="en-US" dirty="0"/>
              <a:t>Immediate, massive backlash on twitter:</a:t>
            </a:r>
          </a:p>
          <a:p>
            <a:pPr lvl="1"/>
            <a:r>
              <a:rPr lang="en-US" dirty="0"/>
              <a:t>@_JMej27: “Just saw the Boston Marathon costume...insensitive, low, heartless 140 characters is not enough for such disrespect”</a:t>
            </a:r>
          </a:p>
          <a:p>
            <a:pPr lvl="1"/>
            <a:r>
              <a:rPr lang="en-US" dirty="0"/>
              <a:t>@</a:t>
            </a:r>
            <a:r>
              <a:rPr lang="en-US" dirty="0" err="1"/>
              <a:t>KeithGilchrist</a:t>
            </a:r>
            <a:r>
              <a:rPr lang="en-US" dirty="0"/>
              <a:t>: “I forgot you can anonymously send shit (literally, shit) through the mail. I think @</a:t>
            </a:r>
            <a:r>
              <a:rPr lang="en-US" dirty="0" err="1"/>
              <a:t>SomeSKANKinMI</a:t>
            </a:r>
            <a:r>
              <a:rPr lang="en-US" dirty="0"/>
              <a:t> can expect a delivery”</a:t>
            </a:r>
          </a:p>
          <a:p>
            <a:pPr lvl="1"/>
            <a:r>
              <a:rPr lang="en-US" dirty="0"/>
              <a:t>@</a:t>
            </a:r>
            <a:r>
              <a:rPr lang="en-US" dirty="0" err="1"/>
              <a:t>Jduham</a:t>
            </a:r>
            <a:r>
              <a:rPr lang="en-US" dirty="0"/>
              <a:t>: “Is that chick with the marathon bombing </a:t>
            </a:r>
            <a:r>
              <a:rPr lang="en-US" dirty="0" err="1"/>
              <a:t>halloween</a:t>
            </a:r>
            <a:r>
              <a:rPr lang="en-US" dirty="0"/>
              <a:t> costume dead yet? have we killed her yet? If we </a:t>
            </a:r>
            <a:r>
              <a:rPr lang="en-US" dirty="0" err="1"/>
              <a:t>havent</a:t>
            </a:r>
            <a:r>
              <a:rPr lang="en-US" dirty="0"/>
              <a:t>, then what are we waiting for?”</a:t>
            </a:r>
          </a:p>
          <a:p>
            <a:pPr lvl="1"/>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[8], [9]</a:t>
            </a:r>
          </a:p>
        </p:txBody>
      </p:sp>
      <p:sp>
        <p:nvSpPr>
          <p:cNvPr id="9" name="TextBox 8">
            <a:extLst>
              <a:ext uri="{FF2B5EF4-FFF2-40B4-BE49-F238E27FC236}">
                <a16:creationId xmlns:a16="http://schemas.microsoft.com/office/drawing/2014/main" id="{CCD1C58F-45BD-FB40-81BE-CE5A52EC81F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1026" name="Picture 2" descr="https://img.buzzfeed.com/buzzfeed-static/static/2013-11/enhanced/webdr03/2/13/enhanced-buzz-14230-1383414785-0.jpg?downsize=800:*&amp;output-format=auto&amp;output-quality=auto">
            <a:extLst>
              <a:ext uri="{FF2B5EF4-FFF2-40B4-BE49-F238E27FC236}">
                <a16:creationId xmlns:a16="http://schemas.microsoft.com/office/drawing/2014/main" id="{D395602F-C492-2344-9754-E7B842FE6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75212"/>
            <a:ext cx="3955220" cy="219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51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p:txBody>
          <a:bodyPr/>
          <a:lstStyle/>
          <a:p>
            <a:pPr marL="0" indent="0">
              <a:buNone/>
            </a:pPr>
            <a:r>
              <a:rPr lang="en-US" dirty="0"/>
              <a:t>60 Max Possible</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2019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3</a:t>
            </a:fld>
            <a:endParaRPr lang="en-US"/>
          </a:p>
        </p:txBody>
      </p:sp>
      <p:pic>
        <p:nvPicPr>
          <p:cNvPr id="13" name="Picture 12">
            <a:extLst>
              <a:ext uri="{FF2B5EF4-FFF2-40B4-BE49-F238E27FC236}">
                <a16:creationId xmlns:a16="http://schemas.microsoft.com/office/drawing/2014/main" id="{6073CB57-1D04-1E4D-8DF9-E911C30571BB}"/>
              </a:ext>
            </a:extLst>
          </p:cNvPr>
          <p:cNvPicPr>
            <a:picLocks noChangeAspect="1"/>
          </p:cNvPicPr>
          <p:nvPr/>
        </p:nvPicPr>
        <p:blipFill>
          <a:blip r:embed="rId3"/>
          <a:stretch>
            <a:fillRect/>
          </a:stretch>
        </p:blipFill>
        <p:spPr>
          <a:xfrm>
            <a:off x="3146304" y="333756"/>
            <a:ext cx="5685276" cy="4809744"/>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Mobs: Justine Sacco (Dec. 2013)</a:t>
            </a:r>
          </a:p>
        </p:txBody>
      </p:sp>
      <p:sp>
        <p:nvSpPr>
          <p:cNvPr id="3" name="Content Placeholder 2"/>
          <p:cNvSpPr>
            <a:spLocks noGrp="1"/>
          </p:cNvSpPr>
          <p:nvPr>
            <p:ph sz="half" idx="1"/>
          </p:nvPr>
        </p:nvSpPr>
        <p:spPr/>
        <p:txBody>
          <a:bodyPr/>
          <a:lstStyle/>
          <a:p>
            <a:r>
              <a:rPr lang="en-US" dirty="0"/>
              <a:t>Senior Director of Corporate Communications at IAC</a:t>
            </a:r>
          </a:p>
          <a:p>
            <a:r>
              <a:rPr lang="en-US" dirty="0"/>
              <a:t>Before turning off her phone for a flight, she tweeted: “Going to Africa. Hope I don’t get AIDS. Just kidding. I’m white!”</a:t>
            </a:r>
          </a:p>
          <a:p>
            <a:r>
              <a:rPr lang="en-US" dirty="0"/>
              <a:t>Twitter backlash was quick and massive, with the hashtag, </a:t>
            </a:r>
            <a:r>
              <a:rPr lang="en-US" i="1" dirty="0"/>
              <a:t>#</a:t>
            </a:r>
            <a:r>
              <a:rPr lang="en-US" i="1" dirty="0" err="1"/>
              <a:t>HasJustineLandedYet</a:t>
            </a:r>
            <a:endParaRPr lang="en-US" i="1"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[8]</a:t>
            </a:r>
            <a:endParaRPr lang="en-US" sz="1200" dirty="0">
              <a:solidFill>
                <a:schemeClr val="tx1"/>
              </a:solidFill>
            </a:endParaRPr>
          </a:p>
        </p:txBody>
      </p:sp>
      <p:sp>
        <p:nvSpPr>
          <p:cNvPr id="9" name="TextBox 8">
            <a:extLst>
              <a:ext uri="{FF2B5EF4-FFF2-40B4-BE49-F238E27FC236}">
                <a16:creationId xmlns:a16="http://schemas.microsoft.com/office/drawing/2014/main" id="{CCD1C58F-45BD-FB40-81BE-CE5A52EC81F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3080" name="Picture 8" descr="Image result for justine sacco">
            <a:extLst>
              <a:ext uri="{FF2B5EF4-FFF2-40B4-BE49-F238E27FC236}">
                <a16:creationId xmlns:a16="http://schemas.microsoft.com/office/drawing/2014/main" id="{F2DF8503-1B9C-E449-ABAC-7AE91CA08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624" y="1309260"/>
            <a:ext cx="2524979" cy="2524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223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Mobs: Walter Palmer (July 2015)</a:t>
            </a:r>
          </a:p>
        </p:txBody>
      </p:sp>
      <p:sp>
        <p:nvSpPr>
          <p:cNvPr id="3" name="Content Placeholder 2"/>
          <p:cNvSpPr>
            <a:spLocks noGrp="1"/>
          </p:cNvSpPr>
          <p:nvPr>
            <p:ph sz="half" idx="1"/>
          </p:nvPr>
        </p:nvSpPr>
        <p:spPr/>
        <p:txBody>
          <a:bodyPr/>
          <a:lstStyle/>
          <a:p>
            <a:r>
              <a:rPr lang="en-US" dirty="0"/>
              <a:t>Dentist who owned his own dental practice</a:t>
            </a:r>
          </a:p>
          <a:p>
            <a:r>
              <a:rPr lang="en-US" dirty="0"/>
              <a:t>Peta called him out for one of his hunting expeditions</a:t>
            </a:r>
          </a:p>
          <a:p>
            <a:r>
              <a:rPr lang="en-US" dirty="0"/>
              <a:t>Received massive backlash and hate on social media</a:t>
            </a:r>
          </a:p>
          <a:p>
            <a:pPr lvl="1"/>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[8]</a:t>
            </a:r>
            <a:endParaRPr lang="en-US" sz="1200" dirty="0">
              <a:solidFill>
                <a:schemeClr val="tx1"/>
              </a:solidFill>
            </a:endParaRPr>
          </a:p>
        </p:txBody>
      </p:sp>
      <p:sp>
        <p:nvSpPr>
          <p:cNvPr id="9" name="TextBox 8">
            <a:extLst>
              <a:ext uri="{FF2B5EF4-FFF2-40B4-BE49-F238E27FC236}">
                <a16:creationId xmlns:a16="http://schemas.microsoft.com/office/drawing/2014/main" id="{CCD1C58F-45BD-FB40-81BE-CE5A52EC81F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3074" name="Picture 2" descr="https://qph.fs.quoracdn.net/main-qimg-2844d6af47c34e7680247cc0db86844b">
            <a:extLst>
              <a:ext uri="{FF2B5EF4-FFF2-40B4-BE49-F238E27FC236}">
                <a16:creationId xmlns:a16="http://schemas.microsoft.com/office/drawing/2014/main" id="{8ED2E463-8A7A-574E-8A2E-3DD98930E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190622"/>
            <a:ext cx="4235731" cy="2385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A9A6BE-30C4-524B-9F91-D589340453F1}"/>
              </a:ext>
            </a:extLst>
          </p:cNvPr>
          <p:cNvPicPr>
            <a:picLocks noChangeAspect="1"/>
          </p:cNvPicPr>
          <p:nvPr/>
        </p:nvPicPr>
        <p:blipFill>
          <a:blip r:embed="rId4"/>
          <a:stretch>
            <a:fillRect/>
          </a:stretch>
        </p:blipFill>
        <p:spPr>
          <a:xfrm>
            <a:off x="4419600" y="3439776"/>
            <a:ext cx="4253349" cy="1287101"/>
          </a:xfrm>
          <a:prstGeom prst="rect">
            <a:avLst/>
          </a:prstGeom>
        </p:spPr>
      </p:pic>
    </p:spTree>
    <p:extLst>
      <p:ext uri="{BB962C8B-B14F-4D97-AF65-F5344CB8AC3E}">
        <p14:creationId xmlns:p14="http://schemas.microsoft.com/office/powerpoint/2010/main" val="806090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Mobs: Walter Palmer</a:t>
            </a:r>
          </a:p>
        </p:txBody>
      </p:sp>
      <p:sp>
        <p:nvSpPr>
          <p:cNvPr id="3" name="Content Placeholder 2"/>
          <p:cNvSpPr>
            <a:spLocks noGrp="1"/>
          </p:cNvSpPr>
          <p:nvPr>
            <p:ph sz="half" idx="1"/>
          </p:nvPr>
        </p:nvSpPr>
        <p:spPr>
          <a:xfrm>
            <a:off x="685800" y="1352551"/>
            <a:ext cx="7772400" cy="3352800"/>
          </a:xfrm>
        </p:spPr>
        <p:txBody>
          <a:bodyPr/>
          <a:lstStyle/>
          <a:p>
            <a:pPr marL="0" indent="0">
              <a:buNone/>
            </a:pPr>
            <a:r>
              <a:rPr lang="en-US" dirty="0"/>
              <a:t>Celebrity personality Piers Morgan wrote in his </a:t>
            </a:r>
            <a:r>
              <a:rPr lang="en-US" dirty="0" err="1"/>
              <a:t>DailyMail</a:t>
            </a:r>
            <a:r>
              <a:rPr lang="en-US" dirty="0"/>
              <a:t> column:</a:t>
            </a:r>
          </a:p>
          <a:p>
            <a:pPr marL="0" indent="0">
              <a:buNone/>
            </a:pPr>
            <a:endParaRPr lang="en-US" dirty="0"/>
          </a:p>
          <a:p>
            <a:pPr marL="0" indent="0" algn="ctr">
              <a:buNone/>
            </a:pPr>
            <a:r>
              <a:rPr lang="en-US" i="1" dirty="0"/>
              <a:t>"I will sell tickets for $50,000 to anyone who wants to come with me and track down fat, greedy, selfish, murderous businessmen like Dr. Palmer in their natural habitat. We would all take a bow and fire a few arrows into his limbs to render him incapable of movement. </a:t>
            </a:r>
          </a:p>
          <a:p>
            <a:pPr marL="0" indent="0" algn="ctr">
              <a:buNone/>
            </a:pPr>
            <a:r>
              <a:rPr lang="en-US" i="1" dirty="0"/>
              <a:t>"Then we'd calmly walk over, skin him alive, cut his head from his neck, and took a bunch of photos of us all grinning inanely at his quivering flesh,"</a:t>
            </a:r>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32</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[10]</a:t>
            </a:r>
          </a:p>
        </p:txBody>
      </p:sp>
      <p:sp>
        <p:nvSpPr>
          <p:cNvPr id="9" name="TextBox 8">
            <a:extLst>
              <a:ext uri="{FF2B5EF4-FFF2-40B4-BE49-F238E27FC236}">
                <a16:creationId xmlns:a16="http://schemas.microsoft.com/office/drawing/2014/main" id="{CCD1C58F-45BD-FB40-81BE-CE5A52EC81F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spTree>
    <p:extLst>
      <p:ext uri="{BB962C8B-B14F-4D97-AF65-F5344CB8AC3E}">
        <p14:creationId xmlns:p14="http://schemas.microsoft.com/office/powerpoint/2010/main" val="1427283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33</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[8]</a:t>
            </a:r>
            <a:endParaRPr lang="en-US" sz="1200" dirty="0">
              <a:solidFill>
                <a:schemeClr val="tx1"/>
              </a:solidFill>
            </a:endParaRPr>
          </a:p>
        </p:txBody>
      </p:sp>
      <p:sp>
        <p:nvSpPr>
          <p:cNvPr id="9" name="TextBox 8">
            <a:extLst>
              <a:ext uri="{FF2B5EF4-FFF2-40B4-BE49-F238E27FC236}">
                <a16:creationId xmlns:a16="http://schemas.microsoft.com/office/drawing/2014/main" id="{7D574F9F-92A2-4E44-9CE6-A228E8BF05D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14" name="Picture 13">
            <a:extLst>
              <a:ext uri="{FF2B5EF4-FFF2-40B4-BE49-F238E27FC236}">
                <a16:creationId xmlns:a16="http://schemas.microsoft.com/office/drawing/2014/main" id="{3BCE2A47-F551-0C4C-AD04-633770BB117B}"/>
              </a:ext>
            </a:extLst>
          </p:cNvPr>
          <p:cNvPicPr>
            <a:picLocks noChangeAspect="1"/>
          </p:cNvPicPr>
          <p:nvPr/>
        </p:nvPicPr>
        <p:blipFill>
          <a:blip r:embed="rId3"/>
          <a:stretch>
            <a:fillRect/>
          </a:stretch>
        </p:blipFill>
        <p:spPr>
          <a:xfrm>
            <a:off x="1002779" y="475216"/>
            <a:ext cx="7138441" cy="4193067"/>
          </a:xfrm>
          <a:prstGeom prst="rect">
            <a:avLst/>
          </a:prstGeom>
        </p:spPr>
      </p:pic>
    </p:spTree>
    <p:extLst>
      <p:ext uri="{BB962C8B-B14F-4D97-AF65-F5344CB8AC3E}">
        <p14:creationId xmlns:p14="http://schemas.microsoft.com/office/powerpoint/2010/main" val="220960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Mobs: Rosalyn La </a:t>
            </a:r>
            <a:r>
              <a:rPr lang="en-US" dirty="0" err="1"/>
              <a:t>Liberte</a:t>
            </a:r>
            <a:r>
              <a:rPr lang="en-US" dirty="0"/>
              <a:t> (June 2018)</a:t>
            </a:r>
          </a:p>
        </p:txBody>
      </p:sp>
      <p:sp>
        <p:nvSpPr>
          <p:cNvPr id="3" name="Content Placeholder 2"/>
          <p:cNvSpPr>
            <a:spLocks noGrp="1"/>
          </p:cNvSpPr>
          <p:nvPr>
            <p:ph sz="half" idx="1"/>
          </p:nvPr>
        </p:nvSpPr>
        <p:spPr/>
        <p:txBody>
          <a:bodyPr/>
          <a:lstStyle/>
          <a:p>
            <a:r>
              <a:rPr lang="en-US" dirty="0"/>
              <a:t>Business Owner and Trump Supporter, at a meeting on California immigration</a:t>
            </a:r>
          </a:p>
          <a:p>
            <a:r>
              <a:rPr lang="en-US" dirty="0"/>
              <a:t>Was pictured and quoted in a tweet, inciting backlash</a:t>
            </a:r>
          </a:p>
          <a:p>
            <a:r>
              <a:rPr lang="en-US" dirty="0"/>
              <a:t>“I wasn’t really doing anything to him and everyone thought I was and that makes me really sad. It makes me really sad that I’m so vilified.”</a:t>
            </a:r>
          </a:p>
          <a:p>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34</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[8]</a:t>
            </a:r>
            <a:endParaRPr lang="en-US" sz="1200" dirty="0">
              <a:solidFill>
                <a:schemeClr val="tx1"/>
              </a:solidFill>
            </a:endParaRPr>
          </a:p>
        </p:txBody>
      </p:sp>
      <p:sp>
        <p:nvSpPr>
          <p:cNvPr id="9" name="TextBox 8">
            <a:extLst>
              <a:ext uri="{FF2B5EF4-FFF2-40B4-BE49-F238E27FC236}">
                <a16:creationId xmlns:a16="http://schemas.microsoft.com/office/drawing/2014/main" id="{CCD1C58F-45BD-FB40-81BE-CE5A52EC81F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11266" name="Picture 2" descr="https://www.newsbusters.org/s3/files/styles/blog_body-100/s3/images/laliberte-oops_0.jpg?itok=DDZykia_">
            <a:extLst>
              <a:ext uri="{FF2B5EF4-FFF2-40B4-BE49-F238E27FC236}">
                <a16:creationId xmlns:a16="http://schemas.microsoft.com/office/drawing/2014/main" id="{09F5B642-EB4B-0345-A667-6C1A4E5B8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973" y="990601"/>
            <a:ext cx="3098282" cy="379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8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Mobs: Rosalyn La </a:t>
            </a:r>
            <a:r>
              <a:rPr lang="en-US" dirty="0" err="1"/>
              <a:t>Liberte</a:t>
            </a:r>
            <a:r>
              <a:rPr lang="en-US" dirty="0"/>
              <a:t> (June 2018)</a:t>
            </a:r>
          </a:p>
        </p:txBody>
      </p:sp>
      <p:sp>
        <p:nvSpPr>
          <p:cNvPr id="3" name="Content Placeholder 2"/>
          <p:cNvSpPr>
            <a:spLocks noGrp="1"/>
          </p:cNvSpPr>
          <p:nvPr>
            <p:ph sz="half" idx="1"/>
          </p:nvPr>
        </p:nvSpPr>
        <p:spPr>
          <a:xfrm>
            <a:off x="685800" y="1352551"/>
            <a:ext cx="7833360" cy="3352800"/>
          </a:xfrm>
        </p:spPr>
        <p:txBody>
          <a:bodyPr/>
          <a:lstStyle/>
          <a:p>
            <a:r>
              <a:rPr lang="en-US" dirty="0"/>
              <a:t>“I heard some people were boycotting this woman’s business. I don’t really want that... because she was being civil.”</a:t>
            </a:r>
          </a:p>
          <a:p>
            <a:r>
              <a:rPr lang="en-US" dirty="0"/>
              <a:t>"I don’t really want this upon her. She doesn’t deserve it because she was giving her opinion at a place where everyone should be able to say their peace.”</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35</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[8]</a:t>
            </a:r>
            <a:endParaRPr lang="en-US" sz="1200" dirty="0">
              <a:solidFill>
                <a:schemeClr val="tx1"/>
              </a:solidFill>
            </a:endParaRPr>
          </a:p>
        </p:txBody>
      </p:sp>
      <p:sp>
        <p:nvSpPr>
          <p:cNvPr id="9" name="TextBox 8">
            <a:extLst>
              <a:ext uri="{FF2B5EF4-FFF2-40B4-BE49-F238E27FC236}">
                <a16:creationId xmlns:a16="http://schemas.microsoft.com/office/drawing/2014/main" id="{CCD1C58F-45BD-FB40-81BE-CE5A52EC81F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spTree>
    <p:extLst>
      <p:ext uri="{BB962C8B-B14F-4D97-AF65-F5344CB8AC3E}">
        <p14:creationId xmlns:p14="http://schemas.microsoft.com/office/powerpoint/2010/main" val="2689966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CTF Challenge #1</a:t>
            </a:r>
          </a:p>
        </p:txBody>
      </p:sp>
      <p:sp>
        <p:nvSpPr>
          <p:cNvPr id="3" name="Content Placeholder 2"/>
          <p:cNvSpPr>
            <a:spLocks noGrp="1"/>
          </p:cNvSpPr>
          <p:nvPr>
            <p:ph sz="half" idx="1"/>
          </p:nvPr>
        </p:nvSpPr>
        <p:spPr/>
        <p:txBody>
          <a:bodyPr/>
          <a:lstStyle/>
          <a:p>
            <a:r>
              <a:rPr lang="en-US" dirty="0"/>
              <a:t>10 flags were hidden across the US</a:t>
            </a:r>
          </a:p>
          <a:p>
            <a:r>
              <a:rPr lang="en-US" dirty="0"/>
              <a:t>First team to identify the GPS coordinates of ALL flags wins $40,000</a:t>
            </a:r>
          </a:p>
          <a:p>
            <a:r>
              <a:rPr lang="en-US" dirty="0"/>
              <a:t>Successful team used a Recursive Incentive Mechanism</a:t>
            </a:r>
          </a:p>
          <a:p>
            <a:r>
              <a:rPr lang="en-US" dirty="0"/>
              <a:t>Completed in 8 Hours and 52 Minutes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36</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a:t>
            </a:r>
            <a:r>
              <a:rPr lang="en-US" sz="1200" dirty="0">
                <a:solidFill>
                  <a:schemeClr val="tx1"/>
                </a:solidFill>
              </a:rPr>
              <a:t>1], [2], [12]</a:t>
            </a:r>
          </a:p>
        </p:txBody>
      </p:sp>
      <p:sp>
        <p:nvSpPr>
          <p:cNvPr id="9" name="TextBox 8">
            <a:extLst>
              <a:ext uri="{FF2B5EF4-FFF2-40B4-BE49-F238E27FC236}">
                <a16:creationId xmlns:a16="http://schemas.microsoft.com/office/drawing/2014/main" id="{5A962102-8EC4-574E-9BD9-8312BE35088B}"/>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8194" name="Picture 2" descr="https://upload.wikimedia.org/wikipedia/commons/a/a0/DARPABalloonMap.jpg">
            <a:extLst>
              <a:ext uri="{FF2B5EF4-FFF2-40B4-BE49-F238E27FC236}">
                <a16:creationId xmlns:a16="http://schemas.microsoft.com/office/drawing/2014/main" id="{33B2F755-5AFD-E14E-83D9-5FDF923FF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87549"/>
            <a:ext cx="4084032" cy="236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807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CTF Challenge #2</a:t>
            </a:r>
          </a:p>
        </p:txBody>
      </p:sp>
      <p:sp>
        <p:nvSpPr>
          <p:cNvPr id="3" name="Content Placeholder 2"/>
          <p:cNvSpPr>
            <a:spLocks noGrp="1"/>
          </p:cNvSpPr>
          <p:nvPr>
            <p:ph sz="half" idx="1"/>
          </p:nvPr>
        </p:nvSpPr>
        <p:spPr/>
        <p:txBody>
          <a:bodyPr/>
          <a:lstStyle/>
          <a:p>
            <a:r>
              <a:rPr lang="en-US" dirty="0"/>
              <a:t>24/7 Livestream of flag</a:t>
            </a:r>
          </a:p>
          <a:p>
            <a:r>
              <a:rPr lang="en-US" dirty="0"/>
              <a:t>First Team to find and replace the flag with their team’s flag wins</a:t>
            </a:r>
          </a:p>
          <a:p>
            <a:r>
              <a:rPr lang="en-US" dirty="0"/>
              <a:t>Successful team utilized their diverse skills to analyze weather, plane routes, and star patterns of the livestream</a:t>
            </a:r>
          </a:p>
          <a:p>
            <a:r>
              <a:rPr lang="en-US" dirty="0"/>
              <a:t>Found the Flag in just over 37 hours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37</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 [4], [14]</a:t>
            </a:r>
          </a:p>
        </p:txBody>
      </p:sp>
      <p:sp>
        <p:nvSpPr>
          <p:cNvPr id="9" name="TextBox 8">
            <a:extLst>
              <a:ext uri="{FF2B5EF4-FFF2-40B4-BE49-F238E27FC236}">
                <a16:creationId xmlns:a16="http://schemas.microsoft.com/office/drawing/2014/main" id="{6897D287-C91F-8548-BA29-67DEADE26313}"/>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10242" name="Picture 2" descr="https://www.cbtnuggets.com/blog/wp-content/uploads/2018/07/180730b.png">
            <a:extLst>
              <a:ext uri="{FF2B5EF4-FFF2-40B4-BE49-F238E27FC236}">
                <a16:creationId xmlns:a16="http://schemas.microsoft.com/office/drawing/2014/main" id="{F66D7F12-0B08-C248-A728-40ECFEF24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80372"/>
            <a:ext cx="4132795" cy="232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16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B3D8-A17D-A341-BD37-789087196E9E}"/>
              </a:ext>
            </a:extLst>
          </p:cNvPr>
          <p:cNvSpPr>
            <a:spLocks noGrp="1"/>
          </p:cNvSpPr>
          <p:nvPr>
            <p:ph type="title"/>
          </p:nvPr>
        </p:nvSpPr>
        <p:spPr/>
        <p:txBody>
          <a:bodyPr/>
          <a:lstStyle/>
          <a:p>
            <a:r>
              <a:rPr lang="en-US" dirty="0"/>
              <a:t>CTF Challenge 1: </a:t>
            </a:r>
            <a:br>
              <a:rPr lang="en-US" dirty="0"/>
            </a:br>
            <a:r>
              <a:rPr lang="en-US" dirty="0"/>
              <a:t>The Red Balloon Challenge</a:t>
            </a:r>
          </a:p>
        </p:txBody>
      </p:sp>
      <p:sp>
        <p:nvSpPr>
          <p:cNvPr id="5" name="Footer Placeholder 4">
            <a:extLst>
              <a:ext uri="{FF2B5EF4-FFF2-40B4-BE49-F238E27FC236}">
                <a16:creationId xmlns:a16="http://schemas.microsoft.com/office/drawing/2014/main" id="{B9F70E78-5EBB-5E43-B708-21030225006E}"/>
              </a:ext>
            </a:extLst>
          </p:cNvPr>
          <p:cNvSpPr>
            <a:spLocks noGrp="1"/>
          </p:cNvSpPr>
          <p:nvPr>
            <p:ph type="ftr" sz="quarter" idx="11"/>
          </p:nvPr>
        </p:nvSpPr>
        <p:spPr/>
        <p:txBody>
          <a:bodyPr/>
          <a:lstStyle/>
          <a:p>
            <a:r>
              <a:rPr lang="sk-SK"/>
              <a:t>© 2019 Keith A. Pray</a:t>
            </a:r>
            <a:endParaRPr lang="en-US"/>
          </a:p>
        </p:txBody>
      </p:sp>
      <p:sp>
        <p:nvSpPr>
          <p:cNvPr id="6" name="Slide Number Placeholder 5">
            <a:extLst>
              <a:ext uri="{FF2B5EF4-FFF2-40B4-BE49-F238E27FC236}">
                <a16:creationId xmlns:a16="http://schemas.microsoft.com/office/drawing/2014/main" id="{FFBDB82A-6DB1-984A-879E-E072F71762EE}"/>
              </a:ext>
            </a:extLst>
          </p:cNvPr>
          <p:cNvSpPr>
            <a:spLocks noGrp="1"/>
          </p:cNvSpPr>
          <p:nvPr>
            <p:ph type="sldNum" sz="quarter" idx="12"/>
          </p:nvPr>
        </p:nvSpPr>
        <p:spPr/>
        <p:txBody>
          <a:bodyPr/>
          <a:lstStyle/>
          <a:p>
            <a:fld id="{A2A17EAB-8B51-5C40-8776-6683E51FA7A0}" type="slidenum">
              <a:rPr lang="en-US" smtClean="0"/>
              <a:t>38</a:t>
            </a:fld>
            <a:endParaRPr lang="en-US"/>
          </a:p>
        </p:txBody>
      </p:sp>
      <p:sp>
        <p:nvSpPr>
          <p:cNvPr id="7" name="Content Placeholder 2">
            <a:extLst>
              <a:ext uri="{FF2B5EF4-FFF2-40B4-BE49-F238E27FC236}">
                <a16:creationId xmlns:a16="http://schemas.microsoft.com/office/drawing/2014/main" id="{BE533B4C-D793-4444-95F0-A6348C8956E8}"/>
              </a:ext>
            </a:extLst>
          </p:cNvPr>
          <p:cNvSpPr txBox="1">
            <a:spLocks/>
          </p:cNvSpPr>
          <p:nvPr/>
        </p:nvSpPr>
        <p:spPr>
          <a:xfrm>
            <a:off x="685800" y="1276350"/>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r>
              <a:rPr lang="en-US" dirty="0"/>
              <a:t>DARPA Challenge intended to explore the internet’s “ability for social mobilization” </a:t>
            </a:r>
          </a:p>
          <a:p>
            <a:r>
              <a:rPr lang="en-US" dirty="0"/>
              <a:t>Winning team was a group of MIT Students</a:t>
            </a:r>
          </a:p>
          <a:p>
            <a:pPr lvl="1"/>
            <a:r>
              <a:rPr lang="en-US" dirty="0"/>
              <a:t>Paid out reward to those who helped</a:t>
            </a:r>
          </a:p>
          <a:p>
            <a:pPr lvl="1"/>
            <a:r>
              <a:rPr lang="en-US" dirty="0"/>
              <a:t>Donated the rest to charity</a:t>
            </a:r>
          </a:p>
          <a:p>
            <a:r>
              <a:rPr lang="en-US" dirty="0"/>
              <a:t>Participated in order to measure and analyze the properties of Recursive Incentive Mechanisms</a:t>
            </a:r>
          </a:p>
        </p:txBody>
      </p:sp>
      <p:sp>
        <p:nvSpPr>
          <p:cNvPr id="9" name="TextBox 8">
            <a:extLst>
              <a:ext uri="{FF2B5EF4-FFF2-40B4-BE49-F238E27FC236}">
                <a16:creationId xmlns:a16="http://schemas.microsoft.com/office/drawing/2014/main" id="{FF57323F-B20B-1048-BE8E-80FD3F644D52}"/>
              </a:ext>
            </a:extLst>
          </p:cNvPr>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 [2]</a:t>
            </a:r>
          </a:p>
        </p:txBody>
      </p:sp>
      <p:sp>
        <p:nvSpPr>
          <p:cNvPr id="10" name="TextBox 9">
            <a:extLst>
              <a:ext uri="{FF2B5EF4-FFF2-40B4-BE49-F238E27FC236}">
                <a16:creationId xmlns:a16="http://schemas.microsoft.com/office/drawing/2014/main" id="{E2CDDFF0-4E62-0942-8B56-56D2B183219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11" name="Picture 10" descr="A picture containing indoor, computer, sitting, light&#10;&#10;Description automatically generated">
            <a:extLst>
              <a:ext uri="{FF2B5EF4-FFF2-40B4-BE49-F238E27FC236}">
                <a16:creationId xmlns:a16="http://schemas.microsoft.com/office/drawing/2014/main" id="{99A7917B-5D2C-EE45-AA66-FC22AFD31A2C}"/>
              </a:ext>
            </a:extLst>
          </p:cNvPr>
          <p:cNvPicPr>
            <a:picLocks noChangeAspect="1"/>
          </p:cNvPicPr>
          <p:nvPr/>
        </p:nvPicPr>
        <p:blipFill>
          <a:blip r:embed="rId3"/>
          <a:stretch>
            <a:fillRect/>
          </a:stretch>
        </p:blipFill>
        <p:spPr>
          <a:xfrm>
            <a:off x="4514761" y="1368833"/>
            <a:ext cx="4316819" cy="2698012"/>
          </a:xfrm>
          <a:prstGeom prst="rect">
            <a:avLst/>
          </a:prstGeom>
        </p:spPr>
      </p:pic>
    </p:spTree>
    <p:extLst>
      <p:ext uri="{BB962C8B-B14F-4D97-AF65-F5344CB8AC3E}">
        <p14:creationId xmlns:p14="http://schemas.microsoft.com/office/powerpoint/2010/main" val="3650645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B3D8-A17D-A341-BD37-789087196E9E}"/>
              </a:ext>
            </a:extLst>
          </p:cNvPr>
          <p:cNvSpPr>
            <a:spLocks noGrp="1"/>
          </p:cNvSpPr>
          <p:nvPr>
            <p:ph type="title"/>
          </p:nvPr>
        </p:nvSpPr>
        <p:spPr/>
        <p:txBody>
          <a:bodyPr/>
          <a:lstStyle/>
          <a:p>
            <a:r>
              <a:rPr lang="en-US" dirty="0"/>
              <a:t>CTF Challenge 2: </a:t>
            </a:r>
            <a:br>
              <a:rPr lang="en-US" dirty="0"/>
            </a:br>
            <a:r>
              <a:rPr lang="en-US" dirty="0"/>
              <a:t>"He Will Not Divide Us" art/protest project</a:t>
            </a:r>
          </a:p>
        </p:txBody>
      </p:sp>
      <p:sp>
        <p:nvSpPr>
          <p:cNvPr id="5" name="Footer Placeholder 4">
            <a:extLst>
              <a:ext uri="{FF2B5EF4-FFF2-40B4-BE49-F238E27FC236}">
                <a16:creationId xmlns:a16="http://schemas.microsoft.com/office/drawing/2014/main" id="{B9F70E78-5EBB-5E43-B708-21030225006E}"/>
              </a:ext>
            </a:extLst>
          </p:cNvPr>
          <p:cNvSpPr>
            <a:spLocks noGrp="1"/>
          </p:cNvSpPr>
          <p:nvPr>
            <p:ph type="ftr" sz="quarter" idx="11"/>
          </p:nvPr>
        </p:nvSpPr>
        <p:spPr/>
        <p:txBody>
          <a:bodyPr/>
          <a:lstStyle/>
          <a:p>
            <a:r>
              <a:rPr lang="sk-SK"/>
              <a:t>© 2019 Keith A. Pray</a:t>
            </a:r>
            <a:endParaRPr lang="en-US"/>
          </a:p>
        </p:txBody>
      </p:sp>
      <p:sp>
        <p:nvSpPr>
          <p:cNvPr id="6" name="Slide Number Placeholder 5">
            <a:extLst>
              <a:ext uri="{FF2B5EF4-FFF2-40B4-BE49-F238E27FC236}">
                <a16:creationId xmlns:a16="http://schemas.microsoft.com/office/drawing/2014/main" id="{FFBDB82A-6DB1-984A-879E-E072F71762EE}"/>
              </a:ext>
            </a:extLst>
          </p:cNvPr>
          <p:cNvSpPr>
            <a:spLocks noGrp="1"/>
          </p:cNvSpPr>
          <p:nvPr>
            <p:ph type="sldNum" sz="quarter" idx="12"/>
          </p:nvPr>
        </p:nvSpPr>
        <p:spPr/>
        <p:txBody>
          <a:bodyPr/>
          <a:lstStyle/>
          <a:p>
            <a:fld id="{A2A17EAB-8B51-5C40-8776-6683E51FA7A0}" type="slidenum">
              <a:rPr lang="en-US" smtClean="0"/>
              <a:t>39</a:t>
            </a:fld>
            <a:endParaRPr lang="en-US"/>
          </a:p>
        </p:txBody>
      </p:sp>
      <p:sp>
        <p:nvSpPr>
          <p:cNvPr id="7" name="Content Placeholder 2">
            <a:extLst>
              <a:ext uri="{FF2B5EF4-FFF2-40B4-BE49-F238E27FC236}">
                <a16:creationId xmlns:a16="http://schemas.microsoft.com/office/drawing/2014/main" id="{BE533B4C-D793-4444-95F0-A6348C8956E8}"/>
              </a:ext>
            </a:extLst>
          </p:cNvPr>
          <p:cNvSpPr txBox="1">
            <a:spLocks/>
          </p:cNvSpPr>
          <p:nvPr/>
        </p:nvSpPr>
        <p:spPr>
          <a:xfrm>
            <a:off x="685800" y="1276350"/>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r>
              <a:rPr lang="en-US" dirty="0"/>
              <a:t>Shia </a:t>
            </a:r>
            <a:r>
              <a:rPr lang="en-US" dirty="0" err="1"/>
              <a:t>Lebeouf’s</a:t>
            </a:r>
            <a:r>
              <a:rPr lang="en-US" dirty="0"/>
              <a:t> movement intended to unite people against the MAGA movement</a:t>
            </a:r>
          </a:p>
          <a:p>
            <a:r>
              <a:rPr lang="en-US" dirty="0"/>
              <a:t>Only one group, the 4chan community pol/, attempted to find the flag</a:t>
            </a:r>
          </a:p>
          <a:p>
            <a:pPr lvl="1"/>
            <a:r>
              <a:rPr lang="en-US" dirty="0"/>
              <a:t>This group is known for stoking racism and harassing women</a:t>
            </a:r>
          </a:p>
          <a:p>
            <a:pPr lvl="1"/>
            <a:r>
              <a:rPr lang="en-US" dirty="0"/>
              <a:t>“where the id of the internet went to die”</a:t>
            </a:r>
          </a:p>
          <a:p>
            <a:r>
              <a:rPr lang="en-US" dirty="0"/>
              <a:t>Participated to ‘</a:t>
            </a:r>
            <a:r>
              <a:rPr lang="en-US" i="1" dirty="0"/>
              <a:t>f*** with’</a:t>
            </a:r>
            <a:r>
              <a:rPr lang="en-US" dirty="0"/>
              <a:t>/ ‘</a:t>
            </a:r>
            <a:r>
              <a:rPr lang="en-US" i="1" dirty="0"/>
              <a:t>troll’</a:t>
            </a:r>
            <a:r>
              <a:rPr lang="en-US" dirty="0"/>
              <a:t> Shia </a:t>
            </a:r>
            <a:r>
              <a:rPr lang="en-US" dirty="0" err="1"/>
              <a:t>Lebeouf</a:t>
            </a:r>
            <a:endParaRPr lang="en-US" dirty="0"/>
          </a:p>
        </p:txBody>
      </p:sp>
      <p:sp>
        <p:nvSpPr>
          <p:cNvPr id="9" name="TextBox 8">
            <a:extLst>
              <a:ext uri="{FF2B5EF4-FFF2-40B4-BE49-F238E27FC236}">
                <a16:creationId xmlns:a16="http://schemas.microsoft.com/office/drawing/2014/main" id="{9A77A0E1-93B2-4B45-B11C-4F77CF8430AC}"/>
              </a:ext>
            </a:extLst>
          </p:cNvPr>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 [4], [13]</a:t>
            </a:r>
          </a:p>
        </p:txBody>
      </p:sp>
      <p:sp>
        <p:nvSpPr>
          <p:cNvPr id="10" name="TextBox 9">
            <a:extLst>
              <a:ext uri="{FF2B5EF4-FFF2-40B4-BE49-F238E27FC236}">
                <a16:creationId xmlns:a16="http://schemas.microsoft.com/office/drawing/2014/main" id="{6B5DEA66-C482-544F-A14F-BD36CB6F19C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pic>
        <p:nvPicPr>
          <p:cNvPr id="9218" name="Picture 2" descr="L Anonymous ID 5s Zet雪03/10/17 Fri 10:42:39 No.1160 17909 &gt;&gt; 1607960 160796 &gt;160 7990 16018002&gt;&gt;116018030&gt;&gt; 16018032&gt;&gt;11608039 &gt; 1608044&gt;&gt; 160 8064&gt;&gt; 160 8065&gt;&gt;116016076 &gt;&gt; 16018082&gt;&gt; 1601 116018146 116018162 116018164116018167 116018170 1160 18174116018177 116018190 116018202 116018228 116018238 116018261 116018269 116018272 116018275 116018282 116018288 116018300 116018308 116018402116018404116018406 116018407116018411 File: Status Divided.ipg (137 KB, 1489x843) HE WILL NOT DIVIDE US Anonymous ID 5s6Zbet雪03/10/17 Fri 11:06:04 No.116019531、&gt;&gt;1 1 60 1 9595 &gt;1160195982-1160 19604 &gt;1160196 plzscrub.ipg (142 KB, 1372x694) -116019648-116019668-116019685 Parked liere Nolichuck How I captured this flag for the glorious favor of kek Hptuedts ag tor the">
            <a:extLst>
              <a:ext uri="{FF2B5EF4-FFF2-40B4-BE49-F238E27FC236}">
                <a16:creationId xmlns:a16="http://schemas.microsoft.com/office/drawing/2014/main" id="{2B954696-4CDA-3844-ABCF-8E3246803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179" y="1239578"/>
            <a:ext cx="2667776" cy="344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17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7309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Course Evaluations</a:t>
            </a:r>
          </a:p>
          <a:p>
            <a:pPr marL="457200" indent="-457200">
              <a:buFont typeface="+mj-lt"/>
              <a:buAutoNum type="arabicPeriod"/>
            </a:pPr>
            <a:r>
              <a:rPr lang="en-US" dirty="0"/>
              <a:t>Students Present</a:t>
            </a:r>
          </a:p>
          <a:p>
            <a:pPr marL="457200" indent="-457200">
              <a:buFont typeface="+mj-lt"/>
              <a:buAutoNum type="arabicPeriod"/>
            </a:pPr>
            <a:r>
              <a:rPr lang="en-US" dirty="0"/>
              <a:t>Students’ Choice</a:t>
            </a:r>
          </a:p>
        </p:txBody>
      </p:sp>
      <p:sp>
        <p:nvSpPr>
          <p:cNvPr id="4" name="Footer Placeholder 3"/>
          <p:cNvSpPr>
            <a:spLocks noGrp="1"/>
          </p:cNvSpPr>
          <p:nvPr>
            <p:ph type="ftr" sz="quarter" idx="11"/>
          </p:nvPr>
        </p:nvSpPr>
        <p:spPr/>
        <p:txBody>
          <a:bodyPr/>
          <a:lstStyle/>
          <a:p>
            <a:r>
              <a:rPr lang="en-US"/>
              <a:t>© 2019 Keith A. Pray</a:t>
            </a:r>
          </a:p>
        </p:txBody>
      </p:sp>
      <p:sp>
        <p:nvSpPr>
          <p:cNvPr id="3" name="Slide Number Placeholder 2">
            <a:extLst>
              <a:ext uri="{FF2B5EF4-FFF2-40B4-BE49-F238E27FC236}">
                <a16:creationId xmlns:a16="http://schemas.microsoft.com/office/drawing/2014/main" id="{4204A6F0-715B-A74F-B2FB-AB1837807D23}"/>
              </a:ext>
            </a:extLst>
          </p:cNvPr>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049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half" idx="1"/>
          </p:nvPr>
        </p:nvSpPr>
        <p:spPr>
          <a:xfrm>
            <a:off x="685800" y="1352551"/>
            <a:ext cx="7772400" cy="3352800"/>
          </a:xfrm>
        </p:spPr>
        <p:txBody>
          <a:bodyPr/>
          <a:lstStyle/>
          <a:p>
            <a:r>
              <a:rPr lang="en-US" dirty="0"/>
              <a:t>The advent of the modern internet, especially social media sites like twitter, enable effective cooperative behavior that was previously impossible.</a:t>
            </a:r>
          </a:p>
          <a:p>
            <a:r>
              <a:rPr lang="en-US" dirty="0"/>
              <a:t>This cooperation often comes in the form of hate, and results in dangerous ‘internet mobs.’ These mobs do not have checks and balances to ensure they are founded in truth. </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40</a:t>
            </a:fld>
            <a:endParaRPr lang="en-US"/>
          </a:p>
        </p:txBody>
      </p:sp>
      <p:sp>
        <p:nvSpPr>
          <p:cNvPr id="9" name="TextBox 8">
            <a:extLst>
              <a:ext uri="{FF2B5EF4-FFF2-40B4-BE49-F238E27FC236}">
                <a16:creationId xmlns:a16="http://schemas.microsoft.com/office/drawing/2014/main" id="{C0542464-D155-7B44-8C22-87B41942F23F}"/>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spTree>
    <p:extLst>
      <p:ext uri="{BB962C8B-B14F-4D97-AF65-F5344CB8AC3E}">
        <p14:creationId xmlns:p14="http://schemas.microsoft.com/office/powerpoint/2010/main" val="4212500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rmAutofit fontScale="55000" lnSpcReduction="20000"/>
          </a:bodyPr>
          <a:lstStyle/>
          <a:p>
            <a:pPr marL="0" indent="0">
              <a:buNone/>
            </a:pPr>
            <a:r>
              <a:rPr lang="en-US" dirty="0"/>
              <a:t>[1] Jennifer Chu, </a:t>
            </a:r>
            <a:r>
              <a:rPr lang="en-US" i="1" dirty="0"/>
              <a:t>Searching for balloons in a social network, </a:t>
            </a:r>
            <a:r>
              <a:rPr lang="en-US" dirty="0"/>
              <a:t>http://</a:t>
            </a:r>
            <a:r>
              <a:rPr lang="en-US" dirty="0" err="1"/>
              <a:t>news.mit.edu</a:t>
            </a:r>
            <a:r>
              <a:rPr lang="en-US" dirty="0"/>
              <a:t>/2011/red-balloons-study-102811 (April 30, 2019)</a:t>
            </a:r>
          </a:p>
          <a:p>
            <a:pPr marL="0" indent="0">
              <a:buNone/>
            </a:pPr>
            <a:r>
              <a:rPr lang="en-US" dirty="0"/>
              <a:t>[2] Galen Packard, </a:t>
            </a:r>
            <a:r>
              <a:rPr lang="en-US" i="1" dirty="0"/>
              <a:t>Time-Critical Social Mobilization </a:t>
            </a:r>
            <a:r>
              <a:rPr lang="en-US" dirty="0"/>
              <a:t>https://</a:t>
            </a:r>
            <a:r>
              <a:rPr lang="en-US" dirty="0" err="1"/>
              <a:t>science.sciencemag.org</a:t>
            </a:r>
            <a:r>
              <a:rPr lang="en-US" dirty="0"/>
              <a:t>/content/334/6055/509.full (April 30, 2019)</a:t>
            </a:r>
          </a:p>
          <a:p>
            <a:pPr marL="0" indent="0">
              <a:buNone/>
            </a:pPr>
            <a:r>
              <a:rPr lang="en-US" dirty="0"/>
              <a:t>[3] Emily </a:t>
            </a:r>
            <a:r>
              <a:rPr lang="en-US" dirty="0" err="1"/>
              <a:t>Zanotti</a:t>
            </a:r>
            <a:r>
              <a:rPr lang="en-US" dirty="0"/>
              <a:t>, </a:t>
            </a:r>
            <a:r>
              <a:rPr lang="en-US" i="1" dirty="0"/>
              <a:t>Leftist Shia LaBeouf's 'He Will Not Divide Us' Global 'Capture-The-Flag' Game Back On, </a:t>
            </a:r>
            <a:r>
              <a:rPr lang="en-US" dirty="0"/>
              <a:t>https://</a:t>
            </a:r>
            <a:r>
              <a:rPr lang="en-US" dirty="0" err="1"/>
              <a:t>www.dailywire.com</a:t>
            </a:r>
            <a:r>
              <a:rPr lang="en-US" dirty="0"/>
              <a:t>/news/37841/leftist-shia-labeoufs-he-will-not-divide-us-global-emily-zanotti (April 30, 2019)</a:t>
            </a:r>
          </a:p>
          <a:p>
            <a:pPr marL="0" indent="0">
              <a:buNone/>
            </a:pPr>
            <a:r>
              <a:rPr lang="en-US" dirty="0"/>
              <a:t>[4] Mack Lamoureux, </a:t>
            </a:r>
            <a:r>
              <a:rPr lang="en-US" i="1" dirty="0"/>
              <a:t>How 4Chan's Worst Trolls Pulled Off the Heist of the Century</a:t>
            </a:r>
            <a:r>
              <a:rPr lang="en-US" dirty="0"/>
              <a:t>,  https://</a:t>
            </a:r>
            <a:r>
              <a:rPr lang="en-US" dirty="0" err="1"/>
              <a:t>www.vice.com</a:t>
            </a:r>
            <a:r>
              <a:rPr lang="en-US" dirty="0"/>
              <a:t>/</a:t>
            </a:r>
            <a:r>
              <a:rPr lang="en-US" dirty="0" err="1"/>
              <a:t>en_us</a:t>
            </a:r>
            <a:r>
              <a:rPr lang="en-US" dirty="0"/>
              <a:t>/article/d7eddj/4chan-does-first-good-thing-pulls-off-the-heist-of-the-century1 (April 30, 2019)</a:t>
            </a:r>
          </a:p>
          <a:p>
            <a:pPr marL="0" indent="0">
              <a:buNone/>
            </a:pPr>
            <a:r>
              <a:rPr lang="en-US" dirty="0"/>
              <a:t>[5] Dr. Wendy James</a:t>
            </a:r>
            <a:r>
              <a:rPr lang="en-US" i="1" dirty="0"/>
              <a:t>, The Psychology of Mob Mentality and Violence</a:t>
            </a:r>
            <a:r>
              <a:rPr lang="en-US" dirty="0"/>
              <a:t>, http://</a:t>
            </a:r>
            <a:r>
              <a:rPr lang="en-US" dirty="0" err="1"/>
              <a:t>drwendyjames.com</a:t>
            </a:r>
            <a:r>
              <a:rPr lang="en-US" dirty="0"/>
              <a:t>/the-psychology-of-mob-mentality-and-violence/ (April 30, 2019)</a:t>
            </a:r>
          </a:p>
          <a:p>
            <a:pPr marL="0" indent="0">
              <a:buNone/>
            </a:pPr>
            <a:r>
              <a:rPr lang="en-US" dirty="0"/>
              <a:t>[6] Kristen </a:t>
            </a:r>
            <a:r>
              <a:rPr lang="en-US" dirty="0" err="1"/>
              <a:t>Polito</a:t>
            </a:r>
            <a:r>
              <a:rPr lang="en-US" dirty="0"/>
              <a:t>, </a:t>
            </a:r>
            <a:r>
              <a:rPr lang="en-US" i="1" dirty="0"/>
              <a:t>What is “Mob Mentality?”</a:t>
            </a:r>
            <a:r>
              <a:rPr lang="en-US" dirty="0"/>
              <a:t>, http://</a:t>
            </a:r>
            <a:r>
              <a:rPr lang="en-US" dirty="0" err="1"/>
              <a:t>inpathybulletin.com</a:t>
            </a:r>
            <a:r>
              <a:rPr lang="en-US" dirty="0"/>
              <a:t>/what-is-mob-mentality/ (April 30, 2019)</a:t>
            </a:r>
          </a:p>
          <a:p>
            <a:pPr marL="0" indent="0">
              <a:buNone/>
            </a:pPr>
            <a:r>
              <a:rPr lang="en-US" dirty="0"/>
              <a:t>[7] </a:t>
            </a:r>
            <a:r>
              <a:rPr lang="en-US" dirty="0" err="1"/>
              <a:t>Mikaila</a:t>
            </a:r>
            <a:r>
              <a:rPr lang="en-US" dirty="0"/>
              <a:t> Mariel </a:t>
            </a:r>
            <a:r>
              <a:rPr lang="en-US" dirty="0" err="1"/>
              <a:t>Lemonik</a:t>
            </a:r>
            <a:r>
              <a:rPr lang="en-US" dirty="0"/>
              <a:t> Arthur, </a:t>
            </a:r>
            <a:r>
              <a:rPr lang="en-US" i="1" dirty="0"/>
              <a:t>Emergent Norm Theory</a:t>
            </a:r>
            <a:r>
              <a:rPr lang="en-US" dirty="0"/>
              <a:t>, https://</a:t>
            </a:r>
            <a:r>
              <a:rPr lang="en-US" dirty="0" err="1"/>
              <a:t>onlinelibrary.wiley.com</a:t>
            </a:r>
            <a:r>
              <a:rPr lang="en-US" dirty="0"/>
              <a:t>/</a:t>
            </a:r>
            <a:r>
              <a:rPr lang="en-US" dirty="0" err="1"/>
              <a:t>doi</a:t>
            </a:r>
            <a:r>
              <a:rPr lang="en-US" dirty="0"/>
              <a:t>/full/10.1002/9780470674871.wbespm432 (April 30, 2019)</a:t>
            </a:r>
          </a:p>
          <a:p>
            <a:pPr marL="0" indent="0">
              <a:buNone/>
            </a:pPr>
            <a:r>
              <a:rPr lang="en-US" dirty="0"/>
              <a:t>[8] Hilary Milnes, </a:t>
            </a:r>
            <a:r>
              <a:rPr lang="en-US" i="1" dirty="0"/>
              <a:t>The anatomy of a Twitter Lynch mob</a:t>
            </a:r>
            <a:r>
              <a:rPr lang="en-US" dirty="0"/>
              <a:t>, https://</a:t>
            </a:r>
            <a:r>
              <a:rPr lang="en-US" dirty="0" err="1"/>
              <a:t>digiday.com</a:t>
            </a:r>
            <a:r>
              <a:rPr lang="en-US" dirty="0"/>
              <a:t>/media/anatomy-twitter-lynch-mob/ (April 30, 2019)</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41</a:t>
            </a:fld>
            <a:endParaRPr lang="en-US"/>
          </a:p>
        </p:txBody>
      </p:sp>
      <p:sp>
        <p:nvSpPr>
          <p:cNvPr id="7" name="TextBox 6">
            <a:extLst>
              <a:ext uri="{FF2B5EF4-FFF2-40B4-BE49-F238E27FC236}">
                <a16:creationId xmlns:a16="http://schemas.microsoft.com/office/drawing/2014/main" id="{479B220F-7382-8645-A249-C436FA1E82FB}"/>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spTree>
    <p:extLst>
      <p:ext uri="{BB962C8B-B14F-4D97-AF65-F5344CB8AC3E}">
        <p14:creationId xmlns:p14="http://schemas.microsoft.com/office/powerpoint/2010/main" val="2551629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Continued</a:t>
            </a:r>
          </a:p>
        </p:txBody>
      </p:sp>
      <p:sp>
        <p:nvSpPr>
          <p:cNvPr id="3" name="Content Placeholder 2"/>
          <p:cNvSpPr>
            <a:spLocks noGrp="1"/>
          </p:cNvSpPr>
          <p:nvPr>
            <p:ph idx="1"/>
          </p:nvPr>
        </p:nvSpPr>
        <p:spPr/>
        <p:txBody>
          <a:bodyPr lIns="91440">
            <a:normAutofit fontScale="55000" lnSpcReduction="20000"/>
          </a:bodyPr>
          <a:lstStyle/>
          <a:p>
            <a:pPr marL="0" indent="0">
              <a:buNone/>
            </a:pPr>
            <a:r>
              <a:rPr lang="en-US" dirty="0"/>
              <a:t>[9] Rachel </a:t>
            </a:r>
            <a:r>
              <a:rPr lang="en-US" dirty="0" err="1"/>
              <a:t>Zarrell</a:t>
            </a:r>
            <a:r>
              <a:rPr lang="en-US" dirty="0"/>
              <a:t>, </a:t>
            </a:r>
            <a:r>
              <a:rPr lang="en-US" i="1" dirty="0"/>
              <a:t>What Happens When You Dress As A Boston Marathon Victim And Post It On Twitter, </a:t>
            </a:r>
            <a:r>
              <a:rPr lang="en-US" dirty="0"/>
              <a:t>https://</a:t>
            </a:r>
            <a:r>
              <a:rPr lang="en-US" dirty="0" err="1"/>
              <a:t>www.buzzfeednews.com</a:t>
            </a:r>
            <a:r>
              <a:rPr lang="en-US" dirty="0"/>
              <a:t>/article/</a:t>
            </a:r>
            <a:r>
              <a:rPr lang="en-US" dirty="0" err="1"/>
              <a:t>rachelzarrell</a:t>
            </a:r>
            <a:r>
              <a:rPr lang="en-US" dirty="0"/>
              <a:t>/what-happens-when-you-dress-as-a-boston-marathon-victim#.hyQlrN4yZ (April 30, 2019)</a:t>
            </a:r>
          </a:p>
          <a:p>
            <a:pPr marL="0" indent="0">
              <a:buNone/>
            </a:pPr>
            <a:r>
              <a:rPr lang="en-US" dirty="0"/>
              <a:t>[10] Piers Morgan, </a:t>
            </a:r>
            <a:r>
              <a:rPr lang="en-US" i="1" dirty="0"/>
              <a:t>I’d love to go hunting one day with </a:t>
            </a:r>
            <a:r>
              <a:rPr lang="en-US" i="1" dirty="0" err="1"/>
              <a:t>Dr</a:t>
            </a:r>
            <a:r>
              <a:rPr lang="en-US" i="1" dirty="0"/>
              <a:t> Walter Palmer the killer dentist... so I can stuff and mount him for MY office wall</a:t>
            </a:r>
            <a:r>
              <a:rPr lang="en-US" b="1" dirty="0"/>
              <a:t>, </a:t>
            </a:r>
            <a:r>
              <a:rPr lang="en-US" dirty="0"/>
              <a:t>https://</a:t>
            </a:r>
            <a:r>
              <a:rPr lang="en-US" dirty="0" err="1"/>
              <a:t>www.dailymail.co.uk</a:t>
            </a:r>
            <a:r>
              <a:rPr lang="en-US" dirty="0"/>
              <a:t>/news/article-3177611/PIERS-MORGAN-d-love-hunting-one-day-Dr-Walter-Palmer-killer-dentist-stuff-mount-office.html (April 30, 2019)</a:t>
            </a:r>
          </a:p>
          <a:p>
            <a:pPr marL="0" indent="0">
              <a:buNone/>
            </a:pPr>
            <a:r>
              <a:rPr lang="en-US" dirty="0"/>
              <a:t>[11] </a:t>
            </a:r>
            <a:r>
              <a:rPr lang="en-US" dirty="0" err="1"/>
              <a:t>Maitri</a:t>
            </a:r>
            <a:r>
              <a:rPr lang="en-US" dirty="0"/>
              <a:t> Dore, </a:t>
            </a:r>
            <a:r>
              <a:rPr lang="en-US" i="1" dirty="0"/>
              <a:t>New Viral Fever: Mob Mentality,</a:t>
            </a:r>
            <a:r>
              <a:rPr lang="en-US" dirty="0"/>
              <a:t> https://</a:t>
            </a:r>
            <a:r>
              <a:rPr lang="en-US" dirty="0" err="1"/>
              <a:t>www.youthkiawaaz.com</a:t>
            </a:r>
            <a:r>
              <a:rPr lang="en-US" dirty="0"/>
              <a:t>/2016/02/</a:t>
            </a:r>
            <a:r>
              <a:rPr lang="en-US" dirty="0" err="1"/>
              <a:t>tanzanian</a:t>
            </a:r>
            <a:r>
              <a:rPr lang="en-US" dirty="0"/>
              <a:t>-woman-attacked-</a:t>
            </a:r>
            <a:r>
              <a:rPr lang="en-US" dirty="0" err="1"/>
              <a:t>bengaluru</a:t>
            </a:r>
            <a:r>
              <a:rPr lang="en-US" dirty="0"/>
              <a:t>/ (April 30, 2019)</a:t>
            </a:r>
          </a:p>
          <a:p>
            <a:pPr marL="0" indent="0">
              <a:buNone/>
            </a:pPr>
            <a:r>
              <a:rPr lang="en-US" dirty="0"/>
              <a:t>[12] Wikipedia, </a:t>
            </a:r>
            <a:r>
              <a:rPr lang="en-US" i="1" dirty="0" err="1"/>
              <a:t>Darpa</a:t>
            </a:r>
            <a:r>
              <a:rPr lang="en-US" i="1" dirty="0"/>
              <a:t> Network Challenge</a:t>
            </a:r>
            <a:r>
              <a:rPr lang="en-US" dirty="0"/>
              <a:t>, https://</a:t>
            </a:r>
            <a:r>
              <a:rPr lang="en-US" dirty="0" err="1"/>
              <a:t>en.wikipedia.org</a:t>
            </a:r>
            <a:r>
              <a:rPr lang="en-US" dirty="0"/>
              <a:t>/wiki/</a:t>
            </a:r>
            <a:r>
              <a:rPr lang="en-US" dirty="0" err="1"/>
              <a:t>DARPA_Network_Challenge</a:t>
            </a:r>
            <a:r>
              <a:rPr lang="en-US" dirty="0"/>
              <a:t> (April 30, 2019)</a:t>
            </a:r>
          </a:p>
          <a:p>
            <a:pPr marL="0" indent="0">
              <a:buNone/>
            </a:pPr>
            <a:r>
              <a:rPr lang="en-US" dirty="0"/>
              <a:t>[13] </a:t>
            </a:r>
            <a:r>
              <a:rPr lang="en-US" dirty="0" err="1"/>
              <a:t>satansyngel</a:t>
            </a:r>
            <a:r>
              <a:rPr lang="en-US" dirty="0"/>
              <a:t>, </a:t>
            </a:r>
            <a:r>
              <a:rPr lang="en-US" i="1" dirty="0"/>
              <a:t>He Will Not Divide Us– Flag + flag pole status: divided, </a:t>
            </a:r>
            <a:r>
              <a:rPr lang="en-US" dirty="0"/>
              <a:t>https://</a:t>
            </a:r>
            <a:r>
              <a:rPr lang="en-US" dirty="0" err="1"/>
              <a:t>knowyourmeme.com</a:t>
            </a:r>
            <a:r>
              <a:rPr lang="en-US" dirty="0"/>
              <a:t>/photos/1230790-he-will-not-divide-us (April 30, 2019)</a:t>
            </a:r>
          </a:p>
          <a:p>
            <a:pPr marL="0" indent="0">
              <a:buNone/>
            </a:pPr>
            <a:r>
              <a:rPr lang="en-US" dirty="0"/>
              <a:t>[14] Flag photo: https://</a:t>
            </a:r>
            <a:r>
              <a:rPr lang="en-US" dirty="0" err="1"/>
              <a:t>www.cbtnuggets.com</a:t>
            </a:r>
            <a:r>
              <a:rPr lang="en-US" dirty="0"/>
              <a:t>/blog/</a:t>
            </a:r>
            <a:r>
              <a:rPr lang="en-US" dirty="0" err="1"/>
              <a:t>wp</a:t>
            </a:r>
            <a:r>
              <a:rPr lang="en-US" dirty="0"/>
              <a:t>-content/uploads/2018/07/180730b.png (April 30, 2019)</a:t>
            </a:r>
          </a:p>
          <a:p>
            <a:pPr marL="0" indent="0">
              <a:buNone/>
            </a:pPr>
            <a:r>
              <a:rPr lang="en-US" dirty="0"/>
              <a:t>[15] Hal Eisner, </a:t>
            </a:r>
            <a:r>
              <a:rPr lang="en-US" i="1" dirty="0"/>
              <a:t>People online twist the real story behind photo of woman yelling at boy</a:t>
            </a:r>
            <a:r>
              <a:rPr lang="en-US" dirty="0"/>
              <a:t>, http://</a:t>
            </a:r>
            <a:r>
              <a:rPr lang="en-US" dirty="0" err="1"/>
              <a:t>www.foxla.com</a:t>
            </a:r>
            <a:r>
              <a:rPr lang="en-US" dirty="0"/>
              <a:t>/news/local-news/people-online-twist-the-real-story-behind-photo-of-woman-yelling-at-boy (April 30, 2019)</a:t>
            </a:r>
          </a:p>
        </p:txBody>
      </p:sp>
      <p:sp>
        <p:nvSpPr>
          <p:cNvPr id="4" name="Footer Placeholder 3"/>
          <p:cNvSpPr>
            <a:spLocks noGrp="1"/>
          </p:cNvSpPr>
          <p:nvPr>
            <p:ph type="ftr" sz="quarter" idx="11"/>
          </p:nvPr>
        </p:nvSpPr>
        <p:spPr/>
        <p:txBody>
          <a:bodyPr/>
          <a:lstStyle/>
          <a:p>
            <a:r>
              <a:rPr lang="sk-SK"/>
              <a:t>© 2019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42</a:t>
            </a:fld>
            <a:endParaRPr lang="en-US"/>
          </a:p>
        </p:txBody>
      </p:sp>
      <p:sp>
        <p:nvSpPr>
          <p:cNvPr id="7" name="TextBox 6">
            <a:extLst>
              <a:ext uri="{FF2B5EF4-FFF2-40B4-BE49-F238E27FC236}">
                <a16:creationId xmlns:a16="http://schemas.microsoft.com/office/drawing/2014/main" id="{479B220F-7382-8645-A249-C436FA1E82FB}"/>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Woolf</a:t>
            </a:r>
          </a:p>
        </p:txBody>
      </p:sp>
    </p:spTree>
    <p:extLst>
      <p:ext uri="{BB962C8B-B14F-4D97-AF65-F5344CB8AC3E}">
        <p14:creationId xmlns:p14="http://schemas.microsoft.com/office/powerpoint/2010/main" val="2607820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Open source business model</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Fan Mo</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dirty="0"/>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43</a:t>
            </a:fld>
            <a:endParaRPr lang="en-US" dirty="0"/>
          </a:p>
        </p:txBody>
      </p:sp>
    </p:spTree>
    <p:extLst>
      <p:ext uri="{BB962C8B-B14F-4D97-AF65-F5344CB8AC3E}">
        <p14:creationId xmlns:p14="http://schemas.microsoft.com/office/powerpoint/2010/main" val="2355423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1580-D673-478B-B6C2-8C59905E65A3}"/>
              </a:ext>
            </a:extLst>
          </p:cNvPr>
          <p:cNvSpPr>
            <a:spLocks noGrp="1"/>
          </p:cNvSpPr>
          <p:nvPr>
            <p:ph type="title"/>
          </p:nvPr>
        </p:nvSpPr>
        <p:spPr/>
        <p:txBody>
          <a:bodyPr/>
          <a:lstStyle/>
          <a:p>
            <a:r>
              <a:rPr lang="en-US" altLang="zh-CN" dirty="0"/>
              <a:t>Traditional business model</a:t>
            </a:r>
            <a:endParaRPr lang="zh-CN" altLang="en-US" dirty="0"/>
          </a:p>
        </p:txBody>
      </p:sp>
      <p:sp>
        <p:nvSpPr>
          <p:cNvPr id="3" name="Content Placeholder 2">
            <a:extLst>
              <a:ext uri="{FF2B5EF4-FFF2-40B4-BE49-F238E27FC236}">
                <a16:creationId xmlns:a16="http://schemas.microsoft.com/office/drawing/2014/main" id="{985FA2E4-3B5D-4ABB-891A-17615C021275}"/>
              </a:ext>
            </a:extLst>
          </p:cNvPr>
          <p:cNvSpPr>
            <a:spLocks noGrp="1"/>
          </p:cNvSpPr>
          <p:nvPr>
            <p:ph sz="half" idx="1"/>
          </p:nvPr>
        </p:nvSpPr>
        <p:spPr/>
        <p:txBody>
          <a:bodyPr/>
          <a:lstStyle/>
          <a:p>
            <a:r>
              <a:rPr lang="en-US" altLang="zh-CN" dirty="0"/>
              <a:t>Creating </a:t>
            </a:r>
          </a:p>
          <a:p>
            <a:endParaRPr lang="en-US" altLang="zh-CN" dirty="0"/>
          </a:p>
          <a:p>
            <a:r>
              <a:rPr lang="en-US" altLang="zh-CN" dirty="0"/>
              <a:t>Proprietary intellectual property</a:t>
            </a:r>
          </a:p>
          <a:p>
            <a:endParaRPr lang="en-US" altLang="zh-CN" dirty="0"/>
          </a:p>
          <a:p>
            <a:r>
              <a:rPr lang="en-US" altLang="zh-CN" dirty="0"/>
              <a:t>Gain a distinct advantage over the competition</a:t>
            </a:r>
            <a:endParaRPr lang="zh-CN" altLang="en-US" dirty="0"/>
          </a:p>
        </p:txBody>
      </p:sp>
      <p:sp>
        <p:nvSpPr>
          <p:cNvPr id="5" name="Footer Placeholder 4">
            <a:extLst>
              <a:ext uri="{FF2B5EF4-FFF2-40B4-BE49-F238E27FC236}">
                <a16:creationId xmlns:a16="http://schemas.microsoft.com/office/drawing/2014/main" id="{055AF930-16A6-4794-A891-823AAE98F0B5}"/>
              </a:ext>
            </a:extLst>
          </p:cNvPr>
          <p:cNvSpPr>
            <a:spLocks noGrp="1"/>
          </p:cNvSpPr>
          <p:nvPr>
            <p:ph type="ftr" sz="quarter" idx="11"/>
          </p:nvPr>
        </p:nvSpPr>
        <p:spPr/>
        <p:txBody>
          <a:bodyPr/>
          <a:lstStyle/>
          <a:p>
            <a:r>
              <a:rPr lang="sk-SK" dirty="0"/>
              <a:t>© 2019</a:t>
            </a:r>
            <a:r>
              <a:rPr lang="en-US" dirty="0"/>
              <a:t> </a:t>
            </a:r>
            <a:r>
              <a:rPr lang="sk-SK" altLang="zh-CN" dirty="0"/>
              <a:t>Keith A. Pray</a:t>
            </a:r>
            <a:endParaRPr lang="en-US" dirty="0"/>
          </a:p>
        </p:txBody>
      </p:sp>
      <p:sp>
        <p:nvSpPr>
          <p:cNvPr id="6" name="Slide Number Placeholder 5">
            <a:extLst>
              <a:ext uri="{FF2B5EF4-FFF2-40B4-BE49-F238E27FC236}">
                <a16:creationId xmlns:a16="http://schemas.microsoft.com/office/drawing/2014/main" id="{1242D8B9-D7F5-4F82-9ED8-FA3AFD6EF450}"/>
              </a:ext>
            </a:extLst>
          </p:cNvPr>
          <p:cNvSpPr>
            <a:spLocks noGrp="1"/>
          </p:cNvSpPr>
          <p:nvPr>
            <p:ph type="sldNum" sz="quarter" idx="12"/>
          </p:nvPr>
        </p:nvSpPr>
        <p:spPr>
          <a:xfrm>
            <a:off x="8255282" y="4760983"/>
            <a:ext cx="624840" cy="146304"/>
          </a:xfrm>
        </p:spPr>
        <p:txBody>
          <a:bodyPr/>
          <a:lstStyle/>
          <a:p>
            <a:r>
              <a:rPr lang="en-US" dirty="0"/>
              <a:t>[2]</a:t>
            </a:r>
          </a:p>
        </p:txBody>
      </p:sp>
      <p:pic>
        <p:nvPicPr>
          <p:cNvPr id="3074" name="Picture 2" descr="open_innovation_model.jpg">
            <a:extLst>
              <a:ext uri="{FF2B5EF4-FFF2-40B4-BE49-F238E27FC236}">
                <a16:creationId xmlns:a16="http://schemas.microsoft.com/office/drawing/2014/main" id="{092CED90-8199-4A9D-BE54-626C5C671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1832703"/>
            <a:ext cx="3901722" cy="24450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908AB3-A4AD-4034-856E-2D07E1C5D41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Fan Mo</a:t>
            </a:r>
          </a:p>
        </p:txBody>
      </p:sp>
      <p:sp>
        <p:nvSpPr>
          <p:cNvPr id="8" name="Slide Number Placeholder 4">
            <a:extLst>
              <a:ext uri="{FF2B5EF4-FFF2-40B4-BE49-F238E27FC236}">
                <a16:creationId xmlns:a16="http://schemas.microsoft.com/office/drawing/2014/main" id="{3188A886-EE0C-FB4D-B44E-986F706BE604}"/>
              </a:ext>
            </a:extLst>
          </p:cNvPr>
          <p:cNvSpPr txBox="1">
            <a:spLocks/>
          </p:cNvSpPr>
          <p:nvPr/>
        </p:nvSpPr>
        <p:spPr>
          <a:xfrm>
            <a:off x="8519160" y="4997196"/>
            <a:ext cx="624840" cy="146304"/>
          </a:xfrm>
          <a:prstGeom prst="rect">
            <a:avLst/>
          </a:prstGeom>
        </p:spPr>
        <p:txBody>
          <a:bodyPr vert="horz" lIns="91436" tIns="45718" rIns="91436" bIns="45718"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A17EAB-8B51-5C40-8776-6683E51FA7A0}" type="slidenum">
              <a:rPr lang="en-US" smtClean="0"/>
              <a:pPr/>
              <a:t>44</a:t>
            </a:fld>
            <a:endParaRPr lang="en-US" dirty="0"/>
          </a:p>
        </p:txBody>
      </p:sp>
    </p:spTree>
    <p:extLst>
      <p:ext uri="{BB962C8B-B14F-4D97-AF65-F5344CB8AC3E}">
        <p14:creationId xmlns:p14="http://schemas.microsoft.com/office/powerpoint/2010/main" val="995819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CC0F-4DA8-4562-8F04-0E357CD336CA}"/>
              </a:ext>
            </a:extLst>
          </p:cNvPr>
          <p:cNvSpPr>
            <a:spLocks noGrp="1"/>
          </p:cNvSpPr>
          <p:nvPr>
            <p:ph type="title"/>
          </p:nvPr>
        </p:nvSpPr>
        <p:spPr/>
        <p:txBody>
          <a:bodyPr/>
          <a:lstStyle/>
          <a:p>
            <a:r>
              <a:rPr lang="en-US" altLang="zh-CN" dirty="0"/>
              <a:t>OPEN SOURCE BUSINESS MODEL</a:t>
            </a:r>
            <a:endParaRPr lang="zh-CN" altLang="en-US" dirty="0"/>
          </a:p>
        </p:txBody>
      </p:sp>
      <p:sp>
        <p:nvSpPr>
          <p:cNvPr id="3" name="Content Placeholder 2">
            <a:extLst>
              <a:ext uri="{FF2B5EF4-FFF2-40B4-BE49-F238E27FC236}">
                <a16:creationId xmlns:a16="http://schemas.microsoft.com/office/drawing/2014/main" id="{7E205B8D-C2CE-403C-8E09-8F47848DF4C2}"/>
              </a:ext>
            </a:extLst>
          </p:cNvPr>
          <p:cNvSpPr>
            <a:spLocks noGrp="1"/>
          </p:cNvSpPr>
          <p:nvPr>
            <p:ph sz="half" idx="1"/>
          </p:nvPr>
        </p:nvSpPr>
        <p:spPr/>
        <p:txBody>
          <a:bodyPr/>
          <a:lstStyle/>
          <a:p>
            <a:r>
              <a:rPr lang="en-US" altLang="zh-CN" dirty="0"/>
              <a:t>Developed, modified and redistributed freely</a:t>
            </a:r>
          </a:p>
          <a:p>
            <a:endParaRPr lang="en-US" altLang="zh-CN" dirty="0"/>
          </a:p>
          <a:p>
            <a:r>
              <a:rPr lang="en-US" altLang="zh-CN" dirty="0"/>
              <a:t>Any users and organization</a:t>
            </a:r>
          </a:p>
          <a:p>
            <a:endParaRPr lang="en-US" altLang="zh-CN" dirty="0"/>
          </a:p>
          <a:p>
            <a:r>
              <a:rPr lang="en-US" altLang="zh-CN" dirty="0"/>
              <a:t>Transparency</a:t>
            </a:r>
          </a:p>
          <a:p>
            <a:endParaRPr lang="zh-CN" altLang="en-US" dirty="0"/>
          </a:p>
        </p:txBody>
      </p:sp>
      <p:sp>
        <p:nvSpPr>
          <p:cNvPr id="5" name="Footer Placeholder 4">
            <a:extLst>
              <a:ext uri="{FF2B5EF4-FFF2-40B4-BE49-F238E27FC236}">
                <a16:creationId xmlns:a16="http://schemas.microsoft.com/office/drawing/2014/main" id="{132B596C-3DA2-417C-80F3-D69E8DC565CC}"/>
              </a:ext>
            </a:extLst>
          </p:cNvPr>
          <p:cNvSpPr>
            <a:spLocks noGrp="1"/>
          </p:cNvSpPr>
          <p:nvPr>
            <p:ph type="ftr" sz="quarter" idx="11"/>
          </p:nvPr>
        </p:nvSpPr>
        <p:spPr/>
        <p:txBody>
          <a:bodyPr/>
          <a:lstStyle/>
          <a:p>
            <a:r>
              <a:rPr lang="sk-SK" dirty="0"/>
              <a:t>© 2019</a:t>
            </a:r>
            <a:r>
              <a:rPr lang="en-US" dirty="0"/>
              <a:t> </a:t>
            </a:r>
            <a:r>
              <a:rPr lang="sk-SK" altLang="zh-CN" dirty="0"/>
              <a:t>Keith A. Pray</a:t>
            </a:r>
            <a:endParaRPr lang="en-US" dirty="0"/>
          </a:p>
        </p:txBody>
      </p:sp>
      <p:sp>
        <p:nvSpPr>
          <p:cNvPr id="6" name="Slide Number Placeholder 5">
            <a:extLst>
              <a:ext uri="{FF2B5EF4-FFF2-40B4-BE49-F238E27FC236}">
                <a16:creationId xmlns:a16="http://schemas.microsoft.com/office/drawing/2014/main" id="{37CE3C96-D7DB-4C6A-8885-D6FF30BD0FC2}"/>
              </a:ext>
            </a:extLst>
          </p:cNvPr>
          <p:cNvSpPr>
            <a:spLocks noGrp="1"/>
          </p:cNvSpPr>
          <p:nvPr>
            <p:ph type="sldNum" sz="quarter" idx="12"/>
          </p:nvPr>
        </p:nvSpPr>
        <p:spPr>
          <a:xfrm>
            <a:off x="7936955" y="4726286"/>
            <a:ext cx="624840" cy="146304"/>
          </a:xfrm>
        </p:spPr>
        <p:txBody>
          <a:bodyPr/>
          <a:lstStyle/>
          <a:p>
            <a:r>
              <a:rPr lang="en-US" dirty="0"/>
              <a:t>[1],[3]</a:t>
            </a:r>
          </a:p>
        </p:txBody>
      </p:sp>
      <p:pic>
        <p:nvPicPr>
          <p:cNvPr id="2050" name="Picture 2" descr="相关图片">
            <a:extLst>
              <a:ext uri="{FF2B5EF4-FFF2-40B4-BE49-F238E27FC236}">
                <a16:creationId xmlns:a16="http://schemas.microsoft.com/office/drawing/2014/main" id="{1882B3E9-53EC-4DC8-AE3C-9BB67AD3E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133" y="1620336"/>
            <a:ext cx="3902729" cy="25960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82C8D2-41D2-4310-8BC6-E7145573F445}"/>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Fan Mo</a:t>
            </a:r>
          </a:p>
        </p:txBody>
      </p:sp>
      <p:sp>
        <p:nvSpPr>
          <p:cNvPr id="8" name="Slide Number Placeholder 4">
            <a:extLst>
              <a:ext uri="{FF2B5EF4-FFF2-40B4-BE49-F238E27FC236}">
                <a16:creationId xmlns:a16="http://schemas.microsoft.com/office/drawing/2014/main" id="{9609317D-121A-EE4F-922A-F0F1A4A680A3}"/>
              </a:ext>
            </a:extLst>
          </p:cNvPr>
          <p:cNvSpPr txBox="1">
            <a:spLocks/>
          </p:cNvSpPr>
          <p:nvPr/>
        </p:nvSpPr>
        <p:spPr>
          <a:xfrm>
            <a:off x="8519160" y="4997196"/>
            <a:ext cx="624840" cy="146304"/>
          </a:xfrm>
          <a:prstGeom prst="rect">
            <a:avLst/>
          </a:prstGeom>
        </p:spPr>
        <p:txBody>
          <a:bodyPr vert="horz" lIns="91436" tIns="45718" rIns="91436" bIns="45718"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A17EAB-8B51-5C40-8776-6683E51FA7A0}" type="slidenum">
              <a:rPr lang="en-US" smtClean="0"/>
              <a:pPr/>
              <a:t>45</a:t>
            </a:fld>
            <a:endParaRPr lang="en-US" dirty="0"/>
          </a:p>
        </p:txBody>
      </p:sp>
    </p:spTree>
    <p:extLst>
      <p:ext uri="{BB962C8B-B14F-4D97-AF65-F5344CB8AC3E}">
        <p14:creationId xmlns:p14="http://schemas.microsoft.com/office/powerpoint/2010/main" val="586827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9D25-3C8B-495D-8AFA-0279E4025EC7}"/>
              </a:ext>
            </a:extLst>
          </p:cNvPr>
          <p:cNvSpPr>
            <a:spLocks noGrp="1"/>
          </p:cNvSpPr>
          <p:nvPr>
            <p:ph type="title"/>
          </p:nvPr>
        </p:nvSpPr>
        <p:spPr/>
        <p:txBody>
          <a:bodyPr>
            <a:normAutofit/>
          </a:bodyPr>
          <a:lstStyle/>
          <a:p>
            <a:r>
              <a:rPr lang="en-US" altLang="zh-CN" dirty="0"/>
              <a:t>Open Business Models Are a Spectrum</a:t>
            </a:r>
            <a:endParaRPr lang="zh-CN" altLang="en-US" dirty="0"/>
          </a:p>
        </p:txBody>
      </p:sp>
      <p:pic>
        <p:nvPicPr>
          <p:cNvPr id="11" name="Content Placeholder 10">
            <a:extLst>
              <a:ext uri="{FF2B5EF4-FFF2-40B4-BE49-F238E27FC236}">
                <a16:creationId xmlns:a16="http://schemas.microsoft.com/office/drawing/2014/main" id="{F4688D95-1B61-4558-BEEE-2298EE3E5F06}"/>
              </a:ext>
            </a:extLst>
          </p:cNvPr>
          <p:cNvPicPr>
            <a:picLocks noGrp="1" noChangeAspect="1"/>
          </p:cNvPicPr>
          <p:nvPr>
            <p:ph sz="half" idx="1"/>
          </p:nvPr>
        </p:nvPicPr>
        <p:blipFill>
          <a:blip r:embed="rId3"/>
          <a:stretch>
            <a:fillRect/>
          </a:stretch>
        </p:blipFill>
        <p:spPr>
          <a:xfrm>
            <a:off x="1145822" y="1807408"/>
            <a:ext cx="6852355" cy="1947783"/>
          </a:xfrm>
        </p:spPr>
      </p:pic>
      <p:sp>
        <p:nvSpPr>
          <p:cNvPr id="5" name="Footer Placeholder 4">
            <a:extLst>
              <a:ext uri="{FF2B5EF4-FFF2-40B4-BE49-F238E27FC236}">
                <a16:creationId xmlns:a16="http://schemas.microsoft.com/office/drawing/2014/main" id="{1E51F813-5D6D-4D06-AE21-E65690A2D62C}"/>
              </a:ext>
            </a:extLst>
          </p:cNvPr>
          <p:cNvSpPr>
            <a:spLocks noGrp="1"/>
          </p:cNvSpPr>
          <p:nvPr>
            <p:ph type="ftr" sz="quarter" idx="11"/>
          </p:nvPr>
        </p:nvSpPr>
        <p:spPr/>
        <p:txBody>
          <a:bodyPr/>
          <a:lstStyle/>
          <a:p>
            <a:r>
              <a:rPr lang="sk-SK" dirty="0"/>
              <a:t>© 2019</a:t>
            </a:r>
            <a:r>
              <a:rPr lang="en-US" dirty="0"/>
              <a:t> </a:t>
            </a:r>
            <a:r>
              <a:rPr lang="sk-SK" altLang="zh-CN" dirty="0"/>
              <a:t>Keith A. Pray</a:t>
            </a:r>
            <a:endParaRPr lang="en-US" dirty="0"/>
          </a:p>
        </p:txBody>
      </p:sp>
      <p:sp>
        <p:nvSpPr>
          <p:cNvPr id="6" name="Slide Number Placeholder 5">
            <a:extLst>
              <a:ext uri="{FF2B5EF4-FFF2-40B4-BE49-F238E27FC236}">
                <a16:creationId xmlns:a16="http://schemas.microsoft.com/office/drawing/2014/main" id="{5468C30F-39B4-4DA8-8D25-93FFD56BEB2E}"/>
              </a:ext>
            </a:extLst>
          </p:cNvPr>
          <p:cNvSpPr>
            <a:spLocks noGrp="1"/>
          </p:cNvSpPr>
          <p:nvPr>
            <p:ph type="sldNum" sz="quarter" idx="12"/>
          </p:nvPr>
        </p:nvSpPr>
        <p:spPr>
          <a:xfrm>
            <a:off x="7833360" y="4650687"/>
            <a:ext cx="624840" cy="146304"/>
          </a:xfrm>
        </p:spPr>
        <p:txBody>
          <a:bodyPr/>
          <a:lstStyle/>
          <a:p>
            <a:r>
              <a:rPr lang="en-US" dirty="0"/>
              <a:t>[5]</a:t>
            </a:r>
          </a:p>
        </p:txBody>
      </p:sp>
      <p:sp>
        <p:nvSpPr>
          <p:cNvPr id="8" name="Rectangle 7">
            <a:extLst>
              <a:ext uri="{FF2B5EF4-FFF2-40B4-BE49-F238E27FC236}">
                <a16:creationId xmlns:a16="http://schemas.microsoft.com/office/drawing/2014/main" id="{BD6BF1BA-0E5F-4F67-8A5B-A3102F003ADD}"/>
              </a:ext>
            </a:extLst>
          </p:cNvPr>
          <p:cNvSpPr/>
          <p:nvPr/>
        </p:nvSpPr>
        <p:spPr>
          <a:xfrm>
            <a:off x="6530469" y="3376097"/>
            <a:ext cx="235962" cy="369332"/>
          </a:xfrm>
          <a:prstGeom prst="rect">
            <a:avLst/>
          </a:prstGeom>
        </p:spPr>
        <p:txBody>
          <a:bodyPr wrap="none">
            <a:spAutoFit/>
          </a:bodyPr>
          <a:lstStyle/>
          <a:p>
            <a:r>
              <a:rPr lang="zh-CN" altLang="en-US" dirty="0"/>
              <a:t> </a:t>
            </a:r>
          </a:p>
        </p:txBody>
      </p:sp>
      <p:sp>
        <p:nvSpPr>
          <p:cNvPr id="9" name="Rectangle 8">
            <a:extLst>
              <a:ext uri="{FF2B5EF4-FFF2-40B4-BE49-F238E27FC236}">
                <a16:creationId xmlns:a16="http://schemas.microsoft.com/office/drawing/2014/main" id="{4927904A-A663-464B-B74F-774EAC860A0B}"/>
              </a:ext>
            </a:extLst>
          </p:cNvPr>
          <p:cNvSpPr/>
          <p:nvPr/>
        </p:nvSpPr>
        <p:spPr>
          <a:xfrm>
            <a:off x="6987669" y="2596634"/>
            <a:ext cx="235962" cy="369332"/>
          </a:xfrm>
          <a:prstGeom prst="rect">
            <a:avLst/>
          </a:prstGeom>
        </p:spPr>
        <p:txBody>
          <a:bodyPr wrap="none">
            <a:spAutoFit/>
          </a:bodyPr>
          <a:lstStyle/>
          <a:p>
            <a:r>
              <a:rPr lang="zh-CN" altLang="en-US" dirty="0"/>
              <a:t> </a:t>
            </a:r>
          </a:p>
        </p:txBody>
      </p:sp>
      <p:sp>
        <p:nvSpPr>
          <p:cNvPr id="10" name="TextBox 9">
            <a:extLst>
              <a:ext uri="{FF2B5EF4-FFF2-40B4-BE49-F238E27FC236}">
                <a16:creationId xmlns:a16="http://schemas.microsoft.com/office/drawing/2014/main" id="{9FE2817C-DC7F-4599-A40E-C19B8460CDC6}"/>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Fan Mo</a:t>
            </a:r>
          </a:p>
        </p:txBody>
      </p:sp>
      <p:sp>
        <p:nvSpPr>
          <p:cNvPr id="12" name="Slide Number Placeholder 4">
            <a:extLst>
              <a:ext uri="{FF2B5EF4-FFF2-40B4-BE49-F238E27FC236}">
                <a16:creationId xmlns:a16="http://schemas.microsoft.com/office/drawing/2014/main" id="{6C717EA1-2E8D-E14A-8143-53D7B7EEEE84}"/>
              </a:ext>
            </a:extLst>
          </p:cNvPr>
          <p:cNvSpPr txBox="1">
            <a:spLocks/>
          </p:cNvSpPr>
          <p:nvPr/>
        </p:nvSpPr>
        <p:spPr>
          <a:xfrm>
            <a:off x="8519160" y="4997196"/>
            <a:ext cx="624840" cy="146304"/>
          </a:xfrm>
          <a:prstGeom prst="rect">
            <a:avLst/>
          </a:prstGeom>
        </p:spPr>
        <p:txBody>
          <a:bodyPr vert="horz" lIns="91436" tIns="45718" rIns="91436" bIns="45718"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A17EAB-8B51-5C40-8776-6683E51FA7A0}" type="slidenum">
              <a:rPr lang="en-US" smtClean="0"/>
              <a:pPr/>
              <a:t>46</a:t>
            </a:fld>
            <a:endParaRPr lang="en-US" dirty="0"/>
          </a:p>
        </p:txBody>
      </p:sp>
    </p:spTree>
    <p:extLst>
      <p:ext uri="{BB962C8B-B14F-4D97-AF65-F5344CB8AC3E}">
        <p14:creationId xmlns:p14="http://schemas.microsoft.com/office/powerpoint/2010/main" val="625378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C1FB-702A-41A5-91D3-535ADB47DB86}"/>
              </a:ext>
            </a:extLst>
          </p:cNvPr>
          <p:cNvSpPr>
            <a:spLocks noGrp="1"/>
          </p:cNvSpPr>
          <p:nvPr>
            <p:ph type="title"/>
          </p:nvPr>
        </p:nvSpPr>
        <p:spPr/>
        <p:txBody>
          <a:bodyPr/>
          <a:lstStyle/>
          <a:p>
            <a:r>
              <a:rPr lang="en-US" altLang="zh-CN" dirty="0"/>
              <a:t>Software as a service</a:t>
            </a:r>
            <a:endParaRPr lang="zh-CN" altLang="en-US" dirty="0"/>
          </a:p>
        </p:txBody>
      </p:sp>
      <p:sp>
        <p:nvSpPr>
          <p:cNvPr id="3" name="Content Placeholder 2">
            <a:extLst>
              <a:ext uri="{FF2B5EF4-FFF2-40B4-BE49-F238E27FC236}">
                <a16:creationId xmlns:a16="http://schemas.microsoft.com/office/drawing/2014/main" id="{D46192FA-782E-481A-8DE5-CAFBC5E6DAEA}"/>
              </a:ext>
            </a:extLst>
          </p:cNvPr>
          <p:cNvSpPr>
            <a:spLocks noGrp="1"/>
          </p:cNvSpPr>
          <p:nvPr>
            <p:ph sz="half" idx="1"/>
          </p:nvPr>
        </p:nvSpPr>
        <p:spPr/>
        <p:txBody>
          <a:bodyPr/>
          <a:lstStyle/>
          <a:p>
            <a:r>
              <a:rPr lang="en-US" altLang="zh-CN" dirty="0"/>
              <a:t>Red Hat</a:t>
            </a:r>
          </a:p>
          <a:p>
            <a:endParaRPr lang="en-US" altLang="zh-CN" dirty="0"/>
          </a:p>
          <a:p>
            <a:r>
              <a:rPr lang="en-US" altLang="zh-CN" dirty="0"/>
              <a:t>2018 was valued at $30.6 billion</a:t>
            </a:r>
          </a:p>
          <a:p>
            <a:endParaRPr lang="en-US" altLang="zh-CN" dirty="0"/>
          </a:p>
          <a:p>
            <a:r>
              <a:rPr lang="en-US" altLang="zh-CN" dirty="0"/>
              <a:t>Fourth quarter total revenue of $772 million, up 23% year-over-year, or 18% in constant currency</a:t>
            </a:r>
          </a:p>
          <a:p>
            <a:endParaRPr lang="zh-CN" altLang="en-US" dirty="0"/>
          </a:p>
        </p:txBody>
      </p:sp>
      <p:sp>
        <p:nvSpPr>
          <p:cNvPr id="5" name="Footer Placeholder 4">
            <a:extLst>
              <a:ext uri="{FF2B5EF4-FFF2-40B4-BE49-F238E27FC236}">
                <a16:creationId xmlns:a16="http://schemas.microsoft.com/office/drawing/2014/main" id="{8D6827BA-E29E-493B-A6FD-7F8A6CEFAF43}"/>
              </a:ext>
            </a:extLst>
          </p:cNvPr>
          <p:cNvSpPr>
            <a:spLocks noGrp="1"/>
          </p:cNvSpPr>
          <p:nvPr>
            <p:ph type="ftr" sz="quarter" idx="11"/>
          </p:nvPr>
        </p:nvSpPr>
        <p:spPr/>
        <p:txBody>
          <a:bodyPr/>
          <a:lstStyle/>
          <a:p>
            <a:r>
              <a:rPr lang="sk-SK" dirty="0"/>
              <a:t>© 2019</a:t>
            </a:r>
            <a:r>
              <a:rPr lang="en-US" dirty="0"/>
              <a:t> </a:t>
            </a:r>
            <a:r>
              <a:rPr lang="sk-SK" altLang="zh-CN" dirty="0"/>
              <a:t>Keith A. Pray</a:t>
            </a:r>
            <a:endParaRPr lang="en-US" dirty="0"/>
          </a:p>
        </p:txBody>
      </p:sp>
      <p:sp>
        <p:nvSpPr>
          <p:cNvPr id="6" name="Slide Number Placeholder 5">
            <a:extLst>
              <a:ext uri="{FF2B5EF4-FFF2-40B4-BE49-F238E27FC236}">
                <a16:creationId xmlns:a16="http://schemas.microsoft.com/office/drawing/2014/main" id="{C04BB0EC-5E49-4318-84A1-E34F28E13C56}"/>
              </a:ext>
            </a:extLst>
          </p:cNvPr>
          <p:cNvSpPr>
            <a:spLocks noGrp="1"/>
          </p:cNvSpPr>
          <p:nvPr>
            <p:ph type="sldNum" sz="quarter" idx="12"/>
          </p:nvPr>
        </p:nvSpPr>
        <p:spPr>
          <a:xfrm>
            <a:off x="7833360" y="4726286"/>
            <a:ext cx="624840" cy="146304"/>
          </a:xfrm>
        </p:spPr>
        <p:txBody>
          <a:bodyPr/>
          <a:lstStyle/>
          <a:p>
            <a:r>
              <a:rPr lang="en-US" dirty="0"/>
              <a:t>[6],[7]</a:t>
            </a:r>
          </a:p>
        </p:txBody>
      </p:sp>
      <p:pic>
        <p:nvPicPr>
          <p:cNvPr id="5122" name="Picture 2" descr="“red hat”的图片搜索结果">
            <a:extLst>
              <a:ext uri="{FF2B5EF4-FFF2-40B4-BE49-F238E27FC236}">
                <a16:creationId xmlns:a16="http://schemas.microsoft.com/office/drawing/2014/main" id="{743A4200-F569-4AB9-ACB5-5FA1B0F27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442" y="1637038"/>
            <a:ext cx="3733799" cy="24874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A88B3B-81BF-4123-AFF4-F9D1817C1986}"/>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Fan Mo</a:t>
            </a:r>
          </a:p>
        </p:txBody>
      </p:sp>
      <p:sp>
        <p:nvSpPr>
          <p:cNvPr id="8" name="Slide Number Placeholder 4">
            <a:extLst>
              <a:ext uri="{FF2B5EF4-FFF2-40B4-BE49-F238E27FC236}">
                <a16:creationId xmlns:a16="http://schemas.microsoft.com/office/drawing/2014/main" id="{B1637B31-FE46-C64E-89D2-E874D64A325B}"/>
              </a:ext>
            </a:extLst>
          </p:cNvPr>
          <p:cNvSpPr txBox="1">
            <a:spLocks/>
          </p:cNvSpPr>
          <p:nvPr/>
        </p:nvSpPr>
        <p:spPr>
          <a:xfrm>
            <a:off x="8519160" y="4997196"/>
            <a:ext cx="624840" cy="146304"/>
          </a:xfrm>
          <a:prstGeom prst="rect">
            <a:avLst/>
          </a:prstGeom>
        </p:spPr>
        <p:txBody>
          <a:bodyPr vert="horz" lIns="91436" tIns="45718" rIns="91436" bIns="45718"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A17EAB-8B51-5C40-8776-6683E51FA7A0}" type="slidenum">
              <a:rPr lang="en-US" smtClean="0"/>
              <a:pPr/>
              <a:t>47</a:t>
            </a:fld>
            <a:endParaRPr lang="en-US" dirty="0"/>
          </a:p>
        </p:txBody>
      </p:sp>
    </p:spTree>
    <p:extLst>
      <p:ext uri="{BB962C8B-B14F-4D97-AF65-F5344CB8AC3E}">
        <p14:creationId xmlns:p14="http://schemas.microsoft.com/office/powerpoint/2010/main" val="3392459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F7F11-DB78-42DD-B963-315D3ACA8E19}"/>
              </a:ext>
            </a:extLst>
          </p:cNvPr>
          <p:cNvSpPr>
            <a:spLocks noGrp="1"/>
          </p:cNvSpPr>
          <p:nvPr>
            <p:ph type="title"/>
          </p:nvPr>
        </p:nvSpPr>
        <p:spPr/>
        <p:txBody>
          <a:bodyPr/>
          <a:lstStyle/>
          <a:p>
            <a:r>
              <a:rPr lang="en-US" altLang="zh-CN" dirty="0"/>
              <a:t>Growth of open source company</a:t>
            </a:r>
            <a:endParaRPr lang="zh-CN" altLang="en-US" dirty="0"/>
          </a:p>
        </p:txBody>
      </p:sp>
      <p:sp>
        <p:nvSpPr>
          <p:cNvPr id="3" name="Content Placeholder 2">
            <a:extLst>
              <a:ext uri="{FF2B5EF4-FFF2-40B4-BE49-F238E27FC236}">
                <a16:creationId xmlns:a16="http://schemas.microsoft.com/office/drawing/2014/main" id="{20B007BD-A6AC-472C-A453-FEAB25EC71A5}"/>
              </a:ext>
            </a:extLst>
          </p:cNvPr>
          <p:cNvSpPr>
            <a:spLocks noGrp="1"/>
          </p:cNvSpPr>
          <p:nvPr>
            <p:ph sz="half" idx="1"/>
          </p:nvPr>
        </p:nvSpPr>
        <p:spPr/>
        <p:txBody>
          <a:bodyPr/>
          <a:lstStyle/>
          <a:p>
            <a:r>
              <a:rPr lang="en-US" altLang="zh-CN" dirty="0"/>
              <a:t>Red Hat revenue for the quarter ending February 28, 2019 was $0.879B, a 13.81% increase year-over-year.</a:t>
            </a:r>
          </a:p>
          <a:p>
            <a:pPr marL="0" indent="0">
              <a:buNone/>
            </a:pPr>
            <a:endParaRPr lang="en-US" altLang="zh-CN" dirty="0"/>
          </a:p>
          <a:p>
            <a:r>
              <a:rPr lang="en-US" altLang="zh-CN" dirty="0"/>
              <a:t>Red Hat gross profit for the quarter ending February 28, 2019 was </a:t>
            </a:r>
            <a:r>
              <a:rPr lang="en-US" altLang="zh-CN" b="1" dirty="0"/>
              <a:t>$0.746B</a:t>
            </a:r>
            <a:r>
              <a:rPr lang="en-US" altLang="zh-CN" dirty="0"/>
              <a:t>, a </a:t>
            </a:r>
            <a:r>
              <a:rPr lang="en-US" altLang="zh-CN" b="1" dirty="0"/>
              <a:t>13.16% increase</a:t>
            </a:r>
            <a:r>
              <a:rPr lang="en-US" altLang="zh-CN" dirty="0"/>
              <a:t> year-over-year.</a:t>
            </a:r>
          </a:p>
          <a:p>
            <a:endParaRPr lang="zh-CN" altLang="en-US" dirty="0"/>
          </a:p>
        </p:txBody>
      </p:sp>
      <p:sp>
        <p:nvSpPr>
          <p:cNvPr id="5" name="Footer Placeholder 4">
            <a:extLst>
              <a:ext uri="{FF2B5EF4-FFF2-40B4-BE49-F238E27FC236}">
                <a16:creationId xmlns:a16="http://schemas.microsoft.com/office/drawing/2014/main" id="{D42CC7BD-860F-43ED-B563-C097A4C0C34E}"/>
              </a:ext>
            </a:extLst>
          </p:cNvPr>
          <p:cNvSpPr>
            <a:spLocks noGrp="1"/>
          </p:cNvSpPr>
          <p:nvPr>
            <p:ph type="ftr" sz="quarter" idx="11"/>
          </p:nvPr>
        </p:nvSpPr>
        <p:spPr/>
        <p:txBody>
          <a:bodyPr/>
          <a:lstStyle/>
          <a:p>
            <a:r>
              <a:rPr lang="sk-SK" dirty="0"/>
              <a:t>© 201</a:t>
            </a:r>
            <a:r>
              <a:rPr lang="en-US" dirty="0"/>
              <a:t>9 </a:t>
            </a:r>
            <a:r>
              <a:rPr lang="sk-SK" altLang="zh-CN" dirty="0"/>
              <a:t>Keith A. Pray</a:t>
            </a:r>
            <a:endParaRPr lang="en-US" dirty="0"/>
          </a:p>
        </p:txBody>
      </p:sp>
      <p:sp>
        <p:nvSpPr>
          <p:cNvPr id="6" name="Slide Number Placeholder 5">
            <a:extLst>
              <a:ext uri="{FF2B5EF4-FFF2-40B4-BE49-F238E27FC236}">
                <a16:creationId xmlns:a16="http://schemas.microsoft.com/office/drawing/2014/main" id="{D422ACA4-B70F-4FFC-AFD6-702FA16B030E}"/>
              </a:ext>
            </a:extLst>
          </p:cNvPr>
          <p:cNvSpPr>
            <a:spLocks noGrp="1"/>
          </p:cNvSpPr>
          <p:nvPr>
            <p:ph type="sldNum" sz="quarter" idx="12"/>
          </p:nvPr>
        </p:nvSpPr>
        <p:spPr>
          <a:xfrm>
            <a:off x="7556634" y="4632199"/>
            <a:ext cx="624840" cy="146304"/>
          </a:xfrm>
        </p:spPr>
        <p:txBody>
          <a:bodyPr/>
          <a:lstStyle/>
          <a:p>
            <a:r>
              <a:rPr lang="en-US" dirty="0"/>
              <a:t>[6],[7]</a:t>
            </a:r>
          </a:p>
        </p:txBody>
      </p:sp>
      <p:pic>
        <p:nvPicPr>
          <p:cNvPr id="9" name="Picture 8">
            <a:extLst>
              <a:ext uri="{FF2B5EF4-FFF2-40B4-BE49-F238E27FC236}">
                <a16:creationId xmlns:a16="http://schemas.microsoft.com/office/drawing/2014/main" id="{5F30BDF3-EFB3-4252-B1B5-E41DDB712073}"/>
              </a:ext>
            </a:extLst>
          </p:cNvPr>
          <p:cNvPicPr>
            <a:picLocks noChangeAspect="1"/>
          </p:cNvPicPr>
          <p:nvPr/>
        </p:nvPicPr>
        <p:blipFill>
          <a:blip r:embed="rId3"/>
          <a:stretch>
            <a:fillRect/>
          </a:stretch>
        </p:blipFill>
        <p:spPr>
          <a:xfrm>
            <a:off x="4503237" y="1568195"/>
            <a:ext cx="4370160" cy="2539063"/>
          </a:xfrm>
          <a:prstGeom prst="rect">
            <a:avLst/>
          </a:prstGeom>
        </p:spPr>
      </p:pic>
      <p:sp>
        <p:nvSpPr>
          <p:cNvPr id="7" name="TextBox 6">
            <a:extLst>
              <a:ext uri="{FF2B5EF4-FFF2-40B4-BE49-F238E27FC236}">
                <a16:creationId xmlns:a16="http://schemas.microsoft.com/office/drawing/2014/main" id="{48D95A19-C80C-450F-BABE-7BF971FF34F7}"/>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Fan Mo</a:t>
            </a:r>
          </a:p>
        </p:txBody>
      </p:sp>
      <p:sp>
        <p:nvSpPr>
          <p:cNvPr id="8" name="Slide Number Placeholder 4">
            <a:extLst>
              <a:ext uri="{FF2B5EF4-FFF2-40B4-BE49-F238E27FC236}">
                <a16:creationId xmlns:a16="http://schemas.microsoft.com/office/drawing/2014/main" id="{DE707576-8B7D-1F41-B65E-3CEEA7901E47}"/>
              </a:ext>
            </a:extLst>
          </p:cNvPr>
          <p:cNvSpPr txBox="1">
            <a:spLocks/>
          </p:cNvSpPr>
          <p:nvPr/>
        </p:nvSpPr>
        <p:spPr>
          <a:xfrm>
            <a:off x="8519160" y="4997196"/>
            <a:ext cx="624840" cy="146304"/>
          </a:xfrm>
          <a:prstGeom prst="rect">
            <a:avLst/>
          </a:prstGeom>
        </p:spPr>
        <p:txBody>
          <a:bodyPr vert="horz" lIns="91436" tIns="45718" rIns="91436" bIns="45718"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A17EAB-8B51-5C40-8776-6683E51FA7A0}" type="slidenum">
              <a:rPr lang="en-US" smtClean="0"/>
              <a:pPr/>
              <a:t>48</a:t>
            </a:fld>
            <a:endParaRPr lang="en-US" dirty="0"/>
          </a:p>
        </p:txBody>
      </p:sp>
    </p:spTree>
    <p:extLst>
      <p:ext uri="{BB962C8B-B14F-4D97-AF65-F5344CB8AC3E}">
        <p14:creationId xmlns:p14="http://schemas.microsoft.com/office/powerpoint/2010/main" val="107698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4304-2269-4D96-BD12-CDE4FFA554E5}"/>
              </a:ext>
            </a:extLst>
          </p:cNvPr>
          <p:cNvSpPr>
            <a:spLocks noGrp="1"/>
          </p:cNvSpPr>
          <p:nvPr>
            <p:ph type="title"/>
          </p:nvPr>
        </p:nvSpPr>
        <p:spPr/>
        <p:txBody>
          <a:bodyPr/>
          <a:lstStyle/>
          <a:p>
            <a:r>
              <a:rPr lang="en-US" altLang="zh-CN" dirty="0"/>
              <a:t>Open source products</a:t>
            </a:r>
            <a:endParaRPr lang="zh-CN" altLang="en-US" dirty="0"/>
          </a:p>
        </p:txBody>
      </p:sp>
      <p:sp>
        <p:nvSpPr>
          <p:cNvPr id="3" name="Content Placeholder 2">
            <a:extLst>
              <a:ext uri="{FF2B5EF4-FFF2-40B4-BE49-F238E27FC236}">
                <a16:creationId xmlns:a16="http://schemas.microsoft.com/office/drawing/2014/main" id="{B91403F1-2386-40E2-8F8D-F9D553B70380}"/>
              </a:ext>
            </a:extLst>
          </p:cNvPr>
          <p:cNvSpPr>
            <a:spLocks noGrp="1"/>
          </p:cNvSpPr>
          <p:nvPr>
            <p:ph sz="half" idx="1"/>
          </p:nvPr>
        </p:nvSpPr>
        <p:spPr/>
        <p:txBody>
          <a:bodyPr/>
          <a:lstStyle/>
          <a:p>
            <a:r>
              <a:rPr lang="en-US" altLang="zh-CN" dirty="0"/>
              <a:t>Add unique closed source components to an open source foundation </a:t>
            </a:r>
          </a:p>
          <a:p>
            <a:endParaRPr lang="en-US" altLang="zh-CN" dirty="0"/>
          </a:p>
          <a:p>
            <a:r>
              <a:rPr lang="en-US" altLang="zh-CN" dirty="0"/>
              <a:t>Blink rendering (display) engine</a:t>
            </a:r>
          </a:p>
          <a:p>
            <a:endParaRPr lang="en-US" altLang="zh-CN" dirty="0"/>
          </a:p>
          <a:p>
            <a:r>
              <a:rPr lang="en-US" altLang="zh-CN" dirty="0" err="1"/>
              <a:t>WebKit</a:t>
            </a:r>
            <a:r>
              <a:rPr lang="en-US" altLang="zh-CN" dirty="0"/>
              <a:t> Safari engine</a:t>
            </a:r>
            <a:endParaRPr lang="zh-CN" altLang="en-US" dirty="0"/>
          </a:p>
        </p:txBody>
      </p:sp>
      <p:sp>
        <p:nvSpPr>
          <p:cNvPr id="5" name="Footer Placeholder 4">
            <a:extLst>
              <a:ext uri="{FF2B5EF4-FFF2-40B4-BE49-F238E27FC236}">
                <a16:creationId xmlns:a16="http://schemas.microsoft.com/office/drawing/2014/main" id="{B25199DF-DB67-4774-9D71-56A364BDCE18}"/>
              </a:ext>
            </a:extLst>
          </p:cNvPr>
          <p:cNvSpPr>
            <a:spLocks noGrp="1"/>
          </p:cNvSpPr>
          <p:nvPr>
            <p:ph type="ftr" sz="quarter" idx="11"/>
          </p:nvPr>
        </p:nvSpPr>
        <p:spPr/>
        <p:txBody>
          <a:bodyPr/>
          <a:lstStyle/>
          <a:p>
            <a:r>
              <a:rPr lang="sk-SK" dirty="0"/>
              <a:t>© 2019</a:t>
            </a:r>
            <a:r>
              <a:rPr lang="en-US" dirty="0"/>
              <a:t> </a:t>
            </a:r>
            <a:r>
              <a:rPr lang="sk-SK" altLang="zh-CN" dirty="0"/>
              <a:t>Keith A. Pray</a:t>
            </a:r>
            <a:endParaRPr lang="en-US" dirty="0"/>
          </a:p>
        </p:txBody>
      </p:sp>
      <p:sp>
        <p:nvSpPr>
          <p:cNvPr id="6" name="Slide Number Placeholder 5">
            <a:extLst>
              <a:ext uri="{FF2B5EF4-FFF2-40B4-BE49-F238E27FC236}">
                <a16:creationId xmlns:a16="http://schemas.microsoft.com/office/drawing/2014/main" id="{EEDA7BC4-57B7-4FFA-9EB2-1C1C43E0A9E8}"/>
              </a:ext>
            </a:extLst>
          </p:cNvPr>
          <p:cNvSpPr>
            <a:spLocks noGrp="1"/>
          </p:cNvSpPr>
          <p:nvPr>
            <p:ph type="sldNum" sz="quarter" idx="12"/>
          </p:nvPr>
        </p:nvSpPr>
        <p:spPr>
          <a:xfrm>
            <a:off x="7749139" y="4599232"/>
            <a:ext cx="624840" cy="146304"/>
          </a:xfrm>
        </p:spPr>
        <p:txBody>
          <a:bodyPr/>
          <a:lstStyle/>
          <a:p>
            <a:r>
              <a:rPr lang="en-US" dirty="0"/>
              <a:t>[4],[9]</a:t>
            </a:r>
          </a:p>
        </p:txBody>
      </p:sp>
      <p:pic>
        <p:nvPicPr>
          <p:cNvPr id="6146" name="Picture 2" descr="“Blink rendering (display) engine”的图片搜索结果">
            <a:extLst>
              <a:ext uri="{FF2B5EF4-FFF2-40B4-BE49-F238E27FC236}">
                <a16:creationId xmlns:a16="http://schemas.microsoft.com/office/drawing/2014/main" id="{F2D9B1AF-80B4-4CD5-945A-175814677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425" y="2003777"/>
            <a:ext cx="4005860" cy="16031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90DF5F-BCD4-44C6-B795-324EDE84C17A}"/>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Fan Mo</a:t>
            </a:r>
          </a:p>
        </p:txBody>
      </p:sp>
      <p:sp>
        <p:nvSpPr>
          <p:cNvPr id="8" name="Slide Number Placeholder 4">
            <a:extLst>
              <a:ext uri="{FF2B5EF4-FFF2-40B4-BE49-F238E27FC236}">
                <a16:creationId xmlns:a16="http://schemas.microsoft.com/office/drawing/2014/main" id="{3978F908-0924-1C46-B631-C21AFA38F77F}"/>
              </a:ext>
            </a:extLst>
          </p:cNvPr>
          <p:cNvSpPr txBox="1">
            <a:spLocks/>
          </p:cNvSpPr>
          <p:nvPr/>
        </p:nvSpPr>
        <p:spPr>
          <a:xfrm>
            <a:off x="8519160" y="4997196"/>
            <a:ext cx="624840" cy="146304"/>
          </a:xfrm>
          <a:prstGeom prst="rect">
            <a:avLst/>
          </a:prstGeom>
        </p:spPr>
        <p:txBody>
          <a:bodyPr vert="horz" lIns="91436" tIns="45718" rIns="91436" bIns="45718"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A17EAB-8B51-5C40-8776-6683E51FA7A0}" type="slidenum">
              <a:rPr lang="en-US" smtClean="0"/>
              <a:pPr/>
              <a:t>49</a:t>
            </a:fld>
            <a:endParaRPr lang="en-US" dirty="0"/>
          </a:p>
        </p:txBody>
      </p:sp>
    </p:spTree>
    <p:extLst>
      <p:ext uri="{BB962C8B-B14F-4D97-AF65-F5344CB8AC3E}">
        <p14:creationId xmlns:p14="http://schemas.microsoft.com/office/powerpoint/2010/main" val="76600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The Government Can open your iPhone</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Alek Hersum</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2019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384713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F4FD-6DAF-4E88-93FB-DE4FA032CF7D}"/>
              </a:ext>
            </a:extLst>
          </p:cNvPr>
          <p:cNvSpPr>
            <a:spLocks noGrp="1"/>
          </p:cNvSpPr>
          <p:nvPr>
            <p:ph type="title"/>
          </p:nvPr>
        </p:nvSpPr>
        <p:spPr/>
        <p:txBody>
          <a:bodyPr/>
          <a:lstStyle/>
          <a:p>
            <a:r>
              <a:rPr lang="en-US" altLang="zh-CN" dirty="0"/>
              <a:t>conclusion</a:t>
            </a:r>
            <a:endParaRPr lang="zh-CN" altLang="en-US" dirty="0"/>
          </a:p>
        </p:txBody>
      </p:sp>
      <p:sp>
        <p:nvSpPr>
          <p:cNvPr id="3" name="Content Placeholder 2">
            <a:extLst>
              <a:ext uri="{FF2B5EF4-FFF2-40B4-BE49-F238E27FC236}">
                <a16:creationId xmlns:a16="http://schemas.microsoft.com/office/drawing/2014/main" id="{BA5C41E5-200F-461D-B647-2F24CA22EA5D}"/>
              </a:ext>
            </a:extLst>
          </p:cNvPr>
          <p:cNvSpPr>
            <a:spLocks noGrp="1"/>
          </p:cNvSpPr>
          <p:nvPr>
            <p:ph sz="half" idx="1"/>
          </p:nvPr>
        </p:nvSpPr>
        <p:spPr/>
        <p:txBody>
          <a:bodyPr/>
          <a:lstStyle/>
          <a:p>
            <a:r>
              <a:rPr lang="en-US" altLang="zh-CN" dirty="0"/>
              <a:t>Open source will be a key driver of innovation</a:t>
            </a:r>
          </a:p>
          <a:p>
            <a:endParaRPr lang="en-US" altLang="zh-CN" dirty="0"/>
          </a:p>
          <a:p>
            <a:r>
              <a:rPr lang="en-US" altLang="zh-CN" dirty="0"/>
              <a:t>Uptick in adoption of open-source tools</a:t>
            </a:r>
          </a:p>
          <a:p>
            <a:endParaRPr lang="en-US" altLang="zh-CN" dirty="0"/>
          </a:p>
          <a:p>
            <a:r>
              <a:rPr lang="en-US" altLang="zh-CN" dirty="0"/>
              <a:t>Central role in the broad software ecosystem</a:t>
            </a:r>
            <a:endParaRPr lang="zh-CN" altLang="en-US" dirty="0"/>
          </a:p>
        </p:txBody>
      </p:sp>
      <p:sp>
        <p:nvSpPr>
          <p:cNvPr id="5" name="Footer Placeholder 4">
            <a:extLst>
              <a:ext uri="{FF2B5EF4-FFF2-40B4-BE49-F238E27FC236}">
                <a16:creationId xmlns:a16="http://schemas.microsoft.com/office/drawing/2014/main" id="{03DF9547-0DC8-43CD-9486-CB227B611F18}"/>
              </a:ext>
            </a:extLst>
          </p:cNvPr>
          <p:cNvSpPr>
            <a:spLocks noGrp="1"/>
          </p:cNvSpPr>
          <p:nvPr>
            <p:ph type="ftr" sz="quarter" idx="11"/>
          </p:nvPr>
        </p:nvSpPr>
        <p:spPr/>
        <p:txBody>
          <a:bodyPr/>
          <a:lstStyle/>
          <a:p>
            <a:r>
              <a:rPr lang="sk-SK" dirty="0"/>
              <a:t>© 2019</a:t>
            </a:r>
            <a:r>
              <a:rPr lang="en-US" dirty="0"/>
              <a:t> </a:t>
            </a:r>
            <a:r>
              <a:rPr lang="sk-SK" altLang="zh-CN" dirty="0"/>
              <a:t>Keith A. Pray</a:t>
            </a:r>
            <a:endParaRPr lang="en-US" dirty="0"/>
          </a:p>
        </p:txBody>
      </p:sp>
      <p:sp>
        <p:nvSpPr>
          <p:cNvPr id="6" name="Slide Number Placeholder 5">
            <a:extLst>
              <a:ext uri="{FF2B5EF4-FFF2-40B4-BE49-F238E27FC236}">
                <a16:creationId xmlns:a16="http://schemas.microsoft.com/office/drawing/2014/main" id="{4A3C64A9-D9DB-477B-8211-203942283ECB}"/>
              </a:ext>
            </a:extLst>
          </p:cNvPr>
          <p:cNvSpPr>
            <a:spLocks noGrp="1"/>
          </p:cNvSpPr>
          <p:nvPr>
            <p:ph type="sldNum" sz="quarter" idx="12"/>
          </p:nvPr>
        </p:nvSpPr>
        <p:spPr>
          <a:xfrm>
            <a:off x="7701012" y="4560803"/>
            <a:ext cx="624840" cy="146304"/>
          </a:xfrm>
        </p:spPr>
        <p:txBody>
          <a:bodyPr/>
          <a:lstStyle/>
          <a:p>
            <a:r>
              <a:rPr lang="en-US" dirty="0"/>
              <a:t>[8]</a:t>
            </a:r>
          </a:p>
        </p:txBody>
      </p:sp>
      <p:pic>
        <p:nvPicPr>
          <p:cNvPr id="1028" name="Picture 4" descr="“OPEN SOURCE”的图片搜索结果">
            <a:extLst>
              <a:ext uri="{FF2B5EF4-FFF2-40B4-BE49-F238E27FC236}">
                <a16:creationId xmlns:a16="http://schemas.microsoft.com/office/drawing/2014/main" id="{BF018108-ED30-4C57-B661-397CAC7BA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1394178"/>
            <a:ext cx="4042572" cy="25257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847A0C-6AEA-4BB1-AEC0-7EA1DE0EA0B9}"/>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Fan Mo</a:t>
            </a:r>
          </a:p>
        </p:txBody>
      </p:sp>
      <p:sp>
        <p:nvSpPr>
          <p:cNvPr id="8" name="Slide Number Placeholder 4">
            <a:extLst>
              <a:ext uri="{FF2B5EF4-FFF2-40B4-BE49-F238E27FC236}">
                <a16:creationId xmlns:a16="http://schemas.microsoft.com/office/drawing/2014/main" id="{989540B9-8485-5D4D-B141-4AF601AC5EA9}"/>
              </a:ext>
            </a:extLst>
          </p:cNvPr>
          <p:cNvSpPr txBox="1">
            <a:spLocks/>
          </p:cNvSpPr>
          <p:nvPr/>
        </p:nvSpPr>
        <p:spPr>
          <a:xfrm>
            <a:off x="8519160" y="4997196"/>
            <a:ext cx="624840" cy="146304"/>
          </a:xfrm>
          <a:prstGeom prst="rect">
            <a:avLst/>
          </a:prstGeom>
        </p:spPr>
        <p:txBody>
          <a:bodyPr vert="horz" lIns="91436" tIns="45718" rIns="91436" bIns="45718"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A17EAB-8B51-5C40-8776-6683E51FA7A0}" type="slidenum">
              <a:rPr lang="en-US" smtClean="0"/>
              <a:pPr/>
              <a:t>50</a:t>
            </a:fld>
            <a:endParaRPr lang="en-US" dirty="0"/>
          </a:p>
        </p:txBody>
      </p:sp>
    </p:spTree>
    <p:extLst>
      <p:ext uri="{BB962C8B-B14F-4D97-AF65-F5344CB8AC3E}">
        <p14:creationId xmlns:p14="http://schemas.microsoft.com/office/powerpoint/2010/main" val="2363907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82453"/>
            <a:ext cx="7772400" cy="3712666"/>
          </a:xfrm>
        </p:spPr>
        <p:txBody>
          <a:bodyPr lIns="91440">
            <a:noAutofit/>
          </a:bodyPr>
          <a:lstStyle/>
          <a:p>
            <a:pPr marL="0" indent="0">
              <a:buNone/>
            </a:pPr>
            <a:r>
              <a:rPr lang="en-US" sz="1000" dirty="0"/>
              <a:t>[1] </a:t>
            </a:r>
            <a:r>
              <a:rPr lang="en-US" sz="1000" dirty="0" err="1"/>
              <a:t>Sijbrandij</a:t>
            </a:r>
            <a:r>
              <a:rPr lang="en-US" sz="1000" dirty="0"/>
              <a:t>, Sid. “How Open Source Became The Default Business Model For Software.” Forbes, Forbes Magazine, 20 July 2018, </a:t>
            </a:r>
            <a:r>
              <a:rPr lang="en-US" sz="1000" dirty="0">
                <a:hlinkClick r:id="rId3"/>
              </a:rPr>
              <a:t>www.forbes.com/sites/forbestechcouncil/2018/07/16/how-open-source-became-the-default-business-model-for-software/#71f145be4e72</a:t>
            </a:r>
            <a:r>
              <a:rPr lang="en-US" sz="1000" dirty="0"/>
              <a:t>. </a:t>
            </a:r>
            <a:r>
              <a:rPr lang="en-US" altLang="zh-CN" sz="1000" dirty="0"/>
              <a:t>29 April. 2019</a:t>
            </a:r>
            <a:endParaRPr lang="en-US" sz="1000" dirty="0"/>
          </a:p>
          <a:p>
            <a:pPr marL="0" indent="0">
              <a:buNone/>
            </a:pPr>
            <a:r>
              <a:rPr lang="en-US" sz="1000" dirty="0"/>
              <a:t>[2] “Traditional Types of Business Models.” Maryville Online, online.maryville.edu/business-degrees/traditional-types-business-models/. </a:t>
            </a:r>
            <a:r>
              <a:rPr lang="en-US" altLang="zh-CN" sz="1000" dirty="0"/>
              <a:t>28 April. 2019</a:t>
            </a:r>
            <a:endParaRPr lang="en-US" sz="1000" dirty="0"/>
          </a:p>
          <a:p>
            <a:pPr marL="0" indent="0">
              <a:buNone/>
            </a:pPr>
            <a:r>
              <a:rPr lang="en-US" sz="1000" dirty="0"/>
              <a:t>[3] </a:t>
            </a:r>
            <a:r>
              <a:rPr lang="en-US" altLang="zh-CN" sz="1000" dirty="0"/>
              <a:t>Sharma, Abhishek. “What's The Business Model Of Open Source Software Companies Like Pivotal &amp; RedHat.” </a:t>
            </a:r>
            <a:r>
              <a:rPr lang="en-US" altLang="zh-CN" sz="1000" i="1" dirty="0"/>
              <a:t>Analytics India Magazine</a:t>
            </a:r>
            <a:r>
              <a:rPr lang="en-US" altLang="zh-CN" sz="1000" dirty="0"/>
              <a:t>, 29 Oct. 2018, </a:t>
            </a:r>
            <a:r>
              <a:rPr lang="en-US" altLang="zh-CN" sz="1000" dirty="0">
                <a:hlinkClick r:id="rId4"/>
              </a:rPr>
              <a:t>www.analyticsindiamag.com/whats-the-business-model-of-open-source-software-companies-like-pivotal-redhat/</a:t>
            </a:r>
            <a:r>
              <a:rPr lang="en-US" altLang="zh-CN" sz="1000" dirty="0"/>
              <a:t>. 29 April. 2019</a:t>
            </a:r>
          </a:p>
          <a:p>
            <a:pPr marL="0" indent="0">
              <a:buNone/>
            </a:pPr>
            <a:r>
              <a:rPr lang="en-US" sz="1000" dirty="0"/>
              <a:t>[4] Finley, </a:t>
            </a:r>
            <a:r>
              <a:rPr lang="en-US" sz="1000" dirty="0" err="1"/>
              <a:t>Klint</a:t>
            </a:r>
            <a:r>
              <a:rPr lang="en-US" sz="1000" dirty="0"/>
              <a:t>. “Google Chrome Breaks Up With Apple's </a:t>
            </a:r>
            <a:r>
              <a:rPr lang="en-US" sz="1000" dirty="0" err="1"/>
              <a:t>WebKit</a:t>
            </a:r>
            <a:r>
              <a:rPr lang="en-US" sz="1000" dirty="0"/>
              <a:t>.” Wired, Conde Nast, 4 June 2017, www.wired.com/2013/04/blink/ </a:t>
            </a:r>
            <a:r>
              <a:rPr lang="en-US" altLang="zh-CN" sz="1000" dirty="0"/>
              <a:t>29 April. 2019</a:t>
            </a:r>
            <a:endParaRPr lang="en-US" sz="1000" dirty="0"/>
          </a:p>
          <a:p>
            <a:pPr marL="0" indent="0">
              <a:buNone/>
            </a:pPr>
            <a:r>
              <a:rPr lang="en-US" sz="1000" dirty="0"/>
              <a:t>[5] </a:t>
            </a:r>
            <a:r>
              <a:rPr lang="en-US" altLang="zh-CN" sz="1000" dirty="0" err="1"/>
              <a:t>Kowalik</a:t>
            </a:r>
            <a:r>
              <a:rPr lang="en-US" altLang="zh-CN" sz="1000" dirty="0"/>
              <a:t>, Olaf. “Advancing Your Business Model with Open Innovation.” </a:t>
            </a:r>
            <a:r>
              <a:rPr lang="en-US" altLang="zh-CN" sz="1000" i="1" dirty="0"/>
              <a:t>Product Bookshelf</a:t>
            </a:r>
            <a:r>
              <a:rPr lang="en-US" altLang="zh-CN" sz="1000" dirty="0"/>
              <a:t>, 12 Mar. 2016, </a:t>
            </a:r>
            <a:r>
              <a:rPr lang="en-US" altLang="zh-CN" sz="1000" dirty="0">
                <a:hlinkClick r:id="rId5"/>
              </a:rPr>
              <a:t>www.productbookshelf.com/2011/11/advancing-your-business-model-with-open-innovation/</a:t>
            </a:r>
            <a:r>
              <a:rPr lang="en-US" altLang="zh-CN" sz="1000" dirty="0"/>
              <a:t> 29 April. 2019</a:t>
            </a:r>
          </a:p>
          <a:p>
            <a:pPr marL="0" indent="0">
              <a:buNone/>
            </a:pPr>
            <a:r>
              <a:rPr lang="en-US" sz="1000" dirty="0"/>
              <a:t>[6] “Red Hat on the Forbes Top 100 Digital Companies List.” Forbes, Forbes Magazine, </a:t>
            </a:r>
            <a:r>
              <a:rPr lang="en-US" sz="1000" dirty="0">
                <a:hlinkClick r:id="rId6"/>
              </a:rPr>
              <a:t>www.forbes.com/companies/red-hat/#41aafaa02eb</a:t>
            </a:r>
            <a:r>
              <a:rPr lang="en-US" sz="1000" dirty="0"/>
              <a:t> </a:t>
            </a:r>
            <a:r>
              <a:rPr lang="en-US" altLang="zh-CN" sz="1000" dirty="0"/>
              <a:t>29 April. 2019</a:t>
            </a:r>
            <a:endParaRPr lang="en-US" sz="1000" dirty="0"/>
          </a:p>
          <a:p>
            <a:pPr marL="0" indent="0">
              <a:buNone/>
            </a:pPr>
            <a:r>
              <a:rPr lang="en-US" sz="1000" dirty="0"/>
              <a:t>[7] “Red Hat Revenue 2006-2019 | RHT.” Macrotrends, </a:t>
            </a:r>
            <a:r>
              <a:rPr lang="en-US" sz="1000" dirty="0">
                <a:hlinkClick r:id="rId7"/>
              </a:rPr>
              <a:t>www.macrotrends.net/stocks/charts/RHT/red-hat/revenue</a:t>
            </a:r>
            <a:r>
              <a:rPr lang="en-US" sz="1000" dirty="0"/>
              <a:t>. </a:t>
            </a:r>
            <a:r>
              <a:rPr lang="en-US" altLang="zh-CN" sz="1000" dirty="0"/>
              <a:t>29 April. 2019</a:t>
            </a:r>
            <a:endParaRPr lang="en-US" sz="1000" dirty="0"/>
          </a:p>
          <a:p>
            <a:pPr marL="0" indent="0">
              <a:buNone/>
            </a:pPr>
            <a:r>
              <a:rPr lang="en-US" sz="1000" dirty="0"/>
              <a:t>[8] Smith, Tom. “The Future of Open Source Is So Bright... - </a:t>
            </a:r>
            <a:r>
              <a:rPr lang="en-US" sz="1000" dirty="0" err="1"/>
              <a:t>DZone</a:t>
            </a:r>
            <a:r>
              <a:rPr lang="en-US" sz="1000" dirty="0"/>
              <a:t> Open Source.” Dzone.com, 8 May 2018, dzone.com/articles/the-future-of-open-source-is-so-bright. 28 April. 2019</a:t>
            </a:r>
          </a:p>
          <a:p>
            <a:pPr marL="0" indent="0">
              <a:buNone/>
            </a:pPr>
            <a:r>
              <a:rPr lang="en-US" sz="1000" dirty="0"/>
              <a:t>[9] “5 Things You Need to Know about Google's Blink Browser Engine.” Geek.com, 5 Apr. 2013, </a:t>
            </a:r>
            <a:r>
              <a:rPr lang="en-US" sz="1000" dirty="0">
                <a:hlinkClick r:id="rId8"/>
              </a:rPr>
              <a:t>www.geek.com/apps/what-you-need-to-know-about-the-blink-browser-engine-1551190/. </a:t>
            </a:r>
            <a:r>
              <a:rPr lang="en-US" altLang="zh-CN" sz="1000" dirty="0"/>
              <a:t>29 April. 2019</a:t>
            </a:r>
            <a:endParaRPr lang="en-US" sz="1000" dirty="0"/>
          </a:p>
        </p:txBody>
      </p:sp>
      <p:sp>
        <p:nvSpPr>
          <p:cNvPr id="4" name="Footer Placeholder 3"/>
          <p:cNvSpPr>
            <a:spLocks noGrp="1"/>
          </p:cNvSpPr>
          <p:nvPr>
            <p:ph type="ftr" sz="quarter" idx="11"/>
          </p:nvPr>
        </p:nvSpPr>
        <p:spPr/>
        <p:txBody>
          <a:bodyPr/>
          <a:lstStyle/>
          <a:p>
            <a:r>
              <a:rPr lang="sk-SK" dirty="0"/>
              <a:t>© 2019</a:t>
            </a:r>
            <a:r>
              <a:rPr lang="en-US" dirty="0"/>
              <a:t> </a:t>
            </a:r>
            <a:r>
              <a:rPr lang="sk-SK" altLang="zh-CN" dirty="0"/>
              <a:t>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51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Fan Mo</a:t>
            </a:r>
          </a:p>
        </p:txBody>
      </p:sp>
    </p:spTree>
    <p:extLst>
      <p:ext uri="{BB962C8B-B14F-4D97-AF65-F5344CB8AC3E}">
        <p14:creationId xmlns:p14="http://schemas.microsoft.com/office/powerpoint/2010/main" val="906957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Choosing Who Lives</a:t>
            </a:r>
            <a:endParaRPr/>
          </a:p>
        </p:txBody>
      </p:sp>
      <p:sp>
        <p:nvSpPr>
          <p:cNvPr id="92" name="Google Shape;92;p14"/>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Luke Zebrowski</a:t>
            </a:r>
            <a:endParaRPr/>
          </a:p>
        </p:txBody>
      </p:sp>
      <p:sp>
        <p:nvSpPr>
          <p:cNvPr id="93" name="Google Shape;93;p14"/>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94" name="Google Shape;94;p14"/>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2888831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01" name="Google Shape;101;p15"/>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102" name="Google Shape;102;p15"/>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Luke Zebrowski</a:t>
            </a:r>
            <a:endParaRPr/>
          </a:p>
        </p:txBody>
      </p:sp>
      <p:sp>
        <p:nvSpPr>
          <p:cNvPr id="103" name="Google Shape;103;p15"/>
          <p:cNvSpPr txBox="1"/>
          <p:nvPr/>
        </p:nvSpPr>
        <p:spPr>
          <a:xfrm>
            <a:off x="574" y="4879275"/>
            <a:ext cx="83319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a:solidFill>
                  <a:schemeClr val="hlink"/>
                </a:solidFill>
                <a:latin typeface="Cambria"/>
                <a:ea typeface="Cambria"/>
                <a:cs typeface="Cambria"/>
                <a:sym typeface="Cambria"/>
                <a:hlinkClick r:id="rId3"/>
              </a:rPr>
              <a:t>http://moralmachine.mit.edu</a:t>
            </a:r>
            <a:endParaRPr/>
          </a:p>
        </p:txBody>
      </p:sp>
      <p:pic>
        <p:nvPicPr>
          <p:cNvPr id="104" name="Google Shape;104;p15"/>
          <p:cNvPicPr preferRelativeResize="0"/>
          <p:nvPr/>
        </p:nvPicPr>
        <p:blipFill>
          <a:blip r:embed="rId4">
            <a:alphaModFix/>
          </a:blip>
          <a:stretch>
            <a:fillRect/>
          </a:stretch>
        </p:blipFill>
        <p:spPr>
          <a:xfrm>
            <a:off x="812525" y="673950"/>
            <a:ext cx="7520075" cy="4205324"/>
          </a:xfrm>
          <a:prstGeom prst="rect">
            <a:avLst/>
          </a:prstGeom>
          <a:noFill/>
          <a:ln>
            <a:noFill/>
          </a:ln>
        </p:spPr>
      </p:pic>
    </p:spTree>
    <p:extLst>
      <p:ext uri="{BB962C8B-B14F-4D97-AF65-F5344CB8AC3E}">
        <p14:creationId xmlns:p14="http://schemas.microsoft.com/office/powerpoint/2010/main" val="1490354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11" name="Google Shape;111;p16"/>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112" name="Google Shape;112;p16"/>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Luke Zebrowski</a:t>
            </a:r>
            <a:endParaRPr/>
          </a:p>
        </p:txBody>
      </p:sp>
      <p:sp>
        <p:nvSpPr>
          <p:cNvPr id="113" name="Google Shape;113;p16"/>
          <p:cNvSpPr txBox="1"/>
          <p:nvPr/>
        </p:nvSpPr>
        <p:spPr>
          <a:xfrm>
            <a:off x="574" y="4879275"/>
            <a:ext cx="83319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a:solidFill>
                  <a:schemeClr val="hlink"/>
                </a:solidFill>
                <a:latin typeface="Cambria"/>
                <a:ea typeface="Cambria"/>
                <a:cs typeface="Cambria"/>
                <a:sym typeface="Cambria"/>
                <a:hlinkClick r:id="rId3"/>
              </a:rPr>
              <a:t>http://moralmachine.mit.edu</a:t>
            </a:r>
            <a:endParaRPr/>
          </a:p>
        </p:txBody>
      </p:sp>
      <p:pic>
        <p:nvPicPr>
          <p:cNvPr id="114" name="Google Shape;114;p16"/>
          <p:cNvPicPr preferRelativeResize="0"/>
          <p:nvPr/>
        </p:nvPicPr>
        <p:blipFill rotWithShape="1">
          <a:blip r:embed="rId4">
            <a:alphaModFix/>
          </a:blip>
          <a:srcRect l="238" r="228"/>
          <a:stretch/>
        </p:blipFill>
        <p:spPr>
          <a:xfrm>
            <a:off x="812525" y="673950"/>
            <a:ext cx="7520075" cy="4205324"/>
          </a:xfrm>
          <a:prstGeom prst="rect">
            <a:avLst/>
          </a:prstGeom>
          <a:noFill/>
          <a:ln>
            <a:noFill/>
          </a:ln>
        </p:spPr>
      </p:pic>
    </p:spTree>
    <p:extLst>
      <p:ext uri="{BB962C8B-B14F-4D97-AF65-F5344CB8AC3E}">
        <p14:creationId xmlns:p14="http://schemas.microsoft.com/office/powerpoint/2010/main" val="3273829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21" name="Google Shape;121;p1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122" name="Google Shape;122;p17"/>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Luke Zebrowski</a:t>
            </a:r>
            <a:endParaRPr/>
          </a:p>
        </p:txBody>
      </p:sp>
      <p:sp>
        <p:nvSpPr>
          <p:cNvPr id="123" name="Google Shape;123;p17"/>
          <p:cNvSpPr txBox="1"/>
          <p:nvPr/>
        </p:nvSpPr>
        <p:spPr>
          <a:xfrm>
            <a:off x="574" y="4879275"/>
            <a:ext cx="83319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a:solidFill>
                  <a:schemeClr val="hlink"/>
                </a:solidFill>
                <a:latin typeface="Cambria"/>
                <a:ea typeface="Cambria"/>
                <a:cs typeface="Cambria"/>
                <a:sym typeface="Cambria"/>
                <a:hlinkClick r:id="rId3"/>
              </a:rPr>
              <a:t>http://moralmachine.mit.edu</a:t>
            </a:r>
            <a:endParaRPr/>
          </a:p>
        </p:txBody>
      </p:sp>
      <p:pic>
        <p:nvPicPr>
          <p:cNvPr id="124" name="Google Shape;124;p17"/>
          <p:cNvPicPr preferRelativeResize="0"/>
          <p:nvPr/>
        </p:nvPicPr>
        <p:blipFill rotWithShape="1">
          <a:blip r:embed="rId4">
            <a:alphaModFix/>
          </a:blip>
          <a:srcRect l="357" r="347"/>
          <a:stretch/>
        </p:blipFill>
        <p:spPr>
          <a:xfrm>
            <a:off x="812525" y="673950"/>
            <a:ext cx="7520075" cy="4205325"/>
          </a:xfrm>
          <a:prstGeom prst="rect">
            <a:avLst/>
          </a:prstGeom>
          <a:noFill/>
          <a:ln>
            <a:noFill/>
          </a:ln>
        </p:spPr>
      </p:pic>
    </p:spTree>
    <p:extLst>
      <p:ext uri="{BB962C8B-B14F-4D97-AF65-F5344CB8AC3E}">
        <p14:creationId xmlns:p14="http://schemas.microsoft.com/office/powerpoint/2010/main" val="2969278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31" name="Google Shape;131;p18"/>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132" name="Google Shape;132;p18"/>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Luke Zebrowski</a:t>
            </a:r>
            <a:endParaRPr/>
          </a:p>
        </p:txBody>
      </p:sp>
      <p:sp>
        <p:nvSpPr>
          <p:cNvPr id="133" name="Google Shape;133;p18"/>
          <p:cNvSpPr txBox="1"/>
          <p:nvPr/>
        </p:nvSpPr>
        <p:spPr>
          <a:xfrm>
            <a:off x="574" y="4879275"/>
            <a:ext cx="83319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a:solidFill>
                  <a:schemeClr val="hlink"/>
                </a:solidFill>
                <a:latin typeface="Cambria"/>
                <a:ea typeface="Cambria"/>
                <a:cs typeface="Cambria"/>
                <a:sym typeface="Cambria"/>
                <a:hlinkClick r:id="rId3"/>
              </a:rPr>
              <a:t>http://moralmachine.mit.edu</a:t>
            </a:r>
            <a:endParaRPr/>
          </a:p>
        </p:txBody>
      </p:sp>
      <p:pic>
        <p:nvPicPr>
          <p:cNvPr id="134" name="Google Shape;134;p18"/>
          <p:cNvPicPr preferRelativeResize="0"/>
          <p:nvPr/>
        </p:nvPicPr>
        <p:blipFill rotWithShape="1">
          <a:blip r:embed="rId4">
            <a:alphaModFix/>
          </a:blip>
          <a:srcRect l="119" r="119"/>
          <a:stretch/>
        </p:blipFill>
        <p:spPr>
          <a:xfrm>
            <a:off x="812525" y="673950"/>
            <a:ext cx="7520075" cy="4205325"/>
          </a:xfrm>
          <a:prstGeom prst="rect">
            <a:avLst/>
          </a:prstGeom>
          <a:noFill/>
          <a:ln>
            <a:noFill/>
          </a:ln>
        </p:spPr>
      </p:pic>
    </p:spTree>
    <p:extLst>
      <p:ext uri="{BB962C8B-B14F-4D97-AF65-F5344CB8AC3E}">
        <p14:creationId xmlns:p14="http://schemas.microsoft.com/office/powerpoint/2010/main" val="3713664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41" name="Google Shape;141;p19"/>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142" name="Google Shape;142;p19"/>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Luke Zebrowski</a:t>
            </a:r>
            <a:endParaRPr/>
          </a:p>
        </p:txBody>
      </p:sp>
      <p:sp>
        <p:nvSpPr>
          <p:cNvPr id="143" name="Google Shape;143;p19"/>
          <p:cNvSpPr txBox="1"/>
          <p:nvPr/>
        </p:nvSpPr>
        <p:spPr>
          <a:xfrm>
            <a:off x="574" y="4879275"/>
            <a:ext cx="83319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a:solidFill>
                  <a:schemeClr val="hlink"/>
                </a:solidFill>
                <a:latin typeface="Cambria"/>
                <a:ea typeface="Cambria"/>
                <a:cs typeface="Cambria"/>
                <a:sym typeface="Cambria"/>
                <a:hlinkClick r:id="rId3"/>
              </a:rPr>
              <a:t>http://moralmachine.mit.edu</a:t>
            </a:r>
            <a:endParaRPr/>
          </a:p>
        </p:txBody>
      </p:sp>
      <p:pic>
        <p:nvPicPr>
          <p:cNvPr id="144" name="Google Shape;144;p19"/>
          <p:cNvPicPr preferRelativeResize="0"/>
          <p:nvPr/>
        </p:nvPicPr>
        <p:blipFill rotWithShape="1">
          <a:blip r:embed="rId4">
            <a:alphaModFix/>
          </a:blip>
          <a:srcRect l="238" r="228"/>
          <a:stretch/>
        </p:blipFill>
        <p:spPr>
          <a:xfrm>
            <a:off x="812525" y="673950"/>
            <a:ext cx="7520075" cy="4205324"/>
          </a:xfrm>
          <a:prstGeom prst="rect">
            <a:avLst/>
          </a:prstGeom>
          <a:noFill/>
          <a:ln>
            <a:noFill/>
          </a:ln>
        </p:spPr>
      </p:pic>
    </p:spTree>
    <p:extLst>
      <p:ext uri="{BB962C8B-B14F-4D97-AF65-F5344CB8AC3E}">
        <p14:creationId xmlns:p14="http://schemas.microsoft.com/office/powerpoint/2010/main" val="375421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51" name="Google Shape;151;p2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152" name="Google Shape;152;p20"/>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Luke Zebrowski</a:t>
            </a:r>
            <a:endParaRPr/>
          </a:p>
        </p:txBody>
      </p:sp>
      <p:sp>
        <p:nvSpPr>
          <p:cNvPr id="153" name="Google Shape;153;p20"/>
          <p:cNvSpPr txBox="1"/>
          <p:nvPr/>
        </p:nvSpPr>
        <p:spPr>
          <a:xfrm>
            <a:off x="574" y="4879275"/>
            <a:ext cx="83319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u="sng">
                <a:solidFill>
                  <a:schemeClr val="hlink"/>
                </a:solidFill>
                <a:latin typeface="Cambria"/>
                <a:ea typeface="Cambria"/>
                <a:cs typeface="Cambria"/>
                <a:sym typeface="Cambria"/>
                <a:hlinkClick r:id="rId3"/>
              </a:rPr>
              <a:t>http://moralmachine.mit.edu</a:t>
            </a:r>
            <a:endParaRPr/>
          </a:p>
        </p:txBody>
      </p:sp>
      <p:pic>
        <p:nvPicPr>
          <p:cNvPr id="154" name="Google Shape;154;p20"/>
          <p:cNvPicPr preferRelativeResize="0"/>
          <p:nvPr/>
        </p:nvPicPr>
        <p:blipFill rotWithShape="1">
          <a:blip r:embed="rId4">
            <a:alphaModFix/>
          </a:blip>
          <a:srcRect l="238" r="228"/>
          <a:stretch/>
        </p:blipFill>
        <p:spPr>
          <a:xfrm>
            <a:off x="812525" y="673950"/>
            <a:ext cx="7520075" cy="4205324"/>
          </a:xfrm>
          <a:prstGeom prst="rect">
            <a:avLst/>
          </a:prstGeom>
          <a:noFill/>
          <a:ln>
            <a:noFill/>
          </a:ln>
        </p:spPr>
      </p:pic>
    </p:spTree>
    <p:extLst>
      <p:ext uri="{BB962C8B-B14F-4D97-AF65-F5344CB8AC3E}">
        <p14:creationId xmlns:p14="http://schemas.microsoft.com/office/powerpoint/2010/main" val="2538043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How does this relate to computing?</a:t>
            </a:r>
            <a:endParaRPr/>
          </a:p>
        </p:txBody>
      </p:sp>
      <p:sp>
        <p:nvSpPr>
          <p:cNvPr id="161" name="Google Shape;161;p21"/>
          <p:cNvSpPr txBox="1">
            <a:spLocks noGrp="1"/>
          </p:cNvSpPr>
          <p:nvPr>
            <p:ph type="body" idx="1"/>
          </p:nvPr>
        </p:nvSpPr>
        <p:spPr>
          <a:xfrm>
            <a:off x="685800" y="1352550"/>
            <a:ext cx="71322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Driverless cars currently can’t make these decisions</a:t>
            </a:r>
            <a:endParaRPr/>
          </a:p>
          <a:p>
            <a:pPr marL="205766" lvl="0" indent="0" algn="l" rtl="0">
              <a:lnSpc>
                <a:spcPct val="90000"/>
              </a:lnSpc>
              <a:spcBef>
                <a:spcPts val="1200"/>
              </a:spcBef>
              <a:spcAft>
                <a:spcPts val="0"/>
              </a:spcAft>
              <a:buNone/>
            </a:pPr>
            <a:endParaRPr/>
          </a:p>
          <a:p>
            <a:pPr marL="205766" lvl="0" indent="-205766" algn="l" rtl="0">
              <a:lnSpc>
                <a:spcPct val="90000"/>
              </a:lnSpc>
              <a:spcBef>
                <a:spcPts val="1200"/>
              </a:spcBef>
              <a:spcAft>
                <a:spcPts val="0"/>
              </a:spcAft>
              <a:buSzPts val="1620"/>
              <a:buChar char="•"/>
            </a:pPr>
            <a:r>
              <a:rPr lang="en-US"/>
              <a:t>No system in place to make these decisions</a:t>
            </a:r>
            <a:endParaRPr/>
          </a:p>
          <a:p>
            <a:pPr marL="205766" lvl="0" indent="0" algn="l" rtl="0">
              <a:lnSpc>
                <a:spcPct val="90000"/>
              </a:lnSpc>
              <a:spcBef>
                <a:spcPts val="1200"/>
              </a:spcBef>
              <a:spcAft>
                <a:spcPts val="0"/>
              </a:spcAft>
              <a:buNone/>
            </a:pPr>
            <a:endParaRPr/>
          </a:p>
          <a:p>
            <a:pPr marL="205766" lvl="0" indent="-205766" algn="l" rtl="0">
              <a:lnSpc>
                <a:spcPct val="90000"/>
              </a:lnSpc>
              <a:spcBef>
                <a:spcPts val="1200"/>
              </a:spcBef>
              <a:spcAft>
                <a:spcPts val="0"/>
              </a:spcAft>
              <a:buSzPts val="1620"/>
              <a:buChar char="•"/>
            </a:pPr>
            <a:r>
              <a:rPr lang="en-US"/>
              <a:t>Driverless cars are coming out very soon and we are the ones who may be programming them</a:t>
            </a:r>
            <a:endParaRPr/>
          </a:p>
        </p:txBody>
      </p:sp>
      <p:sp>
        <p:nvSpPr>
          <p:cNvPr id="162" name="Google Shape;162;p2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63" name="Google Shape;163;p2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
        <p:nvSpPr>
          <p:cNvPr id="164" name="Google Shape;164;p21"/>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Luke Zebrowski</a:t>
            </a:r>
            <a:endParaRPr/>
          </a:p>
        </p:txBody>
      </p:sp>
    </p:spTree>
    <p:extLst>
      <p:ext uri="{BB962C8B-B14F-4D97-AF65-F5344CB8AC3E}">
        <p14:creationId xmlns:p14="http://schemas.microsoft.com/office/powerpoint/2010/main" val="1306479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 Bernardino Shooting</a:t>
            </a:r>
          </a:p>
        </p:txBody>
      </p:sp>
      <p:sp>
        <p:nvSpPr>
          <p:cNvPr id="3" name="Content Placeholder 2"/>
          <p:cNvSpPr>
            <a:spLocks noGrp="1"/>
          </p:cNvSpPr>
          <p:nvPr>
            <p:ph sz="half" idx="1"/>
          </p:nvPr>
        </p:nvSpPr>
        <p:spPr/>
        <p:txBody>
          <a:bodyPr/>
          <a:lstStyle/>
          <a:p>
            <a:r>
              <a:rPr lang="en-US" dirty="0"/>
              <a:t>Syed Rizwan Farook and </a:t>
            </a:r>
            <a:r>
              <a:rPr lang="en-US" dirty="0" err="1"/>
              <a:t>Tashfeen</a:t>
            </a:r>
            <a:r>
              <a:rPr lang="en-US" dirty="0"/>
              <a:t> Malik</a:t>
            </a:r>
          </a:p>
          <a:p>
            <a:r>
              <a:rPr lang="en-US" dirty="0"/>
              <a:t>Department of Public Health training event and Christmas party</a:t>
            </a:r>
          </a:p>
          <a:p>
            <a:r>
              <a:rPr lang="en-US" dirty="0"/>
              <a:t>14 dead 22 Seriously Injured</a:t>
            </a:r>
          </a:p>
          <a:p>
            <a:r>
              <a:rPr lang="en-US" dirty="0"/>
              <a:t>Shoot out with police</a:t>
            </a:r>
          </a:p>
          <a:p>
            <a:r>
              <a:rPr lang="en-US" dirty="0"/>
              <a:t>Two injured officers, Both perpetrators killed</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Alek Hersum</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[6]</a:t>
            </a:r>
          </a:p>
        </p:txBody>
      </p:sp>
      <p:pic>
        <p:nvPicPr>
          <p:cNvPr id="9" name="Picture 8">
            <a:extLst>
              <a:ext uri="{FF2B5EF4-FFF2-40B4-BE49-F238E27FC236}">
                <a16:creationId xmlns:a16="http://schemas.microsoft.com/office/drawing/2014/main" id="{B0425CDE-5813-4D2F-B20F-3F9B28FBFA60}"/>
              </a:ext>
            </a:extLst>
          </p:cNvPr>
          <p:cNvPicPr>
            <a:picLocks noChangeAspect="1"/>
          </p:cNvPicPr>
          <p:nvPr/>
        </p:nvPicPr>
        <p:blipFill>
          <a:blip r:embed="rId3"/>
          <a:stretch>
            <a:fillRect/>
          </a:stretch>
        </p:blipFill>
        <p:spPr>
          <a:xfrm>
            <a:off x="4419600" y="1115878"/>
            <a:ext cx="4403016" cy="2905932"/>
          </a:xfrm>
          <a:prstGeom prst="rect">
            <a:avLst/>
          </a:prstGeom>
        </p:spPr>
      </p:pic>
      <p:sp>
        <p:nvSpPr>
          <p:cNvPr id="12" name="TextBox 11">
            <a:extLst>
              <a:ext uri="{FF2B5EF4-FFF2-40B4-BE49-F238E27FC236}">
                <a16:creationId xmlns:a16="http://schemas.microsoft.com/office/drawing/2014/main" id="{9579E13A-6222-4C07-9E74-5691EC2D6B32}"/>
              </a:ext>
            </a:extLst>
          </p:cNvPr>
          <p:cNvSpPr txBox="1"/>
          <p:nvPr/>
        </p:nvSpPr>
        <p:spPr>
          <a:xfrm>
            <a:off x="4428564" y="4043336"/>
            <a:ext cx="4403016" cy="397032"/>
          </a:xfrm>
          <a:prstGeom prst="rect">
            <a:avLst/>
          </a:prstGeom>
          <a:noFill/>
        </p:spPr>
        <p:txBody>
          <a:bodyPr wrap="square" rtlCol="0">
            <a:spAutoFit/>
          </a:bodyPr>
          <a:lstStyle/>
          <a:p>
            <a:pPr>
              <a:lnSpc>
                <a:spcPct val="90000"/>
              </a:lnSpc>
            </a:pPr>
            <a:r>
              <a:rPr lang="en-US" sz="1100" dirty="0"/>
              <a:t>“A” Marks site of the initial shooting,</a:t>
            </a:r>
          </a:p>
          <a:p>
            <a:pPr>
              <a:lnSpc>
                <a:spcPct val="90000"/>
              </a:lnSpc>
            </a:pPr>
            <a:r>
              <a:rPr lang="en-US" sz="1100" dirty="0"/>
              <a:t>Dot marks site of shoot out with police.</a:t>
            </a:r>
          </a:p>
        </p:txBody>
      </p:sp>
    </p:spTree>
    <p:extLst>
      <p:ext uri="{BB962C8B-B14F-4D97-AF65-F5344CB8AC3E}">
        <p14:creationId xmlns:p14="http://schemas.microsoft.com/office/powerpoint/2010/main" val="941684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a:t>Conclusion</a:t>
            </a:r>
            <a:endParaRPr/>
          </a:p>
        </p:txBody>
      </p:sp>
      <p:sp>
        <p:nvSpPr>
          <p:cNvPr id="171" name="Google Shape;171;p22"/>
          <p:cNvSpPr txBox="1">
            <a:spLocks noGrp="1"/>
          </p:cNvSpPr>
          <p:nvPr>
            <p:ph type="body" idx="1"/>
          </p:nvPr>
        </p:nvSpPr>
        <p:spPr>
          <a:xfrm>
            <a:off x="685800" y="1352550"/>
            <a:ext cx="7044300" cy="3352800"/>
          </a:xfrm>
          <a:prstGeom prst="rect">
            <a:avLst/>
          </a:prstGeom>
          <a:noFill/>
          <a:ln>
            <a:noFill/>
          </a:ln>
        </p:spPr>
        <p:txBody>
          <a:bodyPr spcFirstLastPara="1" wrap="square" lIns="91425" tIns="45700" rIns="91425" bIns="45700" anchor="t" anchorCtr="0">
            <a:noAutofit/>
          </a:bodyPr>
          <a:lstStyle/>
          <a:p>
            <a:pPr marL="205766" lvl="0" indent="-205766" algn="l" rtl="0">
              <a:lnSpc>
                <a:spcPct val="90000"/>
              </a:lnSpc>
              <a:spcBef>
                <a:spcPts val="1200"/>
              </a:spcBef>
              <a:spcAft>
                <a:spcPts val="0"/>
              </a:spcAft>
              <a:buSzPts val="1620"/>
              <a:buChar char="•"/>
            </a:pPr>
            <a:r>
              <a:rPr lang="en-US"/>
              <a:t>This issue needs to be addressed soon</a:t>
            </a:r>
            <a:endParaRPr/>
          </a:p>
          <a:p>
            <a:pPr marL="205766" lvl="0" indent="0" algn="l" rtl="0">
              <a:lnSpc>
                <a:spcPct val="90000"/>
              </a:lnSpc>
              <a:spcBef>
                <a:spcPts val="1200"/>
              </a:spcBef>
              <a:spcAft>
                <a:spcPts val="0"/>
              </a:spcAft>
              <a:buNone/>
            </a:pPr>
            <a:endParaRPr/>
          </a:p>
          <a:p>
            <a:pPr marL="205766" lvl="0" indent="-205766" algn="l" rtl="0">
              <a:lnSpc>
                <a:spcPct val="90000"/>
              </a:lnSpc>
              <a:spcBef>
                <a:spcPts val="1200"/>
              </a:spcBef>
              <a:spcAft>
                <a:spcPts val="0"/>
              </a:spcAft>
              <a:buSzPts val="1620"/>
              <a:buChar char="•"/>
            </a:pPr>
            <a:r>
              <a:rPr lang="en-US"/>
              <a:t>We need a standard by which to make these decisions that everyone has agreed to</a:t>
            </a:r>
            <a:endParaRPr/>
          </a:p>
        </p:txBody>
      </p:sp>
      <p:sp>
        <p:nvSpPr>
          <p:cNvPr id="172" name="Google Shape;172;p22"/>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73" name="Google Shape;173;p22"/>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sp>
        <p:nvSpPr>
          <p:cNvPr id="174" name="Google Shape;174;p22"/>
          <p:cNvSpPr txBox="1"/>
          <p:nvPr/>
        </p:nvSpPr>
        <p:spPr>
          <a:xfrm>
            <a:off x="6847114" y="372337"/>
            <a:ext cx="2179800" cy="307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dirty="0">
                <a:solidFill>
                  <a:schemeClr val="lt1"/>
                </a:solidFill>
                <a:latin typeface="Cambria"/>
                <a:ea typeface="Cambria"/>
                <a:cs typeface="Cambria"/>
                <a:sym typeface="Cambria"/>
              </a:rPr>
              <a:t>Luke Zebrowski</a:t>
            </a:r>
            <a:endParaRPr dirty="0"/>
          </a:p>
        </p:txBody>
      </p:sp>
    </p:spTree>
    <p:extLst>
      <p:ext uri="{BB962C8B-B14F-4D97-AF65-F5344CB8AC3E}">
        <p14:creationId xmlns:p14="http://schemas.microsoft.com/office/powerpoint/2010/main" val="29818205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2700"/>
              <a:buFont typeface="Cambria"/>
              <a:buNone/>
            </a:pPr>
            <a:r>
              <a:rPr lang="en-US" dirty="0"/>
              <a:t>REFERENCES</a:t>
            </a:r>
            <a:endParaRPr dirty="0"/>
          </a:p>
        </p:txBody>
      </p:sp>
      <p:sp>
        <p:nvSpPr>
          <p:cNvPr id="180" name="Google Shape;180;p23"/>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90"/>
              <a:buNone/>
            </a:pPr>
            <a:r>
              <a:rPr lang="en-US" dirty="0"/>
              <a:t>[1] </a:t>
            </a:r>
            <a:r>
              <a:rPr lang="en-US" sz="1000" dirty="0" err="1">
                <a:solidFill>
                  <a:srgbClr val="FFFFFF"/>
                </a:solidFill>
              </a:rPr>
              <a:t>Nyholm</a:t>
            </a:r>
            <a:r>
              <a:rPr lang="en-US" sz="1000" dirty="0">
                <a:solidFill>
                  <a:srgbClr val="FFFFFF"/>
                </a:solidFill>
              </a:rPr>
              <a:t>, Sven, and </a:t>
            </a:r>
            <a:r>
              <a:rPr lang="en-US" sz="1000" dirty="0" err="1">
                <a:solidFill>
                  <a:srgbClr val="FFFFFF"/>
                </a:solidFill>
              </a:rPr>
              <a:t>Jilles</a:t>
            </a:r>
            <a:r>
              <a:rPr lang="en-US" sz="1000" dirty="0">
                <a:solidFill>
                  <a:srgbClr val="FFFFFF"/>
                </a:solidFill>
              </a:rPr>
              <a:t> </a:t>
            </a:r>
            <a:r>
              <a:rPr lang="en-US" sz="1000" dirty="0" err="1">
                <a:solidFill>
                  <a:srgbClr val="FFFFFF"/>
                </a:solidFill>
              </a:rPr>
              <a:t>Smids</a:t>
            </a:r>
            <a:r>
              <a:rPr lang="en-US" sz="1000" dirty="0">
                <a:solidFill>
                  <a:srgbClr val="FFFFFF"/>
                </a:solidFill>
              </a:rPr>
              <a:t>. "The ethics of accident-algorithms for self-driving cars: An applied trolley problem?." </a:t>
            </a:r>
            <a:r>
              <a:rPr lang="en-US" sz="1000" i="1" dirty="0">
                <a:solidFill>
                  <a:srgbClr val="FFFFFF"/>
                </a:solidFill>
              </a:rPr>
              <a:t>Ethical theory and moral practice</a:t>
            </a:r>
            <a:r>
              <a:rPr lang="en-US" sz="1000" dirty="0">
                <a:solidFill>
                  <a:srgbClr val="FFFFFF"/>
                </a:solidFill>
              </a:rPr>
              <a:t> 19.5 (2016): 1275-1289.</a:t>
            </a:r>
            <a:endParaRPr dirty="0">
              <a:solidFill>
                <a:srgbClr val="FFFFFF"/>
              </a:solidFill>
            </a:endParaRPr>
          </a:p>
          <a:p>
            <a:pPr marL="0" lvl="0" indent="0" algn="l" rtl="0">
              <a:lnSpc>
                <a:spcPct val="90000"/>
              </a:lnSpc>
              <a:spcBef>
                <a:spcPts val="1200"/>
              </a:spcBef>
              <a:spcAft>
                <a:spcPts val="0"/>
              </a:spcAft>
              <a:buSzPts val="1890"/>
              <a:buNone/>
            </a:pPr>
            <a:r>
              <a:rPr lang="en-US" dirty="0">
                <a:solidFill>
                  <a:srgbClr val="FFFFFF"/>
                </a:solidFill>
              </a:rPr>
              <a:t>[2] </a:t>
            </a:r>
            <a:r>
              <a:rPr lang="en-US" sz="1000" dirty="0" err="1">
                <a:solidFill>
                  <a:srgbClr val="FFFFFF"/>
                </a:solidFill>
              </a:rPr>
              <a:t>Bonnefon</a:t>
            </a:r>
            <a:r>
              <a:rPr lang="en-US" sz="1000" dirty="0">
                <a:solidFill>
                  <a:srgbClr val="FFFFFF"/>
                </a:solidFill>
              </a:rPr>
              <a:t>, Jean-François, Azim Shariff, and Iyad </a:t>
            </a:r>
            <a:r>
              <a:rPr lang="en-US" sz="1000" dirty="0" err="1">
                <a:solidFill>
                  <a:srgbClr val="FFFFFF"/>
                </a:solidFill>
              </a:rPr>
              <a:t>Rahwan</a:t>
            </a:r>
            <a:r>
              <a:rPr lang="en-US" sz="1000" dirty="0">
                <a:solidFill>
                  <a:srgbClr val="FFFFFF"/>
                </a:solidFill>
              </a:rPr>
              <a:t>. "The social dilemma of autonomous vehicles." </a:t>
            </a:r>
            <a:r>
              <a:rPr lang="en-US" sz="1000" i="1" dirty="0">
                <a:solidFill>
                  <a:srgbClr val="FFFFFF"/>
                </a:solidFill>
              </a:rPr>
              <a:t>Science</a:t>
            </a:r>
            <a:r>
              <a:rPr lang="en-US" sz="1000" dirty="0">
                <a:solidFill>
                  <a:srgbClr val="FFFFFF"/>
                </a:solidFill>
              </a:rPr>
              <a:t>352.6293 (2016): 1573-1576.</a:t>
            </a:r>
            <a:endParaRPr dirty="0">
              <a:solidFill>
                <a:srgbClr val="FFFFFF"/>
              </a:solidFill>
            </a:endParaRPr>
          </a:p>
          <a:p>
            <a:pPr marL="0" lvl="0" indent="0" algn="l" rtl="0">
              <a:lnSpc>
                <a:spcPct val="90000"/>
              </a:lnSpc>
              <a:spcBef>
                <a:spcPts val="1200"/>
              </a:spcBef>
              <a:spcAft>
                <a:spcPts val="0"/>
              </a:spcAft>
              <a:buSzPts val="1890"/>
              <a:buNone/>
            </a:pPr>
            <a:r>
              <a:rPr lang="en-US" dirty="0">
                <a:solidFill>
                  <a:srgbClr val="FFFFFF"/>
                </a:solidFill>
              </a:rPr>
              <a:t>[3] </a:t>
            </a:r>
            <a:r>
              <a:rPr lang="en-US" sz="1000" dirty="0">
                <a:solidFill>
                  <a:srgbClr val="FFFFFF"/>
                </a:solidFill>
              </a:rPr>
              <a:t>Goodall, Noah J. "Machine ethics and automated vehicles." </a:t>
            </a:r>
            <a:r>
              <a:rPr lang="en-US" sz="1000" i="1" dirty="0">
                <a:solidFill>
                  <a:srgbClr val="FFFFFF"/>
                </a:solidFill>
              </a:rPr>
              <a:t>Road vehicle automation</a:t>
            </a:r>
            <a:r>
              <a:rPr lang="en-US" sz="1000" dirty="0">
                <a:solidFill>
                  <a:srgbClr val="FFFFFF"/>
                </a:solidFill>
              </a:rPr>
              <a:t>. Springer, Cham, 2014. 93-102.</a:t>
            </a:r>
            <a:endParaRPr dirty="0">
              <a:solidFill>
                <a:srgbClr val="FFFFFF"/>
              </a:solidFill>
            </a:endParaRPr>
          </a:p>
          <a:p>
            <a:pPr marL="0" lvl="0" indent="0" algn="l" rtl="0">
              <a:lnSpc>
                <a:spcPct val="90000"/>
              </a:lnSpc>
              <a:spcBef>
                <a:spcPts val="1200"/>
              </a:spcBef>
              <a:spcAft>
                <a:spcPts val="0"/>
              </a:spcAft>
              <a:buSzPts val="1890"/>
              <a:buNone/>
            </a:pPr>
            <a:r>
              <a:rPr lang="en-US" dirty="0">
                <a:solidFill>
                  <a:srgbClr val="FFFFFF"/>
                </a:solidFill>
              </a:rPr>
              <a:t>[4] </a:t>
            </a:r>
            <a:r>
              <a:rPr lang="en-US" sz="1000" dirty="0">
                <a:solidFill>
                  <a:srgbClr val="FFFFFF"/>
                </a:solidFill>
              </a:rPr>
              <a:t>Lin, Patrick. "Why ethics matters for autonomous cars." </a:t>
            </a:r>
            <a:r>
              <a:rPr lang="en-US" sz="1000" i="1" dirty="0">
                <a:solidFill>
                  <a:srgbClr val="FFFFFF"/>
                </a:solidFill>
              </a:rPr>
              <a:t>Autonomous driving</a:t>
            </a:r>
            <a:r>
              <a:rPr lang="en-US" sz="1000" dirty="0">
                <a:solidFill>
                  <a:srgbClr val="FFFFFF"/>
                </a:solidFill>
              </a:rPr>
              <a:t>. Springer, Berlin, Heidelberg, 2016. 69-85.</a:t>
            </a:r>
            <a:endParaRPr dirty="0">
              <a:solidFill>
                <a:srgbClr val="FFFFFF"/>
              </a:solidFill>
            </a:endParaRPr>
          </a:p>
          <a:p>
            <a:pPr marL="0" lvl="0" indent="0" algn="l" rtl="0">
              <a:lnSpc>
                <a:spcPct val="90000"/>
              </a:lnSpc>
              <a:spcBef>
                <a:spcPts val="1200"/>
              </a:spcBef>
              <a:spcAft>
                <a:spcPts val="0"/>
              </a:spcAft>
              <a:buSzPts val="1890"/>
              <a:buNone/>
            </a:pPr>
            <a:r>
              <a:rPr lang="en-US" dirty="0">
                <a:solidFill>
                  <a:srgbClr val="FFFFFF"/>
                </a:solidFill>
              </a:rPr>
              <a:t>[5] </a:t>
            </a:r>
            <a:r>
              <a:rPr lang="en-US" sz="1000" dirty="0">
                <a:solidFill>
                  <a:srgbClr val="FFFFFF"/>
                </a:solidFill>
              </a:rPr>
              <a:t>Deng, Boer. "Machine ethics: The robot’s dilemma." </a:t>
            </a:r>
            <a:r>
              <a:rPr lang="en-US" sz="1000" i="1" dirty="0">
                <a:solidFill>
                  <a:srgbClr val="FFFFFF"/>
                </a:solidFill>
              </a:rPr>
              <a:t>Nature News</a:t>
            </a:r>
            <a:r>
              <a:rPr lang="en-US" sz="1000" dirty="0">
                <a:solidFill>
                  <a:srgbClr val="FFFFFF"/>
                </a:solidFill>
              </a:rPr>
              <a:t> 523.7558 (2015): 24.</a:t>
            </a:r>
          </a:p>
        </p:txBody>
      </p:sp>
      <p:sp>
        <p:nvSpPr>
          <p:cNvPr id="181" name="Google Shape;181;p2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2019 Keith A. Pray</a:t>
            </a:r>
            <a:endParaRPr/>
          </a:p>
        </p:txBody>
      </p:sp>
      <p:sp>
        <p:nvSpPr>
          <p:cNvPr id="182" name="Google Shape;182;p2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sp>
        <p:nvSpPr>
          <p:cNvPr id="183" name="Google Shape;183;p23"/>
          <p:cNvSpPr txBox="1"/>
          <p:nvPr/>
        </p:nvSpPr>
        <p:spPr>
          <a:xfrm>
            <a:off x="6847114" y="372337"/>
            <a:ext cx="2179682" cy="307777"/>
          </a:xfrm>
          <a:prstGeom prst="rect">
            <a:avLst/>
          </a:prstGeom>
          <a:noFill/>
          <a:ln>
            <a:noFill/>
          </a:ln>
        </p:spPr>
        <p:txBody>
          <a:bodyPr spcFirstLastPara="1" wrap="square" lIns="91425" tIns="45700" rIns="91425" bIns="45700" anchor="t" anchorCtr="0">
            <a:noAutofit/>
          </a:bodyPr>
          <a:lstStyle/>
          <a:p>
            <a:pPr lvl="0" algn="r"/>
            <a:r>
              <a:rPr lang="en-US" sz="1400" dirty="0">
                <a:solidFill>
                  <a:schemeClr val="lt1"/>
                </a:solidFill>
                <a:ea typeface="Cambria"/>
                <a:cs typeface="Cambria"/>
                <a:sym typeface="Cambria"/>
              </a:rPr>
              <a:t>Luke Zebrowski</a:t>
            </a:r>
            <a:endParaRPr lang="en-US" sz="1400" dirty="0"/>
          </a:p>
        </p:txBody>
      </p:sp>
    </p:spTree>
    <p:extLst>
      <p:ext uri="{BB962C8B-B14F-4D97-AF65-F5344CB8AC3E}">
        <p14:creationId xmlns:p14="http://schemas.microsoft.com/office/powerpoint/2010/main" val="1520195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2019 Keith A. Pray</a:t>
            </a:r>
          </a:p>
        </p:txBody>
      </p:sp>
      <p:pic>
        <p:nvPicPr>
          <p:cNvPr id="1026"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08509CB7-7213-C740-A581-5E8424066C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ts all about the pentiums">
            <a:extLst>
              <a:ext uri="{FF2B5EF4-FFF2-40B4-BE49-F238E27FC236}">
                <a16:creationId xmlns:a16="http://schemas.microsoft.com/office/drawing/2014/main" id="{F10EAF9F-EA4F-0C4E-B7A4-53CB9C69FE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hite and nerdy">
            <a:extLst>
              <a:ext uri="{FF2B5EF4-FFF2-40B4-BE49-F238E27FC236}">
                <a16:creationId xmlns:a16="http://schemas.microsoft.com/office/drawing/2014/main" id="{9283AC38-F9F2-4645-9F02-C2BEBBCE66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deo for why electronic voting is a bad idea">
            <a:extLst>
              <a:ext uri="{FF2B5EF4-FFF2-40B4-BE49-F238E27FC236}">
                <a16:creationId xmlns:a16="http://schemas.microsoft.com/office/drawing/2014/main" id="{9535DA30-5274-364D-8A1D-FC0D656742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D3581CA-494B-9A46-9011-C4056CA6CA0F}"/>
              </a:ext>
            </a:extLst>
          </p:cNvPr>
          <p:cNvSpPr>
            <a:spLocks noGrp="1"/>
          </p:cNvSpPr>
          <p:nvPr>
            <p:ph type="sldNum" sz="quarter" idx="12"/>
          </p:nvPr>
        </p:nvSpPr>
        <p:spPr/>
        <p:txBody>
          <a:bodyPr/>
          <a:lstStyle/>
          <a:p>
            <a:fld id="{A2A17EAB-8B51-5C40-8776-6683E51FA7A0}" type="slidenum">
              <a:rPr lang="en-US" smtClean="0"/>
              <a:t>62</a:t>
            </a:fld>
            <a:endParaRPr lang="en-US"/>
          </a:p>
        </p:txBody>
      </p:sp>
      <p:pic>
        <p:nvPicPr>
          <p:cNvPr id="7" name="Picture 2" descr="https://ncase.me/trust/assets/conclusion/summary.png">
            <a:extLst>
              <a:ext uri="{FF2B5EF4-FFF2-40B4-BE49-F238E27FC236}">
                <a16:creationId xmlns:a16="http://schemas.microsoft.com/office/drawing/2014/main" id="{93EA74D4-FCD8-FC40-A781-81F40F17A22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241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(Full)</a:t>
            </a:r>
          </a:p>
        </p:txBody>
      </p:sp>
      <p:sp>
        <p:nvSpPr>
          <p:cNvPr id="3" name="Content Placeholder 2"/>
          <p:cNvSpPr>
            <a:spLocks noGrp="1"/>
          </p:cNvSpPr>
          <p:nvPr>
            <p:ph sz="half" idx="1"/>
          </p:nvPr>
        </p:nvSpPr>
        <p:spPr>
          <a:xfrm>
            <a:off x="685800" y="1352550"/>
            <a:ext cx="3276599" cy="3790949"/>
          </a:xfrm>
        </p:spPr>
        <p:txBody>
          <a:bodyPr>
            <a:normAutofit lnSpcReduction="10000"/>
          </a:bodyPr>
          <a:lstStyle/>
          <a:p>
            <a:pPr marL="205768" lvl="1" indent="0">
              <a:buNone/>
            </a:pPr>
            <a:r>
              <a:rPr lang="en-US" dirty="0">
                <a:hlinkClick r:id="rId3"/>
              </a:rPr>
              <a:t>Last Week tonight with John Oliver</a:t>
            </a:r>
            <a:r>
              <a:rPr lang="en-US" dirty="0"/>
              <a:t>  Snowden (33:14)</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a:t>
            </a:r>
          </a:p>
          <a:p>
            <a:pPr marL="205768" lvl="1" indent="0">
              <a:buNone/>
            </a:pPr>
            <a:r>
              <a:rPr lang="en-US" dirty="0"/>
              <a:t>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endParaRPr lang="en-US" dirty="0"/>
          </a:p>
          <a:p>
            <a:pPr marL="205768" lvl="1" indent="0">
              <a:buNone/>
            </a:pPr>
            <a:r>
              <a:rPr lang="en-US" dirty="0">
                <a:hlinkClick r:id="rId6"/>
              </a:rPr>
              <a:t>The Game Of Trust</a:t>
            </a:r>
            <a:r>
              <a:rPr lang="en-US" dirty="0"/>
              <a:t> - Nicky Case</a:t>
            </a:r>
          </a:p>
          <a:p>
            <a:pPr marL="205768" lvl="1" indent="0">
              <a:buNone/>
            </a:pPr>
            <a:endParaRPr lang="en-US" dirty="0">
              <a:hlinkClick r:id="rId7"/>
            </a:endParaRPr>
          </a:p>
          <a:p>
            <a:pPr marL="205768" lvl="1" indent="0">
              <a:buNone/>
            </a:pPr>
            <a:endParaRPr lang="en-US" dirty="0">
              <a:hlinkClick r:id="rId7"/>
            </a:endParaRPr>
          </a:p>
          <a:p>
            <a:pPr marL="205768" lvl="1" indent="0">
              <a:buNone/>
            </a:pPr>
            <a:r>
              <a:rPr lang="en-US" dirty="0">
                <a:hlinkClick r:id="rId8"/>
              </a:rPr>
              <a:t>Why Electronic Voting is a BAD Idea</a:t>
            </a:r>
            <a:r>
              <a:rPr lang="en-US" dirty="0"/>
              <a:t> </a:t>
            </a:r>
          </a:p>
          <a:p>
            <a:pPr marL="205768" lvl="1" indent="0">
              <a:buNone/>
            </a:pPr>
            <a:r>
              <a:rPr lang="en-US" dirty="0"/>
              <a:t>Computerphile (Tom Scott) (8:20)</a:t>
            </a: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340597"/>
            <a:ext cx="3733800" cy="3352800"/>
          </a:xfrm>
        </p:spPr>
        <p:txBody>
          <a:bodyPr>
            <a:normAutofit lnSpcReduction="10000"/>
          </a:bodyPr>
          <a:lstStyle/>
          <a:p>
            <a:pPr marL="205768" lvl="1" indent="0">
              <a:buNone/>
            </a:pPr>
            <a:r>
              <a:rPr lang="en-US" dirty="0">
                <a:hlinkClick r:id="rId9"/>
              </a:rPr>
              <a:t>Welcome To Life</a:t>
            </a:r>
            <a:r>
              <a:rPr lang="en-US" dirty="0"/>
              <a:t> – Tom Scott (2:44)</a:t>
            </a:r>
          </a:p>
          <a:p>
            <a:pPr marL="205768" lvl="1" indent="0">
              <a:buNone/>
            </a:pPr>
            <a:endParaRPr lang="en-US" dirty="0"/>
          </a:p>
          <a:p>
            <a:pPr marL="205768" lvl="1" indent="0">
              <a:buNone/>
            </a:pPr>
            <a:endParaRPr lang="en-US" dirty="0"/>
          </a:p>
          <a:p>
            <a:pPr marL="205768" lvl="1" indent="0">
              <a:buNone/>
            </a:pPr>
            <a:r>
              <a:rPr lang="en-US" dirty="0">
                <a:hlinkClick r:id="rId10"/>
              </a:rPr>
              <a:t>What "Orwellian" really means</a:t>
            </a:r>
            <a:r>
              <a:rPr lang="en-US" dirty="0"/>
              <a:t> - Noah </a:t>
            </a:r>
            <a:r>
              <a:rPr lang="en-US" dirty="0" err="1"/>
              <a:t>Tavlin</a:t>
            </a:r>
            <a:r>
              <a:rPr lang="en-US" dirty="0"/>
              <a:t> (5:31)</a:t>
            </a:r>
          </a:p>
          <a:p>
            <a:pPr marL="205768" lvl="1" indent="0">
              <a:buNone/>
            </a:pPr>
            <a:endParaRPr lang="en-US" dirty="0"/>
          </a:p>
          <a:p>
            <a:pPr marL="205768" lvl="1" indent="0">
              <a:buNone/>
            </a:pPr>
            <a:r>
              <a:rPr lang="en-US" dirty="0">
                <a:hlinkClick r:id="rId7"/>
              </a:rPr>
              <a:t>Humans Need Not Apply</a:t>
            </a:r>
            <a:r>
              <a:rPr lang="en-US" dirty="0"/>
              <a:t>  </a:t>
            </a:r>
          </a:p>
          <a:p>
            <a:pPr marL="205768" lvl="1" indent="0">
              <a:buNone/>
            </a:pPr>
            <a:r>
              <a:rPr lang="en-US" dirty="0"/>
              <a:t>CGP Grey (15:00)</a:t>
            </a:r>
            <a:endParaRPr lang="en-US" dirty="0">
              <a:hlinkClick r:id="rId8"/>
            </a:endParaRPr>
          </a:p>
          <a:p>
            <a:pPr marL="205768" lvl="1" indent="0">
              <a:buNone/>
            </a:pPr>
            <a:endParaRPr lang="en-US" dirty="0"/>
          </a:p>
        </p:txBody>
      </p:sp>
      <p:sp>
        <p:nvSpPr>
          <p:cNvPr id="4" name="Footer Placeholder 3"/>
          <p:cNvSpPr>
            <a:spLocks noGrp="1"/>
          </p:cNvSpPr>
          <p:nvPr>
            <p:ph type="ftr" sz="quarter" idx="11"/>
          </p:nvPr>
        </p:nvSpPr>
        <p:spPr>
          <a:xfrm>
            <a:off x="-2222500" y="6780000"/>
            <a:ext cx="717865" cy="45719"/>
          </a:xfrm>
        </p:spPr>
        <p:txBody>
          <a:bodyPr/>
          <a:lstStyle/>
          <a:p>
            <a:r>
              <a:rPr lang="en-US"/>
              <a:t>© 2019 Keith A. Pray</a:t>
            </a:r>
          </a:p>
        </p:txBody>
      </p:sp>
      <p:pic>
        <p:nvPicPr>
          <p:cNvPr id="1032" name="Picture 8" descr="Image result for humans need not apply">
            <a:extLst>
              <a:ext uri="{FF2B5EF4-FFF2-40B4-BE49-F238E27FC236}">
                <a16:creationId xmlns:a16="http://schemas.microsoft.com/office/drawing/2014/main" id="{91EA0BBC-178D-354F-9AAD-E506297D97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411" y="3016997"/>
            <a:ext cx="914400" cy="336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ideo for welcome to life tom scott">
            <a:extLst>
              <a:ext uri="{FF2B5EF4-FFF2-40B4-BE49-F238E27FC236}">
                <a16:creationId xmlns:a16="http://schemas.microsoft.com/office/drawing/2014/main" id="{605B26B6-D073-A24C-A13B-264EE5A87D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2411" y="1264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2411" y="2114684"/>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63</a:t>
            </a:fld>
            <a:endParaRPr lang="en-US"/>
          </a:p>
        </p:txBody>
      </p:sp>
      <p:pic>
        <p:nvPicPr>
          <p:cNvPr id="10"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9D371986-D36C-6E4C-ACA3-2258E8F725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1" y="1297756"/>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ideo for why electronic voting is a bad idea">
            <a:extLst>
              <a:ext uri="{FF2B5EF4-FFF2-40B4-BE49-F238E27FC236}">
                <a16:creationId xmlns:a16="http://schemas.microsoft.com/office/drawing/2014/main" id="{8572A886-251A-7548-BF00-781030477B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131" y="4381165"/>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268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AE1010-8814-F14C-8C19-2C837C9F8EEE}"/>
              </a:ext>
            </a:extLst>
          </p:cNvPr>
          <p:cNvSpPr>
            <a:spLocks noGrp="1"/>
          </p:cNvSpPr>
          <p:nvPr>
            <p:ph type="title"/>
          </p:nvPr>
        </p:nvSpPr>
        <p:spPr/>
        <p:txBody>
          <a:bodyPr/>
          <a:lstStyle/>
          <a:p>
            <a:r>
              <a:rPr lang="en-US" dirty="0"/>
              <a:t>Student Choice – Interesting Articles 1/2</a:t>
            </a:r>
          </a:p>
        </p:txBody>
      </p:sp>
      <p:sp>
        <p:nvSpPr>
          <p:cNvPr id="8" name="Content Placeholder 7">
            <a:extLst>
              <a:ext uri="{FF2B5EF4-FFF2-40B4-BE49-F238E27FC236}">
                <a16:creationId xmlns:a16="http://schemas.microsoft.com/office/drawing/2014/main" id="{4E804DD4-C487-4749-9DA9-C06C0FFE6A0D}"/>
              </a:ext>
            </a:extLst>
          </p:cNvPr>
          <p:cNvSpPr>
            <a:spLocks noGrp="1"/>
          </p:cNvSpPr>
          <p:nvPr>
            <p:ph idx="1"/>
          </p:nvPr>
        </p:nvSpPr>
        <p:spPr/>
        <p:txBody>
          <a:bodyPr>
            <a:normAutofit/>
          </a:bodyPr>
          <a:lstStyle/>
          <a:p>
            <a:r>
              <a:rPr lang="en-US" b="1" dirty="0">
                <a:hlinkClick r:id="rId3"/>
              </a:rPr>
              <a:t>Facebook security breach: Up to 50m accounts attacked</a:t>
            </a:r>
            <a:r>
              <a:rPr lang="en-US" b="1" dirty="0"/>
              <a:t> - </a:t>
            </a:r>
            <a:r>
              <a:rPr lang="en-US" dirty="0"/>
              <a:t>Dave Lee, North America technology reporter, 2018-09-29 </a:t>
            </a:r>
          </a:p>
          <a:p>
            <a:r>
              <a:rPr lang="en-US" dirty="0">
                <a:hlinkClick r:id="rId4"/>
              </a:rPr>
              <a:t>WPI Secures $2.8 Million to Develop a Smartphone App to Help Assess the Health of Soldiers</a:t>
            </a:r>
            <a:r>
              <a:rPr lang="en-US" dirty="0"/>
              <a:t>, 2018-09-24</a:t>
            </a:r>
          </a:p>
          <a:p>
            <a:r>
              <a:rPr lang="en-US" dirty="0">
                <a:hlinkClick r:id="rId5"/>
              </a:rPr>
              <a:t>Quantified Toilets</a:t>
            </a:r>
            <a:r>
              <a:rPr lang="en-US" dirty="0"/>
              <a:t>, 2014, Quantified Toilets LLC</a:t>
            </a:r>
          </a:p>
          <a:p>
            <a:r>
              <a:rPr lang="en-US" dirty="0">
                <a:hlinkClick r:id="rId6"/>
              </a:rPr>
              <a:t>What Did Ada Lovelace's Program Actually Do?</a:t>
            </a:r>
            <a:r>
              <a:rPr lang="en-US" dirty="0"/>
              <a:t> - Sinclair Target, 2018-08-18 (First Programming Bug 1843?)</a:t>
            </a:r>
          </a:p>
          <a:p>
            <a:r>
              <a:rPr lang="en-US" dirty="0">
                <a:hlinkClick r:id="rId7"/>
              </a:rPr>
              <a:t>We know ethics should inform AI. But which ethics?</a:t>
            </a:r>
            <a:r>
              <a:rPr lang="en-US" dirty="0"/>
              <a:t> - Mauro Guillen, World Economic Forum, 2018-07-26</a:t>
            </a:r>
          </a:p>
        </p:txBody>
      </p:sp>
      <p:sp>
        <p:nvSpPr>
          <p:cNvPr id="5" name="Footer Placeholder 4">
            <a:extLst>
              <a:ext uri="{FF2B5EF4-FFF2-40B4-BE49-F238E27FC236}">
                <a16:creationId xmlns:a16="http://schemas.microsoft.com/office/drawing/2014/main" id="{008D47C9-308D-2842-8EF6-E760A1692C7C}"/>
              </a:ext>
            </a:extLst>
          </p:cNvPr>
          <p:cNvSpPr>
            <a:spLocks noGrp="1"/>
          </p:cNvSpPr>
          <p:nvPr>
            <p:ph type="ftr" sz="quarter" idx="11"/>
          </p:nvPr>
        </p:nvSpPr>
        <p:spPr/>
        <p:txBody>
          <a:bodyPr/>
          <a:lstStyle/>
          <a:p>
            <a:r>
              <a:rPr lang="en-US"/>
              <a:t>© 2019 Keith A. Pray</a:t>
            </a:r>
            <a:endParaRPr lang="en-US" dirty="0"/>
          </a:p>
        </p:txBody>
      </p:sp>
      <p:pic>
        <p:nvPicPr>
          <p:cNvPr id="3074" name="Picture 2" descr="Smartphone users silhouetted against the Facebook logo (file photo)">
            <a:extLst>
              <a:ext uri="{FF2B5EF4-FFF2-40B4-BE49-F238E27FC236}">
                <a16:creationId xmlns:a16="http://schemas.microsoft.com/office/drawing/2014/main" id="{15E6B5CE-2B70-D04E-AEE1-3835983F6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342284"/>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rpa Research Team">
            <a:extLst>
              <a:ext uri="{FF2B5EF4-FFF2-40B4-BE49-F238E27FC236}">
                <a16:creationId xmlns:a16="http://schemas.microsoft.com/office/drawing/2014/main" id="{111AD935-AEF5-0940-B1E0-2F05B3588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1933170"/>
            <a:ext cx="914400" cy="608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ntified Toilets">
            <a:extLst>
              <a:ext uri="{FF2B5EF4-FFF2-40B4-BE49-F238E27FC236}">
                <a16:creationId xmlns:a16="http://schemas.microsoft.com/office/drawing/2014/main" id="{8244A82B-33D3-A440-8497-3C8BD79CE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6883"/>
          <a:stretch/>
        </p:blipFill>
        <p:spPr bwMode="auto">
          <a:xfrm>
            <a:off x="6665027" y="2708911"/>
            <a:ext cx="477395"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wobithistory.org/images/triangular_numbers2.png">
            <a:extLst>
              <a:ext uri="{FF2B5EF4-FFF2-40B4-BE49-F238E27FC236}">
                <a16:creationId xmlns:a16="http://schemas.microsoft.com/office/drawing/2014/main" id="{7FC32C31-3E22-D54E-B540-00FF2092B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3111015"/>
            <a:ext cx="914400" cy="7303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     ">
            <a:extLst>
              <a:ext uri="{FF2B5EF4-FFF2-40B4-BE49-F238E27FC236}">
                <a16:creationId xmlns:a16="http://schemas.microsoft.com/office/drawing/2014/main" id="{2E23ED0B-0BA3-A54F-9D07-272CCE56D1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4003429"/>
            <a:ext cx="914400" cy="6696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0D06FB-07C4-8F44-84D6-316AACCAA31C}"/>
              </a:ext>
            </a:extLst>
          </p:cNvPr>
          <p:cNvSpPr>
            <a:spLocks noGrp="1"/>
          </p:cNvSpPr>
          <p:nvPr>
            <p:ph type="sldNum" sz="quarter" idx="12"/>
          </p:nvPr>
        </p:nvSpPr>
        <p:spPr/>
        <p:txBody>
          <a:bodyPr/>
          <a:lstStyle/>
          <a:p>
            <a:fld id="{A2A17EAB-8B51-5C40-8776-6683E51FA7A0}" type="slidenum">
              <a:rPr lang="en-US" smtClean="0"/>
              <a:t>64</a:t>
            </a:fld>
            <a:endParaRPr lang="en-US"/>
          </a:p>
        </p:txBody>
      </p:sp>
    </p:spTree>
    <p:extLst>
      <p:ext uri="{BB962C8B-B14F-4D97-AF65-F5344CB8AC3E}">
        <p14:creationId xmlns:p14="http://schemas.microsoft.com/office/powerpoint/2010/main" val="585111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303-6866-0646-A2BF-C9CC056A0090}"/>
              </a:ext>
            </a:extLst>
          </p:cNvPr>
          <p:cNvSpPr>
            <a:spLocks noGrp="1"/>
          </p:cNvSpPr>
          <p:nvPr>
            <p:ph type="title"/>
          </p:nvPr>
        </p:nvSpPr>
        <p:spPr/>
        <p:txBody>
          <a:bodyPr/>
          <a:lstStyle/>
          <a:p>
            <a:r>
              <a:rPr lang="en-US" dirty="0"/>
              <a:t>Student Choice – Interesting Articles 2/2</a:t>
            </a:r>
          </a:p>
        </p:txBody>
      </p:sp>
      <p:sp>
        <p:nvSpPr>
          <p:cNvPr id="3" name="Content Placeholder 2">
            <a:extLst>
              <a:ext uri="{FF2B5EF4-FFF2-40B4-BE49-F238E27FC236}">
                <a16:creationId xmlns:a16="http://schemas.microsoft.com/office/drawing/2014/main" id="{DA4A4D3E-6574-BB41-BB67-E932179DF5A7}"/>
              </a:ext>
            </a:extLst>
          </p:cNvPr>
          <p:cNvSpPr>
            <a:spLocks noGrp="1"/>
          </p:cNvSpPr>
          <p:nvPr>
            <p:ph idx="1"/>
          </p:nvPr>
        </p:nvSpPr>
        <p:spPr/>
        <p:txBody>
          <a:bodyPr/>
          <a:lstStyle/>
          <a:p>
            <a:r>
              <a:rPr lang="en-US" dirty="0">
                <a:hlinkClick r:id="rId3"/>
              </a:rPr>
              <a:t>MIT-born </a:t>
            </a:r>
            <a:r>
              <a:rPr lang="en-US" dirty="0" err="1">
                <a:hlinkClick r:id="rId3"/>
              </a:rPr>
              <a:t>Spyce</a:t>
            </a:r>
            <a:r>
              <a:rPr lang="en-US" dirty="0">
                <a:hlinkClick r:id="rId3"/>
              </a:rPr>
              <a:t> raises $21M to open new robotic restaurants</a:t>
            </a:r>
            <a:r>
              <a:rPr lang="en-US" dirty="0"/>
              <a:t> - Lucia Maffei, </a:t>
            </a:r>
            <a:r>
              <a:rPr lang="en-US" dirty="0" err="1"/>
              <a:t>BostInno</a:t>
            </a:r>
            <a:r>
              <a:rPr lang="en-US" dirty="0"/>
              <a:t>, 2018-09-07</a:t>
            </a:r>
          </a:p>
          <a:p>
            <a:r>
              <a:rPr lang="en-US" dirty="0">
                <a:hlinkClick r:id="rId4"/>
              </a:rPr>
              <a:t>The Coders Programming Themselves Out of a Job</a:t>
            </a:r>
            <a:r>
              <a:rPr lang="en-US" dirty="0"/>
              <a:t> - Brian Merchant, The Atlantic, 2018-10-02</a:t>
            </a:r>
          </a:p>
          <a:p>
            <a:endParaRPr lang="en-US" dirty="0"/>
          </a:p>
        </p:txBody>
      </p:sp>
      <p:sp>
        <p:nvSpPr>
          <p:cNvPr id="4" name="Footer Placeholder 3">
            <a:extLst>
              <a:ext uri="{FF2B5EF4-FFF2-40B4-BE49-F238E27FC236}">
                <a16:creationId xmlns:a16="http://schemas.microsoft.com/office/drawing/2014/main" id="{30038064-FF7D-B24F-928E-327A1B520C90}"/>
              </a:ext>
            </a:extLst>
          </p:cNvPr>
          <p:cNvSpPr>
            <a:spLocks noGrp="1"/>
          </p:cNvSpPr>
          <p:nvPr>
            <p:ph type="ftr" sz="quarter" idx="11"/>
          </p:nvPr>
        </p:nvSpPr>
        <p:spPr/>
        <p:txBody>
          <a:bodyPr/>
          <a:lstStyle/>
          <a:p>
            <a:r>
              <a:rPr lang="en-US"/>
              <a:t>© 2019 Keith A. Pray</a:t>
            </a:r>
          </a:p>
        </p:txBody>
      </p:sp>
      <p:pic>
        <p:nvPicPr>
          <p:cNvPr id="4098" name="Picture 2" descr="Image result for spyce restaurant">
            <a:extLst>
              <a:ext uri="{FF2B5EF4-FFF2-40B4-BE49-F238E27FC236}">
                <a16:creationId xmlns:a16="http://schemas.microsoft.com/office/drawing/2014/main" id="{3CA01ED8-0718-B849-AADC-E29D97B0C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1370117"/>
            <a:ext cx="914400" cy="572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heatlantic.com/assets/media/img/2018/08/30/RTX38KFM/1920.jpg?1535668765">
            <a:extLst>
              <a:ext uri="{FF2B5EF4-FFF2-40B4-BE49-F238E27FC236}">
                <a16:creationId xmlns:a16="http://schemas.microsoft.com/office/drawing/2014/main" id="{458E1C1C-1222-AC4E-8E8A-2E913AC82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2102906"/>
            <a:ext cx="9144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A3CBE2-4CBA-A347-B9F4-F38BFD2BFB73}"/>
              </a:ext>
            </a:extLst>
          </p:cNvPr>
          <p:cNvSpPr>
            <a:spLocks noGrp="1"/>
          </p:cNvSpPr>
          <p:nvPr>
            <p:ph type="sldNum" sz="quarter" idx="12"/>
          </p:nvPr>
        </p:nvSpPr>
        <p:spPr/>
        <p:txBody>
          <a:bodyPr/>
          <a:lstStyle/>
          <a:p>
            <a:fld id="{A2A17EAB-8B51-5C40-8776-6683E51FA7A0}" type="slidenum">
              <a:rPr lang="en-US" smtClean="0"/>
              <a:t>65</a:t>
            </a:fld>
            <a:endParaRPr lang="en-US"/>
          </a:p>
        </p:txBody>
      </p:sp>
    </p:spTree>
    <p:extLst>
      <p:ext uri="{BB962C8B-B14F-4D97-AF65-F5344CB8AC3E}">
        <p14:creationId xmlns:p14="http://schemas.microsoft.com/office/powerpoint/2010/main" val="4091890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14</a:t>
            </a:r>
            <a:br>
              <a:rPr lang="en-US" dirty="0"/>
            </a:br>
            <a:r>
              <a:rPr lang="en-US" dirty="0"/>
              <a:t>The End</a:t>
            </a:r>
          </a:p>
        </p:txBody>
      </p:sp>
      <p:sp>
        <p:nvSpPr>
          <p:cNvPr id="4" name="Footer Placeholder 3"/>
          <p:cNvSpPr>
            <a:spLocks noGrp="1"/>
          </p:cNvSpPr>
          <p:nvPr>
            <p:ph type="ftr" sz="quarter" idx="3"/>
          </p:nvPr>
        </p:nvSpPr>
        <p:spPr/>
        <p:txBody>
          <a:bodyPr/>
          <a:lstStyle/>
          <a:p>
            <a:r>
              <a:rPr lang="en-US"/>
              <a:t>© 2019 Keith A. Pray</a:t>
            </a:r>
            <a:endParaRPr lang="en-US" dirty="0"/>
          </a:p>
        </p:txBody>
      </p:sp>
    </p:spTree>
    <p:extLst>
      <p:ext uri="{BB962C8B-B14F-4D97-AF65-F5344CB8AC3E}">
        <p14:creationId xmlns:p14="http://schemas.microsoft.com/office/powerpoint/2010/main" val="3675797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Evaluations</a:t>
            </a:r>
          </a:p>
        </p:txBody>
      </p:sp>
      <p:sp>
        <p:nvSpPr>
          <p:cNvPr id="3" name="Content Placeholder 2"/>
          <p:cNvSpPr>
            <a:spLocks noGrp="1"/>
          </p:cNvSpPr>
          <p:nvPr>
            <p:ph idx="1"/>
          </p:nvPr>
        </p:nvSpPr>
        <p:spPr/>
        <p:txBody>
          <a:bodyPr>
            <a:normAutofit/>
          </a:bodyPr>
          <a:lstStyle/>
          <a:p>
            <a:r>
              <a:rPr lang="en-US" dirty="0"/>
              <a:t>Use only BLUE or BLACK ballpoint pen</a:t>
            </a:r>
          </a:p>
          <a:p>
            <a:r>
              <a:rPr lang="en-US" dirty="0"/>
              <a:t>Use an X to mark (Do NOT fill in box)</a:t>
            </a:r>
          </a:p>
          <a:p>
            <a:r>
              <a:rPr lang="en-US" dirty="0"/>
              <a:t>Course Evaluation</a:t>
            </a:r>
          </a:p>
          <a:p>
            <a:pPr lvl="1"/>
            <a:r>
              <a:rPr lang="en-US" dirty="0"/>
              <a:t>Write MY NAME and COURSE TITLE in box at top of form</a:t>
            </a:r>
          </a:p>
          <a:p>
            <a:pPr lvl="1"/>
            <a:r>
              <a:rPr lang="en-US" dirty="0"/>
              <a:t>Keith A. Pray</a:t>
            </a:r>
          </a:p>
          <a:p>
            <a:pPr lvl="1"/>
            <a:r>
              <a:rPr lang="en-US" dirty="0"/>
              <a:t>CS 3043 Social Implications Of Information Processing</a:t>
            </a:r>
          </a:p>
          <a:p>
            <a:pPr lvl="1"/>
            <a:r>
              <a:rPr lang="en-US" dirty="0"/>
              <a:t>Return to Academic Advising Office in Daniels Hall </a:t>
            </a:r>
          </a:p>
          <a:p>
            <a:pPr lvl="1"/>
            <a:r>
              <a:rPr lang="en-US" dirty="0"/>
              <a:t>Include “Evaluation Sheet” cover letter</a:t>
            </a:r>
          </a:p>
        </p:txBody>
      </p:sp>
      <p:sp>
        <p:nvSpPr>
          <p:cNvPr id="4" name="Footer Placeholder 3"/>
          <p:cNvSpPr>
            <a:spLocks noGrp="1"/>
          </p:cNvSpPr>
          <p:nvPr>
            <p:ph type="ftr" sz="quarter" idx="11"/>
          </p:nvPr>
        </p:nvSpPr>
        <p:spPr/>
        <p:txBody>
          <a:bodyPr/>
          <a:lstStyle/>
          <a:p>
            <a:r>
              <a:rPr lang="en-US"/>
              <a:t>© 2019 Keith A. Pray</a:t>
            </a:r>
          </a:p>
        </p:txBody>
      </p:sp>
      <p:sp>
        <p:nvSpPr>
          <p:cNvPr id="5" name="Slide Number Placeholder 4">
            <a:extLst>
              <a:ext uri="{FF2B5EF4-FFF2-40B4-BE49-F238E27FC236}">
                <a16:creationId xmlns:a16="http://schemas.microsoft.com/office/drawing/2014/main" id="{B6717D27-8864-CF48-8261-8D86B701E5B2}"/>
              </a:ext>
            </a:extLst>
          </p:cNvPr>
          <p:cNvSpPr>
            <a:spLocks noGrp="1"/>
          </p:cNvSpPr>
          <p:nvPr>
            <p:ph type="sldNum" sz="quarter" idx="12"/>
          </p:nvPr>
        </p:nvSpPr>
        <p:spPr/>
        <p:txBody>
          <a:bodyPr/>
          <a:lstStyle/>
          <a:p>
            <a:fld id="{A2A17EAB-8B51-5C40-8776-6683E51FA7A0}" type="slidenum">
              <a:rPr lang="en-US" smtClean="0"/>
              <a:t>67</a:t>
            </a:fld>
            <a:endParaRPr lang="en-US"/>
          </a:p>
        </p:txBody>
      </p:sp>
    </p:spTree>
    <p:extLst>
      <p:ext uri="{BB962C8B-B14F-4D97-AF65-F5344CB8AC3E}">
        <p14:creationId xmlns:p14="http://schemas.microsoft.com/office/powerpoint/2010/main" val="3045903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Suspects </a:t>
            </a:r>
            <a:r>
              <a:rPr lang="en-US" dirty="0" err="1"/>
              <a:t>Iphone</a:t>
            </a:r>
            <a:endParaRPr lang="en-US" dirty="0"/>
          </a:p>
        </p:txBody>
      </p:sp>
      <p:sp>
        <p:nvSpPr>
          <p:cNvPr id="3" name="Content Placeholder 2"/>
          <p:cNvSpPr>
            <a:spLocks noGrp="1"/>
          </p:cNvSpPr>
          <p:nvPr>
            <p:ph sz="half" idx="1"/>
          </p:nvPr>
        </p:nvSpPr>
        <p:spPr/>
        <p:txBody>
          <a:bodyPr/>
          <a:lstStyle/>
          <a:p>
            <a:r>
              <a:rPr lang="en-US" dirty="0"/>
              <a:t>Farook’s </a:t>
            </a:r>
            <a:r>
              <a:rPr lang="en-US" dirty="0" err="1"/>
              <a:t>Iphone</a:t>
            </a:r>
            <a:endParaRPr lang="en-US" dirty="0"/>
          </a:p>
          <a:p>
            <a:r>
              <a:rPr lang="en-US" dirty="0"/>
              <a:t>Password Protected</a:t>
            </a:r>
          </a:p>
          <a:p>
            <a:r>
              <a:rPr lang="en-US" dirty="0"/>
              <a:t>National Security Agency</a:t>
            </a:r>
          </a:p>
          <a:p>
            <a:r>
              <a:rPr lang="en-US" dirty="0"/>
              <a:t>Apple</a:t>
            </a:r>
          </a:p>
          <a:p>
            <a:r>
              <a:rPr lang="en-US" dirty="0"/>
              <a:t>New iOS</a:t>
            </a:r>
          </a:p>
          <a:p>
            <a:r>
              <a:rPr lang="en-US" dirty="0"/>
              <a:t>Apple Declined</a:t>
            </a:r>
          </a:p>
          <a:p>
            <a:r>
              <a:rPr lang="en-US" dirty="0"/>
              <a:t> All Writs Act of 1789</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Alek Hersum</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[2] [1]</a:t>
            </a:r>
          </a:p>
        </p:txBody>
      </p:sp>
      <p:pic>
        <p:nvPicPr>
          <p:cNvPr id="4" name="Picture 3">
            <a:extLst>
              <a:ext uri="{FF2B5EF4-FFF2-40B4-BE49-F238E27FC236}">
                <a16:creationId xmlns:a16="http://schemas.microsoft.com/office/drawing/2014/main" id="{41740F14-E451-4C3E-BB2F-ABC7E12E2A70}"/>
              </a:ext>
            </a:extLst>
          </p:cNvPr>
          <p:cNvPicPr>
            <a:picLocks noChangeAspect="1"/>
          </p:cNvPicPr>
          <p:nvPr/>
        </p:nvPicPr>
        <p:blipFill>
          <a:blip r:embed="rId3"/>
          <a:stretch>
            <a:fillRect/>
          </a:stretch>
        </p:blipFill>
        <p:spPr>
          <a:xfrm>
            <a:off x="4348755" y="754412"/>
            <a:ext cx="3898166" cy="3898166"/>
          </a:xfrm>
          <a:prstGeom prst="rect">
            <a:avLst/>
          </a:prstGeom>
        </p:spPr>
      </p:pic>
    </p:spTree>
    <p:extLst>
      <p:ext uri="{BB962C8B-B14F-4D97-AF65-F5344CB8AC3E}">
        <p14:creationId xmlns:p14="http://schemas.microsoft.com/office/powerpoint/2010/main" val="3510745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Court Order</a:t>
            </a:r>
          </a:p>
        </p:txBody>
      </p:sp>
      <p:sp>
        <p:nvSpPr>
          <p:cNvPr id="3" name="Content Placeholder 2"/>
          <p:cNvSpPr>
            <a:spLocks noGrp="1"/>
          </p:cNvSpPr>
          <p:nvPr>
            <p:ph sz="half" idx="1"/>
          </p:nvPr>
        </p:nvSpPr>
        <p:spPr/>
        <p:txBody>
          <a:bodyPr>
            <a:normAutofit fontScale="92500" lnSpcReduction="20000"/>
          </a:bodyPr>
          <a:lstStyle/>
          <a:p>
            <a:r>
              <a:rPr lang="en-US" dirty="0"/>
              <a:t>"it will </a:t>
            </a:r>
            <a:r>
              <a:rPr lang="en-US" b="1" dirty="0"/>
              <a:t>bypass or disable the auto-erase function </a:t>
            </a:r>
            <a:r>
              <a:rPr lang="en-US" dirty="0"/>
              <a:t>whether or not it has been enabled“</a:t>
            </a:r>
          </a:p>
          <a:p>
            <a:r>
              <a:rPr lang="en-US" dirty="0"/>
              <a:t>"it will </a:t>
            </a:r>
            <a:r>
              <a:rPr lang="en-US" b="1" dirty="0"/>
              <a:t>enable the FBI to submit passcodes to the SUBJECT DEVICE </a:t>
            </a:r>
            <a:r>
              <a:rPr lang="en-US" dirty="0"/>
              <a:t>for testing electronically via the physical device port, Bluetooth, Wi-Fi, or other protocol available“</a:t>
            </a:r>
            <a:endParaRPr lang="en-US" baseline="30000" dirty="0"/>
          </a:p>
          <a:p>
            <a:r>
              <a:rPr lang="en-US" dirty="0"/>
              <a:t>"it will ensure that when the FBI submits passcodes to the SUBJECT DEVICE, </a:t>
            </a:r>
            <a:r>
              <a:rPr lang="en-US" b="1" dirty="0"/>
              <a:t>software running on the device will not purposefully introduce any additional delay </a:t>
            </a:r>
            <a:r>
              <a:rPr lang="en-US" dirty="0"/>
              <a:t>between passcode attempts beyond what is incurred by Apple hardware"</a:t>
            </a:r>
          </a:p>
          <a:p>
            <a:endParaRPr lang="en-US" dirty="0"/>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Alek Hersum</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[2]</a:t>
            </a:r>
          </a:p>
        </p:txBody>
      </p:sp>
      <p:pic>
        <p:nvPicPr>
          <p:cNvPr id="9" name="Picture 8">
            <a:extLst>
              <a:ext uri="{FF2B5EF4-FFF2-40B4-BE49-F238E27FC236}">
                <a16:creationId xmlns:a16="http://schemas.microsoft.com/office/drawing/2014/main" id="{F6F1B52E-288C-486A-AA33-47928B59D388}"/>
              </a:ext>
            </a:extLst>
          </p:cNvPr>
          <p:cNvPicPr>
            <a:picLocks noChangeAspect="1"/>
          </p:cNvPicPr>
          <p:nvPr/>
        </p:nvPicPr>
        <p:blipFill>
          <a:blip r:embed="rId3"/>
          <a:stretch>
            <a:fillRect/>
          </a:stretch>
        </p:blipFill>
        <p:spPr>
          <a:xfrm>
            <a:off x="4419911" y="826298"/>
            <a:ext cx="4606885" cy="3760955"/>
          </a:xfrm>
          <a:prstGeom prst="rect">
            <a:avLst/>
          </a:prstGeom>
        </p:spPr>
      </p:pic>
    </p:spTree>
    <p:extLst>
      <p:ext uri="{BB962C8B-B14F-4D97-AF65-F5344CB8AC3E}">
        <p14:creationId xmlns:p14="http://schemas.microsoft.com/office/powerpoint/2010/main" val="467872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Proceedings </a:t>
            </a:r>
          </a:p>
        </p:txBody>
      </p:sp>
      <p:sp>
        <p:nvSpPr>
          <p:cNvPr id="3" name="Content Placeholder 2"/>
          <p:cNvSpPr>
            <a:spLocks noGrp="1"/>
          </p:cNvSpPr>
          <p:nvPr>
            <p:ph sz="half" idx="1"/>
          </p:nvPr>
        </p:nvSpPr>
        <p:spPr/>
        <p:txBody>
          <a:bodyPr>
            <a:normAutofit/>
          </a:bodyPr>
          <a:lstStyle/>
          <a:p>
            <a:r>
              <a:rPr lang="en-US" dirty="0"/>
              <a:t>Apple’s Response</a:t>
            </a:r>
          </a:p>
          <a:p>
            <a:r>
              <a:rPr lang="en-US" dirty="0"/>
              <a:t>United States v. New York Telephone Co</a:t>
            </a:r>
          </a:p>
          <a:p>
            <a:r>
              <a:rPr lang="en-US" dirty="0"/>
              <a:t>New software = Compelled speech</a:t>
            </a:r>
          </a:p>
          <a:p>
            <a:r>
              <a:rPr lang="en-US" dirty="0"/>
              <a:t>FBI withdraw Request</a:t>
            </a:r>
          </a:p>
          <a:p>
            <a:r>
              <a:rPr lang="en-US" dirty="0"/>
              <a:t>$1.3 million tool</a:t>
            </a:r>
          </a:p>
          <a:p>
            <a:r>
              <a:rPr lang="en-US" dirty="0" err="1"/>
              <a:t>Cellebrite</a:t>
            </a:r>
            <a:r>
              <a:rPr lang="en-US" dirty="0"/>
              <a:t> or “Professional Hackers”?</a:t>
            </a:r>
          </a:p>
        </p:txBody>
      </p:sp>
      <p:sp>
        <p:nvSpPr>
          <p:cNvPr id="5" name="Footer Placeholder 4"/>
          <p:cNvSpPr>
            <a:spLocks noGrp="1"/>
          </p:cNvSpPr>
          <p:nvPr>
            <p:ph type="ftr" sz="quarter" idx="11"/>
          </p:nvPr>
        </p:nvSpPr>
        <p:spPr/>
        <p:txBody>
          <a:bodyPr/>
          <a:lstStyle/>
          <a:p>
            <a:r>
              <a:rPr lang="sk-SK"/>
              <a:t>© 2019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Alek Hersum</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 [4] [5]</a:t>
            </a:r>
          </a:p>
        </p:txBody>
      </p:sp>
      <p:pic>
        <p:nvPicPr>
          <p:cNvPr id="4" name="Picture 3">
            <a:extLst>
              <a:ext uri="{FF2B5EF4-FFF2-40B4-BE49-F238E27FC236}">
                <a16:creationId xmlns:a16="http://schemas.microsoft.com/office/drawing/2014/main" id="{41198EB5-7587-4E91-A33C-1CED8B4C69BF}"/>
              </a:ext>
            </a:extLst>
          </p:cNvPr>
          <p:cNvPicPr>
            <a:picLocks noChangeAspect="1"/>
          </p:cNvPicPr>
          <p:nvPr/>
        </p:nvPicPr>
        <p:blipFill>
          <a:blip r:embed="rId3"/>
          <a:stretch>
            <a:fillRect/>
          </a:stretch>
        </p:blipFill>
        <p:spPr>
          <a:xfrm>
            <a:off x="4419600" y="770953"/>
            <a:ext cx="4543727" cy="3865084"/>
          </a:xfrm>
          <a:prstGeom prst="rect">
            <a:avLst/>
          </a:prstGeom>
        </p:spPr>
      </p:pic>
    </p:spTree>
    <p:extLst>
      <p:ext uri="{BB962C8B-B14F-4D97-AF65-F5344CB8AC3E}">
        <p14:creationId xmlns:p14="http://schemas.microsoft.com/office/powerpoint/2010/main" val="3152669976"/>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67223</TotalTime>
  <Words>8680</Words>
  <Application>Microsoft Macintosh PowerPoint</Application>
  <PresentationFormat>On-screen Show (16:9)</PresentationFormat>
  <Paragraphs>1015</Paragraphs>
  <Slides>67</Slides>
  <Notes>63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ＭＳ Ｐゴシック</vt:lpstr>
      <vt:lpstr>宋体</vt:lpstr>
      <vt:lpstr>Arial</vt:lpstr>
      <vt:lpstr>Calibri</vt:lpstr>
      <vt:lpstr>Cambria</vt:lpstr>
      <vt:lpstr>Wingdings</vt:lpstr>
      <vt:lpstr>幼圆</vt:lpstr>
      <vt:lpstr>Red Radial 16x9</vt:lpstr>
      <vt:lpstr>Class 14 Last Days</vt:lpstr>
      <vt:lpstr>Papers</vt:lpstr>
      <vt:lpstr>Grades To Date</vt:lpstr>
      <vt:lpstr>Overview</vt:lpstr>
      <vt:lpstr>The Government Can open your iPhone</vt:lpstr>
      <vt:lpstr>San Bernardino Shooting</vt:lpstr>
      <vt:lpstr>Suspects Iphone</vt:lpstr>
      <vt:lpstr>Court Order</vt:lpstr>
      <vt:lpstr>Proceedings </vt:lpstr>
      <vt:lpstr>Conclusion </vt:lpstr>
      <vt:lpstr>References</vt:lpstr>
      <vt:lpstr>SPY probe box calling</vt:lpstr>
      <vt:lpstr>Probe Box</vt:lpstr>
      <vt:lpstr>What information they could get?</vt:lpstr>
      <vt:lpstr>How does it work?</vt:lpstr>
      <vt:lpstr>Who is calling you?</vt:lpstr>
      <vt:lpstr>Conclusion</vt:lpstr>
      <vt:lpstr>References</vt:lpstr>
      <vt:lpstr>Hackable, your online behavior: WHY OUR GENERATION AND Millenials ARE IN TROUBLE</vt:lpstr>
      <vt:lpstr>Conclusion</vt:lpstr>
      <vt:lpstr>Background</vt:lpstr>
      <vt:lpstr>3 General reasons</vt:lpstr>
      <vt:lpstr>The role of INTERNET/social media use</vt:lpstr>
      <vt:lpstr>PowerPoint Presentation</vt:lpstr>
      <vt:lpstr>References</vt:lpstr>
      <vt:lpstr>Mob mentality on The Internet:  For Triumph and Terror</vt:lpstr>
      <vt:lpstr>Introduction: Dynamics of Mob mentality</vt:lpstr>
      <vt:lpstr>Twitter Mobs: Alicia Ann Lynch (Nov. 2013)</vt:lpstr>
      <vt:lpstr>Twitter Mobs: Alicia Ann Lynch (Nov. 2013)</vt:lpstr>
      <vt:lpstr>Twitter Mobs: Justine Sacco (Dec. 2013)</vt:lpstr>
      <vt:lpstr>Twitter Mobs: Walter Palmer (July 2015)</vt:lpstr>
      <vt:lpstr>Twitter Mobs: Walter Palmer</vt:lpstr>
      <vt:lpstr>PowerPoint Presentation</vt:lpstr>
      <vt:lpstr>Twitter Mobs: Rosalyn La Liberte (June 2018)</vt:lpstr>
      <vt:lpstr>Twitter Mobs: Rosalyn La Liberte (June 2018)</vt:lpstr>
      <vt:lpstr>CTF Challenge #1</vt:lpstr>
      <vt:lpstr>CTF Challenge #2</vt:lpstr>
      <vt:lpstr>CTF Challenge 1:  The Red Balloon Challenge</vt:lpstr>
      <vt:lpstr>CTF Challenge 2:  "He Will Not Divide Us" art/protest project</vt:lpstr>
      <vt:lpstr>Conclusions</vt:lpstr>
      <vt:lpstr>References</vt:lpstr>
      <vt:lpstr>References Continued</vt:lpstr>
      <vt:lpstr>Open source business model</vt:lpstr>
      <vt:lpstr>Traditional business model</vt:lpstr>
      <vt:lpstr>OPEN SOURCE BUSINESS MODEL</vt:lpstr>
      <vt:lpstr>Open Business Models Are a Spectrum</vt:lpstr>
      <vt:lpstr>Software as a service</vt:lpstr>
      <vt:lpstr>Growth of open source company</vt:lpstr>
      <vt:lpstr>Open source products</vt:lpstr>
      <vt:lpstr>conclusion</vt:lpstr>
      <vt:lpstr>References</vt:lpstr>
      <vt:lpstr>Choosing Who Lives</vt:lpstr>
      <vt:lpstr>PowerPoint Presentation</vt:lpstr>
      <vt:lpstr>PowerPoint Presentation</vt:lpstr>
      <vt:lpstr>PowerPoint Presentation</vt:lpstr>
      <vt:lpstr>PowerPoint Presentation</vt:lpstr>
      <vt:lpstr>PowerPoint Presentation</vt:lpstr>
      <vt:lpstr>PowerPoint Presentation</vt:lpstr>
      <vt:lpstr>How does this relate to computing?</vt:lpstr>
      <vt:lpstr>Conclusion</vt:lpstr>
      <vt:lpstr>REFERENCES</vt:lpstr>
      <vt:lpstr>Student Choice – Interesting Videos</vt:lpstr>
      <vt:lpstr>Student Choice – Interesting Videos (Full)</vt:lpstr>
      <vt:lpstr>Student Choice – Interesting Articles 1/2</vt:lpstr>
      <vt:lpstr>Student Choice – Interesting Articles 2/2</vt:lpstr>
      <vt:lpstr>Class 14 The End</vt:lpstr>
      <vt:lpstr>Evaluations</vt:lpstr>
    </vt:vector>
  </TitlesOfParts>
  <Company>WPI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392</cp:revision>
  <cp:lastPrinted>2014-10-13T02:14:09Z</cp:lastPrinted>
  <dcterms:created xsi:type="dcterms:W3CDTF">2014-08-25T02:19:16Z</dcterms:created>
  <dcterms:modified xsi:type="dcterms:W3CDTF">2019-05-03T18:12:31Z</dcterms:modified>
</cp:coreProperties>
</file>