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2"/>
  </p:notesMasterIdLst>
  <p:handoutMasterIdLst>
    <p:handoutMasterId r:id="rId43"/>
  </p:handoutMasterIdLst>
  <p:sldIdLst>
    <p:sldId id="256" r:id="rId2"/>
    <p:sldId id="629" r:id="rId3"/>
    <p:sldId id="628" r:id="rId4"/>
    <p:sldId id="277" r:id="rId5"/>
    <p:sldId id="259" r:id="rId6"/>
    <p:sldId id="261" r:id="rId7"/>
    <p:sldId id="456" r:id="rId8"/>
    <p:sldId id="514" r:id="rId9"/>
    <p:sldId id="652" r:id="rId10"/>
    <p:sldId id="653" r:id="rId11"/>
    <p:sldId id="654" r:id="rId12"/>
    <p:sldId id="656" r:id="rId13"/>
    <p:sldId id="655" r:id="rId14"/>
    <p:sldId id="657" r:id="rId15"/>
    <p:sldId id="658" r:id="rId16"/>
    <p:sldId id="644" r:id="rId17"/>
    <p:sldId id="268" r:id="rId18"/>
    <p:sldId id="271" r:id="rId19"/>
    <p:sldId id="272" r:id="rId20"/>
    <p:sldId id="273" r:id="rId21"/>
    <p:sldId id="274" r:id="rId22"/>
    <p:sldId id="267" r:id="rId23"/>
    <p:sldId id="270" r:id="rId24"/>
    <p:sldId id="645" r:id="rId25"/>
    <p:sldId id="646" r:id="rId26"/>
    <p:sldId id="647" r:id="rId27"/>
    <p:sldId id="648" r:id="rId28"/>
    <p:sldId id="649" r:id="rId29"/>
    <p:sldId id="650" r:id="rId30"/>
    <p:sldId id="651" r:id="rId31"/>
    <p:sldId id="269" r:id="rId32"/>
    <p:sldId id="333" r:id="rId33"/>
    <p:sldId id="334" r:id="rId34"/>
    <p:sldId id="335" r:id="rId35"/>
    <p:sldId id="336" r:id="rId36"/>
    <p:sldId id="337" r:id="rId37"/>
    <p:sldId id="338" r:id="rId38"/>
    <p:sldId id="340" r:id="rId39"/>
    <p:sldId id="341" r:id="rId40"/>
    <p:sldId id="457"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629"/>
            <p14:sldId id="628"/>
            <p14:sldId id="277"/>
            <p14:sldId id="259"/>
            <p14:sldId id="261"/>
            <p14:sldId id="456"/>
            <p14:sldId id="514"/>
          </p14:sldIdLst>
        </p14:section>
        <p14:section name="Students" id="{84F52804-64F4-CB47-9023-0EDA6C576457}">
          <p14:sldIdLst>
            <p14:sldId id="652"/>
            <p14:sldId id="653"/>
            <p14:sldId id="654"/>
            <p14:sldId id="656"/>
            <p14:sldId id="655"/>
            <p14:sldId id="657"/>
            <p14:sldId id="658"/>
            <p14:sldId id="644"/>
            <p14:sldId id="268"/>
            <p14:sldId id="271"/>
            <p14:sldId id="272"/>
            <p14:sldId id="273"/>
            <p14:sldId id="274"/>
            <p14:sldId id="267"/>
            <p14:sldId id="270"/>
            <p14:sldId id="645"/>
            <p14:sldId id="646"/>
            <p14:sldId id="647"/>
            <p14:sldId id="648"/>
            <p14:sldId id="649"/>
            <p14:sldId id="650"/>
            <p14:sldId id="651"/>
          </p14:sldIdLst>
        </p14:section>
        <p14:section name="Common" id="{4398CC09-09ED-9647-AF50-6E929D7AC35E}">
          <p14:sldIdLst>
            <p14:sldId id="269"/>
            <p14:sldId id="333"/>
            <p14:sldId id="334"/>
            <p14:sldId id="335"/>
            <p14:sldId id="336"/>
            <p14:sldId id="337"/>
            <p14:sldId id="338"/>
            <p14:sldId id="340"/>
            <p14:sldId id="341"/>
            <p14:sldId id="45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5" autoAdjust="0"/>
    <p:restoredTop sz="81456" autoAdjust="0"/>
  </p:normalViewPr>
  <p:slideViewPr>
    <p:cSldViewPr snapToGrid="0" snapToObjects="1">
      <p:cViewPr varScale="1">
        <p:scale>
          <a:sx n="136" d="100"/>
          <a:sy n="136" d="100"/>
        </p:scale>
        <p:origin x="688"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is the point</a:t>
            </a:r>
            <a:r>
              <a:rPr lang="en-US" baseline="0" dirty="0">
                <a:latin typeface="Arial" pitchFamily="-109" charset="0"/>
                <a:ea typeface="ＭＳ Ｐゴシック" pitchFamily="-109" charset="-128"/>
                <a:cs typeface="ＭＳ Ｐゴシック" pitchFamily="-109" charset="-128"/>
              </a:rPr>
              <a:t> of this assignment? (Did SW Teams from the reading pick good test strategies? Will you be able to support your choices if something goes wrong?)</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What errors? – Have student record list</a:t>
            </a:r>
            <a:r>
              <a:rPr lang="en-US" baseline="0" dirty="0">
                <a:latin typeface="Arial" pitchFamily="-109" charset="0"/>
                <a:ea typeface="ＭＳ Ｐゴシック" pitchFamily="-109" charset="-128"/>
                <a:cs typeface="ＭＳ Ｐゴシック" pitchFamily="-109" charset="-128"/>
              </a:rPr>
              <a:t> on board</a:t>
            </a:r>
            <a:endParaRPr lang="en-US" dirty="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existing test strategies?</a:t>
            </a:r>
          </a:p>
          <a:p>
            <a:pPr marL="171450" indent="-171450" eaLnBrk="1" hangingPunct="1">
              <a:buFontTx/>
              <a:buChar char="-"/>
            </a:pPr>
            <a:r>
              <a:rPr lang="en-US" dirty="0">
                <a:latin typeface="Arial" pitchFamily="-109" charset="0"/>
                <a:ea typeface="ＭＳ Ｐゴシック" pitchFamily="-109" charset="-128"/>
                <a:cs typeface="ＭＳ Ｐゴシック" pitchFamily="-109" charset="-128"/>
              </a:rPr>
              <a:t>Who looked for directions on how to test currency?</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Quick overview of what angle of attack and trim actually are</a:t>
            </a:r>
          </a:p>
          <a:p>
            <a:r>
              <a:rPr lang="en-US" i="1" dirty="0"/>
              <a:t>Use the the hand out of a car window as an example</a:t>
            </a:r>
            <a:endParaRPr lang="en-US" dirty="0"/>
          </a:p>
          <a:p>
            <a:r>
              <a:rPr lang="en-US" dirty="0"/>
              <a:t>737 did not meet those requirements</a:t>
            </a:r>
          </a:p>
          <a:p>
            <a:r>
              <a:rPr lang="en-US" dirty="0"/>
              <a:t>Issues came about because the system was getting faulty info from the </a:t>
            </a:r>
            <a:r>
              <a:rPr lang="en-US" dirty="0" err="1"/>
              <a:t>AoA</a:t>
            </a:r>
            <a:r>
              <a:rPr lang="en-US" dirty="0"/>
              <a:t> sensor</a:t>
            </a:r>
          </a:p>
          <a:p>
            <a:r>
              <a:rPr lang="en-US" dirty="0"/>
              <a:t>The flight computer thought the aircraft was angling up when in fact it was in level flight</a:t>
            </a:r>
          </a:p>
          <a:p>
            <a:r>
              <a:rPr lang="en-US" dirty="0"/>
              <a:t>A last resort way to get the certification</a:t>
            </a:r>
          </a:p>
          <a:p>
            <a:r>
              <a:rPr lang="en-US" dirty="0"/>
              <a:t>MCAS switches which sensor is uses each time it lands. No really sure why it does this, but probably related to the logic of choosing live as causing to many problems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9117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received readings indicating that the nose pointed up  at a high angle, when in fact it was </a:t>
            </a:r>
            <a:r>
              <a:rPr lang="en-US" dirty="0" err="1"/>
              <a:t>decending</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996294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Boeing states that they began working on a fix after the first incident</a:t>
            </a:r>
          </a:p>
          <a:p>
            <a:r>
              <a:rPr lang="en-US" dirty="0"/>
              <a:t>Boeing was charging extra for the system that would compare the </a:t>
            </a:r>
            <a:r>
              <a:rPr lang="en-US" dirty="0" err="1"/>
              <a:t>AoA</a:t>
            </a:r>
            <a:r>
              <a:rPr lang="en-US" dirty="0"/>
              <a:t> readings and warn if they were different</a:t>
            </a:r>
          </a:p>
          <a:p>
            <a:r>
              <a:rPr lang="en-US" dirty="0"/>
              <a:t>Boeing changed the max that the </a:t>
            </a:r>
            <a:r>
              <a:rPr lang="en-US" dirty="0" err="1"/>
              <a:t>mcas</a:t>
            </a:r>
            <a:r>
              <a:rPr lang="en-US" dirty="0"/>
              <a:t> could adjust the trim.</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72212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had been a written procedure for what to do these lives could have been saved</a:t>
            </a:r>
          </a:p>
          <a:p>
            <a:r>
              <a:rPr lang="en-US" dirty="0"/>
              <a:t>Redundancy</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94443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p>
          <a:p>
            <a:r>
              <a:rPr lang="en-US" dirty="0"/>
              <a:t>Briefly talk about how this ties into computer reliability: self driving cars must be reliable</a:t>
            </a:r>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181498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my conclusion: Self driving cars are a step in the right direction, but more testing and laws are necessary before they should be made readily available to the public.</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508553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history of self driving cars is closely tied to the history of remote controlled cars, since they are nearly identical.</a:t>
            </a:r>
          </a:p>
          <a:p>
            <a:r>
              <a:rPr lang="en-US" dirty="0"/>
              <a:t>The first experimentation with a remote controlled car came in the 1920s with the “</a:t>
            </a:r>
            <a:r>
              <a:rPr lang="en-US" dirty="0" err="1"/>
              <a:t>Iinrrican</a:t>
            </a:r>
            <a:r>
              <a:rPr lang="en-US" dirty="0"/>
              <a:t> Wonder,” a radio controlled “driverless” car which was controlled by a person in a car right behind it.</a:t>
            </a:r>
          </a:p>
          <a:p>
            <a:r>
              <a:rPr lang="en-US" dirty="0"/>
              <a:t>There were no real significant developments in this field until the 1980s, when Mercedes tested a vision guided van and the ALV (Autonomous Land Vehicle) Project developed a car with autonomous robotic controls.</a:t>
            </a:r>
          </a:p>
          <a:p>
            <a:r>
              <a:rPr lang="en-US" dirty="0"/>
              <a:t>The biggest development arose in 1989, when Carnegie Mellon University showcased the usage of neural networks to steer and control autonomous vehicles, which has influenced several projects today.</a:t>
            </a:r>
          </a:p>
          <a:p>
            <a:r>
              <a:rPr lang="en-US" dirty="0"/>
              <a:t>In the modern era, several companies have continued development on driverless cars, such as Ford in 2009 and Google in 2010</a:t>
            </a:r>
          </a:p>
          <a:p>
            <a:r>
              <a:rPr lang="en-US" dirty="0"/>
              <a:t>The first commercially available self driving car was the Tesla Model S, which released in 2015.</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759998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high profile company that has been very interested in self-driving technology is Uber.</a:t>
            </a:r>
          </a:p>
          <a:p>
            <a:r>
              <a:rPr lang="en-US" dirty="0"/>
              <a:t>In 2015, Uber began working on driverless technology in Pittsburgh, PA with the Robotics Institute at Carnegie Mellon University.</a:t>
            </a:r>
          </a:p>
          <a:p>
            <a:r>
              <a:rPr lang="en-US" dirty="0"/>
              <a:t>In December of 2016, driverless Ubers were deployed in San Francisco, CA, which quickly created issues, such as an Uber running a red light, causing the state DMV to order the company to stop the self driving service.</a:t>
            </a:r>
          </a:p>
          <a:p>
            <a:r>
              <a:rPr lang="en-US" dirty="0"/>
              <a:t>However, Uber kept progressing and released a fleet of unmanned vehicles in Tempe, AZ the following year.</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011231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tragedy struck on March 18</a:t>
            </a:r>
            <a:r>
              <a:rPr lang="en-US" baseline="30000" dirty="0"/>
              <a:t>th</a:t>
            </a:r>
            <a:r>
              <a:rPr lang="en-US" dirty="0"/>
              <a:t>, 2018, when 49 year old Elaine Herzberg was struck and killed by a self driving Uber while crossing the street with her bike at night in Tempe, Arizona.</a:t>
            </a:r>
          </a:p>
          <a:p>
            <a:r>
              <a:rPr lang="en-US" dirty="0"/>
              <a:t>Prosecutors in Arizona decided not to hold charges against the Uber corporation.</a:t>
            </a:r>
          </a:p>
          <a:p>
            <a:r>
              <a:rPr lang="en-US" dirty="0"/>
              <a:t>However, Uber decided to immediately cease the use of all its self driving vehicles until they were tested more for safety</a:t>
            </a:r>
          </a:p>
          <a:p>
            <a:r>
              <a:rPr lang="en-US" dirty="0"/>
              <a:t>In December of 2018, Uber announced that it would be bringing its driverless cars back to Pennsylvania.</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386231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what’s the takeaway?</a:t>
            </a:r>
          </a:p>
          <a:p>
            <a:r>
              <a:rPr lang="en-US" dirty="0"/>
              <a:t>I believe that before these cars are made more commercially available, they should be well tested for safety, so that accidents do not occur.</a:t>
            </a:r>
          </a:p>
          <a:p>
            <a:r>
              <a:rPr lang="en-US" dirty="0"/>
              <a:t>Even though there have been only 4 fatal self driving car accidents, 3 of which occurred with the commercially available Tesla models, if the number of commercial self driving cars goes up, the number of accidents will rise as well unless they are tested very carefully. </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61916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looking at results statistics (only 5 people took survey) I will try to address some of the comments.</a:t>
            </a:r>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43488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Highlight the differences between the two types</a:t>
            </a:r>
          </a:p>
          <a:p>
            <a:pPr marL="628650" lvl="1" indent="-171450">
              <a:buFont typeface="Arial" panose="020B0604020202020204" pitchFamily="34" charset="0"/>
              <a:buChar char="•"/>
            </a:pPr>
            <a:r>
              <a:rPr lang="en-US" dirty="0"/>
              <a:t>A: no further human intervention</a:t>
            </a:r>
          </a:p>
          <a:p>
            <a:pPr marL="628650" lvl="1" indent="-171450">
              <a:buFont typeface="Arial" panose="020B0604020202020204" pitchFamily="34" charset="0"/>
              <a:buChar char="•"/>
            </a:pPr>
            <a:r>
              <a:rPr lang="en-US" dirty="0"/>
              <a:t>SA: Specific target group selected by humans</a:t>
            </a:r>
          </a:p>
          <a:p>
            <a:pPr marL="171450" lvl="0" indent="-171450">
              <a:buFont typeface="Arial" panose="020B0604020202020204" pitchFamily="34" charset="0"/>
              <a:buChar char="•"/>
            </a:pPr>
            <a:r>
              <a:rPr lang="en-US" dirty="0"/>
              <a:t>Third group: human-supervised autonomous systems</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Munitions:</a:t>
            </a:r>
          </a:p>
          <a:p>
            <a:pPr marL="628650" lvl="1" indent="-171450">
              <a:buFont typeface="Arial" panose="020B0604020202020204" pitchFamily="34" charset="0"/>
              <a:buChar char="•"/>
            </a:pPr>
            <a:r>
              <a:rPr lang="en-US" dirty="0"/>
              <a:t>Fire and forget weapons (AMRAAM)</a:t>
            </a:r>
          </a:p>
          <a:p>
            <a:pPr marL="171450" lvl="0" indent="-171450">
              <a:buFont typeface="Arial" panose="020B0604020202020204" pitchFamily="34" charset="0"/>
              <a:buChar char="•"/>
            </a:pPr>
            <a:r>
              <a:rPr lang="en-US" dirty="0"/>
              <a:t>Platform:</a:t>
            </a:r>
          </a:p>
          <a:p>
            <a:pPr marL="628650" lvl="1" indent="-171450">
              <a:buFont typeface="Arial" panose="020B0604020202020204" pitchFamily="34" charset="0"/>
              <a:buChar char="•"/>
            </a:pPr>
            <a:r>
              <a:rPr lang="en-US" dirty="0"/>
              <a:t>If Predator Drone wasn’t remotely controlled by a human</a:t>
            </a:r>
          </a:p>
          <a:p>
            <a:pPr marL="171450" lvl="0" indent="-171450">
              <a:buFont typeface="Arial" panose="020B0604020202020204" pitchFamily="34" charset="0"/>
              <a:buChar char="•"/>
            </a:pPr>
            <a:r>
              <a:rPr lang="en-US" dirty="0"/>
              <a:t>Planning:</a:t>
            </a:r>
          </a:p>
          <a:p>
            <a:pPr marL="628650" lvl="1" indent="-171450">
              <a:buFont typeface="Arial" panose="020B0604020202020204" pitchFamily="34" charset="0"/>
              <a:buChar char="•"/>
            </a:pPr>
            <a:r>
              <a:rPr lang="en-US" dirty="0"/>
              <a:t>Replacing military officers, making large strategic decisions (Skynet)</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2772018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 fully autonomous system is being widely used today (that I could find), these are all semi autonomous</a:t>
            </a:r>
          </a:p>
          <a:p>
            <a:pPr marL="171450" indent="-171450">
              <a:buFont typeface="Arial" panose="020B0604020202020204" pitchFamily="34" charset="0"/>
              <a:buChar char="•"/>
            </a:pPr>
            <a:r>
              <a:rPr lang="en-US" dirty="0"/>
              <a:t>First 2 examples:</a:t>
            </a:r>
          </a:p>
          <a:p>
            <a:pPr marL="628650" lvl="1" indent="-171450">
              <a:buFont typeface="Arial" panose="020B0604020202020204" pitchFamily="34" charset="0"/>
              <a:buChar char="•"/>
            </a:pPr>
            <a:r>
              <a:rPr lang="en-US" dirty="0"/>
              <a:t>Semi-autonomous because they target preprogrammed groups (incoming missiles)</a:t>
            </a:r>
          </a:p>
          <a:p>
            <a:pPr marL="628650" lvl="1" indent="-171450">
              <a:buFont typeface="Arial" panose="020B0604020202020204" pitchFamily="34" charset="0"/>
              <a:buChar char="•"/>
            </a:pPr>
            <a:r>
              <a:rPr lang="en-US" dirty="0"/>
              <a:t>Patriot missile: Surface to Air missile system designed for anti-ballistic missile</a:t>
            </a:r>
          </a:p>
          <a:p>
            <a:pPr marL="1085850" lvl="2" indent="-171450">
              <a:buFont typeface="Arial" panose="020B0604020202020204" pitchFamily="34" charset="0"/>
              <a:buChar char="•"/>
            </a:pPr>
            <a:r>
              <a:rPr lang="en-US" dirty="0"/>
              <a:t>Has been used to shoot down UAVs and one manned aircraft in Israel, but this isn’t the main use</a:t>
            </a:r>
          </a:p>
          <a:p>
            <a:pPr marL="628650" lvl="1" indent="-171450">
              <a:buFont typeface="Arial" panose="020B0604020202020204" pitchFamily="34" charset="0"/>
              <a:buChar char="•"/>
            </a:pPr>
            <a:r>
              <a:rPr lang="en-US" dirty="0"/>
              <a:t>Phalanx: Automated Gatling-style rotary cannon, used for shooting down incoming anti-ship missiles</a:t>
            </a:r>
          </a:p>
          <a:p>
            <a:pPr marL="1085850" lvl="2" indent="-171450">
              <a:buFont typeface="Arial" panose="020B0604020202020204" pitchFamily="34" charset="0"/>
              <a:buChar char="•"/>
            </a:pPr>
            <a:r>
              <a:rPr lang="en-US" dirty="0"/>
              <a:t>Installed on every US navy surface combat ship besides San Antonio class</a:t>
            </a:r>
          </a:p>
          <a:p>
            <a:pPr marL="171450" lvl="0" indent="-171450">
              <a:buFont typeface="Arial" panose="020B0604020202020204" pitchFamily="34" charset="0"/>
              <a:buChar char="•"/>
            </a:pPr>
            <a:r>
              <a:rPr lang="en-US" dirty="0"/>
              <a:t>AMRAAM</a:t>
            </a:r>
          </a:p>
          <a:p>
            <a:pPr marL="628650" lvl="1" indent="-171450">
              <a:buFont typeface="Arial" panose="020B0604020202020204" pitchFamily="34" charset="0"/>
              <a:buChar char="•"/>
            </a:pPr>
            <a:r>
              <a:rPr lang="en-US" dirty="0"/>
              <a:t>Advanced Medium-Range Air to Air Missile</a:t>
            </a:r>
          </a:p>
          <a:p>
            <a:pPr marL="628650" lvl="1" indent="-171450">
              <a:buFont typeface="Arial" panose="020B0604020202020204" pitchFamily="34" charset="0"/>
              <a:buChar char="•"/>
            </a:pPr>
            <a:r>
              <a:rPr lang="en-US" dirty="0"/>
              <a:t>Fire and forget style</a:t>
            </a:r>
          </a:p>
          <a:p>
            <a:pPr marL="628650" lvl="1" indent="-171450">
              <a:buFont typeface="Arial" panose="020B0604020202020204" pitchFamily="34" charset="0"/>
              <a:buChar char="•"/>
            </a:pPr>
            <a:r>
              <a:rPr lang="en-US" dirty="0"/>
              <a:t>Shoots down other aircraft</a:t>
            </a:r>
          </a:p>
          <a:p>
            <a:pPr marL="628650" lvl="1" indent="-171450">
              <a:buFont typeface="Arial" panose="020B0604020202020204" pitchFamily="34" charset="0"/>
              <a:buChar char="•"/>
            </a:pPr>
            <a:r>
              <a:rPr lang="en-US" dirty="0"/>
              <a:t>Autonomous targeting, but launched by a human in the aircraft</a:t>
            </a:r>
          </a:p>
          <a:p>
            <a:pPr marL="171450" lvl="0" indent="-171450">
              <a:buFont typeface="Arial" panose="020B0604020202020204" pitchFamily="34" charset="0"/>
              <a:buChar char="•"/>
            </a:pPr>
            <a:r>
              <a:rPr lang="en-US" dirty="0"/>
              <a:t>Predator/Reaper</a:t>
            </a:r>
          </a:p>
          <a:p>
            <a:pPr marL="628650" lvl="1" indent="-171450">
              <a:buFont typeface="Arial" panose="020B0604020202020204" pitchFamily="34" charset="0"/>
              <a:buChar char="•"/>
            </a:pPr>
            <a:r>
              <a:rPr lang="en-US" dirty="0"/>
              <a:t>Remotely piloted by human</a:t>
            </a:r>
          </a:p>
          <a:p>
            <a:pPr marL="628650" lvl="1" indent="-171450">
              <a:buFont typeface="Arial" panose="020B0604020202020204" pitchFamily="34" charset="0"/>
              <a:buChar char="•"/>
            </a:pPr>
            <a:r>
              <a:rPr lang="en-US" dirty="0"/>
              <a:t>No lethal force decisions made autonomously</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781024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a:t>
            </a:r>
          </a:p>
          <a:p>
            <a:pPr marL="628650" lvl="1" indent="-171450">
              <a:buFont typeface="Arial" panose="020B0604020202020204" pitchFamily="34" charset="0"/>
              <a:buChar char="•"/>
            </a:pPr>
            <a:r>
              <a:rPr lang="en-US" dirty="0"/>
              <a:t>Autonomous weapons are more precise, leading to less collateral damage</a:t>
            </a:r>
          </a:p>
          <a:p>
            <a:pPr marL="628650" lvl="1" indent="-171450">
              <a:buFont typeface="Arial" panose="020B0604020202020204" pitchFamily="34" charset="0"/>
              <a:buChar char="•"/>
            </a:pPr>
            <a:r>
              <a:rPr lang="en-US" dirty="0"/>
              <a:t>Humans soldiers are not putting their lives on the line</a:t>
            </a:r>
          </a:p>
          <a:p>
            <a:pPr marL="628650" lvl="1" indent="-171450">
              <a:buFont typeface="Arial" panose="020B0604020202020204" pitchFamily="34" charset="0"/>
              <a:buChar char="•"/>
            </a:pPr>
            <a:r>
              <a:rPr lang="en-US" dirty="0"/>
              <a:t>People don’t wasn’t to list it as an argument for, but the main driving force behind their development is military superiority</a:t>
            </a:r>
          </a:p>
          <a:p>
            <a:pPr marL="1085850" lvl="2" indent="-171450">
              <a:buFont typeface="Arial" panose="020B0604020202020204" pitchFamily="34" charset="0"/>
              <a:buChar char="•"/>
            </a:pPr>
            <a:r>
              <a:rPr lang="en-US" dirty="0"/>
              <a:t>Autonomous systems act as a force multiplier</a:t>
            </a:r>
          </a:p>
          <a:p>
            <a:pPr marL="1085850" lvl="2" indent="-171450">
              <a:buFont typeface="Arial" panose="020B0604020202020204" pitchFamily="34" charset="0"/>
              <a:buChar char="•"/>
            </a:pPr>
            <a:r>
              <a:rPr lang="en-US" dirty="0"/>
              <a:t>Average soldier in Afghanistan costs $850,000/year, while Talon robot system costs on $230,000 [8]</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Against:</a:t>
            </a:r>
          </a:p>
          <a:p>
            <a:pPr marL="628650" lvl="1" indent="-171450">
              <a:buFont typeface="Arial" panose="020B0604020202020204" pitchFamily="34" charset="0"/>
              <a:buChar char="•"/>
            </a:pPr>
            <a:r>
              <a:rPr lang="en-US" dirty="0"/>
              <a:t>Programming will never be good enough to make decisions that satisfy legal and ethical principles</a:t>
            </a:r>
          </a:p>
          <a:p>
            <a:pPr marL="1085850" lvl="2" indent="-171450">
              <a:buFont typeface="Arial" panose="020B0604020202020204" pitchFamily="34" charset="0"/>
              <a:buChar char="•"/>
            </a:pPr>
            <a:r>
              <a:rPr lang="en-US" dirty="0"/>
              <a:t>Maybe, maybe not. We shouldn’t rule out the possibility because the pace of technology always surprises us</a:t>
            </a:r>
          </a:p>
          <a:p>
            <a:pPr marL="628650" lvl="1" indent="-171450">
              <a:buFont typeface="Arial" panose="020B0604020202020204" pitchFamily="34" charset="0"/>
              <a:buChar char="•"/>
            </a:pPr>
            <a:r>
              <a:rPr lang="en-US" dirty="0"/>
              <a:t>It is simply wrong to take the human out of the firing loop</a:t>
            </a:r>
          </a:p>
          <a:p>
            <a:pPr marL="1085850" lvl="2" indent="-171450">
              <a:buFont typeface="Arial" panose="020B0604020202020204" pitchFamily="34" charset="0"/>
              <a:buChar char="•"/>
            </a:pPr>
            <a:r>
              <a:rPr lang="en-US" dirty="0"/>
              <a:t>This is hard to address, because you either accept it or you don’t</a:t>
            </a:r>
          </a:p>
          <a:p>
            <a:pPr marL="1085850" lvl="2" indent="-171450">
              <a:buFont typeface="Arial" panose="020B0604020202020204" pitchFamily="34" charset="0"/>
              <a:buChar char="•"/>
            </a:pPr>
            <a:r>
              <a:rPr lang="en-US" dirty="0"/>
              <a:t>We are turning over more and more life and death decisions to machines, e.g. self driving cars and robotic surgery</a:t>
            </a:r>
          </a:p>
          <a:p>
            <a:pPr marL="1085850" lvl="2" indent="-171450">
              <a:buFont typeface="Arial" panose="020B0604020202020204" pitchFamily="34" charset="0"/>
              <a:buChar char="•"/>
            </a:pPr>
            <a:r>
              <a:rPr lang="en-US" dirty="0"/>
              <a:t>Reject this principle and replace it with whether the decision is at least as good as the one a human would make</a:t>
            </a:r>
          </a:p>
          <a:p>
            <a:pPr marL="628650" lvl="1" indent="-171450">
              <a:buFont typeface="Arial" panose="020B0604020202020204" pitchFamily="34" charset="0"/>
              <a:buChar char="•"/>
            </a:pPr>
            <a:r>
              <a:rPr lang="en-US" dirty="0"/>
              <a:t>There’s no one to hold accountable if a robot commits a war crime</a:t>
            </a:r>
          </a:p>
          <a:p>
            <a:pPr marL="1085850" lvl="2" indent="-171450">
              <a:buFont typeface="Arial" panose="020B0604020202020204" pitchFamily="34" charset="0"/>
              <a:buChar char="•"/>
            </a:pPr>
            <a:r>
              <a:rPr lang="en-US" dirty="0"/>
              <a:t>You can hold the entire side accountable in totality</a:t>
            </a:r>
          </a:p>
          <a:p>
            <a:pPr marL="1085850" lvl="2" indent="-171450">
              <a:buFont typeface="Arial" panose="020B0604020202020204" pitchFamily="34" charset="0"/>
              <a:buChar char="•"/>
            </a:pPr>
            <a:r>
              <a:rPr lang="en-US" dirty="0"/>
              <a:t>Focus on the overall good created instead of individual instances</a:t>
            </a:r>
          </a:p>
          <a:p>
            <a:pPr marL="628650" lvl="1" indent="-171450">
              <a:buFont typeface="Arial" panose="020B0604020202020204" pitchFamily="34" charset="0"/>
              <a:buChar char="•"/>
            </a:pPr>
            <a:r>
              <a:rPr lang="en-US" dirty="0"/>
              <a:t>SA systems lower the barrier to entry, making it easier to go to war</a:t>
            </a:r>
          </a:p>
          <a:p>
            <a:pPr marL="1085850" lvl="2" indent="-171450">
              <a:buFont typeface="Arial" panose="020B0604020202020204" pitchFamily="34" charset="0"/>
              <a:buChar char="•"/>
            </a:pPr>
            <a:r>
              <a:rPr lang="en-US" dirty="0"/>
              <a:t>This argument has been made about UAVs and about high altitude bombing before that</a:t>
            </a:r>
          </a:p>
          <a:p>
            <a:pPr marL="1085850" lvl="2" indent="-171450">
              <a:buFont typeface="Arial" panose="020B0604020202020204" pitchFamily="34" charset="0"/>
              <a:buChar char="•"/>
            </a:pPr>
            <a:r>
              <a:rPr lang="en-US" dirty="0"/>
              <a:t>Is this really a valid reason to use technologies that kill more people?</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292897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are the two most important principles that an AWS would have to satisfy</a:t>
            </a:r>
          </a:p>
          <a:p>
            <a:pPr marL="171450" indent="-171450">
              <a:buFont typeface="Arial" panose="020B0604020202020204" pitchFamily="34" charset="0"/>
              <a:buChar char="•"/>
            </a:pPr>
            <a:r>
              <a:rPr lang="en-US" dirty="0"/>
              <a:t>These ideas exist in current law</a:t>
            </a:r>
          </a:p>
          <a:p>
            <a:pPr marL="171450" indent="-171450">
              <a:buFont typeface="Arial" panose="020B0604020202020204" pitchFamily="34" charset="0"/>
              <a:buChar char="•"/>
            </a:pPr>
            <a:r>
              <a:rPr lang="en-US" dirty="0"/>
              <a:t>Provide enough of a basis for determining legality of AWS</a:t>
            </a:r>
          </a:p>
          <a:p>
            <a:pPr marL="171450" indent="-171450">
              <a:buFont typeface="Arial" panose="020B0604020202020204" pitchFamily="34" charset="0"/>
              <a:buChar char="•"/>
            </a:pPr>
            <a:r>
              <a:rPr lang="en-US" dirty="0"/>
              <a:t>Both follow from </a:t>
            </a:r>
            <a:r>
              <a:rPr lang="en-US" dirty="0" err="1"/>
              <a:t>Walzer’s</a:t>
            </a:r>
            <a:r>
              <a:rPr lang="en-US" dirty="0"/>
              <a:t> Just War Theory</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261605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is a clear trend towards autonomy that can be seen across all industries, including the military</a:t>
            </a:r>
          </a:p>
          <a:p>
            <a:pPr marL="171450" indent="-171450">
              <a:buFont typeface="Arial" panose="020B0604020202020204" pitchFamily="34" charset="0"/>
              <a:buChar char="•"/>
            </a:pPr>
            <a:r>
              <a:rPr lang="en-US" dirty="0"/>
              <a:t>Show and explain graphic of automation over time</a:t>
            </a:r>
          </a:p>
          <a:p>
            <a:pPr marL="171450" indent="-171450">
              <a:buFont typeface="Arial" panose="020B0604020202020204" pitchFamily="34" charset="0"/>
              <a:buChar char="•"/>
            </a:pPr>
            <a:r>
              <a:rPr lang="en-US" dirty="0"/>
              <a:t>Other countries may be much more willing that we are to develop easy-to-build, unlawful AWS</a:t>
            </a:r>
          </a:p>
          <a:p>
            <a:pPr marL="171450" indent="-171450">
              <a:buFont typeface="Arial" panose="020B0604020202020204" pitchFamily="34" charset="0"/>
              <a:buChar char="•"/>
            </a:pPr>
            <a:r>
              <a:rPr lang="en-US" dirty="0"/>
              <a:t>Want to develop shared norms, not a binding treaty</a:t>
            </a:r>
          </a:p>
          <a:p>
            <a:pPr marL="628650" lvl="1" indent="-171450">
              <a:buFont typeface="Arial" panose="020B0604020202020204" pitchFamily="34" charset="0"/>
              <a:buChar char="•"/>
            </a:pPr>
            <a:r>
              <a:rPr lang="en-US" dirty="0"/>
              <a:t>Would be very difficult to create a treaty that is correctly scoped</a:t>
            </a:r>
          </a:p>
          <a:p>
            <a:pPr marL="628650" lvl="1" indent="-171450">
              <a:buFont typeface="Arial" panose="020B0604020202020204" pitchFamily="34" charset="0"/>
              <a:buChar char="•"/>
            </a:pPr>
            <a:r>
              <a:rPr lang="en-US" dirty="0"/>
              <a:t>Would most likely be outdated very quickly</a:t>
            </a:r>
          </a:p>
          <a:p>
            <a:pPr marL="628650" lvl="1" indent="-171450">
              <a:buFont typeface="Arial" panose="020B0604020202020204" pitchFamily="34" charset="0"/>
              <a:buChar char="•"/>
            </a:pPr>
            <a:r>
              <a:rPr lang="en-US" dirty="0"/>
              <a:t>Nations that want them the most would just ignore the treaty</a:t>
            </a:r>
          </a:p>
          <a:p>
            <a:pPr marL="171450" lvl="0" indent="-171450">
              <a:buFont typeface="Arial" panose="020B0604020202020204" pitchFamily="34" charset="0"/>
              <a:buChar char="•"/>
            </a:pPr>
            <a:r>
              <a:rPr lang="en-US" dirty="0"/>
              <a:t>Example: Laser weapons</a:t>
            </a:r>
          </a:p>
          <a:p>
            <a:pPr marL="628650" lvl="1" indent="-171450">
              <a:buFont typeface="Arial" panose="020B0604020202020204" pitchFamily="34" charset="0"/>
              <a:buChar char="•"/>
            </a:pPr>
            <a:r>
              <a:rPr lang="en-US" dirty="0"/>
              <a:t>Not banned outright, used in systems like the Boeing YAL-1 for missile defense</a:t>
            </a:r>
          </a:p>
          <a:p>
            <a:pPr marL="628650" lvl="1" indent="-171450">
              <a:buFont typeface="Arial" panose="020B0604020202020204" pitchFamily="34" charset="0"/>
              <a:buChar char="•"/>
            </a:pPr>
            <a:r>
              <a:rPr lang="en-US" dirty="0"/>
              <a:t>However, lasers that blind soldiers were resisted by US military officers and a treaty was later ratified (2009) to ban their use</a:t>
            </a:r>
          </a:p>
          <a:p>
            <a:pPr marL="171450" lvl="0" indent="-171450">
              <a:buFont typeface="Arial" panose="020B0604020202020204" pitchFamily="34" charset="0"/>
              <a:buChar char="•"/>
            </a:pPr>
            <a:r>
              <a:rPr lang="en-US" dirty="0"/>
              <a:t>If we can get to the point where expectations on AWS ethicality are widely accepted, we will have succeeded to the best of our ability</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3170632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2636669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4/9/19</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32</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fld id="{2F7907CA-F1D7-2E4C-880F-2AD4BD2DF835}" type="datetime1">
              <a:rPr lang="en-US"/>
              <a:pPr/>
              <a:t>4/9/19</a:t>
            </a:fld>
            <a:endParaRPr lang="en-US"/>
          </a:p>
        </p:txBody>
      </p:sp>
      <p:sp>
        <p:nvSpPr>
          <p:cNvPr id="77827" name="Rectangle 7"/>
          <p:cNvSpPr>
            <a:spLocks noGrp="1" noChangeArrowheads="1"/>
          </p:cNvSpPr>
          <p:nvPr>
            <p:ph type="sldNum" sz="quarter" idx="5"/>
          </p:nvPr>
        </p:nvSpPr>
        <p:spPr>
          <a:noFill/>
        </p:spPr>
        <p:txBody>
          <a:bodyPr/>
          <a:lstStyle/>
          <a:p>
            <a:fld id="{BCBCA10D-2879-3A40-B06D-E9CBE5811064}" type="slidenum">
              <a:rPr lang="en-US"/>
              <a:pPr/>
              <a:t>33</a:t>
            </a:fld>
            <a:endParaRPr lang="en-US"/>
          </a:p>
        </p:txBody>
      </p:sp>
      <p:sp>
        <p:nvSpPr>
          <p:cNvPr id="77828"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782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Like a social contract.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p:spPr>
        <p:txBody>
          <a:bodyPr/>
          <a:lstStyle/>
          <a:p>
            <a:fld id="{B33EE1E0-A6E9-6E43-80C8-86CCCC118C7F}" type="datetime1">
              <a:rPr lang="en-US"/>
              <a:pPr/>
              <a:t>4/9/19</a:t>
            </a:fld>
            <a:endParaRPr lang="en-US"/>
          </a:p>
        </p:txBody>
      </p:sp>
      <p:sp>
        <p:nvSpPr>
          <p:cNvPr id="79875" name="Rectangle 7"/>
          <p:cNvSpPr>
            <a:spLocks noGrp="1" noChangeArrowheads="1"/>
          </p:cNvSpPr>
          <p:nvPr>
            <p:ph type="sldNum" sz="quarter" idx="5"/>
          </p:nvPr>
        </p:nvSpPr>
        <p:spPr>
          <a:noFill/>
        </p:spPr>
        <p:txBody>
          <a:bodyPr/>
          <a:lstStyle/>
          <a:p>
            <a:fld id="{8E8B229D-9965-DE41-A449-1C09725159FD}" type="slidenum">
              <a:rPr lang="en-US"/>
              <a:pPr/>
              <a:t>34</a:t>
            </a:fld>
            <a:endParaRPr 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507204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p>
            <a:fld id="{FFFD6A48-F1B1-9C42-9E79-A38F40B5BDB1}" type="datetime1">
              <a:rPr lang="en-US"/>
              <a:pPr/>
              <a:t>4/9/19</a:t>
            </a:fld>
            <a:endParaRPr lang="en-US"/>
          </a:p>
        </p:txBody>
      </p:sp>
      <p:sp>
        <p:nvSpPr>
          <p:cNvPr id="81923" name="Rectangle 7"/>
          <p:cNvSpPr>
            <a:spLocks noGrp="1" noChangeArrowheads="1"/>
          </p:cNvSpPr>
          <p:nvPr>
            <p:ph type="sldNum" sz="quarter" idx="5"/>
          </p:nvPr>
        </p:nvSpPr>
        <p:spPr>
          <a:noFill/>
        </p:spPr>
        <p:txBody>
          <a:bodyPr/>
          <a:lstStyle/>
          <a:p>
            <a:fld id="{E972AB57-40F5-7A4B-9E57-7AE0643C2DF2}" type="slidenum">
              <a:rPr lang="en-US"/>
              <a:pPr/>
              <a:t>35</a:t>
            </a:fld>
            <a:endParaRPr lang="en-US"/>
          </a:p>
        </p:txBody>
      </p:sp>
      <p:sp>
        <p:nvSpPr>
          <p:cNvPr id="81924"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192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What is the value of a human life?</a:t>
            </a:r>
          </a:p>
          <a:p>
            <a:pPr eaLnBrk="1" hangingPunct="1"/>
            <a:r>
              <a:rPr lang="en-US" dirty="0">
                <a:latin typeface="Arial" pitchFamily="-109" charset="0"/>
                <a:ea typeface="ＭＳ Ｐゴシック" pitchFamily="-109" charset="-128"/>
                <a:cs typeface="ＭＳ Ｐゴシック" pitchFamily="-109" charset="-128"/>
              </a:rPr>
              <a:t>What is the value of a species?</a:t>
            </a:r>
          </a:p>
          <a:p>
            <a:pPr eaLnBrk="1" hangingPunct="1"/>
            <a:r>
              <a:rPr lang="en-US" dirty="0">
                <a:latin typeface="Arial" pitchFamily="-109" charset="0"/>
                <a:ea typeface="ＭＳ Ｐゴシック" pitchFamily="-109" charset="-128"/>
                <a:cs typeface="ＭＳ Ｐゴシック" pitchFamily="-109" charset="-128"/>
              </a:rPr>
              <a:t>E.g. future generations, poor people.</a:t>
            </a:r>
          </a:p>
          <a:p>
            <a:pPr eaLnBrk="1" hangingPunct="1"/>
            <a:r>
              <a:rPr lang="en-US" dirty="0" err="1">
                <a:latin typeface="Arial" pitchFamily="-109" charset="0"/>
                <a:ea typeface="ＭＳ Ｐゴシック" pitchFamily="-109" charset="-128"/>
                <a:cs typeface="ＭＳ Ｐゴシック" pitchFamily="-109" charset="-128"/>
              </a:rPr>
              <a:t>Omelas</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4/9/19</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36</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p>
            <a:fld id="{A450F9E6-A67A-A947-8C78-112D84B7987D}" type="datetime1">
              <a:rPr lang="en-US"/>
              <a:pPr/>
              <a:t>4/9/19</a:t>
            </a:fld>
            <a:endParaRPr lang="en-US"/>
          </a:p>
        </p:txBody>
      </p:sp>
      <p:sp>
        <p:nvSpPr>
          <p:cNvPr id="86019" name="Rectangle 7"/>
          <p:cNvSpPr>
            <a:spLocks noGrp="1" noChangeArrowheads="1"/>
          </p:cNvSpPr>
          <p:nvPr>
            <p:ph type="sldNum" sz="quarter" idx="5"/>
          </p:nvPr>
        </p:nvSpPr>
        <p:spPr>
          <a:noFill/>
        </p:spPr>
        <p:txBody>
          <a:bodyPr/>
          <a:lstStyle/>
          <a:p>
            <a:fld id="{52BC7A2F-B79E-CE4E-B816-08445569B6A2}" type="slidenum">
              <a:rPr lang="en-US"/>
              <a:pPr/>
              <a:t>37</a:t>
            </a:fld>
            <a:endParaRPr lang="en-US"/>
          </a:p>
        </p:txBody>
      </p:sp>
      <p:sp>
        <p:nvSpPr>
          <p:cNvPr id="8602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602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Battle of the X-Planes</a:t>
            </a:r>
          </a:p>
          <a:p>
            <a:pPr eaLnBrk="1" hangingPunct="1"/>
            <a:r>
              <a:rPr lang="en-US">
                <a:latin typeface="Arial" pitchFamily="-109" charset="0"/>
                <a:ea typeface="ＭＳ Ｐゴシック" pitchFamily="-109" charset="-128"/>
                <a:cs typeface="ＭＳ Ｐゴシック" pitchFamily="-109" charset="-128"/>
              </a:rPr>
              <a:t>Trusting the statistics. Are differences significant?</a:t>
            </a:r>
          </a:p>
          <a:p>
            <a:pPr eaLnBrk="1" hangingPunct="1"/>
            <a:r>
              <a:rPr lang="en-US">
                <a:latin typeface="Arial" pitchFamily="-109" charset="0"/>
                <a:ea typeface="ＭＳ Ｐゴシック" pitchFamily="-109" charset="-128"/>
                <a:cs typeface="ＭＳ Ｐゴシック" pitchFamily="-109" charset="-128"/>
              </a:rPr>
              <a:t>Colin Chapman’s Lotus 7 chassis.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fld id="{DCE8802B-B196-CC4C-A916-20FC9FBB3C04}" type="datetime1">
              <a:rPr lang="en-US"/>
              <a:pPr/>
              <a:t>4/9/19</a:t>
            </a:fld>
            <a:endParaRPr lang="en-US"/>
          </a:p>
        </p:txBody>
      </p:sp>
      <p:sp>
        <p:nvSpPr>
          <p:cNvPr id="90115" name="Rectangle 7"/>
          <p:cNvSpPr>
            <a:spLocks noGrp="1" noChangeArrowheads="1"/>
          </p:cNvSpPr>
          <p:nvPr>
            <p:ph type="sldNum" sz="quarter" idx="5"/>
          </p:nvPr>
        </p:nvSpPr>
        <p:spPr>
          <a:noFill/>
        </p:spPr>
        <p:txBody>
          <a:bodyPr/>
          <a:lstStyle/>
          <a:p>
            <a:fld id="{6FF38740-B25E-0B4E-8B15-E0B823087A82}" type="slidenum">
              <a:rPr lang="en-US"/>
              <a:pPr/>
              <a:t>38</a:t>
            </a:fld>
            <a:endParaRPr lang="en-US"/>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Specs: Know what you are going to do. Often difficult. What does the customer want? What does the customer need?</a:t>
            </a:r>
          </a:p>
          <a:p>
            <a:pPr eaLnBrk="1" hangingPunct="1"/>
            <a:r>
              <a:rPr lang="en-US" dirty="0">
                <a:latin typeface="Arial" pitchFamily="-109" charset="0"/>
                <a:ea typeface="ＭＳ Ｐゴシック" pitchFamily="-109" charset="-128"/>
                <a:cs typeface="ＭＳ Ｐゴシック" pitchFamily="-109" charset="-128"/>
              </a:rPr>
              <a:t>Usability: Logical and intuitive, Consistent, Helpful, Complete, Accessible, Disability. Complete—not have to write things down.</a:t>
            </a:r>
          </a:p>
          <a:p>
            <a:pPr eaLnBrk="1" hangingPunct="1"/>
            <a:r>
              <a:rPr lang="en-US" dirty="0">
                <a:latin typeface="Arial" pitchFamily="-109" charset="0"/>
                <a:ea typeface="ＭＳ Ｐゴシック" pitchFamily="-109" charset="-128"/>
                <a:cs typeface="ＭＳ Ｐゴシック" pitchFamily="-109" charset="-128"/>
              </a:rPr>
              <a:t>Design: Logical, Modular, Consistent, Well-specified, Flexible, Extensible, Adaptable, New features, new platforms.</a:t>
            </a:r>
          </a:p>
          <a:p>
            <a:pPr eaLnBrk="1" hangingPunct="1"/>
            <a:r>
              <a:rPr lang="en-US" dirty="0">
                <a:latin typeface="Arial" pitchFamily="-109" charset="0"/>
                <a:ea typeface="ＭＳ Ｐゴシック" pitchFamily="-109" charset="-128"/>
                <a:cs typeface="ＭＳ Ｐゴシック" pitchFamily="-109" charset="-128"/>
              </a:rPr>
              <a:t>Robustness: Tolerant of data errors, Tolerant of human errors, Tolerant of network errors, Enough detail / not too much. Stack trace vs. “?” “A script error has occurred. Do you want to debug?”</a:t>
            </a:r>
          </a:p>
          <a:p>
            <a:pPr eaLnBrk="1" hangingPunct="1"/>
            <a:r>
              <a:rPr lang="en-US" dirty="0">
                <a:latin typeface="Arial" pitchFamily="-109" charset="0"/>
                <a:ea typeface="ＭＳ Ｐゴシック" pitchFamily="-109" charset="-128"/>
                <a:cs typeface="ＭＳ Ｐゴシック" pitchFamily="-109" charset="-128"/>
              </a:rPr>
              <a:t>Implementation: Adequate hardware (E.g. memory, storage, speed), Adequate software (Languages, OS, libraries), Internal and external documentation</a:t>
            </a:r>
          </a:p>
          <a:p>
            <a:pPr eaLnBrk="1" hangingPunct="1"/>
            <a:r>
              <a:rPr lang="en-US" dirty="0">
                <a:latin typeface="Arial" pitchFamily="-109" charset="0"/>
                <a:ea typeface="ＭＳ Ｐゴシック" pitchFamily="-109" charset="-128"/>
                <a:cs typeface="ＭＳ Ｐゴシック" pitchFamily="-109" charset="-128"/>
              </a:rPr>
              <a:t>Testing: Should be at </a:t>
            </a:r>
            <a:r>
              <a:rPr lang="en-US" u="sng" dirty="0">
                <a:latin typeface="Arial" pitchFamily="-109" charset="0"/>
                <a:ea typeface="ＭＳ Ｐゴシック" pitchFamily="-109" charset="-128"/>
                <a:cs typeface="ＭＳ Ｐゴシック" pitchFamily="-109" charset="-128"/>
              </a:rPr>
              <a:t>all</a:t>
            </a:r>
            <a:r>
              <a:rPr lang="en-US" dirty="0">
                <a:latin typeface="Arial" pitchFamily="-109" charset="0"/>
                <a:ea typeface="ＭＳ Ｐゴシック" pitchFamily="-109" charset="-128"/>
                <a:cs typeface="ＭＳ Ｐゴシック" pitchFamily="-109" charset="-128"/>
              </a:rPr>
              <a:t> phases of the development cycle. Plan ahead for it. Consistent, repeatable, documented. Regression testing.</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p:spPr>
        <p:txBody>
          <a:bodyPr/>
          <a:lstStyle/>
          <a:p>
            <a:fld id="{75CBA377-AB0F-3C44-9785-206068C6422C}" type="datetime1">
              <a:rPr lang="en-US"/>
              <a:pPr/>
              <a:t>4/9/19</a:t>
            </a:fld>
            <a:endParaRPr lang="en-US"/>
          </a:p>
        </p:txBody>
      </p:sp>
      <p:sp>
        <p:nvSpPr>
          <p:cNvPr id="92163" name="Rectangle 7"/>
          <p:cNvSpPr>
            <a:spLocks noGrp="1" noChangeArrowheads="1"/>
          </p:cNvSpPr>
          <p:nvPr>
            <p:ph type="sldNum" sz="quarter" idx="5"/>
          </p:nvPr>
        </p:nvSpPr>
        <p:spPr>
          <a:noFill/>
        </p:spPr>
        <p:txBody>
          <a:bodyPr/>
          <a:lstStyle/>
          <a:p>
            <a:fld id="{066F36ED-6B03-0C4A-BC6D-03D510E9CE72}" type="slidenum">
              <a:rPr lang="en-US"/>
              <a:pPr/>
              <a:t>39</a:t>
            </a:fld>
            <a:endParaRPr lang="en-US"/>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40</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 Errors, Failures, Risks</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Good alternative if guest speaker not coming or late</a:t>
            </a:r>
          </a:p>
          <a:p>
            <a:r>
              <a:rPr lang="en-US" b="1" baseline="0" dirty="0">
                <a:latin typeface="Arial" pitchFamily="-109" charset="0"/>
                <a:ea typeface="ＭＳ Ｐゴシック" pitchFamily="-109" charset="-128"/>
                <a:cs typeface="ＭＳ Ｐゴシック" pitchFamily="-109" charset="-128"/>
              </a:rPr>
              <a:t>Why Electronic Voting is a BAD Idea - Computerphile</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TODO: 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MSNBC on Denver's Automated Baggage System 2010-08-23 (2:27)</a:t>
            </a:r>
            <a:endParaRPr lang="en-US" dirty="0"/>
          </a:p>
          <a:p>
            <a:r>
              <a:rPr lang="en-US" dirty="0"/>
              <a:t>https://</a:t>
            </a:r>
            <a:r>
              <a:rPr lang="en-US" dirty="0" err="1"/>
              <a:t>www.youtube.com</a:t>
            </a:r>
            <a:r>
              <a:rPr lang="en-US" dirty="0"/>
              <a:t>/</a:t>
            </a:r>
            <a:r>
              <a:rPr lang="en-US" dirty="0" err="1"/>
              <a:t>watch?v</a:t>
            </a:r>
            <a:r>
              <a:rPr lang="en-US" dirty="0"/>
              <a:t>=xx8f4x6C_KY</a:t>
            </a:r>
          </a:p>
          <a:p>
            <a:r>
              <a:rPr lang="en-US" dirty="0"/>
              <a:t>Accessed 2019-04-09</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was in 2018 and one was last month</a:t>
            </a:r>
          </a:p>
          <a:p>
            <a:r>
              <a:rPr lang="en-US" dirty="0"/>
              <a:t>Hopefully </a:t>
            </a:r>
            <a:r>
              <a:rPr lang="en-US" dirty="0" err="1"/>
              <a:t>boeing</a:t>
            </a:r>
            <a:r>
              <a:rPr lang="en-US" dirty="0"/>
              <a:t> will have it fixed by next month but who knows</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96820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05593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2019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b737.org.uk/mcas.ht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b737.org.uk/mcas.ht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b737.org.uk/mcas.htm" TargetMode="External"/><Relationship Id="rId2" Type="http://schemas.openxmlformats.org/officeDocument/2006/relationships/hyperlink" Target="http://active.boeing.com/commercial/orders/displaystandardreport.cfm?cboCurrentModel=737&amp;optReportType=AllModels&amp;cboAllModel=737&amp;ViewReportF=View+Report" TargetMode="External"/><Relationship Id="rId1" Type="http://schemas.openxmlformats.org/officeDocument/2006/relationships/slideLayout" Target="../slideLayouts/slideLayout2.xml"/><Relationship Id="rId6" Type="http://schemas.openxmlformats.org/officeDocument/2006/relationships/hyperlink" Target="https://theaircurrent.com/aviation-safety/vestigal-design-issue-clouds-737-max-crash-investigations/" TargetMode="External"/><Relationship Id="rId5" Type="http://schemas.openxmlformats.org/officeDocument/2006/relationships/hyperlink" Target="https://www.nytimes.com/2019/03/14/business/boeing-737-software-update.html" TargetMode="External"/><Relationship Id="rId4" Type="http://schemas.openxmlformats.org/officeDocument/2006/relationships/hyperlink" Target="https://www.boeing.com/commercial/737max/737-max-update.pag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nytimes.com/2019/03/05/technology/uber-self-driving-car-arizona.html" TargetMode="External"/><Relationship Id="rId2" Type="http://schemas.openxmlformats.org/officeDocument/2006/relationships/hyperlink" Target="http://www.thefactsite.com/driverless-cars-history/" TargetMode="External"/><Relationship Id="rId1" Type="http://schemas.openxmlformats.org/officeDocument/2006/relationships/slideLayout" Target="../slideLayouts/slideLayout2.xml"/><Relationship Id="rId4" Type="http://schemas.openxmlformats.org/officeDocument/2006/relationships/hyperlink" Target="http://www.nytimes.com/2019/03/05/technology/uber-self-driving-car-arizona.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Uber#/media/File:Uber_logo_2018.svg" TargetMode="External"/><Relationship Id="rId2" Type="http://schemas.openxmlformats.org/officeDocument/2006/relationships/hyperlink" Target="https://upload.wikimedia.org/wikipedia/commons/9/97/Google_self-driving_car_in_Mountain_View.jpg" TargetMode="External"/><Relationship Id="rId1" Type="http://schemas.openxmlformats.org/officeDocument/2006/relationships/slideLayout" Target="../slideLayouts/slideLayout2.xml"/><Relationship Id="rId6" Type="http://schemas.openxmlformats.org/officeDocument/2006/relationships/hyperlink" Target="https://en.wikipedia.org/wiki/List_of_self-driving_car_fatalities" TargetMode="External"/><Relationship Id="rId5" Type="http://schemas.openxmlformats.org/officeDocument/2006/relationships/hyperlink" Target="http://www.thedrive.com/news/25578/uber-gets-permission-to-restart-self-driving-car-tests-months-after-fatal-crash" TargetMode="External"/><Relationship Id="rId4" Type="http://schemas.openxmlformats.org/officeDocument/2006/relationships/hyperlink" Target="https://www.thedrive.com/news/25578/uber-gets-permission-to-restart-self-driving-car-tests-months-after-fatal-crash"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b-i.forbesimg.com/groupthink/files/2014/01/Auto.jp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pbfcomics.com/19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hyperlink" Target="http://marginalrevolution.com/marginalrevolution/2014/05/type-i-and-type-ii-errors-simplified.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youtube.com/watch?v=w3_0x6oaDmI" TargetMode="External"/><Relationship Id="rId4" Type="http://schemas.openxmlformats.org/officeDocument/2006/relationships/hyperlink" Target="https://xkcd.com/20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x8f4x6C_KY"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9</a:t>
            </a:r>
            <a:br>
              <a:rPr lang="en-US" dirty="0"/>
            </a:br>
            <a:r>
              <a:rPr lang="en-US" dirty="0"/>
              <a:t>Errors Failures Risks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Accidents </a:t>
            </a:r>
          </a:p>
        </p:txBody>
      </p:sp>
      <p:sp>
        <p:nvSpPr>
          <p:cNvPr id="3" name="Content Placeholder 2"/>
          <p:cNvSpPr>
            <a:spLocks noGrp="1"/>
          </p:cNvSpPr>
          <p:nvPr>
            <p:ph sz="half" idx="1"/>
          </p:nvPr>
        </p:nvSpPr>
        <p:spPr/>
        <p:txBody>
          <a:bodyPr/>
          <a:lstStyle/>
          <a:p>
            <a:r>
              <a:rPr lang="en-US" dirty="0"/>
              <a:t>2 accidents</a:t>
            </a:r>
          </a:p>
          <a:p>
            <a:pPr lvl="1"/>
            <a:r>
              <a:rPr lang="en-US" dirty="0"/>
              <a:t> Lion Air Flight 610</a:t>
            </a:r>
          </a:p>
          <a:p>
            <a:pPr lvl="2"/>
            <a:r>
              <a:rPr lang="en-US" dirty="0"/>
              <a:t>189 Fatalities </a:t>
            </a:r>
          </a:p>
          <a:p>
            <a:pPr lvl="1"/>
            <a:r>
              <a:rPr lang="en-US" dirty="0"/>
              <a:t>Ethiopian Airlines Flight 30</a:t>
            </a:r>
          </a:p>
          <a:p>
            <a:pPr lvl="2"/>
            <a:r>
              <a:rPr lang="en-US" dirty="0"/>
              <a:t>157 Fatalities</a:t>
            </a:r>
          </a:p>
          <a:p>
            <a:pPr lvl="1"/>
            <a:r>
              <a:rPr lang="en-US" dirty="0"/>
              <a:t>376 planes grounded indefinitely</a:t>
            </a:r>
          </a:p>
          <a:p>
            <a:pPr lvl="1"/>
            <a:r>
              <a:rPr lang="en-US" dirty="0"/>
              <a:t>Thousands of flights canceled </a:t>
            </a:r>
          </a:p>
          <a:p>
            <a:pPr lvl="1"/>
            <a:r>
              <a:rPr lang="en-US" dirty="0"/>
              <a:t>Caused by the Maneuvering Characteristics Augmentation System (MCAS) malfunctioning</a:t>
            </a:r>
          </a:p>
          <a:p>
            <a:pPr lvl="1"/>
            <a:endParaRPr lang="en-US" dirty="0"/>
          </a:p>
        </p:txBody>
      </p:sp>
      <p:pic>
        <p:nvPicPr>
          <p:cNvPr id="13" name="Content Placeholder 12">
            <a:extLst>
              <a:ext uri="{FF2B5EF4-FFF2-40B4-BE49-F238E27FC236}">
                <a16:creationId xmlns:a16="http://schemas.microsoft.com/office/drawing/2014/main" id="{0CC86019-E202-224D-B3F5-3DF3824C1292}"/>
              </a:ext>
            </a:extLst>
          </p:cNvPr>
          <p:cNvPicPr>
            <a:picLocks noGrp="1" noChangeAspect="1"/>
          </p:cNvPicPr>
          <p:nvPr>
            <p:ph sz="half" idx="2"/>
          </p:nvPr>
        </p:nvPicPr>
        <p:blipFill>
          <a:blip r:embed="rId3"/>
          <a:stretch>
            <a:fillRect/>
          </a:stretch>
        </p:blipFill>
        <p:spPr>
          <a:xfrm>
            <a:off x="4515053" y="1650124"/>
            <a:ext cx="4316527" cy="2374090"/>
          </a:xfrm>
          <a:ln>
            <a:solidFill>
              <a:schemeClr val="bg1"/>
            </a:solidFill>
          </a:ln>
        </p:spPr>
      </p:pic>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David Vollum</a:t>
            </a:r>
          </a:p>
        </p:txBody>
      </p:sp>
      <p:sp>
        <p:nvSpPr>
          <p:cNvPr id="9" name="TextBox 8">
            <a:extLst>
              <a:ext uri="{FF2B5EF4-FFF2-40B4-BE49-F238E27FC236}">
                <a16:creationId xmlns:a16="http://schemas.microsoft.com/office/drawing/2014/main" id="{EC38079B-180C-A84E-9463-E314B8CB8BB7}"/>
              </a:ext>
            </a:extLst>
          </p:cNvPr>
          <p:cNvSpPr txBox="1"/>
          <p:nvPr/>
        </p:nvSpPr>
        <p:spPr>
          <a:xfrm>
            <a:off x="0" y="4726877"/>
            <a:ext cx="9144000" cy="276999"/>
          </a:xfrm>
          <a:prstGeom prst="rect">
            <a:avLst/>
          </a:prstGeom>
          <a:noFill/>
        </p:spPr>
        <p:txBody>
          <a:bodyPr wrap="square" rtlCol="0">
            <a:spAutoFit/>
          </a:bodyPr>
          <a:lstStyle/>
          <a:p>
            <a:pPr algn="r"/>
            <a:r>
              <a:rPr lang="en-US" sz="1200" dirty="0">
                <a:hlinkClick r:id="rId4"/>
              </a:rPr>
              <a:t>[1][5] </a:t>
            </a:r>
            <a:r>
              <a:rPr lang="en-US" sz="1200" dirty="0"/>
              <a:t> </a:t>
            </a:r>
            <a:endParaRPr lang="en-US" sz="1200" dirty="0">
              <a:solidFill>
                <a:schemeClr val="tx1"/>
              </a:solidFill>
            </a:endParaRPr>
          </a:p>
        </p:txBody>
      </p:sp>
    </p:spTree>
    <p:extLst>
      <p:ext uri="{BB962C8B-B14F-4D97-AF65-F5344CB8AC3E}">
        <p14:creationId xmlns:p14="http://schemas.microsoft.com/office/powerpoint/2010/main" val="100683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dirty="0" err="1"/>
              <a:t>MCas</a:t>
            </a:r>
            <a:r>
              <a:rPr lang="en-US" dirty="0"/>
              <a:t> System</a:t>
            </a:r>
          </a:p>
        </p:txBody>
      </p:sp>
      <p:sp>
        <p:nvSpPr>
          <p:cNvPr id="3" name="Content Placeholder 2"/>
          <p:cNvSpPr>
            <a:spLocks noGrp="1"/>
          </p:cNvSpPr>
          <p:nvPr>
            <p:ph sz="half" idx="1"/>
          </p:nvPr>
        </p:nvSpPr>
        <p:spPr/>
        <p:txBody>
          <a:bodyPr>
            <a:normAutofit/>
          </a:bodyPr>
          <a:lstStyle/>
          <a:p>
            <a:r>
              <a:rPr lang="en-US" dirty="0"/>
              <a:t>New on the 737 MAX</a:t>
            </a:r>
          </a:p>
          <a:p>
            <a:r>
              <a:rPr lang="en-US" dirty="0"/>
              <a:t>Takes in data from the angle of attack sensor</a:t>
            </a:r>
          </a:p>
          <a:p>
            <a:r>
              <a:rPr lang="en-US" dirty="0"/>
              <a:t>Adjusts the elevator trim automatically, to keep the downward pressure</a:t>
            </a:r>
          </a:p>
          <a:p>
            <a:pPr lvl="1"/>
            <a:r>
              <a:rPr lang="en-US" dirty="0"/>
              <a:t>FAA requires a certain pressure to be pushing the nose down</a:t>
            </a:r>
          </a:p>
          <a:p>
            <a:r>
              <a:rPr lang="en-US" dirty="0"/>
              <a:t>Only in effect in high angles of attack with high airspeed</a:t>
            </a:r>
          </a:p>
          <a:p>
            <a:pPr lvl="1"/>
            <a:r>
              <a:rPr lang="en-US" dirty="0"/>
              <a:t>Autopilot must be disabled</a:t>
            </a:r>
          </a:p>
          <a:p>
            <a:pPr lvl="1"/>
            <a:endParaRPr lang="en-US" dirty="0"/>
          </a:p>
          <a:p>
            <a:pPr marL="205768" lvl="1" indent="0">
              <a:buNone/>
            </a:pP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David Vollum</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3"/>
              </a:rPr>
              <a:t>[2] </a:t>
            </a:r>
            <a:r>
              <a:rPr lang="en-US" sz="1200" dirty="0"/>
              <a:t> </a:t>
            </a:r>
            <a:endParaRPr lang="en-US" sz="1200" dirty="0">
              <a:solidFill>
                <a:schemeClr val="tx1"/>
              </a:solidFill>
            </a:endParaRPr>
          </a:p>
        </p:txBody>
      </p:sp>
      <p:pic>
        <p:nvPicPr>
          <p:cNvPr id="14" name="Content Placeholder 13">
            <a:extLst>
              <a:ext uri="{FF2B5EF4-FFF2-40B4-BE49-F238E27FC236}">
                <a16:creationId xmlns:a16="http://schemas.microsoft.com/office/drawing/2014/main" id="{4B5D35E4-FFC1-DA41-A6B4-1D0CF5047373}"/>
              </a:ext>
            </a:extLst>
          </p:cNvPr>
          <p:cNvPicPr>
            <a:picLocks noGrp="1" noChangeAspect="1"/>
          </p:cNvPicPr>
          <p:nvPr>
            <p:ph sz="half" idx="2"/>
          </p:nvPr>
        </p:nvPicPr>
        <p:blipFill>
          <a:blip r:embed="rId4"/>
          <a:stretch>
            <a:fillRect/>
          </a:stretch>
        </p:blipFill>
        <p:spPr>
          <a:xfrm>
            <a:off x="4558862" y="1429407"/>
            <a:ext cx="4255104" cy="2793754"/>
          </a:xfrm>
        </p:spPr>
      </p:pic>
    </p:spTree>
    <p:extLst>
      <p:ext uri="{BB962C8B-B14F-4D97-AF65-F5344CB8AC3E}">
        <p14:creationId xmlns:p14="http://schemas.microsoft.com/office/powerpoint/2010/main" val="2137323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Failed in this case?</a:t>
            </a:r>
          </a:p>
        </p:txBody>
      </p:sp>
      <p:sp>
        <p:nvSpPr>
          <p:cNvPr id="3" name="Content Placeholder 2"/>
          <p:cNvSpPr>
            <a:spLocks noGrp="1"/>
          </p:cNvSpPr>
          <p:nvPr>
            <p:ph sz="half" idx="1"/>
          </p:nvPr>
        </p:nvSpPr>
        <p:spPr/>
        <p:txBody>
          <a:bodyPr/>
          <a:lstStyle/>
          <a:p>
            <a:r>
              <a:rPr lang="en-US" dirty="0"/>
              <a:t>The angle of attack sensor was broken that was feeding data to the MCAS</a:t>
            </a:r>
          </a:p>
          <a:p>
            <a:r>
              <a:rPr lang="en-US" dirty="0"/>
              <a:t>MCAS thought the aircraft was heading nose up at a high airspeeds</a:t>
            </a:r>
          </a:p>
          <a:p>
            <a:pPr lvl="1"/>
            <a:r>
              <a:rPr lang="en-US" dirty="0"/>
              <a:t>so  it trimmed the nose down </a:t>
            </a:r>
          </a:p>
          <a:p>
            <a:pPr lvl="1"/>
            <a:endParaRPr lang="en-US" dirty="0"/>
          </a:p>
          <a:p>
            <a:pPr marL="205768" lvl="1" indent="0">
              <a:buNone/>
            </a:pP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David Vollum</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 [5]</a:t>
            </a:r>
          </a:p>
        </p:txBody>
      </p:sp>
      <p:pic>
        <p:nvPicPr>
          <p:cNvPr id="9" name="Picture 8">
            <a:extLst>
              <a:ext uri="{FF2B5EF4-FFF2-40B4-BE49-F238E27FC236}">
                <a16:creationId xmlns:a16="http://schemas.microsoft.com/office/drawing/2014/main" id="{4B96D995-AEB7-0B4D-B475-AC2991DE02D9}"/>
              </a:ext>
            </a:extLst>
          </p:cNvPr>
          <p:cNvPicPr>
            <a:picLocks noChangeAspect="1"/>
          </p:cNvPicPr>
          <p:nvPr/>
        </p:nvPicPr>
        <p:blipFill>
          <a:blip r:embed="rId3"/>
          <a:stretch>
            <a:fillRect/>
          </a:stretch>
        </p:blipFill>
        <p:spPr>
          <a:xfrm>
            <a:off x="4419600" y="1331025"/>
            <a:ext cx="4600802" cy="3067201"/>
          </a:xfrm>
          <a:prstGeom prst="rect">
            <a:avLst/>
          </a:prstGeom>
        </p:spPr>
      </p:pic>
    </p:spTree>
    <p:extLst>
      <p:ext uri="{BB962C8B-B14F-4D97-AF65-F5344CB8AC3E}">
        <p14:creationId xmlns:p14="http://schemas.microsoft.com/office/powerpoint/2010/main" val="3366813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FAA and Boeing Response</a:t>
            </a:r>
          </a:p>
        </p:txBody>
      </p:sp>
      <p:sp>
        <p:nvSpPr>
          <p:cNvPr id="3" name="Content Placeholder 2"/>
          <p:cNvSpPr>
            <a:spLocks noGrp="1"/>
          </p:cNvSpPr>
          <p:nvPr>
            <p:ph sz="half" idx="1"/>
          </p:nvPr>
        </p:nvSpPr>
        <p:spPr/>
        <p:txBody>
          <a:bodyPr/>
          <a:lstStyle/>
          <a:p>
            <a:r>
              <a:rPr lang="en-US" dirty="0"/>
              <a:t>Initially,  Boeing would not admit there was an issue</a:t>
            </a:r>
          </a:p>
          <a:p>
            <a:r>
              <a:rPr lang="en-US" dirty="0"/>
              <a:t>Following the second crash, all of the aircraft were grounded</a:t>
            </a:r>
          </a:p>
          <a:p>
            <a:r>
              <a:rPr lang="en-US" dirty="0"/>
              <a:t>2 primary things that Boeing will do to fix this system</a:t>
            </a:r>
          </a:p>
          <a:p>
            <a:pPr lvl="1"/>
            <a:r>
              <a:rPr lang="en-US" dirty="0"/>
              <a:t>Add angle of attack error warnings</a:t>
            </a:r>
          </a:p>
          <a:p>
            <a:pPr lvl="1"/>
            <a:r>
              <a:rPr lang="en-US" dirty="0"/>
              <a:t>Publish in the operating handbook the correct response</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David Vollum</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 [5]</a:t>
            </a:r>
            <a:endParaRPr lang="en-US" sz="1200" dirty="0">
              <a:solidFill>
                <a:schemeClr val="tx1"/>
              </a:solidFill>
            </a:endParaRPr>
          </a:p>
        </p:txBody>
      </p:sp>
      <p:pic>
        <p:nvPicPr>
          <p:cNvPr id="10" name="Picture 9">
            <a:extLst>
              <a:ext uri="{FF2B5EF4-FFF2-40B4-BE49-F238E27FC236}">
                <a16:creationId xmlns:a16="http://schemas.microsoft.com/office/drawing/2014/main" id="{B3586F2B-07DF-8944-BFCA-C249E4F8AFA1}"/>
              </a:ext>
            </a:extLst>
          </p:cNvPr>
          <p:cNvPicPr>
            <a:picLocks noChangeAspect="1"/>
          </p:cNvPicPr>
          <p:nvPr/>
        </p:nvPicPr>
        <p:blipFill>
          <a:blip r:embed="rId3"/>
          <a:stretch>
            <a:fillRect/>
          </a:stretch>
        </p:blipFill>
        <p:spPr>
          <a:xfrm>
            <a:off x="4422614" y="1276350"/>
            <a:ext cx="4337372" cy="3256228"/>
          </a:xfrm>
          <a:prstGeom prst="rect">
            <a:avLst/>
          </a:prstGeom>
        </p:spPr>
      </p:pic>
    </p:spTree>
    <p:extLst>
      <p:ext uri="{BB962C8B-B14F-4D97-AF65-F5344CB8AC3E}">
        <p14:creationId xmlns:p14="http://schemas.microsoft.com/office/powerpoint/2010/main" val="1873017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be learned from these incidents</a:t>
            </a:r>
          </a:p>
        </p:txBody>
      </p:sp>
      <p:sp>
        <p:nvSpPr>
          <p:cNvPr id="3" name="Content Placeholder 2"/>
          <p:cNvSpPr>
            <a:spLocks noGrp="1"/>
          </p:cNvSpPr>
          <p:nvPr>
            <p:ph sz="half" idx="1"/>
          </p:nvPr>
        </p:nvSpPr>
        <p:spPr/>
        <p:txBody>
          <a:bodyPr/>
          <a:lstStyle/>
          <a:p>
            <a:r>
              <a:rPr lang="en-US" dirty="0"/>
              <a:t>Considering possible input failure in logic for any system</a:t>
            </a:r>
          </a:p>
          <a:p>
            <a:r>
              <a:rPr lang="en-US" dirty="0"/>
              <a:t>In “mission critical” systems, redundancy is very important</a:t>
            </a:r>
          </a:p>
          <a:p>
            <a:pPr lvl="1"/>
            <a:r>
              <a:rPr lang="en-US" dirty="0"/>
              <a:t>Single point of failure has brought down multiple other aircraft</a:t>
            </a:r>
          </a:p>
          <a:p>
            <a:pPr lvl="1"/>
            <a:r>
              <a:rPr lang="en-US" dirty="0"/>
              <a:t>United 232 lost all flight controls do to a single point of failure</a:t>
            </a:r>
          </a:p>
          <a:p>
            <a:r>
              <a:rPr lang="en-US" dirty="0"/>
              <a:t>The importance of strong documentation about failure scenarios</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err="1"/>
              <a:t>AoA</a:t>
            </a:r>
            <a:r>
              <a:rPr lang="en-US" dirty="0"/>
              <a:t> Sensor</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David Vollum</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pic>
        <p:nvPicPr>
          <p:cNvPr id="11" name="Picture 10">
            <a:extLst>
              <a:ext uri="{FF2B5EF4-FFF2-40B4-BE49-F238E27FC236}">
                <a16:creationId xmlns:a16="http://schemas.microsoft.com/office/drawing/2014/main" id="{3E2DB105-0804-7845-8F08-B9970939F578}"/>
              </a:ext>
            </a:extLst>
          </p:cNvPr>
          <p:cNvPicPr>
            <a:picLocks noChangeAspect="1"/>
          </p:cNvPicPr>
          <p:nvPr/>
        </p:nvPicPr>
        <p:blipFill>
          <a:blip r:embed="rId3"/>
          <a:stretch>
            <a:fillRect/>
          </a:stretch>
        </p:blipFill>
        <p:spPr>
          <a:xfrm>
            <a:off x="4464269" y="1546669"/>
            <a:ext cx="4262950" cy="2725968"/>
          </a:xfrm>
          <a:prstGeom prst="rect">
            <a:avLst/>
          </a:prstGeom>
        </p:spPr>
      </p:pic>
    </p:spTree>
    <p:extLst>
      <p:ext uri="{BB962C8B-B14F-4D97-AF65-F5344CB8AC3E}">
        <p14:creationId xmlns:p14="http://schemas.microsoft.com/office/powerpoint/2010/main" val="29504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pPr marL="0" indent="0">
              <a:lnSpc>
                <a:spcPct val="110000"/>
              </a:lnSpc>
              <a:spcBef>
                <a:spcPts val="600"/>
              </a:spcBef>
              <a:buNone/>
            </a:pPr>
            <a:r>
              <a:rPr lang="en-US" dirty="0"/>
              <a:t>[1] </a:t>
            </a:r>
            <a:r>
              <a:rPr lang="en-US" dirty="0">
                <a:hlinkClick r:id="rId2"/>
              </a:rPr>
              <a:t>http://active.boeing.com/commercial/orders/displaystandardreport.cfm?cboCurrentModel=737&amp;optReportType=AllModels&amp;cboAllModel=737&amp;ViewReportF=View+Report</a:t>
            </a:r>
            <a:r>
              <a:rPr lang="en-US" dirty="0"/>
              <a:t> (Accessed 4/7/19)</a:t>
            </a:r>
          </a:p>
          <a:p>
            <a:pPr marL="0" indent="0">
              <a:lnSpc>
                <a:spcPct val="110000"/>
              </a:lnSpc>
              <a:spcBef>
                <a:spcPts val="600"/>
              </a:spcBef>
              <a:buNone/>
            </a:pPr>
            <a:r>
              <a:rPr lang="en-US" dirty="0"/>
              <a:t>[2] </a:t>
            </a:r>
            <a:r>
              <a:rPr lang="en-US" dirty="0">
                <a:hlinkClick r:id="rId3"/>
              </a:rPr>
              <a:t>http://www.b737.org.uk/mcas.htm</a:t>
            </a:r>
            <a:r>
              <a:rPr lang="en-US" dirty="0"/>
              <a:t> (Accessed 4/7/19)</a:t>
            </a:r>
          </a:p>
          <a:p>
            <a:pPr marL="0" indent="0">
              <a:lnSpc>
                <a:spcPct val="110000"/>
              </a:lnSpc>
              <a:spcBef>
                <a:spcPts val="600"/>
              </a:spcBef>
              <a:buNone/>
            </a:pPr>
            <a:r>
              <a:rPr lang="en-US" dirty="0"/>
              <a:t>[3] </a:t>
            </a:r>
            <a:r>
              <a:rPr lang="en-US" dirty="0">
                <a:hlinkClick r:id="rId4"/>
              </a:rPr>
              <a:t>https://www.boeing.com/commercial/737max/737-max-update.page</a:t>
            </a:r>
            <a:r>
              <a:rPr lang="en-US" dirty="0"/>
              <a:t> (Accessed 4/7/19)</a:t>
            </a:r>
          </a:p>
          <a:p>
            <a:pPr marL="0" indent="0">
              <a:lnSpc>
                <a:spcPct val="110000"/>
              </a:lnSpc>
              <a:spcBef>
                <a:spcPts val="600"/>
              </a:spcBef>
              <a:buNone/>
            </a:pPr>
            <a:r>
              <a:rPr lang="en-US" dirty="0"/>
              <a:t>[4] </a:t>
            </a:r>
            <a:r>
              <a:rPr lang="en-US" dirty="0">
                <a:hlinkClick r:id="rId5"/>
              </a:rPr>
              <a:t>https://www.nytimes.com/2019/03/14/business/boeing-737-software-update.html</a:t>
            </a:r>
            <a:r>
              <a:rPr lang="en-US" dirty="0"/>
              <a:t> (Accessed 4/7/19)</a:t>
            </a:r>
          </a:p>
          <a:p>
            <a:pPr marL="0" indent="0">
              <a:lnSpc>
                <a:spcPct val="110000"/>
              </a:lnSpc>
              <a:spcBef>
                <a:spcPts val="600"/>
              </a:spcBef>
              <a:buNone/>
            </a:pPr>
            <a:r>
              <a:rPr lang="en-US" dirty="0"/>
              <a:t>[5] </a:t>
            </a:r>
            <a:r>
              <a:rPr lang="en-US" dirty="0">
                <a:hlinkClick r:id="rId6"/>
              </a:rPr>
              <a:t>https://theaircurrent.com/aviation-safety/vestigal-design-issue-clouds-737-max-crash-investigations/</a:t>
            </a:r>
            <a:r>
              <a:rPr lang="en-US" dirty="0"/>
              <a:t> (Accessed 4/7/19)</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David Vollum</a:t>
            </a:r>
          </a:p>
        </p:txBody>
      </p:sp>
    </p:spTree>
    <p:extLst>
      <p:ext uri="{BB962C8B-B14F-4D97-AF65-F5344CB8AC3E}">
        <p14:creationId xmlns:p14="http://schemas.microsoft.com/office/powerpoint/2010/main" val="4274917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Self Driving Vehicles and Safety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Matthew Gulbin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4026526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half" idx="1"/>
          </p:nvPr>
        </p:nvSpPr>
        <p:spPr/>
        <p:txBody>
          <a:bodyPr/>
          <a:lstStyle/>
          <a:p>
            <a:r>
              <a:rPr lang="en-US" dirty="0"/>
              <a:t>Self driving vehicles is a newly developing technology.</a:t>
            </a:r>
          </a:p>
          <a:p>
            <a:r>
              <a:rPr lang="en-US" dirty="0"/>
              <a:t>However, I believe that limits should be put on their implementation.</a:t>
            </a:r>
          </a:p>
        </p:txBody>
      </p:sp>
      <p:pic>
        <p:nvPicPr>
          <p:cNvPr id="10" name="Content Placeholder 9">
            <a:extLst>
              <a:ext uri="{FF2B5EF4-FFF2-40B4-BE49-F238E27FC236}">
                <a16:creationId xmlns:a16="http://schemas.microsoft.com/office/drawing/2014/main" id="{6DB1CA9D-DE7C-4C82-A94D-5E7DD4A025AC}"/>
              </a:ext>
            </a:extLst>
          </p:cNvPr>
          <p:cNvPicPr>
            <a:picLocks noGrp="1" noChangeAspect="1"/>
          </p:cNvPicPr>
          <p:nvPr>
            <p:ph sz="half" idx="2"/>
          </p:nvPr>
        </p:nvPicPr>
        <p:blipFill>
          <a:blip r:embed="rId3"/>
          <a:stretch>
            <a:fillRect/>
          </a:stretch>
        </p:blipFill>
        <p:spPr>
          <a:xfrm>
            <a:off x="4724400" y="1628775"/>
            <a:ext cx="3733800" cy="2800350"/>
          </a:xfrm>
          <a:ln>
            <a:solidFill>
              <a:schemeClr val="bg1"/>
            </a:solidFill>
          </a:ln>
        </p:spPr>
      </p:pic>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Gulbin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[6]</a:t>
            </a:r>
          </a:p>
        </p:txBody>
      </p:sp>
    </p:spTree>
    <p:extLst>
      <p:ext uri="{BB962C8B-B14F-4D97-AF65-F5344CB8AC3E}">
        <p14:creationId xmlns:p14="http://schemas.microsoft.com/office/powerpoint/2010/main" val="2177609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the Technology</a:t>
            </a:r>
          </a:p>
        </p:txBody>
      </p:sp>
      <p:sp>
        <p:nvSpPr>
          <p:cNvPr id="3" name="Content Placeholder 2"/>
          <p:cNvSpPr>
            <a:spLocks noGrp="1"/>
          </p:cNvSpPr>
          <p:nvPr>
            <p:ph sz="half" idx="1"/>
          </p:nvPr>
        </p:nvSpPr>
        <p:spPr/>
        <p:txBody>
          <a:bodyPr/>
          <a:lstStyle/>
          <a:p>
            <a:r>
              <a:rPr lang="en-US" dirty="0"/>
              <a:t>Experiments with remotely controlled cars began in the 1920s.</a:t>
            </a:r>
          </a:p>
          <a:p>
            <a:r>
              <a:rPr lang="en-US" dirty="0"/>
              <a:t>In 1989, Carnegie Mellon used neural networks to control driverless cars.</a:t>
            </a:r>
          </a:p>
          <a:p>
            <a:r>
              <a:rPr lang="en-US" dirty="0"/>
              <a:t>Since 2010, Google have been working on their own driverless car system.</a:t>
            </a: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Gulbin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[2],[7]</a:t>
            </a:r>
          </a:p>
        </p:txBody>
      </p:sp>
      <p:pic>
        <p:nvPicPr>
          <p:cNvPr id="14" name="Content Placeholder 13">
            <a:extLst>
              <a:ext uri="{FF2B5EF4-FFF2-40B4-BE49-F238E27FC236}">
                <a16:creationId xmlns:a16="http://schemas.microsoft.com/office/drawing/2014/main" id="{8EB2D27F-C46F-40E8-BC12-2032EDB4F4F6}"/>
              </a:ext>
            </a:extLst>
          </p:cNvPr>
          <p:cNvPicPr>
            <a:picLocks noGrp="1" noChangeAspect="1"/>
          </p:cNvPicPr>
          <p:nvPr>
            <p:ph sz="half" idx="2"/>
          </p:nvPr>
        </p:nvPicPr>
        <p:blipFill>
          <a:blip r:embed="rId3"/>
          <a:stretch>
            <a:fillRect/>
          </a:stretch>
        </p:blipFill>
        <p:spPr>
          <a:xfrm>
            <a:off x="4724400" y="1784350"/>
            <a:ext cx="3733800" cy="2489200"/>
          </a:xfrm>
        </p:spPr>
      </p:pic>
    </p:spTree>
    <p:extLst>
      <p:ext uri="{BB962C8B-B14F-4D97-AF65-F5344CB8AC3E}">
        <p14:creationId xmlns:p14="http://schemas.microsoft.com/office/powerpoint/2010/main" val="4204790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Uber</a:t>
            </a:r>
          </a:p>
        </p:txBody>
      </p:sp>
      <p:sp>
        <p:nvSpPr>
          <p:cNvPr id="3" name="Content Placeholder 2"/>
          <p:cNvSpPr>
            <a:spLocks noGrp="1"/>
          </p:cNvSpPr>
          <p:nvPr>
            <p:ph sz="half" idx="1"/>
          </p:nvPr>
        </p:nvSpPr>
        <p:spPr/>
        <p:txBody>
          <a:bodyPr/>
          <a:lstStyle/>
          <a:p>
            <a:r>
              <a:rPr lang="en-US" dirty="0"/>
              <a:t>In 2015, Uber began work in Pittsburgh with the Carnegie Mellon Robotics Institute</a:t>
            </a:r>
          </a:p>
          <a:p>
            <a:r>
              <a:rPr lang="en-US" dirty="0"/>
              <a:t>Uber deployed self driving cars in San Francisco in 2016, and in Tempe, Arizona in 2017.</a:t>
            </a:r>
          </a:p>
          <a:p>
            <a:pPr marL="0" indent="0">
              <a:buNone/>
            </a:pP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Gulbin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[4],[5]</a:t>
            </a:r>
          </a:p>
        </p:txBody>
      </p:sp>
      <p:pic>
        <p:nvPicPr>
          <p:cNvPr id="12" name="Content Placeholder 11">
            <a:extLst>
              <a:ext uri="{FF2B5EF4-FFF2-40B4-BE49-F238E27FC236}">
                <a16:creationId xmlns:a16="http://schemas.microsoft.com/office/drawing/2014/main" id="{20266DC0-A7C9-4881-A1A1-B71C426AFC7E}"/>
              </a:ext>
            </a:extLst>
          </p:cNvPr>
          <p:cNvPicPr>
            <a:picLocks noGrp="1" noChangeAspect="1"/>
          </p:cNvPicPr>
          <p:nvPr>
            <p:ph sz="half" idx="2"/>
          </p:nvPr>
        </p:nvPicPr>
        <p:blipFill>
          <a:blip r:embed="rId3"/>
          <a:stretch>
            <a:fillRect/>
          </a:stretch>
        </p:blipFill>
        <p:spPr>
          <a:xfrm>
            <a:off x="4724400" y="2380397"/>
            <a:ext cx="3733800" cy="1297106"/>
          </a:xfrm>
        </p:spPr>
      </p:pic>
    </p:spTree>
    <p:extLst>
      <p:ext uri="{BB962C8B-B14F-4D97-AF65-F5344CB8AC3E}">
        <p14:creationId xmlns:p14="http://schemas.microsoft.com/office/powerpoint/2010/main" val="207985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EA885-D16D-2D49-AF55-6873443CAD6A}"/>
              </a:ext>
            </a:extLst>
          </p:cNvPr>
          <p:cNvSpPr>
            <a:spLocks noGrp="1"/>
          </p:cNvSpPr>
          <p:nvPr>
            <p:ph type="title"/>
          </p:nvPr>
        </p:nvSpPr>
        <p:spPr/>
        <p:txBody>
          <a:bodyPr>
            <a:normAutofit fontScale="90000"/>
          </a:bodyPr>
          <a:lstStyle/>
          <a:p>
            <a:r>
              <a:rPr lang="en-US" dirty="0"/>
              <a:t>Survey Results (1/6 Participation) Too Low for Stats</a:t>
            </a:r>
          </a:p>
        </p:txBody>
      </p:sp>
      <p:sp>
        <p:nvSpPr>
          <p:cNvPr id="3" name="Text Placeholder 2">
            <a:extLst>
              <a:ext uri="{FF2B5EF4-FFF2-40B4-BE49-F238E27FC236}">
                <a16:creationId xmlns:a16="http://schemas.microsoft.com/office/drawing/2014/main" id="{D5B87508-C303-434C-BF52-C6B72C16D7E4}"/>
              </a:ext>
            </a:extLst>
          </p:cNvPr>
          <p:cNvSpPr>
            <a:spLocks noGrp="1"/>
          </p:cNvSpPr>
          <p:nvPr>
            <p:ph type="body" idx="1"/>
          </p:nvPr>
        </p:nvSpPr>
        <p:spPr/>
        <p:txBody>
          <a:bodyPr>
            <a:normAutofit fontScale="92500"/>
          </a:bodyPr>
          <a:lstStyle/>
          <a:p>
            <a:r>
              <a:rPr lang="en-US" dirty="0"/>
              <a:t>Weekly Time Guideline – Now on Syllabus</a:t>
            </a:r>
          </a:p>
          <a:p>
            <a:pPr lvl="1"/>
            <a:r>
              <a:rPr lang="en-US" dirty="0"/>
              <a:t> 4 hours class time</a:t>
            </a:r>
          </a:p>
          <a:p>
            <a:pPr lvl="1"/>
            <a:r>
              <a:rPr lang="en-US" dirty="0"/>
              <a:t> 4 hours reading (2 chapters ~90 pages @ 2 minutes per page)</a:t>
            </a:r>
          </a:p>
          <a:p>
            <a:pPr lvl="1"/>
            <a:r>
              <a:rPr lang="en-US" dirty="0"/>
              <a:t> 8 hours practicing mastery of material</a:t>
            </a:r>
          </a:p>
          <a:p>
            <a:pPr lvl="2"/>
            <a:r>
              <a:rPr lang="en-US" dirty="0"/>
              <a:t>papers, group project, class activity preparation	</a:t>
            </a:r>
          </a:p>
          <a:p>
            <a:pPr lvl="1"/>
            <a:r>
              <a:rPr lang="en-US" dirty="0"/>
              <a:t>----</a:t>
            </a:r>
          </a:p>
          <a:p>
            <a:pPr lvl="1"/>
            <a:r>
              <a:rPr lang="en-US" dirty="0"/>
              <a:t>16 hours / week</a:t>
            </a:r>
          </a:p>
          <a:p>
            <a:pPr lvl="1"/>
            <a:r>
              <a:rPr lang="en-US" dirty="0"/>
              <a:t>If you are spending much more than this let me know</a:t>
            </a:r>
          </a:p>
          <a:p>
            <a:endParaRPr lang="en-US" dirty="0"/>
          </a:p>
          <a:p>
            <a:r>
              <a:rPr lang="en-US" dirty="0"/>
              <a:t>As promised assignments have a high degree of flexibility so you may explore subject matter that interests you. If you are unsure of what to do let me know.</a:t>
            </a:r>
          </a:p>
          <a:p>
            <a:endParaRPr lang="en-US" dirty="0"/>
          </a:p>
          <a:p>
            <a:r>
              <a:rPr lang="en-US" dirty="0"/>
              <a:t>Class discussions are going well but could be better if you participate too</a:t>
            </a:r>
          </a:p>
        </p:txBody>
      </p:sp>
      <p:sp>
        <p:nvSpPr>
          <p:cNvPr id="4" name="Slide Number Placeholder 3">
            <a:extLst>
              <a:ext uri="{FF2B5EF4-FFF2-40B4-BE49-F238E27FC236}">
                <a16:creationId xmlns:a16="http://schemas.microsoft.com/office/drawing/2014/main" id="{9955E186-E484-9542-9E49-BD0FA0C60C53}"/>
              </a:ext>
            </a:extLst>
          </p:cNvPr>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spTree>
    <p:extLst>
      <p:ext uri="{BB962C8B-B14F-4D97-AF65-F5344CB8AC3E}">
        <p14:creationId xmlns:p14="http://schemas.microsoft.com/office/powerpoint/2010/main" val="3050666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Uber (cont.)</a:t>
            </a:r>
          </a:p>
        </p:txBody>
      </p:sp>
      <p:sp>
        <p:nvSpPr>
          <p:cNvPr id="3" name="Content Placeholder 2"/>
          <p:cNvSpPr>
            <a:spLocks noGrp="1"/>
          </p:cNvSpPr>
          <p:nvPr>
            <p:ph sz="half" idx="1"/>
          </p:nvPr>
        </p:nvSpPr>
        <p:spPr/>
        <p:txBody>
          <a:bodyPr/>
          <a:lstStyle/>
          <a:p>
            <a:r>
              <a:rPr lang="en-US" dirty="0"/>
              <a:t>On March 18</a:t>
            </a:r>
            <a:r>
              <a:rPr lang="en-US" baseline="30000" dirty="0"/>
              <a:t>th</a:t>
            </a:r>
            <a:r>
              <a:rPr lang="en-US" dirty="0"/>
              <a:t>, 2018, 49 year old Elaine Herzberg was struck and killed by a self driving Uber in Tempe.</a:t>
            </a:r>
          </a:p>
          <a:p>
            <a:r>
              <a:rPr lang="en-US" dirty="0"/>
              <a:t>Uber discontinued their self-driving program soon after.</a:t>
            </a:r>
          </a:p>
          <a:p>
            <a:r>
              <a:rPr lang="en-US" dirty="0"/>
              <a:t>However, Uber recently announced that they were restarting the self driving program.</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Gulbin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[3],[9]</a:t>
            </a:r>
          </a:p>
        </p:txBody>
      </p:sp>
      <p:pic>
        <p:nvPicPr>
          <p:cNvPr id="12" name="Content Placeholder 11">
            <a:extLst>
              <a:ext uri="{FF2B5EF4-FFF2-40B4-BE49-F238E27FC236}">
                <a16:creationId xmlns:a16="http://schemas.microsoft.com/office/drawing/2014/main" id="{EA81327C-9650-41F5-8763-EDA60930ED4A}"/>
              </a:ext>
            </a:extLst>
          </p:cNvPr>
          <p:cNvPicPr>
            <a:picLocks noGrp="1" noChangeAspect="1"/>
          </p:cNvPicPr>
          <p:nvPr>
            <p:ph sz="half" idx="2"/>
          </p:nvPr>
        </p:nvPicPr>
        <p:blipFill>
          <a:blip r:embed="rId3"/>
          <a:stretch>
            <a:fillRect/>
          </a:stretch>
        </p:blipFill>
        <p:spPr>
          <a:xfrm>
            <a:off x="5207620" y="2951659"/>
            <a:ext cx="2323171" cy="1548402"/>
          </a:xfrm>
        </p:spPr>
      </p:pic>
      <p:pic>
        <p:nvPicPr>
          <p:cNvPr id="14" name="Picture 13">
            <a:extLst>
              <a:ext uri="{FF2B5EF4-FFF2-40B4-BE49-F238E27FC236}">
                <a16:creationId xmlns:a16="http://schemas.microsoft.com/office/drawing/2014/main" id="{46A6FD0D-B8F2-421E-8332-7DE27265B033}"/>
              </a:ext>
            </a:extLst>
          </p:cNvPr>
          <p:cNvPicPr>
            <a:picLocks noChangeAspect="1"/>
          </p:cNvPicPr>
          <p:nvPr/>
        </p:nvPicPr>
        <p:blipFill>
          <a:blip r:embed="rId4"/>
          <a:stretch>
            <a:fillRect/>
          </a:stretch>
        </p:blipFill>
        <p:spPr>
          <a:xfrm>
            <a:off x="5685528" y="956116"/>
            <a:ext cx="2323171" cy="1780946"/>
          </a:xfrm>
          <a:prstGeom prst="rect">
            <a:avLst/>
          </a:prstGeom>
        </p:spPr>
      </p:pic>
    </p:spTree>
    <p:extLst>
      <p:ext uri="{BB962C8B-B14F-4D97-AF65-F5344CB8AC3E}">
        <p14:creationId xmlns:p14="http://schemas.microsoft.com/office/powerpoint/2010/main" val="2248213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lstStyle/>
          <a:p>
            <a:r>
              <a:rPr lang="en-US" dirty="0"/>
              <a:t>Before the development of this technology continues, I believe that more limitations should be imposed.</a:t>
            </a:r>
          </a:p>
          <a:p>
            <a:r>
              <a:rPr lang="en-US" dirty="0"/>
              <a:t>This is to prevent accidents from occurring like the one in Arizona</a:t>
            </a:r>
          </a:p>
          <a:p>
            <a:pPr marL="0" indent="0">
              <a:buNone/>
            </a:pP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Gulbin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[10]</a:t>
            </a:r>
          </a:p>
        </p:txBody>
      </p:sp>
      <p:sp>
        <p:nvSpPr>
          <p:cNvPr id="9" name="Content Placeholder 8">
            <a:extLst>
              <a:ext uri="{FF2B5EF4-FFF2-40B4-BE49-F238E27FC236}">
                <a16:creationId xmlns:a16="http://schemas.microsoft.com/office/drawing/2014/main" id="{71247B01-AB02-4E56-8BF6-B4C695C32199}"/>
              </a:ext>
            </a:extLst>
          </p:cNvPr>
          <p:cNvSpPr>
            <a:spLocks noGrp="1"/>
          </p:cNvSpPr>
          <p:nvPr>
            <p:ph sz="half" idx="2"/>
          </p:nvPr>
        </p:nvSpPr>
        <p:spPr/>
        <p:txBody>
          <a:bodyPr/>
          <a:lstStyle/>
          <a:p>
            <a:r>
              <a:rPr lang="en-US" dirty="0"/>
              <a:t>Even though there have only been 4 fatal self-driving car accidents in the world up to this point, if even more self driving car manufacturers arise, the number of accidents will go up if nothing is done. </a:t>
            </a:r>
          </a:p>
        </p:txBody>
      </p:sp>
    </p:spTree>
    <p:extLst>
      <p:ext uri="{BB962C8B-B14F-4D97-AF65-F5344CB8AC3E}">
        <p14:creationId xmlns:p14="http://schemas.microsoft.com/office/powerpoint/2010/main" val="2261778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lnSpc>
                <a:spcPct val="120000"/>
              </a:lnSpc>
              <a:spcBef>
                <a:spcPts val="600"/>
              </a:spcBef>
              <a:buNone/>
            </a:pPr>
            <a:r>
              <a:rPr lang="en-US" dirty="0"/>
              <a:t>[1] </a:t>
            </a:r>
            <a:r>
              <a:rPr lang="en-US" dirty="0" err="1"/>
              <a:t>Sivak</a:t>
            </a:r>
            <a:r>
              <a:rPr lang="en-US" dirty="0"/>
              <a:t>, Michael, and Brandon </a:t>
            </a:r>
            <a:r>
              <a:rPr lang="en-US" dirty="0" err="1"/>
              <a:t>Schoettle</a:t>
            </a:r>
            <a:r>
              <a:rPr lang="en-US" dirty="0"/>
              <a:t>. “ROAD SAFETY WITH SELF-DRIVING VEHICLES: GENERAL LIMITATIONS AND ROAD SHARING WITH CONVENTIONAL VEHICLES.” deepblue.lib.umich.edu/bitstream/handle/2027.42/111735/103187.pdf?sequence=1&amp;isAllowed=y.</a:t>
            </a:r>
          </a:p>
          <a:p>
            <a:pPr marL="0" indent="0">
              <a:lnSpc>
                <a:spcPct val="120000"/>
              </a:lnSpc>
              <a:spcBef>
                <a:spcPts val="600"/>
              </a:spcBef>
              <a:buNone/>
            </a:pPr>
            <a:r>
              <a:rPr lang="en-US" dirty="0"/>
              <a:t>[2] “The History of Driverless Cars.” The Fact Site, 24 Mar. 2019, </a:t>
            </a:r>
            <a:r>
              <a:rPr lang="en-US" dirty="0">
                <a:hlinkClick r:id="rId2"/>
              </a:rPr>
              <a:t>www.thefactsite.com/driverless-cars-history/</a:t>
            </a:r>
            <a:r>
              <a:rPr lang="en-US" dirty="0"/>
              <a:t>.</a:t>
            </a:r>
          </a:p>
          <a:p>
            <a:pPr marL="0" indent="0">
              <a:lnSpc>
                <a:spcPct val="120000"/>
              </a:lnSpc>
              <a:spcBef>
                <a:spcPts val="600"/>
              </a:spcBef>
              <a:buNone/>
            </a:pPr>
            <a:r>
              <a:rPr lang="en-US" dirty="0"/>
              <a:t>[3]</a:t>
            </a:r>
            <a:r>
              <a:rPr lang="en-US" dirty="0">
                <a:hlinkClick r:id="rId3"/>
              </a:rPr>
              <a:t> </a:t>
            </a:r>
            <a:r>
              <a:rPr lang="en-US" dirty="0"/>
              <a:t>Zaveri, Mihir. “Prosecutors Don't Plan to Charge Uber in Self-Driving Car's Fatal Accident.” The New York Times, The New York Times, 6 Mar. 2019, </a:t>
            </a:r>
            <a:r>
              <a:rPr lang="en-US" dirty="0">
                <a:hlinkClick r:id="rId4"/>
              </a:rPr>
              <a:t>www.nytimes.com/2019/03/05/technology/uber-self-driving-car-arizona.html</a:t>
            </a:r>
            <a:r>
              <a:rPr lang="en-US" dirty="0"/>
              <a:t>.</a:t>
            </a:r>
          </a:p>
          <a:p>
            <a:pPr marL="0" indent="0">
              <a:lnSpc>
                <a:spcPct val="120000"/>
              </a:lnSpc>
              <a:spcBef>
                <a:spcPts val="600"/>
              </a:spcBef>
              <a:buNone/>
            </a:pPr>
            <a:r>
              <a:rPr lang="en-US" dirty="0"/>
              <a:t>[4] Biggs, John. “Uber Opening Robotics Research Facility In Pittsburgh To Build Self-Driving Cars.” TechCrunch, TechCrunch, 2 Feb. 2015, techcrunch.com/2015/02/02/uber-opening-robotics-research-facility-in-pittsburgh-to-build-self-driving-cars/.</a:t>
            </a:r>
          </a:p>
          <a:p>
            <a:pPr marL="0" indent="0">
              <a:lnSpc>
                <a:spcPct val="120000"/>
              </a:lnSpc>
              <a:spcBef>
                <a:spcPts val="600"/>
              </a:spcBef>
              <a:buNone/>
            </a:pPr>
            <a:r>
              <a:rPr lang="en-US" dirty="0"/>
              <a:t>[5] Hawkins, Andrew J. “You Can Hail a Self-Driving Uber in San Francisco Starting Today.” The Verge, The Verge, 14 Dec. 2016, www.theverge.com/2016/12/14/13921514/uber-self-driving-car-san-francisco-launch-volvo-xc90.</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Gulbin</a:t>
            </a:r>
          </a:p>
        </p:txBody>
      </p:sp>
    </p:spTree>
    <p:extLst>
      <p:ext uri="{BB962C8B-B14F-4D97-AF65-F5344CB8AC3E}">
        <p14:creationId xmlns:p14="http://schemas.microsoft.com/office/powerpoint/2010/main" val="239255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a:t>
            </a:r>
          </a:p>
        </p:txBody>
      </p:sp>
      <p:sp>
        <p:nvSpPr>
          <p:cNvPr id="3" name="Content Placeholder 2"/>
          <p:cNvSpPr>
            <a:spLocks noGrp="1"/>
          </p:cNvSpPr>
          <p:nvPr>
            <p:ph idx="1"/>
          </p:nvPr>
        </p:nvSpPr>
        <p:spPr/>
        <p:txBody>
          <a:bodyPr lIns="91440">
            <a:normAutofit fontScale="77500" lnSpcReduction="20000"/>
          </a:bodyPr>
          <a:lstStyle/>
          <a:p>
            <a:pPr marL="0" indent="0">
              <a:lnSpc>
                <a:spcPct val="110000"/>
              </a:lnSpc>
              <a:spcBef>
                <a:spcPts val="600"/>
              </a:spcBef>
              <a:buNone/>
            </a:pPr>
            <a:r>
              <a:rPr lang="en-US" dirty="0"/>
              <a:t>[6] </a:t>
            </a:r>
            <a:r>
              <a:rPr lang="en-US" dirty="0">
                <a:hlinkClick r:id="rId2"/>
              </a:rPr>
              <a:t>https://upload.wikimedia.org/wikipedia/commons/9/97/Google_self-driving_car_in_Mountain_View.jpg</a:t>
            </a:r>
            <a:endParaRPr lang="en-US" dirty="0"/>
          </a:p>
          <a:p>
            <a:pPr marL="0" indent="0">
              <a:lnSpc>
                <a:spcPct val="110000"/>
              </a:lnSpc>
              <a:spcBef>
                <a:spcPts val="600"/>
              </a:spcBef>
              <a:buNone/>
            </a:pPr>
            <a:r>
              <a:rPr lang="en-US" dirty="0"/>
              <a:t>[7] </a:t>
            </a:r>
            <a:r>
              <a:rPr lang="en-US" dirty="0" err="1"/>
              <a:t>Kosoff</a:t>
            </a:r>
            <a:r>
              <a:rPr lang="en-US" dirty="0"/>
              <a:t>, Maya. “Google's Big Bet: Old People Will Love Self-Driving Cars.” The Hive, Vanity Fair, 2 Mar. 2016, www.vanityfair.com/news/2016/03/self-driving-cars-seniors-old-people.</a:t>
            </a:r>
          </a:p>
          <a:p>
            <a:pPr marL="0" indent="0">
              <a:lnSpc>
                <a:spcPct val="110000"/>
              </a:lnSpc>
              <a:spcBef>
                <a:spcPts val="600"/>
              </a:spcBef>
              <a:buNone/>
            </a:pPr>
            <a:r>
              <a:rPr lang="en-US" dirty="0"/>
              <a:t>[8]</a:t>
            </a:r>
            <a:r>
              <a:rPr lang="en-US" dirty="0">
                <a:hlinkClick r:id="rId3"/>
              </a:rPr>
              <a:t> https://en.wikipedia.org/wiki/Uber#/media/File:Uber_logo_2018.svg</a:t>
            </a:r>
            <a:endParaRPr lang="en-US" dirty="0"/>
          </a:p>
          <a:p>
            <a:pPr marL="0" indent="0">
              <a:lnSpc>
                <a:spcPct val="110000"/>
              </a:lnSpc>
              <a:spcBef>
                <a:spcPts val="600"/>
              </a:spcBef>
              <a:buNone/>
            </a:pPr>
            <a:r>
              <a:rPr lang="en-US" dirty="0"/>
              <a:t>[9]</a:t>
            </a:r>
            <a:r>
              <a:rPr lang="en-US" dirty="0">
                <a:hlinkClick r:id="rId4"/>
              </a:rPr>
              <a:t> </a:t>
            </a:r>
            <a:r>
              <a:rPr lang="en-US" dirty="0"/>
              <a:t>Edelstein, Stephen. “Uber Gets Permission to Restart Self-Driving Car Tests Months After Fatal Crash.” The Drive, 19 Dec. 2018, </a:t>
            </a:r>
            <a:r>
              <a:rPr lang="en-US" dirty="0">
                <a:hlinkClick r:id="rId5"/>
              </a:rPr>
              <a:t>www.thedrive.com/news/25578/uber-gets-permission-to-restart-self-driving-car-tests-months-after-fatal-crash</a:t>
            </a:r>
            <a:r>
              <a:rPr lang="en-US" dirty="0"/>
              <a:t>.</a:t>
            </a:r>
          </a:p>
          <a:p>
            <a:pPr marL="0" indent="0">
              <a:lnSpc>
                <a:spcPct val="110000"/>
              </a:lnSpc>
              <a:spcBef>
                <a:spcPts val="600"/>
              </a:spcBef>
              <a:buNone/>
            </a:pPr>
            <a:r>
              <a:rPr lang="en-US" dirty="0"/>
              <a:t>[10]</a:t>
            </a:r>
            <a:r>
              <a:rPr lang="en-US" dirty="0">
                <a:hlinkClick r:id="rId6"/>
              </a:rPr>
              <a:t> </a:t>
            </a:r>
            <a:r>
              <a:rPr lang="en-US" dirty="0"/>
              <a:t>“List of Self-Driving Car Fatalities.” Wikipedia, Wikimedia Foundation, 18 Mar. 2019, en.wikipedia.org/wiki/</a:t>
            </a:r>
            <a:r>
              <a:rPr lang="en-US" dirty="0" err="1"/>
              <a:t>List_of_self-driving_car_fatalities</a:t>
            </a:r>
            <a:r>
              <a:rPr lang="en-US" dirty="0"/>
              <a: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Matthew Gulbin</a:t>
            </a:r>
          </a:p>
        </p:txBody>
      </p:sp>
    </p:spTree>
    <p:extLst>
      <p:ext uri="{BB962C8B-B14F-4D97-AF65-F5344CB8AC3E}">
        <p14:creationId xmlns:p14="http://schemas.microsoft.com/office/powerpoint/2010/main" val="3170250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Autonomous weapons systems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Oliver Sanderson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24</a:t>
            </a:fld>
            <a:endParaRPr lang="en-US"/>
          </a:p>
        </p:txBody>
      </p:sp>
    </p:spTree>
    <p:extLst>
      <p:ext uri="{BB962C8B-B14F-4D97-AF65-F5344CB8AC3E}">
        <p14:creationId xmlns:p14="http://schemas.microsoft.com/office/powerpoint/2010/main" val="2614798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autonomous weapons systems?</a:t>
            </a:r>
          </a:p>
        </p:txBody>
      </p:sp>
      <p:sp>
        <p:nvSpPr>
          <p:cNvPr id="3" name="Content Placeholder 2"/>
          <p:cNvSpPr>
            <a:spLocks noGrp="1"/>
          </p:cNvSpPr>
          <p:nvPr>
            <p:ph sz="half" idx="1"/>
          </p:nvPr>
        </p:nvSpPr>
        <p:spPr>
          <a:xfrm>
            <a:off x="685800" y="1352551"/>
            <a:ext cx="3733800" cy="3352800"/>
          </a:xfrm>
        </p:spPr>
        <p:txBody>
          <a:bodyPr>
            <a:normAutofit lnSpcReduction="10000"/>
          </a:bodyPr>
          <a:lstStyle/>
          <a:p>
            <a:pPr marL="0" indent="0">
              <a:buNone/>
            </a:pPr>
            <a:r>
              <a:rPr lang="en-US" dirty="0"/>
              <a:t>Autonomous:</a:t>
            </a:r>
          </a:p>
          <a:p>
            <a:pPr marL="0" indent="0">
              <a:buNone/>
            </a:pPr>
            <a:r>
              <a:rPr lang="en-US" dirty="0"/>
              <a:t>“A weapon system that, once activated, can select and engage targets without further intervention by a human operator.”</a:t>
            </a:r>
          </a:p>
          <a:p>
            <a:pPr marL="0" indent="0">
              <a:buNone/>
            </a:pPr>
            <a:endParaRPr lang="en-US" dirty="0"/>
          </a:p>
          <a:p>
            <a:pPr marL="0" indent="0">
              <a:buNone/>
            </a:pPr>
            <a:r>
              <a:rPr lang="en-US" dirty="0"/>
              <a:t>Semi-Autonomous:</a:t>
            </a:r>
          </a:p>
          <a:p>
            <a:pPr marL="0" indent="0">
              <a:buNone/>
            </a:pPr>
            <a:r>
              <a:rPr lang="en-US" dirty="0"/>
              <a:t>“a weapon system that, once activated, is intended to only engage individual targets or specific target groups that have been selected by a human operator.”</a:t>
            </a:r>
          </a:p>
          <a:p>
            <a:pPr marL="0" indent="0">
              <a:buNone/>
            </a:pPr>
            <a:endParaRPr lang="en-US" dirty="0"/>
          </a:p>
        </p:txBody>
      </p:sp>
      <p:sp>
        <p:nvSpPr>
          <p:cNvPr id="5" name="Footer Placeholder 4"/>
          <p:cNvSpPr>
            <a:spLocks noGrp="1"/>
          </p:cNvSpPr>
          <p:nvPr>
            <p:ph type="ftr" sz="quarter" idx="11"/>
          </p:nvPr>
        </p:nvSpPr>
        <p:spPr/>
        <p:txBody>
          <a:bodyPr/>
          <a:lstStyle/>
          <a:p>
            <a:r>
              <a:rPr lang="sk-SK" dirty="0"/>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Oliver Sanderson</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[1][2]</a:t>
            </a:r>
          </a:p>
        </p:txBody>
      </p:sp>
      <p:pic>
        <p:nvPicPr>
          <p:cNvPr id="4098" name="Picture 2" descr="Image result for terminator">
            <a:extLst>
              <a:ext uri="{FF2B5EF4-FFF2-40B4-BE49-F238E27FC236}">
                <a16:creationId xmlns:a16="http://schemas.microsoft.com/office/drawing/2014/main" id="{E603C969-9E9C-4AF0-8E95-EBED55450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9317" y="1156124"/>
            <a:ext cx="3435594" cy="22903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7069372-7E1F-4763-A948-A85B7C0D21AD}"/>
              </a:ext>
            </a:extLst>
          </p:cNvPr>
          <p:cNvSpPr txBox="1"/>
          <p:nvPr/>
        </p:nvSpPr>
        <p:spPr>
          <a:xfrm>
            <a:off x="5026129" y="3588713"/>
            <a:ext cx="3641969" cy="1089529"/>
          </a:xfrm>
          <a:prstGeom prst="rect">
            <a:avLst/>
          </a:prstGeom>
          <a:noFill/>
        </p:spPr>
        <p:txBody>
          <a:bodyPr wrap="square" rtlCol="0">
            <a:spAutoFit/>
          </a:bodyPr>
          <a:lstStyle/>
          <a:p>
            <a:pPr>
              <a:lnSpc>
                <a:spcPct val="90000"/>
              </a:lnSpc>
            </a:pPr>
            <a:r>
              <a:rPr lang="en-US" dirty="0"/>
              <a:t>Tiers of Semi-autonomy:</a:t>
            </a:r>
          </a:p>
          <a:p>
            <a:pPr marL="285750" indent="-285750">
              <a:lnSpc>
                <a:spcPct val="90000"/>
              </a:lnSpc>
              <a:buFont typeface="Arial" panose="020B0604020202020204" pitchFamily="34" charset="0"/>
              <a:buChar char="•"/>
            </a:pPr>
            <a:r>
              <a:rPr lang="en-US" dirty="0"/>
              <a:t>Munitions</a:t>
            </a:r>
          </a:p>
          <a:p>
            <a:pPr marL="285750" indent="-285750">
              <a:lnSpc>
                <a:spcPct val="90000"/>
              </a:lnSpc>
              <a:buFont typeface="Arial" panose="020B0604020202020204" pitchFamily="34" charset="0"/>
              <a:buChar char="•"/>
            </a:pPr>
            <a:r>
              <a:rPr lang="en-US" dirty="0"/>
              <a:t>Platform</a:t>
            </a:r>
          </a:p>
          <a:p>
            <a:pPr marL="285750" indent="-285750">
              <a:lnSpc>
                <a:spcPct val="90000"/>
              </a:lnSpc>
              <a:buFont typeface="Arial" panose="020B0604020202020204" pitchFamily="34" charset="0"/>
              <a:buChar char="•"/>
            </a:pPr>
            <a:r>
              <a:rPr lang="en-US" dirty="0"/>
              <a:t>Planning</a:t>
            </a:r>
          </a:p>
        </p:txBody>
      </p:sp>
    </p:spTree>
    <p:extLst>
      <p:ext uri="{BB962C8B-B14F-4D97-AF65-F5344CB8AC3E}">
        <p14:creationId xmlns:p14="http://schemas.microsoft.com/office/powerpoint/2010/main" val="2041585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examples</a:t>
            </a:r>
          </a:p>
        </p:txBody>
      </p:sp>
      <p:sp>
        <p:nvSpPr>
          <p:cNvPr id="3" name="Content Placeholder 2"/>
          <p:cNvSpPr>
            <a:spLocks noGrp="1"/>
          </p:cNvSpPr>
          <p:nvPr>
            <p:ph sz="half" idx="1"/>
          </p:nvPr>
        </p:nvSpPr>
        <p:spPr>
          <a:xfrm>
            <a:off x="685800" y="1352551"/>
            <a:ext cx="3733800" cy="3374326"/>
          </a:xfrm>
        </p:spPr>
        <p:txBody>
          <a:bodyPr/>
          <a:lstStyle/>
          <a:p>
            <a:r>
              <a:rPr lang="en-US" dirty="0"/>
              <a:t>MIM-104 Patriot, Phalanx CIWS</a:t>
            </a:r>
          </a:p>
          <a:p>
            <a:pPr lvl="1"/>
            <a:r>
              <a:rPr lang="en-US" dirty="0"/>
              <a:t>Specific target groups</a:t>
            </a:r>
          </a:p>
          <a:p>
            <a:pPr marL="0" indent="0">
              <a:buNone/>
            </a:pPr>
            <a:endParaRPr lang="en-US" dirty="0"/>
          </a:p>
          <a:p>
            <a:r>
              <a:rPr lang="en-US" dirty="0"/>
              <a:t>AIM-120 AMRAAM</a:t>
            </a:r>
          </a:p>
          <a:p>
            <a:pPr lvl="1"/>
            <a:r>
              <a:rPr lang="en-US" dirty="0"/>
              <a:t>Supervised by local human</a:t>
            </a:r>
          </a:p>
          <a:p>
            <a:pPr marL="0" indent="0">
              <a:buNone/>
            </a:pPr>
            <a:endParaRPr lang="en-US" dirty="0"/>
          </a:p>
          <a:p>
            <a:r>
              <a:rPr lang="en-US" dirty="0"/>
              <a:t>MQ-1C Predator/MQ-9 Reaper</a:t>
            </a:r>
          </a:p>
          <a:p>
            <a:pPr lvl="1"/>
            <a:r>
              <a:rPr lang="en-US" dirty="0"/>
              <a:t>Controlled by remote human</a:t>
            </a:r>
          </a:p>
          <a:p>
            <a:pPr marL="0" indent="0">
              <a:buNone/>
            </a:pPr>
            <a:endParaRPr lang="en-US" dirty="0"/>
          </a:p>
        </p:txBody>
      </p:sp>
      <p:sp>
        <p:nvSpPr>
          <p:cNvPr id="5" name="Footer Placeholder 4"/>
          <p:cNvSpPr>
            <a:spLocks noGrp="1"/>
          </p:cNvSpPr>
          <p:nvPr>
            <p:ph type="ftr" sz="quarter" idx="11"/>
          </p:nvPr>
        </p:nvSpPr>
        <p:spPr/>
        <p:txBody>
          <a:bodyPr/>
          <a:lstStyle/>
          <a:p>
            <a:r>
              <a:rPr lang="sk-SK" dirty="0"/>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523220"/>
          </a:xfrm>
          <a:prstGeom prst="rect">
            <a:avLst/>
          </a:prstGeom>
          <a:noFill/>
        </p:spPr>
        <p:txBody>
          <a:bodyPr wrap="square" rtlCol="0">
            <a:spAutoFit/>
          </a:bodyPr>
          <a:lstStyle/>
          <a:p>
            <a:pPr algn="r"/>
            <a:r>
              <a:rPr lang="en-US" sz="1400" dirty="0">
                <a:solidFill>
                  <a:schemeClr val="tx1"/>
                </a:solidFill>
                <a:latin typeface="+mj-lt"/>
              </a:rPr>
              <a:t>Oliver</a:t>
            </a:r>
          </a:p>
          <a:p>
            <a:pPr algn="r"/>
            <a:r>
              <a:rPr lang="en-US" sz="1400" dirty="0">
                <a:solidFill>
                  <a:schemeClr val="tx1"/>
                </a:solidFill>
                <a:latin typeface="+mj-lt"/>
              </a:rPr>
              <a:t> Sanderson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[4][5][6][7]</a:t>
            </a:r>
            <a:endParaRPr lang="en-US" sz="1200" dirty="0">
              <a:solidFill>
                <a:schemeClr val="tx1"/>
              </a:solidFill>
            </a:endParaRPr>
          </a:p>
        </p:txBody>
      </p:sp>
      <p:pic>
        <p:nvPicPr>
          <p:cNvPr id="2050" name="Picture 2" descr="MQ-9 Reaper UAV (cropped).jpg">
            <a:extLst>
              <a:ext uri="{FF2B5EF4-FFF2-40B4-BE49-F238E27FC236}">
                <a16:creationId xmlns:a16="http://schemas.microsoft.com/office/drawing/2014/main" id="{09344886-FADC-4C06-8EA4-B9929F9B4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574772"/>
            <a:ext cx="2126939" cy="13981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triot System 2.jpg">
            <a:extLst>
              <a:ext uri="{FF2B5EF4-FFF2-40B4-BE49-F238E27FC236}">
                <a16:creationId xmlns:a16="http://schemas.microsoft.com/office/drawing/2014/main" id="{2857A17D-DDC8-4D36-A6C6-1FC64F2FD4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938" y="754353"/>
            <a:ext cx="1740877" cy="13056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alanx CIWS USS Jason Dunham.jpg">
            <a:extLst>
              <a:ext uri="{FF2B5EF4-FFF2-40B4-BE49-F238E27FC236}">
                <a16:creationId xmlns:a16="http://schemas.microsoft.com/office/drawing/2014/main" id="{24F10E75-8790-4881-9346-78272B1BB8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2656" y="450042"/>
            <a:ext cx="1492699" cy="16099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defenseworld.net/uploads/news/big/aim-120c-_1521881287.jpg">
            <a:extLst>
              <a:ext uri="{FF2B5EF4-FFF2-40B4-BE49-F238E27FC236}">
                <a16:creationId xmlns:a16="http://schemas.microsoft.com/office/drawing/2014/main" id="{AFC96390-5124-4A01-9E4D-50FB8E828C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194875"/>
            <a:ext cx="2126940" cy="12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085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Arguments</a:t>
            </a:r>
          </a:p>
        </p:txBody>
      </p:sp>
      <p:sp>
        <p:nvSpPr>
          <p:cNvPr id="3" name="Content Placeholder 2"/>
          <p:cNvSpPr>
            <a:spLocks noGrp="1"/>
          </p:cNvSpPr>
          <p:nvPr>
            <p:ph sz="half" idx="1"/>
          </p:nvPr>
        </p:nvSpPr>
        <p:spPr>
          <a:xfrm>
            <a:off x="685800" y="1352551"/>
            <a:ext cx="3733800" cy="3352800"/>
          </a:xfrm>
        </p:spPr>
        <p:txBody>
          <a:bodyPr>
            <a:normAutofit/>
          </a:bodyPr>
          <a:lstStyle/>
          <a:p>
            <a:pPr marL="0" indent="0" algn="ctr">
              <a:buNone/>
            </a:pPr>
            <a:r>
              <a:rPr lang="en-US" dirty="0"/>
              <a:t>For</a:t>
            </a:r>
          </a:p>
          <a:p>
            <a:r>
              <a:rPr lang="en-US" dirty="0"/>
              <a:t> Reduced collateral damage</a:t>
            </a:r>
          </a:p>
          <a:p>
            <a:r>
              <a:rPr lang="en-US" dirty="0"/>
              <a:t>Saves lives</a:t>
            </a:r>
          </a:p>
          <a:p>
            <a:r>
              <a:rPr lang="en-US" dirty="0"/>
              <a:t>Military superiority</a:t>
            </a:r>
          </a:p>
          <a:p>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Oliver Sanderson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[3][8]</a:t>
            </a:r>
            <a:endParaRPr lang="en-US" sz="1200" dirty="0">
              <a:solidFill>
                <a:schemeClr val="tx1"/>
              </a:solidFill>
            </a:endParaRPr>
          </a:p>
        </p:txBody>
      </p:sp>
      <p:sp>
        <p:nvSpPr>
          <p:cNvPr id="11" name="Content Placeholder 2">
            <a:extLst>
              <a:ext uri="{FF2B5EF4-FFF2-40B4-BE49-F238E27FC236}">
                <a16:creationId xmlns:a16="http://schemas.microsoft.com/office/drawing/2014/main" id="{79405ED3-C04B-470B-8913-7420B6867D40}"/>
              </a:ext>
            </a:extLst>
          </p:cNvPr>
          <p:cNvSpPr txBox="1">
            <a:spLocks/>
          </p:cNvSpPr>
          <p:nvPr/>
        </p:nvSpPr>
        <p:spPr>
          <a:xfrm>
            <a:off x="45720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dirty="0"/>
              <a:t>Against</a:t>
            </a:r>
          </a:p>
          <a:p>
            <a:r>
              <a:rPr lang="en-US" dirty="0"/>
              <a:t> Technological limitations</a:t>
            </a:r>
          </a:p>
          <a:p>
            <a:r>
              <a:rPr lang="en-US" dirty="0"/>
              <a:t>Moral</a:t>
            </a:r>
          </a:p>
          <a:p>
            <a:r>
              <a:rPr lang="en-US" dirty="0"/>
              <a:t>Accountability</a:t>
            </a:r>
          </a:p>
          <a:p>
            <a:r>
              <a:rPr lang="en-US" dirty="0"/>
              <a:t>Trivializes war</a:t>
            </a:r>
          </a:p>
        </p:txBody>
      </p:sp>
      <p:cxnSp>
        <p:nvCxnSpPr>
          <p:cNvPr id="13" name="Straight Connector 12">
            <a:extLst>
              <a:ext uri="{FF2B5EF4-FFF2-40B4-BE49-F238E27FC236}">
                <a16:creationId xmlns:a16="http://schemas.microsoft.com/office/drawing/2014/main" id="{531D82FC-4D28-44A6-9782-6C870F59F269}"/>
              </a:ext>
            </a:extLst>
          </p:cNvPr>
          <p:cNvCxnSpPr>
            <a:cxnSpLocks/>
          </p:cNvCxnSpPr>
          <p:nvPr/>
        </p:nvCxnSpPr>
        <p:spPr>
          <a:xfrm>
            <a:off x="4200769" y="1711569"/>
            <a:ext cx="0" cy="2917581"/>
          </a:xfrm>
          <a:prstGeom prst="line">
            <a:avLst/>
          </a:prstGeom>
          <a:ln>
            <a:solidFill>
              <a:schemeClr val="tx1">
                <a:lumMod val="85000"/>
              </a:schemeClr>
            </a:solidFill>
          </a:ln>
        </p:spPr>
        <p:style>
          <a:lnRef idx="1">
            <a:schemeClr val="dk1"/>
          </a:lnRef>
          <a:fillRef idx="0">
            <a:schemeClr val="dk1"/>
          </a:fillRef>
          <a:effectRef idx="0">
            <a:schemeClr val="dk1"/>
          </a:effectRef>
          <a:fontRef idx="minor">
            <a:schemeClr val="tx1"/>
          </a:fontRef>
        </p:style>
      </p:cxnSp>
      <p:pic>
        <p:nvPicPr>
          <p:cNvPr id="1026" name="Picture 2" descr="https://qinetiq-na.com/wp-content/uploads/TALON5A_-800-pix.jpg">
            <a:extLst>
              <a:ext uri="{FF2B5EF4-FFF2-40B4-BE49-F238E27FC236}">
                <a16:creationId xmlns:a16="http://schemas.microsoft.com/office/drawing/2014/main" id="{13FE5387-F0CA-48CC-AC36-22F87E729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774" y="3170359"/>
            <a:ext cx="1954530" cy="1465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65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Distinction and proportionality</a:t>
            </a:r>
          </a:p>
        </p:txBody>
      </p:sp>
      <p:sp>
        <p:nvSpPr>
          <p:cNvPr id="3" name="Content Placeholder 2"/>
          <p:cNvSpPr>
            <a:spLocks noGrp="1"/>
          </p:cNvSpPr>
          <p:nvPr>
            <p:ph sz="half" idx="1"/>
          </p:nvPr>
        </p:nvSpPr>
        <p:spPr/>
        <p:txBody>
          <a:bodyPr/>
          <a:lstStyle/>
          <a:p>
            <a:r>
              <a:rPr lang="en-US" dirty="0"/>
              <a:t>Distinction: Ability to recognize whether a potential target is a civilian or combatant</a:t>
            </a:r>
          </a:p>
          <a:p>
            <a:r>
              <a:rPr lang="en-US" dirty="0"/>
              <a:t>Proportionality: Civilian harm cannot be excessive when compared to anticipated military advantage</a:t>
            </a:r>
          </a:p>
        </p:txBody>
      </p:sp>
      <p:sp>
        <p:nvSpPr>
          <p:cNvPr id="5" name="Footer Placeholder 4"/>
          <p:cNvSpPr>
            <a:spLocks noGrp="1"/>
          </p:cNvSpPr>
          <p:nvPr>
            <p:ph type="ftr" sz="quarter" idx="11"/>
          </p:nvPr>
        </p:nvSpPr>
        <p:spPr/>
        <p:txBody>
          <a:bodyPr/>
          <a:lstStyle/>
          <a:p>
            <a:r>
              <a:rPr lang="sk-SK" dirty="0"/>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Oliver Sanderson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pic>
        <p:nvPicPr>
          <p:cNvPr id="1034" name="Picture 10" descr="https://i.kinja-img.com/gawker-media/image/upload/uxhdjnrvqdfffkqk38aj.png">
            <a:extLst>
              <a:ext uri="{FF2B5EF4-FFF2-40B4-BE49-F238E27FC236}">
                <a16:creationId xmlns:a16="http://schemas.microsoft.com/office/drawing/2014/main" id="{2B66B68D-8F2A-40DE-903C-F02C3A2D7F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8203" y="1286737"/>
            <a:ext cx="4526550" cy="25461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9B6155E-FFBC-4DEA-BF69-268A175EF171}"/>
              </a:ext>
            </a:extLst>
          </p:cNvPr>
          <p:cNvSpPr txBox="1"/>
          <p:nvPr/>
        </p:nvSpPr>
        <p:spPr>
          <a:xfrm>
            <a:off x="5878341" y="3864660"/>
            <a:ext cx="1765105" cy="230832"/>
          </a:xfrm>
          <a:prstGeom prst="rect">
            <a:avLst/>
          </a:prstGeom>
          <a:noFill/>
        </p:spPr>
        <p:txBody>
          <a:bodyPr wrap="square" rtlCol="0">
            <a:spAutoFit/>
          </a:bodyPr>
          <a:lstStyle/>
          <a:p>
            <a:pPr>
              <a:lnSpc>
                <a:spcPct val="90000"/>
              </a:lnSpc>
            </a:pPr>
            <a:r>
              <a:rPr lang="en-US" sz="1000" dirty="0"/>
              <a:t>Image: Jim Cooke (GMG)</a:t>
            </a:r>
          </a:p>
        </p:txBody>
      </p:sp>
    </p:spTree>
    <p:extLst>
      <p:ext uri="{BB962C8B-B14F-4D97-AF65-F5344CB8AC3E}">
        <p14:creationId xmlns:p14="http://schemas.microsoft.com/office/powerpoint/2010/main" val="2418684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nvPr>
        </p:nvSpPr>
        <p:spPr/>
        <p:txBody>
          <a:bodyPr>
            <a:normAutofit/>
          </a:bodyPr>
          <a:lstStyle/>
          <a:p>
            <a:r>
              <a:rPr lang="en-US" dirty="0"/>
              <a:t>Autonomous weapons are inevitable, and we should address them before it’s too late</a:t>
            </a:r>
          </a:p>
          <a:p>
            <a:pPr lvl="1"/>
            <a:r>
              <a:rPr lang="en-US" sz="900" dirty="0">
                <a:hlinkClick r:id="rId3"/>
              </a:rPr>
              <a:t>https://b-i.forbesimg.com/groupthink/files/2014/01/Auto.jpg</a:t>
            </a:r>
            <a:endParaRPr lang="en-US" sz="900" dirty="0"/>
          </a:p>
          <a:p>
            <a:r>
              <a:rPr lang="en-US" dirty="0"/>
              <a:t>A set of norms should be developed through international and national discourse</a:t>
            </a:r>
          </a:p>
          <a:p>
            <a:pPr lvl="1"/>
            <a:r>
              <a:rPr lang="en-US" dirty="0"/>
              <a:t>Scoping a treaty is difficult</a:t>
            </a:r>
          </a:p>
          <a:p>
            <a:pPr lvl="1"/>
            <a:r>
              <a:rPr lang="en-US" dirty="0"/>
              <a:t>Quickly outdated</a:t>
            </a:r>
          </a:p>
          <a:p>
            <a:pPr lvl="1"/>
            <a:r>
              <a:rPr lang="en-US" dirty="0"/>
              <a:t>Laser weapons</a:t>
            </a:r>
          </a:p>
          <a:p>
            <a:pPr lvl="1"/>
            <a:endParaRPr lang="en-US" dirty="0"/>
          </a:p>
          <a:p>
            <a:endParaRPr lang="en-US" dirty="0"/>
          </a:p>
        </p:txBody>
      </p:sp>
      <p:sp>
        <p:nvSpPr>
          <p:cNvPr id="5" name="Footer Placeholder 4"/>
          <p:cNvSpPr>
            <a:spLocks noGrp="1"/>
          </p:cNvSpPr>
          <p:nvPr>
            <p:ph type="ftr" sz="quarter" idx="11"/>
          </p:nvPr>
        </p:nvSpPr>
        <p:spPr/>
        <p:txBody>
          <a:bodyPr/>
          <a:lstStyle/>
          <a:p>
            <a:r>
              <a:rPr lang="sk-SK" dirty="0"/>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Oliver Sanderson</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pic>
        <p:nvPicPr>
          <p:cNvPr id="3076" name="Picture 4" descr="Image result for scroll with writing clipart">
            <a:extLst>
              <a:ext uri="{FF2B5EF4-FFF2-40B4-BE49-F238E27FC236}">
                <a16:creationId xmlns:a16="http://schemas.microsoft.com/office/drawing/2014/main" id="{25003951-A2FE-42DD-A58F-9E4FC22A7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65" y="1297876"/>
            <a:ext cx="2867025"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8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34 Max Possible</a:t>
            </a:r>
          </a:p>
        </p:txBody>
      </p:sp>
      <p:sp>
        <p:nvSpPr>
          <p:cNvPr id="4" name="Content Placeholder 3">
            <a:extLst>
              <a:ext uri="{FF2B5EF4-FFF2-40B4-BE49-F238E27FC236}">
                <a16:creationId xmlns:a16="http://schemas.microsoft.com/office/drawing/2014/main" id="{81037C2F-A0C1-F443-9EB1-54BC1BFAF47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2019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3</a:t>
            </a:fld>
            <a:endParaRPr lang="en-US"/>
          </a:p>
        </p:txBody>
      </p:sp>
      <p:pic>
        <p:nvPicPr>
          <p:cNvPr id="11" name="Picture 10">
            <a:extLst>
              <a:ext uri="{FF2B5EF4-FFF2-40B4-BE49-F238E27FC236}">
                <a16:creationId xmlns:a16="http://schemas.microsoft.com/office/drawing/2014/main" id="{B0F7AEB7-3182-C343-A561-F49F84E377C1}"/>
              </a:ext>
            </a:extLst>
          </p:cNvPr>
          <p:cNvPicPr>
            <a:picLocks noChangeAspect="1"/>
          </p:cNvPicPr>
          <p:nvPr/>
        </p:nvPicPr>
        <p:blipFill>
          <a:blip r:embed="rId3"/>
          <a:stretch>
            <a:fillRect/>
          </a:stretch>
        </p:blipFill>
        <p:spPr>
          <a:xfrm>
            <a:off x="2925324" y="333756"/>
            <a:ext cx="5685276" cy="4809744"/>
          </a:xfrm>
          <a:prstGeom prst="rect">
            <a:avLst/>
          </a:prstGeom>
        </p:spPr>
      </p:pic>
    </p:spTree>
    <p:extLst>
      <p:ext uri="{BB962C8B-B14F-4D97-AF65-F5344CB8AC3E}">
        <p14:creationId xmlns:p14="http://schemas.microsoft.com/office/powerpoint/2010/main" val="1542333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Autofit/>
          </a:bodyPr>
          <a:lstStyle/>
          <a:p>
            <a:pPr marL="0" indent="0">
              <a:lnSpc>
                <a:spcPct val="120000"/>
              </a:lnSpc>
              <a:spcBef>
                <a:spcPts val="600"/>
              </a:spcBef>
              <a:buNone/>
            </a:pPr>
            <a:r>
              <a:rPr lang="en-US" sz="1300" dirty="0"/>
              <a:t>[1]  Department of Defense Directive 3000.09, Autonomy in Weapon Systems 13 (November 21, 2012)</a:t>
            </a:r>
          </a:p>
          <a:p>
            <a:pPr marL="0" indent="0">
              <a:lnSpc>
                <a:spcPct val="120000"/>
              </a:lnSpc>
              <a:spcBef>
                <a:spcPts val="600"/>
              </a:spcBef>
              <a:buNone/>
            </a:pPr>
            <a:r>
              <a:rPr lang="en-US" sz="1300" dirty="0"/>
              <a:t>[2] “The Ethics &amp; Morality of Robotic Warfare: Assessing the Debate over Autonomous Weapons.” </a:t>
            </a:r>
            <a:r>
              <a:rPr lang="en-US" sz="1300" i="1" dirty="0"/>
              <a:t>Daedalus</a:t>
            </a:r>
            <a:r>
              <a:rPr lang="en-US" sz="1300" dirty="0"/>
              <a:t> 145.4 (2016): 25–36. Web.</a:t>
            </a:r>
          </a:p>
          <a:p>
            <a:pPr marL="0" indent="0">
              <a:lnSpc>
                <a:spcPct val="120000"/>
              </a:lnSpc>
              <a:spcBef>
                <a:spcPts val="600"/>
              </a:spcBef>
              <a:buNone/>
            </a:pPr>
            <a:r>
              <a:rPr lang="en-US" sz="1300" dirty="0"/>
              <a:t>[3] Anderson, Kenneth and Waxman, Matthew C., Law and Ethics for Autonomous Weapon Systems: Why a Ban Won't Work and How the Laws of War Can (April 10, 2013).</a:t>
            </a:r>
          </a:p>
          <a:p>
            <a:pPr marL="0" indent="0">
              <a:lnSpc>
                <a:spcPct val="120000"/>
              </a:lnSpc>
              <a:spcBef>
                <a:spcPts val="600"/>
              </a:spcBef>
              <a:buNone/>
            </a:pPr>
            <a:r>
              <a:rPr lang="en-US" sz="1300" dirty="0"/>
              <a:t>[4] "MQ–1 Predator / MQ–9 Reaper". </a:t>
            </a:r>
            <a:r>
              <a:rPr lang="en-US" sz="1300" dirty="0" err="1"/>
              <a:t>Aeroweb</a:t>
            </a:r>
            <a:r>
              <a:rPr lang="en-US" sz="1300" dirty="0"/>
              <a:t>. Retrieved 7 April 2019.</a:t>
            </a:r>
          </a:p>
          <a:p>
            <a:pPr marL="0" indent="0">
              <a:lnSpc>
                <a:spcPct val="120000"/>
              </a:lnSpc>
              <a:spcBef>
                <a:spcPts val="600"/>
              </a:spcBef>
              <a:buNone/>
            </a:pPr>
            <a:r>
              <a:rPr lang="en-US" sz="1300" dirty="0"/>
              <a:t>[5] “AIM-120 Advanced Medium Range Air-to-Air Missile”. Military.com. Web. Retrieved 7 April 2019.</a:t>
            </a:r>
          </a:p>
          <a:p>
            <a:pPr marL="0" indent="0">
              <a:lnSpc>
                <a:spcPct val="120000"/>
              </a:lnSpc>
              <a:spcBef>
                <a:spcPts val="600"/>
              </a:spcBef>
              <a:buNone/>
            </a:pPr>
            <a:r>
              <a:rPr lang="en-US" sz="1300" dirty="0"/>
              <a:t>[6] “Phalanx Close-In Weapon System”. Raytheon.com. Web. Retrieved 6 April 2019.</a:t>
            </a:r>
          </a:p>
          <a:p>
            <a:pPr marL="0" indent="0">
              <a:lnSpc>
                <a:spcPct val="120000"/>
              </a:lnSpc>
              <a:spcBef>
                <a:spcPts val="600"/>
              </a:spcBef>
              <a:buNone/>
            </a:pPr>
            <a:r>
              <a:rPr lang="en-US" sz="1300" dirty="0"/>
              <a:t>[7] “Predator B RPA”. Ga-asi.com/predator-b. Web. Retrieved 7 April 2019.</a:t>
            </a:r>
          </a:p>
          <a:p>
            <a:pPr marL="0" indent="0">
              <a:lnSpc>
                <a:spcPct val="120000"/>
              </a:lnSpc>
              <a:spcBef>
                <a:spcPts val="600"/>
              </a:spcBef>
              <a:buNone/>
            </a:pPr>
            <a:r>
              <a:rPr lang="en-US" sz="1300" dirty="0"/>
              <a:t>[8] “Pros and Cons of Autonomous Weapons Systems”. Army University Press. May 2017. </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Oliver Sanderson</a:t>
            </a:r>
          </a:p>
        </p:txBody>
      </p:sp>
    </p:spTree>
    <p:extLst>
      <p:ext uri="{BB962C8B-B14F-4D97-AF65-F5344CB8AC3E}">
        <p14:creationId xmlns:p14="http://schemas.microsoft.com/office/powerpoint/2010/main" val="1807775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9</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p>
          <a:p>
            <a:pPr eaLnBrk="1" hangingPunct="1"/>
            <a:endParaRPr lang="en-US" dirty="0">
              <a:ea typeface="ＭＳ Ｐゴシック" pitchFamily="-109" charset="-128"/>
              <a:cs typeface="ＭＳ Ｐゴシック" pitchFamily="-109" charset="-128"/>
            </a:endParaRPr>
          </a:p>
          <a:p>
            <a:pPr eaLnBrk="1" hangingPunct="1"/>
            <a:r>
              <a:rPr lang="en-US" dirty="0">
                <a:ea typeface="ＭＳ Ｐゴシック" pitchFamily="-109" charset="-128"/>
                <a:cs typeface="ＭＳ Ｐゴシック" pitchFamily="-109" charset="-128"/>
              </a:rPr>
              <a:t>Use Intuition</a:t>
            </a:r>
          </a:p>
          <a:p>
            <a:pPr lvl="1"/>
            <a:r>
              <a:rPr lang="en-US" dirty="0">
                <a:ea typeface="ＭＳ Ｐゴシック" pitchFamily="-109" charset="-128"/>
                <a:cs typeface="ＭＳ Ｐゴシック" pitchFamily="-109" charset="-128"/>
              </a:rPr>
              <a:t>Are results reasonable?</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32</a:t>
            </a:fld>
            <a:endParaRPr lang="en-US"/>
          </a:p>
        </p:txBody>
      </p:sp>
    </p:spTree>
    <p:extLst>
      <p:ext uri="{BB962C8B-B14F-4D97-AF65-F5344CB8AC3E}">
        <p14:creationId xmlns:p14="http://schemas.microsoft.com/office/powerpoint/2010/main" val="1218495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Cost-Benefit Analysis</a:t>
            </a:r>
          </a:p>
        </p:txBody>
      </p:sp>
      <p:sp>
        <p:nvSpPr>
          <p:cNvPr id="812035"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How much does it cost?</a:t>
            </a:r>
          </a:p>
          <a:p>
            <a:pPr eaLnBrk="1" hangingPunct="1"/>
            <a:r>
              <a:rPr lang="en-US">
                <a:ea typeface="ＭＳ Ｐゴシック" pitchFamily="-109" charset="-128"/>
                <a:cs typeface="ＭＳ Ｐゴシック" pitchFamily="-109" charset="-128"/>
              </a:rPr>
              <a:t>What do I get for this cost?</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1982392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Risk-Benefit Analysis</a:t>
            </a:r>
          </a:p>
        </p:txBody>
      </p:sp>
      <p:sp>
        <p:nvSpPr>
          <p:cNvPr id="814083"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What could go wrong?</a:t>
            </a:r>
          </a:p>
          <a:p>
            <a:pPr eaLnBrk="1" hangingPunct="1"/>
            <a:r>
              <a:rPr lang="en-US">
                <a:ea typeface="ＭＳ Ｐゴシック" pitchFamily="-109" charset="-128"/>
                <a:cs typeface="ＭＳ Ｐゴシック" pitchFamily="-109" charset="-128"/>
              </a:rPr>
              <a:t>How likely is it?</a:t>
            </a:r>
          </a:p>
          <a:p>
            <a:pPr eaLnBrk="1" hangingPunct="1"/>
            <a:r>
              <a:rPr lang="en-US">
                <a:ea typeface="ＭＳ Ｐゴシック" pitchFamily="-109" charset="-128"/>
                <a:cs typeface="ＭＳ Ｐゴシック" pitchFamily="-109" charset="-128"/>
              </a:rPr>
              <a:t>How costly are the consequences?</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1816333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2"/>
          <p:cNvSpPr>
            <a:spLocks noGrp="1" noChangeArrowheads="1"/>
          </p:cNvSpPr>
          <p:nvPr>
            <p:ph type="title"/>
          </p:nvPr>
        </p:nvSpPr>
        <p:spPr/>
        <p:txBody>
          <a:bodyPr/>
          <a:lstStyle/>
          <a:p>
            <a:pPr eaLnBrk="1" hangingPunct="1"/>
            <a:r>
              <a:rPr lang="en-US" sz="3200">
                <a:ea typeface="ＭＳ Ｐゴシック" pitchFamily="-109" charset="-128"/>
                <a:cs typeface="ＭＳ Ｐゴシック" pitchFamily="-109" charset="-128"/>
              </a:rPr>
              <a:t>Limitations to </a:t>
            </a:r>
            <a:br>
              <a:rPr lang="en-US" sz="3200">
                <a:ea typeface="ＭＳ Ｐゴシック" pitchFamily="-109" charset="-128"/>
                <a:cs typeface="ＭＳ Ｐゴシック" pitchFamily="-109" charset="-128"/>
              </a:rPr>
            </a:br>
            <a:r>
              <a:rPr lang="en-US" sz="3200">
                <a:ea typeface="ＭＳ Ｐゴシック" pitchFamily="-109" charset="-128"/>
                <a:cs typeface="ＭＳ Ｐゴシック" pitchFamily="-109" charset="-128"/>
              </a:rPr>
              <a:t>Risk-Benefit Analysis</a:t>
            </a:r>
          </a:p>
        </p:txBody>
      </p:sp>
      <p:sp>
        <p:nvSpPr>
          <p:cNvPr id="815107"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Hard to quantify probabilities</a:t>
            </a:r>
          </a:p>
          <a:p>
            <a:pPr eaLnBrk="1" hangingPunct="1"/>
            <a:r>
              <a:rPr lang="en-US">
                <a:ea typeface="ＭＳ Ｐゴシック" pitchFamily="-109" charset="-128"/>
                <a:cs typeface="ＭＳ Ｐゴシック" pitchFamily="-109" charset="-128"/>
              </a:rPr>
              <a:t>Hard to quantify costs</a:t>
            </a:r>
          </a:p>
          <a:p>
            <a:pPr eaLnBrk="1" hangingPunct="1"/>
            <a:r>
              <a:rPr lang="en-US">
                <a:ea typeface="ＭＳ Ｐゴシック" pitchFamily="-109" charset="-128"/>
                <a:cs typeface="ＭＳ Ｐゴシック" pitchFamily="-109" charset="-128"/>
              </a:rPr>
              <a:t>Who bears the costs?</a:t>
            </a:r>
          </a:p>
          <a:p>
            <a:pPr eaLnBrk="1" hangingPunct="1"/>
            <a:r>
              <a:rPr lang="en-US">
                <a:ea typeface="ＭＳ Ｐゴシック" pitchFamily="-109" charset="-128"/>
                <a:cs typeface="ＭＳ Ｐゴシック" pitchFamily="-109" charset="-128"/>
              </a:rPr>
              <a:t>Are the potential benefits worth it?</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460677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36</a:t>
            </a:fld>
            <a:endParaRPr lang="en-US"/>
          </a:p>
        </p:txBody>
      </p:sp>
    </p:spTree>
    <p:extLst>
      <p:ext uri="{BB962C8B-B14F-4D97-AF65-F5344CB8AC3E}">
        <p14:creationId xmlns:p14="http://schemas.microsoft.com/office/powerpoint/2010/main" val="3298385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Relying Too Much</a:t>
            </a:r>
          </a:p>
        </p:txBody>
      </p:sp>
      <p:sp>
        <p:nvSpPr>
          <p:cNvPr id="84998"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Limits of modeling reality</a:t>
            </a:r>
          </a:p>
          <a:p>
            <a:pPr eaLnBrk="1" hangingPunct="1"/>
            <a:r>
              <a:rPr lang="en-US">
                <a:ea typeface="ＭＳ Ｐゴシック" pitchFamily="-109" charset="-128"/>
                <a:cs typeface="ＭＳ Ｐゴシック" pitchFamily="-109" charset="-128"/>
              </a:rPr>
              <a:t>Limits of precision</a:t>
            </a:r>
          </a:p>
          <a:p>
            <a:pPr eaLnBrk="1" hangingPunct="1"/>
            <a:r>
              <a:rPr lang="en-US">
                <a:ea typeface="ＭＳ Ｐゴシック" pitchFamily="-109" charset="-128"/>
                <a:cs typeface="ＭＳ Ｐゴシック" pitchFamily="-109" charset="-128"/>
              </a:rPr>
              <a:t>Limits of algorithms</a:t>
            </a:r>
          </a:p>
          <a:p>
            <a:pPr eaLnBrk="1" hangingPunct="1"/>
            <a:r>
              <a:rPr lang="en-US">
                <a:ea typeface="ＭＳ Ｐゴシック" pitchFamily="-109" charset="-128"/>
                <a:cs typeface="ＭＳ Ｐゴシック" pitchFamily="-109" charset="-128"/>
              </a:rPr>
              <a:t>Limits of interpretation</a:t>
            </a:r>
          </a:p>
          <a:p>
            <a:pPr eaLnBrk="1" hangingPunct="1"/>
            <a:endParaRPr lang="en-US">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37</a:t>
            </a:fld>
            <a:endParaRPr lang="en-US"/>
          </a:p>
        </p:txBody>
      </p:sp>
    </p:spTree>
    <p:extLst>
      <p:ext uri="{BB962C8B-B14F-4D97-AF65-F5344CB8AC3E}">
        <p14:creationId xmlns:p14="http://schemas.microsoft.com/office/powerpoint/2010/main" val="3953699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Producing Good Software</a:t>
            </a:r>
          </a:p>
        </p:txBody>
      </p:sp>
      <p:sp>
        <p:nvSpPr>
          <p:cNvPr id="89094" name="Rectangle 3"/>
          <p:cNvSpPr>
            <a:spLocks noGrp="1" noChangeArrowheads="1"/>
          </p:cNvSpPr>
          <p:nvPr>
            <p:ph idx="1"/>
          </p:nvPr>
        </p:nvSpPr>
        <p:spPr/>
        <p:txBody>
          <a:bodyPr/>
          <a:lstStyle/>
          <a:p>
            <a:pPr eaLnBrk="1" hangingPunct="1"/>
            <a:r>
              <a:rPr lang="en-US" sz="2600">
                <a:ea typeface="ＭＳ Ｐゴシック" pitchFamily="-109" charset="-128"/>
                <a:cs typeface="ＭＳ Ｐゴシック" pitchFamily="-109" charset="-128"/>
              </a:rPr>
              <a:t>Good specifications</a:t>
            </a:r>
          </a:p>
          <a:p>
            <a:pPr eaLnBrk="1" hangingPunct="1"/>
            <a:r>
              <a:rPr lang="en-US" sz="2600">
                <a:ea typeface="ＭＳ Ｐゴシック" pitchFamily="-109" charset="-128"/>
                <a:cs typeface="ＭＳ Ｐゴシック" pitchFamily="-109" charset="-128"/>
              </a:rPr>
              <a:t>Good usability</a:t>
            </a:r>
          </a:p>
          <a:p>
            <a:pPr eaLnBrk="1" hangingPunct="1"/>
            <a:r>
              <a:rPr lang="en-US" sz="2600">
                <a:ea typeface="ＭＳ Ｐゴシック" pitchFamily="-109" charset="-128"/>
                <a:cs typeface="ＭＳ Ｐゴシック" pitchFamily="-109" charset="-128"/>
              </a:rPr>
              <a:t>Good design</a:t>
            </a:r>
          </a:p>
          <a:p>
            <a:pPr eaLnBrk="1" hangingPunct="1"/>
            <a:r>
              <a:rPr lang="en-US" sz="2600">
                <a:ea typeface="ＭＳ Ｐゴシック" pitchFamily="-109" charset="-128"/>
                <a:cs typeface="ＭＳ Ｐゴシック" pitchFamily="-109" charset="-128"/>
              </a:rPr>
              <a:t>Robustness</a:t>
            </a:r>
          </a:p>
          <a:p>
            <a:pPr eaLnBrk="1" hangingPunct="1"/>
            <a:r>
              <a:rPr lang="en-US" sz="2600">
                <a:ea typeface="ＭＳ Ｐゴシック" pitchFamily="-109" charset="-128"/>
                <a:cs typeface="ＭＳ Ｐゴシック" pitchFamily="-109" charset="-128"/>
              </a:rPr>
              <a:t>Good implementation</a:t>
            </a:r>
          </a:p>
          <a:p>
            <a:pPr eaLnBrk="1" hangingPunct="1"/>
            <a:r>
              <a:rPr lang="en-US" sz="2600">
                <a:ea typeface="ＭＳ Ｐゴシック" pitchFamily="-109" charset="-128"/>
                <a:cs typeface="ＭＳ Ｐゴシック" pitchFamily="-109" charset="-128"/>
              </a:rPr>
              <a:t>Testing</a:t>
            </a:r>
          </a:p>
          <a:p>
            <a:pPr eaLnBrk="1" hangingPunct="1"/>
            <a:endParaRPr lang="en-US" sz="2600">
              <a:ea typeface="ＭＳ Ｐゴシック" pitchFamily="-109" charset="-128"/>
              <a:cs typeface="ＭＳ Ｐゴシック" pitchFamily="-109" charset="-128"/>
            </a:endParaRPr>
          </a:p>
          <a:p>
            <a:pPr eaLnBrk="1" hangingPunct="1"/>
            <a:endParaRPr lang="en-US" sz="2600">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38</a:t>
            </a:fld>
            <a:endParaRPr lang="en-US"/>
          </a:p>
        </p:txBody>
      </p:sp>
    </p:spTree>
    <p:extLst>
      <p:ext uri="{BB962C8B-B14F-4D97-AF65-F5344CB8AC3E}">
        <p14:creationId xmlns:p14="http://schemas.microsoft.com/office/powerpoint/2010/main" val="31650532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Plan For The Long Term</a:t>
            </a:r>
          </a:p>
        </p:txBody>
      </p:sp>
      <p:sp>
        <p:nvSpPr>
          <p:cNvPr id="91142"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Version control</a:t>
            </a:r>
          </a:p>
          <a:p>
            <a:pPr eaLnBrk="1" hangingPunct="1"/>
            <a:r>
              <a:rPr lang="en-US">
                <a:ea typeface="ＭＳ Ｐゴシック" pitchFamily="-109" charset="-128"/>
                <a:cs typeface="ＭＳ Ｐゴシック" pitchFamily="-109" charset="-128"/>
              </a:rPr>
              <a:t>Future development</a:t>
            </a:r>
          </a:p>
          <a:p>
            <a:pPr eaLnBrk="1" hangingPunct="1"/>
            <a:r>
              <a:rPr lang="en-US">
                <a:ea typeface="ＭＳ Ｐゴシック" pitchFamily="-109" charset="-128"/>
                <a:cs typeface="ＭＳ Ｐゴシック" pitchFamily="-109" charset="-128"/>
              </a:rPr>
              <a:t>New platforms</a:t>
            </a:r>
          </a:p>
          <a:p>
            <a:pPr eaLnBrk="1" hangingPunct="1"/>
            <a:r>
              <a:rPr lang="en-US">
                <a:ea typeface="ＭＳ Ｐゴシック" pitchFamily="-109" charset="-128"/>
                <a:cs typeface="ＭＳ Ｐゴシック" pitchFamily="-109" charset="-128"/>
              </a:rPr>
              <a:t>Patches</a:t>
            </a:r>
          </a:p>
          <a:p>
            <a:pPr eaLnBrk="1" hangingPunct="1"/>
            <a:r>
              <a:rPr lang="en-US">
                <a:ea typeface="ＭＳ Ｐゴシック" pitchFamily="-109" charset="-128"/>
                <a:cs typeface="ＭＳ Ｐゴシック" pitchFamily="-109" charset="-128"/>
              </a:rPr>
              <a:t>Security</a:t>
            </a:r>
          </a:p>
          <a:p>
            <a:pPr eaLnBrk="1" hangingPunct="1"/>
            <a:r>
              <a:rPr lang="en-US">
                <a:ea typeface="ＭＳ Ｐゴシック" pitchFamily="-109" charset="-128"/>
                <a:cs typeface="ＭＳ Ｐゴシック" pitchFamily="-109" charset="-128"/>
              </a:rPr>
              <a:t>Training</a:t>
            </a:r>
          </a:p>
          <a:p>
            <a:pPr eaLnBrk="1" hangingPunct="1"/>
            <a:r>
              <a:rPr lang="en-US">
                <a:ea typeface="ＭＳ Ｐゴシック" pitchFamily="-109" charset="-128"/>
                <a:cs typeface="ＭＳ Ｐゴシック" pitchFamily="-109" charset="-128"/>
              </a:rPr>
              <a:t>Customer support</a:t>
            </a:r>
          </a:p>
        </p:txBody>
      </p:sp>
      <p:sp>
        <p:nvSpPr>
          <p:cNvPr id="2" name="Footer Placeholder 1"/>
          <p:cNvSpPr>
            <a:spLocks noGrp="1"/>
          </p:cNvSpPr>
          <p:nvPr>
            <p:ph type="ftr" sz="quarter" idx="11"/>
          </p:nvPr>
        </p:nvSpPr>
        <p:spPr/>
        <p:txBody>
          <a:bodyPr/>
          <a:lstStyle/>
          <a:p>
            <a:r>
              <a:rPr lang="sk-SK"/>
              <a:t>© 2019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39</a:t>
            </a:fld>
            <a:endParaRPr lang="en-US"/>
          </a:p>
        </p:txBody>
      </p:sp>
    </p:spTree>
    <p:extLst>
      <p:ext uri="{BB962C8B-B14F-4D97-AF65-F5344CB8AC3E}">
        <p14:creationId xmlns:p14="http://schemas.microsoft.com/office/powerpoint/2010/main" val="393433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http://pbfcomics.com/197</a:t>
            </a:r>
            <a:r>
              <a:rPr lang="en-US" dirty="0"/>
              <a:t> (2014-09-26)</a:t>
            </a:r>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sp>
        <p:nvSpPr>
          <p:cNvPr id="9" name="TextBox 8"/>
          <p:cNvSpPr txBox="1"/>
          <p:nvPr/>
        </p:nvSpPr>
        <p:spPr>
          <a:xfrm>
            <a:off x="0" y="3404452"/>
            <a:ext cx="2581112" cy="1204432"/>
          </a:xfrm>
          <a:prstGeom prst="rect">
            <a:avLst/>
          </a:prstGeom>
          <a:noFill/>
        </p:spPr>
        <p:txBody>
          <a:bodyPr wrap="square" rtlCol="0">
            <a:spAutoFit/>
          </a:bodyPr>
          <a:lstStyle/>
          <a:p>
            <a:pPr>
              <a:lnSpc>
                <a:spcPct val="90000"/>
              </a:lnSpc>
            </a:pPr>
            <a:r>
              <a:rPr lang="en-US" sz="1600" dirty="0">
                <a:hlinkClick r:id="rId3"/>
              </a:rPr>
              <a:t>marginalrevolution.com/marginalrevolution/2014/05/type-i-and-type-ii-errors-simplified.html</a:t>
            </a:r>
            <a:r>
              <a:rPr lang="en-US" sz="1600" dirty="0"/>
              <a:t> (2016-04-11)</a:t>
            </a:r>
          </a:p>
        </p:txBody>
      </p:sp>
      <p:sp>
        <p:nvSpPr>
          <p:cNvPr id="2" name="Slide Number Placeholder 1"/>
          <p:cNvSpPr>
            <a:spLocks noGrp="1"/>
          </p:cNvSpPr>
          <p:nvPr>
            <p:ph type="sldNum" sz="quarter" idx="12"/>
          </p:nvPr>
        </p:nvSpPr>
        <p:spPr/>
        <p:txBody>
          <a:bodyPr/>
          <a:lstStyle/>
          <a:p>
            <a:fld id="{A2A17EAB-8B51-5C40-8776-6683E51FA7A0}" type="slidenum">
              <a:rPr lang="en-US" smtClean="0"/>
              <a:t>40</a:t>
            </a:fld>
            <a:endParaRPr lang="en-US"/>
          </a:p>
        </p:txBody>
      </p:sp>
      <p:pic>
        <p:nvPicPr>
          <p:cNvPr id="3" name="Picture 2"/>
          <p:cNvPicPr>
            <a:picLocks noChangeAspect="1"/>
          </p:cNvPicPr>
          <p:nvPr/>
        </p:nvPicPr>
        <p:blipFill>
          <a:blip r:embed="rId4"/>
          <a:stretch>
            <a:fillRect/>
          </a:stretch>
        </p:blipFill>
        <p:spPr>
          <a:xfrm>
            <a:off x="2660679" y="329129"/>
            <a:ext cx="6234064" cy="4668067"/>
          </a:xfrm>
          <a:prstGeom prst="rect">
            <a:avLst/>
          </a:prstGeom>
        </p:spPr>
      </p:pic>
    </p:spTree>
    <p:extLst>
      <p:ext uri="{BB962C8B-B14F-4D97-AF65-F5344CB8AC3E}">
        <p14:creationId xmlns:p14="http://schemas.microsoft.com/office/powerpoint/2010/main" val="241035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Guest Speaker</a:t>
            </a:r>
          </a:p>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pic>
        <p:nvPicPr>
          <p:cNvPr id="2050" name="Picture 2" descr="Voting Software">
            <a:extLst>
              <a:ext uri="{FF2B5EF4-FFF2-40B4-BE49-F238E27FC236}">
                <a16:creationId xmlns:a16="http://schemas.microsoft.com/office/drawing/2014/main" id="{2A501732-B116-7744-88DA-42DACBFA26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005" y="361950"/>
            <a:ext cx="4750559" cy="4781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87FCC19-481E-E543-B278-EF485E244B9C}"/>
              </a:ext>
            </a:extLst>
          </p:cNvPr>
          <p:cNvSpPr txBox="1"/>
          <p:nvPr/>
        </p:nvSpPr>
        <p:spPr>
          <a:xfrm>
            <a:off x="0" y="4262583"/>
            <a:ext cx="4055149" cy="341632"/>
          </a:xfrm>
          <a:prstGeom prst="rect">
            <a:avLst/>
          </a:prstGeom>
          <a:noFill/>
        </p:spPr>
        <p:txBody>
          <a:bodyPr wrap="none" rtlCol="0">
            <a:spAutoFit/>
          </a:bodyPr>
          <a:lstStyle/>
          <a:p>
            <a:pPr>
              <a:lnSpc>
                <a:spcPct val="90000"/>
              </a:lnSpc>
            </a:pPr>
            <a:r>
              <a:rPr lang="en-US" dirty="0">
                <a:hlinkClick r:id="rId4"/>
              </a:rPr>
              <a:t>https://xkcd.com/2030/</a:t>
            </a:r>
            <a:r>
              <a:rPr lang="en-US" dirty="0"/>
              <a:t> (2018-09-21)</a:t>
            </a:r>
          </a:p>
        </p:txBody>
      </p:sp>
      <p:sp>
        <p:nvSpPr>
          <p:cNvPr id="10" name="Action Button: Movie 9">
            <a:hlinkClick r:id="rId5" highlightClick="1"/>
            <a:extLst>
              <a:ext uri="{FF2B5EF4-FFF2-40B4-BE49-F238E27FC236}">
                <a16:creationId xmlns:a16="http://schemas.microsoft.com/office/drawing/2014/main" id="{A2551F5C-9A9C-394D-9522-06D7B3D9D105}"/>
              </a:ext>
            </a:extLst>
          </p:cNvPr>
          <p:cNvSpPr/>
          <p:nvPr/>
        </p:nvSpPr>
        <p:spPr>
          <a:xfrm>
            <a:off x="3506569" y="471291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Autofit/>
          </a:bodyPr>
          <a:lstStyle/>
          <a:p>
            <a:pPr>
              <a:lnSpc>
                <a:spcPct val="120000"/>
              </a:lnSpc>
              <a:spcBef>
                <a:spcPts val="600"/>
              </a:spcBef>
            </a:pPr>
            <a:r>
              <a:rPr lang="en-US" sz="1200" dirty="0"/>
              <a:t>pp. 366 Any false arrests since 1989?</a:t>
            </a:r>
          </a:p>
          <a:p>
            <a:pPr>
              <a:lnSpc>
                <a:spcPct val="120000"/>
              </a:lnSpc>
              <a:spcBef>
                <a:spcPts val="600"/>
              </a:spcBef>
            </a:pPr>
            <a:r>
              <a:rPr lang="en-US" sz="1200" dirty="0"/>
              <a:t>pp. 368 Argument assumes DB cannot exist without existing inaccuracies. </a:t>
            </a:r>
          </a:p>
          <a:p>
            <a:pPr>
              <a:lnSpc>
                <a:spcPct val="120000"/>
              </a:lnSpc>
              <a:spcBef>
                <a:spcPts val="600"/>
              </a:spcBef>
            </a:pPr>
            <a:r>
              <a:rPr lang="en-US" sz="1200" dirty="0"/>
              <a:t>pp. 373 This is not to keep the PATRIOT system from responding to false alarms.</a:t>
            </a:r>
          </a:p>
          <a:p>
            <a:pPr>
              <a:lnSpc>
                <a:spcPct val="120000"/>
              </a:lnSpc>
              <a:spcBef>
                <a:spcPts val="600"/>
              </a:spcBef>
            </a:pPr>
            <a:r>
              <a:rPr lang="en-US" sz="1200" dirty="0"/>
              <a:t>pp. 375 Always encapsulate units! Not clear if SW involved.</a:t>
            </a:r>
          </a:p>
          <a:p>
            <a:pPr>
              <a:lnSpc>
                <a:spcPct val="120000"/>
              </a:lnSpc>
              <a:spcBef>
                <a:spcPts val="600"/>
              </a:spcBef>
            </a:pPr>
            <a:r>
              <a:rPr lang="en-US" sz="1200" dirty="0"/>
              <a:t>pp. 376 Any SW diffs between Mars Missions?</a:t>
            </a:r>
          </a:p>
          <a:p>
            <a:pPr>
              <a:lnSpc>
                <a:spcPct val="120000"/>
              </a:lnSpc>
              <a:spcBef>
                <a:spcPts val="600"/>
              </a:spcBef>
            </a:pPr>
            <a:r>
              <a:rPr lang="en-US" sz="1200" dirty="0"/>
              <a:t>pp. 378 Why did the Tokyo Stock Exchange refuse?</a:t>
            </a:r>
          </a:p>
          <a:p>
            <a:pPr>
              <a:lnSpc>
                <a:spcPct val="120000"/>
              </a:lnSpc>
              <a:spcBef>
                <a:spcPts val="600"/>
              </a:spcBef>
            </a:pPr>
            <a:r>
              <a:rPr lang="en-US" sz="1200" dirty="0"/>
              <a:t>pp. 380 Republicans and Florida?</a:t>
            </a:r>
          </a:p>
          <a:p>
            <a:pPr>
              <a:lnSpc>
                <a:spcPct val="120000"/>
              </a:lnSpc>
              <a:spcBef>
                <a:spcPts val="600"/>
              </a:spcBef>
            </a:pPr>
            <a:r>
              <a:rPr lang="en-US" sz="1200" dirty="0"/>
              <a:t>pp. 381. Do the second thoughts on DRE machines make the interview at end Chapter’s end less relevant?</a:t>
            </a:r>
          </a:p>
        </p:txBody>
      </p:sp>
      <p:sp>
        <p:nvSpPr>
          <p:cNvPr id="11" name="Content Placeholder 10"/>
          <p:cNvSpPr>
            <a:spLocks noGrp="1"/>
          </p:cNvSpPr>
          <p:nvPr>
            <p:ph sz="half" idx="2"/>
          </p:nvPr>
        </p:nvSpPr>
        <p:spPr/>
        <p:txBody>
          <a:bodyPr>
            <a:normAutofit/>
          </a:bodyPr>
          <a:lstStyle/>
          <a:p>
            <a:pPr>
              <a:lnSpc>
                <a:spcPct val="120000"/>
              </a:lnSpc>
              <a:spcBef>
                <a:spcPts val="600"/>
              </a:spcBef>
            </a:pPr>
            <a:r>
              <a:rPr lang="en-US" sz="1200" dirty="0"/>
              <a:t>pp. 389 No simulation examples since 2002?</a:t>
            </a:r>
          </a:p>
          <a:p>
            <a:pPr>
              <a:lnSpc>
                <a:spcPct val="120000"/>
              </a:lnSpc>
              <a:spcBef>
                <a:spcPts val="600"/>
              </a:spcBef>
            </a:pPr>
            <a:r>
              <a:rPr lang="en-US" sz="1200" dirty="0"/>
              <a:t>pp. 390 Did The Limits to Growth predictions motivate people to change?</a:t>
            </a:r>
          </a:p>
          <a:p>
            <a:pPr>
              <a:lnSpc>
                <a:spcPct val="120000"/>
              </a:lnSpc>
              <a:spcBef>
                <a:spcPts val="600"/>
              </a:spcBef>
            </a:pPr>
            <a:r>
              <a:rPr lang="en-US" sz="1200" dirty="0"/>
              <a:t>pp. 392 What happened to Verification?</a:t>
            </a:r>
          </a:p>
          <a:p>
            <a:pPr>
              <a:lnSpc>
                <a:spcPct val="120000"/>
              </a:lnSpc>
              <a:spcBef>
                <a:spcPts val="600"/>
              </a:spcBef>
            </a:pPr>
            <a:r>
              <a:rPr lang="en-US" sz="1200" dirty="0"/>
              <a:t>pp. 394 “satisfies the specification” = verification. “needs of the user” = validation.</a:t>
            </a:r>
          </a:p>
          <a:p>
            <a:pPr>
              <a:lnSpc>
                <a:spcPct val="120000"/>
              </a:lnSpc>
              <a:spcBef>
                <a:spcPts val="600"/>
              </a:spcBef>
            </a:pPr>
            <a:r>
              <a:rPr lang="en-US" sz="1200" dirty="0"/>
              <a:t>pp. 395 SW quality since 2009?</a:t>
            </a:r>
          </a:p>
          <a:p>
            <a:pPr>
              <a:lnSpc>
                <a:spcPct val="120000"/>
              </a:lnSpc>
              <a:spcBef>
                <a:spcPts val="600"/>
              </a:spcBef>
            </a:pPr>
            <a:r>
              <a:rPr lang="en-US" sz="1200" dirty="0"/>
              <a:t>pp. 396 Gender bias nice addition!</a:t>
            </a:r>
          </a:p>
          <a:p>
            <a:pPr>
              <a:lnSpc>
                <a:spcPct val="120000"/>
              </a:lnSpc>
              <a:spcBef>
                <a:spcPts val="600"/>
              </a:spcBef>
            </a:pPr>
            <a:r>
              <a:rPr lang="en-US" sz="1200" dirty="0"/>
              <a:t>pp. 406 21, source from 2004, is it implemented yet? 23 like game release question in next chapter.</a:t>
            </a:r>
          </a:p>
          <a:p>
            <a:pPr>
              <a:lnSpc>
                <a:spcPct val="120000"/>
              </a:lnSpc>
              <a:spcBef>
                <a:spcPts val="600"/>
              </a:spcBef>
            </a:pPr>
            <a:r>
              <a:rPr lang="en-US" sz="1200" dirty="0"/>
              <a:t>Questions I liked: 10, 12, 16, 17, 18, 20, 21</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
        <p:nvSpPr>
          <p:cNvPr id="7" name="Action Button: Movie 6">
            <a:hlinkClick r:id="rId3" highlightClick="1"/>
            <a:extLst>
              <a:ext uri="{FF2B5EF4-FFF2-40B4-BE49-F238E27FC236}">
                <a16:creationId xmlns:a16="http://schemas.microsoft.com/office/drawing/2014/main" id="{CE709A9D-C24E-0E4A-935C-5EA03E010444}"/>
              </a:ext>
            </a:extLst>
          </p:cNvPr>
          <p:cNvSpPr/>
          <p:nvPr/>
        </p:nvSpPr>
        <p:spPr>
          <a:xfrm>
            <a:off x="4374037" y="4712914"/>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4072"/>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Guest Speaker</a:t>
            </a:r>
          </a:p>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5624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Prepare for Debate</a:t>
            </a:r>
          </a:p>
          <a:p>
            <a:pPr lvl="1"/>
            <a:r>
              <a:rPr lang="en-US" dirty="0"/>
              <a:t>From Chapter 9 In-class Exercises # 24.</a:t>
            </a:r>
          </a:p>
          <a:p>
            <a:pPr lvl="1"/>
            <a:r>
              <a:rPr lang="en-US" dirty="0"/>
              <a:t>Should the company produce the game?</a:t>
            </a:r>
          </a:p>
          <a:p>
            <a:pPr lvl="1"/>
            <a:r>
              <a:rPr lang="en-US" dirty="0"/>
              <a:t>Use the SWE Code Of Ethics as the basis for your argument.</a:t>
            </a:r>
          </a:p>
          <a:p>
            <a:pPr lvl="1"/>
            <a:r>
              <a:rPr lang="en-US" dirty="0"/>
              <a:t>Use other sources for supporting data</a:t>
            </a:r>
          </a:p>
          <a:p>
            <a:r>
              <a:rPr lang="en-US" dirty="0"/>
              <a:t>Optional 1 paper on topic, lowest paper grade will be dropped</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1794010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Importance of Mission Critical Systems:</a:t>
            </a:r>
            <a:br>
              <a:rPr lang="en-US" dirty="0"/>
            </a:br>
            <a:r>
              <a:rPr lang="en-US" sz="2000" dirty="0"/>
              <a:t>The recent incidents with the 737 MAX </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David Vollum</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2827662236"/>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27826</TotalTime>
  <Words>3965</Words>
  <Application>Microsoft Macintosh PowerPoint</Application>
  <PresentationFormat>On-screen Show (16:9)</PresentationFormat>
  <Paragraphs>517</Paragraphs>
  <Slides>40</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ＭＳ Ｐゴシック</vt:lpstr>
      <vt:lpstr>Arial</vt:lpstr>
      <vt:lpstr>Calibri</vt:lpstr>
      <vt:lpstr>Cambria</vt:lpstr>
      <vt:lpstr>Red Radial 16x9</vt:lpstr>
      <vt:lpstr>Class 9 Errors Failures Risks</vt:lpstr>
      <vt:lpstr>Survey Results (1/6 Participation) Too Low for Stats</vt:lpstr>
      <vt:lpstr>Grades To Date</vt:lpstr>
      <vt:lpstr>PowerPoint Presentation</vt:lpstr>
      <vt:lpstr>Overview</vt:lpstr>
      <vt:lpstr>My Reading Notes</vt:lpstr>
      <vt:lpstr>Overview</vt:lpstr>
      <vt:lpstr>Assignment</vt:lpstr>
      <vt:lpstr>The Importance of Mission Critical Systems: The recent incidents with the 737 MAX </vt:lpstr>
      <vt:lpstr>Overview of the Accidents </vt:lpstr>
      <vt:lpstr>What is the MCas System</vt:lpstr>
      <vt:lpstr>What Failed in this case?</vt:lpstr>
      <vt:lpstr>FAA and Boeing Response</vt:lpstr>
      <vt:lpstr>What can be learned from these incidents</vt:lpstr>
      <vt:lpstr>References</vt:lpstr>
      <vt:lpstr>Self Driving Vehicles and Safety</vt:lpstr>
      <vt:lpstr>Introduction</vt:lpstr>
      <vt:lpstr>History of the Technology</vt:lpstr>
      <vt:lpstr>Case Study: Uber</vt:lpstr>
      <vt:lpstr>Case Study: Uber (cont.)</vt:lpstr>
      <vt:lpstr>Conclusion</vt:lpstr>
      <vt:lpstr>References</vt:lpstr>
      <vt:lpstr>References (cont.)</vt:lpstr>
      <vt:lpstr>Autonomous weapons systems</vt:lpstr>
      <vt:lpstr>What are autonomous weapons systems?</vt:lpstr>
      <vt:lpstr>Current examples</vt:lpstr>
      <vt:lpstr>Arguments</vt:lpstr>
      <vt:lpstr>Distinction and proportionality</vt:lpstr>
      <vt:lpstr>Conclusion</vt:lpstr>
      <vt:lpstr>References</vt:lpstr>
      <vt:lpstr>Class 9 The End</vt:lpstr>
      <vt:lpstr>Reliability Of Statistics</vt:lpstr>
      <vt:lpstr>Cost-Benefit Analysis</vt:lpstr>
      <vt:lpstr>Risk-Benefit Analysis</vt:lpstr>
      <vt:lpstr>Limitations to  Risk-Benefit Analysis</vt:lpstr>
      <vt:lpstr>Some Measures</vt:lpstr>
      <vt:lpstr>Relying Too Much</vt:lpstr>
      <vt:lpstr>Producing Good Software</vt:lpstr>
      <vt:lpstr>Plan For The Long Term</vt:lpstr>
      <vt:lpstr>PowerPoint Presentation</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371</cp:revision>
  <dcterms:created xsi:type="dcterms:W3CDTF">2014-08-25T02:19:16Z</dcterms:created>
  <dcterms:modified xsi:type="dcterms:W3CDTF">2019-04-10T01:40:27Z</dcterms:modified>
</cp:coreProperties>
</file>