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306" r:id="rId3"/>
    <p:sldId id="259" r:id="rId4"/>
    <p:sldId id="261" r:id="rId5"/>
    <p:sldId id="267" r:id="rId6"/>
    <p:sldId id="307" r:id="rId7"/>
    <p:sldId id="310" r:id="rId8"/>
    <p:sldId id="311" r:id="rId9"/>
    <p:sldId id="270" r:id="rId10"/>
    <p:sldId id="312" r:id="rId11"/>
    <p:sldId id="313" r:id="rId12"/>
    <p:sldId id="274" r:id="rId13"/>
    <p:sldId id="314" r:id="rId14"/>
    <p:sldId id="315" r:id="rId15"/>
    <p:sldId id="316" r:id="rId16"/>
    <p:sldId id="317" r:id="rId17"/>
    <p:sldId id="268" r:id="rId18"/>
    <p:sldId id="276" r:id="rId19"/>
    <p:sldId id="272" r:id="rId20"/>
    <p:sldId id="271" r:id="rId21"/>
    <p:sldId id="273" r:id="rId22"/>
    <p:sldId id="277" r:id="rId23"/>
    <p:sldId id="275" r:id="rId24"/>
    <p:sldId id="318" r:id="rId25"/>
    <p:sldId id="319" r:id="rId26"/>
    <p:sldId id="320" r:id="rId27"/>
    <p:sldId id="321" r:id="rId28"/>
    <p:sldId id="322" r:id="rId29"/>
    <p:sldId id="323" r:id="rId30"/>
    <p:sldId id="324" r:id="rId31"/>
    <p:sldId id="325" r:id="rId32"/>
    <p:sldId id="326" r:id="rId33"/>
    <p:sldId id="327" r:id="rId34"/>
    <p:sldId id="282" r:id="rId35"/>
    <p:sldId id="283" r:id="rId36"/>
    <p:sldId id="328" r:id="rId37"/>
    <p:sldId id="278" r:id="rId38"/>
    <p:sldId id="330" r:id="rId39"/>
    <p:sldId id="269"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10"/>
            <p14:sldId id="311"/>
            <p14:sldId id="270"/>
            <p14:sldId id="312"/>
            <p14:sldId id="313"/>
            <p14:sldId id="274"/>
            <p14:sldId id="314"/>
            <p14:sldId id="315"/>
            <p14:sldId id="316"/>
            <p14:sldId id="317"/>
            <p14:sldId id="268"/>
            <p14:sldId id="276"/>
            <p14:sldId id="272"/>
            <p14:sldId id="271"/>
            <p14:sldId id="273"/>
            <p14:sldId id="277"/>
            <p14:sldId id="275"/>
            <p14:sldId id="318"/>
            <p14:sldId id="319"/>
            <p14:sldId id="320"/>
            <p14:sldId id="321"/>
            <p14:sldId id="322"/>
            <p14:sldId id="323"/>
            <p14:sldId id="324"/>
            <p14:sldId id="325"/>
            <p14:sldId id="326"/>
            <p14:sldId id="327"/>
            <p14:sldId id="282"/>
            <p14:sldId id="283"/>
            <p14:sldId id="328"/>
            <p14:sldId id="278"/>
            <p14:sldId id="330"/>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2" autoAdjust="0"/>
    <p:restoredTop sz="79670" autoAdjust="0"/>
  </p:normalViewPr>
  <p:slideViewPr>
    <p:cSldViewPr snapToGrid="0" snapToObjects="1">
      <p:cViewPr varScale="1">
        <p:scale>
          <a:sx n="133" d="100"/>
          <a:sy n="133" d="100"/>
        </p:scale>
        <p:origin x="456"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impact on content. 10:04 minute videos on YouTube caused by preference for 10 minute videos.</a:t>
            </a:r>
          </a:p>
          <a:p>
            <a:endParaRPr lang="en-US" dirty="0"/>
          </a:p>
          <a:p>
            <a:r>
              <a:rPr lang="en-US" dirty="0"/>
              <a:t>Facebook made an algorithm change in 2018 to prioritize posts that sparked conversations between close friends and family.</a:t>
            </a:r>
          </a:p>
          <a:p>
            <a:endParaRPr lang="en-US" dirty="0"/>
          </a:p>
          <a:p>
            <a:r>
              <a:rPr lang="en-US" dirty="0"/>
              <a:t>Pages saw a 50% decline in views.</a:t>
            </a:r>
          </a:p>
          <a:p>
            <a:endParaRPr lang="en-US" dirty="0"/>
          </a:p>
          <a:p>
            <a:r>
              <a:rPr lang="en-US" dirty="0"/>
              <a:t>KAP addition:</a:t>
            </a:r>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76198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feedback loop of emotions is also created by these algorithms.</a:t>
            </a:r>
          </a:p>
          <a:p>
            <a:endParaRPr lang="en-US" dirty="0"/>
          </a:p>
          <a:p>
            <a:r>
              <a:rPr lang="en-US" dirty="0"/>
              <a:t>Most potent videos are selected by algorithms as well as people, helping the process shown in the video</a:t>
            </a:r>
          </a:p>
          <a:p>
            <a:endParaRPr lang="en-US" dirty="0"/>
          </a:p>
          <a:p>
            <a:r>
              <a:rPr lang="en-US" dirty="0"/>
              <a:t>Graphic is from a 2018 study done using </a:t>
            </a:r>
            <a:r>
              <a:rPr lang="en-US" dirty="0" err="1"/>
              <a:t>Youtube</a:t>
            </a:r>
            <a:r>
              <a:rPr lang="en-US" dirty="0"/>
              <a:t> recommendation feeds.</a:t>
            </a:r>
          </a:p>
          <a:p>
            <a:r>
              <a:rPr lang="en-US" dirty="0"/>
              <a:t>Found that emotions found in popular videos influence users, who then elect videos based on these emotions.</a:t>
            </a:r>
          </a:p>
          <a:p>
            <a:r>
              <a:rPr lang="en-US" dirty="0"/>
              <a:t>These video selections then change the algorithm.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1359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websites use engagement or positive experiences to score how well their algorithms are doing.</a:t>
            </a:r>
          </a:p>
          <a:p>
            <a:r>
              <a:rPr lang="en-US" dirty="0"/>
              <a:t>Facebook did before the 2018 update.</a:t>
            </a:r>
          </a:p>
          <a:p>
            <a:endParaRPr lang="en-US" dirty="0"/>
          </a:p>
          <a:p>
            <a:r>
              <a:rPr lang="en-US" dirty="0"/>
              <a:t>Users prefer content that confirms their previously held notions, while the algorithm serves it to them.</a:t>
            </a:r>
          </a:p>
          <a:p>
            <a:r>
              <a:rPr lang="en-US" dirty="0"/>
              <a:t>This creates echo chambers, people within group discussing amongst themselves, helping the totem creation shown in video.</a:t>
            </a:r>
          </a:p>
          <a:p>
            <a:endParaRPr lang="en-US" dirty="0"/>
          </a:p>
          <a:p>
            <a:endParaRPr lang="en-US" dirty="0"/>
          </a:p>
          <a:p>
            <a:r>
              <a:rPr lang="en-US" dirty="0"/>
              <a:t>This causes polarization in society. People who deviate one way will be pulled to the extreme. </a:t>
            </a:r>
          </a:p>
          <a:p>
            <a:r>
              <a:rPr lang="en-US" dirty="0"/>
              <a:t>The x axis represents how much a user prefers videos sorted into either science or conspiracy.</a:t>
            </a:r>
          </a:p>
          <a:p>
            <a:r>
              <a:rPr lang="en-US" dirty="0"/>
              <a:t>Note the small bump in the middle that was not far enough in either direction to start this polarizing effect.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84819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concerns.</a:t>
            </a:r>
          </a:p>
          <a:p>
            <a:endParaRPr lang="en-US" dirty="0"/>
          </a:p>
          <a:p>
            <a:r>
              <a:rPr lang="en-US" dirty="0"/>
              <a:t>Is the collection of your data a privacy violation?</a:t>
            </a:r>
          </a:p>
          <a:p>
            <a:r>
              <a:rPr lang="en-US" dirty="0"/>
              <a:t>Users should be made more aware of this process.</a:t>
            </a:r>
          </a:p>
          <a:p>
            <a:endParaRPr lang="en-US" dirty="0"/>
          </a:p>
          <a:p>
            <a:r>
              <a:rPr lang="en-US" dirty="0"/>
              <a:t>User data is constantly being collected for usage in creating algorithms.</a:t>
            </a:r>
          </a:p>
          <a:p>
            <a:r>
              <a:rPr lang="en-US" dirty="0"/>
              <a:t>People usually aren’t aware of how much data is being mitered, collected, and monetized.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data is then used to refine valuable algorithms that have far reaching impact, influencing the users opinion, state of mind, or purchasing habits.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Users should be made more aware of the usage and collection of their data, and be more aware of how the biases of the algorithms will influence them, just as they need to be aware of how their own cognitive biases affect them.</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54337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detail about Android apps has been that they ask  more permissions than what they need. Before the creation of Android 6.0  app permissions were shown to the users when downloading the app and users had to accept these permissions. Users were always worried about this as they had no clue why a certain app would ask for certain privileges or permissions. As shown in the  picture you can see that a simple game of Angry Bird  was requesting access to phone calls and wanted to read phone state and identity, which meant giving the game more than it needed. </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28880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Android apps now ask users for permissions, and users can go into settings and change what they previously chose for permissions. This allows users more control over the device as the users can decline  whatever permission they feel is a threat to them. This change was introduced in Android 6.0 (Marshmallow) and has continued all the way up to Android 8.0( Oreo).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58477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Permissions can be divided into 3 groups USER, VENDOR and Ambiguous. User is anything that is essential to app functionality, vendor  is anything that does not server main functionality. Ambiguous is a permission that has the potential to be used maliciously and is often optional. From a study conducted, the chart  shows that out of Social apps ask for the most information, on an average they ask for about 25 permissions, which is the highest among all the categories. This could mean that social apps ask for the most permissions which is about 5 times as Reference Apps. This table shows that in total on average an android app asks for about 14 permissions, which again means that most of the android apps ask for more permissions than they need. </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10550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Pre-Installed apps already have permissions to get access to user data </a:t>
            </a:r>
          </a:p>
          <a:p>
            <a:r>
              <a:rPr lang="en-US" dirty="0"/>
              <a:t>Facebook had logs of all users. A user posted this image of his call logs between him and his girlfriend that Facebook collected. The person who posted this on twitter was not sure of how Facebook managed to get the entire call log between him and his girlfriend.  Although what was the case Is when the app is started Facebook it has an Opt-In feature which is by default on for users without even their consent. This feature allows Facebook to sync call and text history saying that it makes it easier for them to connect people to their friends . This is only a feature on Android. </a:t>
            </a:r>
          </a:p>
          <a:p>
            <a:r>
              <a:rPr lang="en-US" dirty="0"/>
              <a:t>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12546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Apps ask for information, however once agreed to give, they have access to that information and to do whatever with it until the user turns it off. Facebook shared data of 87 million users with Cambridge Analytica . Most of this happens due to vendor and ambiguous permissions. Users accept such permissions because there is not much information given to the user about it. Uber however used the feature of data mining in its car ride app to prevent cops from using the service. If that wasn’t enough they even tracked a user’s location even when they were not using the app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45745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when Pokémon go abused it’s internal storage permission . Users normally gave this permission to the game to create game save files and other game related data in the internal storage, hence all users would give the app this permission. However Niantic misused this permission and checked the storage to figure out if the device was rooted. This is because some cheats can be installed after a device is rooted. Although this does not necessarily mean that rooting is the same as cheating as there were many users who rooted their phone just to get better functionality and performance from the device. What was more worrying was when users turned declined the permission to allow </a:t>
            </a:r>
            <a:r>
              <a:rPr lang="en-US" dirty="0" err="1"/>
              <a:t>Pokemon</a:t>
            </a:r>
            <a:r>
              <a:rPr lang="en-US" dirty="0"/>
              <a:t> go to access storage it still was able to check the storage and prevent rooted users from playing the game.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10115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android apps ask for  permissions more than they need. Most of these permissions are user permissions that are used in the main functionality of the app however there are some permissions that are not at all useful in the app and can give apps the data and crucial information about the user. Such as a game for example wanting access to contacts or phone settings.  Hence users should be careful about what they agree to as a lot of the apps can misuse this information as it is found that an average of 7 in 10 apps share data. Some permissions can also be exploited by an app as was the case for Pokémon Go where it exploited it’s permission to access the storage and was even able to do so when not given the permission to access storage. Hence Laws should be passed that ensure that an application does not ask for information aside from what it already needs for the app to run.</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49824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First </a:t>
            </a:r>
            <a:r>
              <a:rPr lang="en-US" sz="1200" kern="1200" dirty="0">
                <a:solidFill>
                  <a:schemeClr val="tx1"/>
                </a:solidFill>
                <a:effectLst/>
                <a:latin typeface="+mn-lt"/>
                <a:ea typeface="+mn-ea"/>
                <a:cs typeface="+mn-cs"/>
              </a:rPr>
              <a:t>I need to explain the background information</a:t>
            </a:r>
          </a:p>
          <a:p>
            <a:pPr lvl="0"/>
            <a:r>
              <a:rPr lang="en-US" sz="1200" kern="1200" dirty="0">
                <a:solidFill>
                  <a:schemeClr val="tx1"/>
                </a:solidFill>
                <a:effectLst/>
                <a:latin typeface="+mn-lt"/>
                <a:ea typeface="+mn-ea"/>
                <a:cs typeface="+mn-cs"/>
              </a:rPr>
              <a:t>Some of this touches on stuff covered in the textbook, but it is nonetheless relevant to develop my case</a:t>
            </a:r>
          </a:p>
          <a:p>
            <a:r>
              <a:rPr lang="en-US" sz="1200" kern="1200" dirty="0">
                <a:solidFill>
                  <a:schemeClr val="tx1"/>
                </a:solidFill>
                <a:effectLst/>
                <a:latin typeface="+mn-lt"/>
                <a:ea typeface="+mn-ea"/>
                <a:cs typeface="+mn-cs"/>
              </a:rPr>
              <a:t>Workplace Delinquency</a:t>
            </a:r>
          </a:p>
          <a:p>
            <a:pPr lvl="0"/>
            <a:r>
              <a:rPr lang="en-US" sz="1200" kern="1200" dirty="0">
                <a:solidFill>
                  <a:schemeClr val="tx1"/>
                </a:solidFill>
                <a:effectLst/>
                <a:latin typeface="+mn-lt"/>
                <a:ea typeface="+mn-ea"/>
                <a:cs typeface="+mn-cs"/>
              </a:rPr>
              <a:t>Delinquencies can be considered anything that goes against the sanctions of a company or employer</a:t>
            </a:r>
          </a:p>
          <a:p>
            <a:pPr lvl="0"/>
            <a:r>
              <a:rPr lang="en-US" sz="1200" kern="1200" dirty="0">
                <a:solidFill>
                  <a:schemeClr val="tx1"/>
                </a:solidFill>
                <a:effectLst/>
                <a:latin typeface="+mn-lt"/>
                <a:ea typeface="+mn-ea"/>
                <a:cs typeface="+mn-cs"/>
              </a:rPr>
              <a:t>There are many types of this but to give you an idea: Sabotage, Harassment, Vandalism, Misuse of Assets</a:t>
            </a:r>
          </a:p>
          <a:p>
            <a:r>
              <a:rPr lang="en-US" sz="1200" kern="1200" dirty="0">
                <a:solidFill>
                  <a:schemeClr val="tx1"/>
                </a:solidFill>
                <a:effectLst/>
                <a:latin typeface="+mn-lt"/>
                <a:ea typeface="+mn-ea"/>
                <a:cs typeface="+mn-cs"/>
              </a:rPr>
              <a:t>Time Theft</a:t>
            </a:r>
          </a:p>
          <a:p>
            <a:pPr lvl="0"/>
            <a:r>
              <a:rPr lang="en-US" sz="1200" kern="1200" dirty="0">
                <a:solidFill>
                  <a:schemeClr val="tx1"/>
                </a:solidFill>
                <a:effectLst/>
                <a:latin typeface="+mn-lt"/>
                <a:ea typeface="+mn-ea"/>
                <a:cs typeface="+mn-cs"/>
              </a:rPr>
              <a:t>One specific occurrence of Delinquency is Time Theft</a:t>
            </a:r>
          </a:p>
          <a:p>
            <a:pPr lvl="0"/>
            <a:r>
              <a:rPr lang="en-US" sz="1200" kern="1200" dirty="0">
                <a:solidFill>
                  <a:schemeClr val="tx1"/>
                </a:solidFill>
                <a:effectLst/>
                <a:latin typeface="+mn-lt"/>
                <a:ea typeface="+mn-ea"/>
                <a:cs typeface="+mn-cs"/>
              </a:rPr>
              <a:t>This is what we would refer to as slacking off, not doing work during company hours</a:t>
            </a:r>
          </a:p>
          <a:p>
            <a:pPr lvl="0"/>
            <a:r>
              <a:rPr lang="en-US" sz="1200" kern="1200" dirty="0">
                <a:solidFill>
                  <a:schemeClr val="tx1"/>
                </a:solidFill>
                <a:effectLst/>
                <a:latin typeface="+mn-lt"/>
                <a:ea typeface="+mn-ea"/>
                <a:cs typeface="+mn-cs"/>
              </a:rPr>
              <a:t>This may seem trivial at first, but to companies this is no joke</a:t>
            </a:r>
          </a:p>
          <a:p>
            <a:r>
              <a:rPr lang="en-US" sz="1200" kern="1200" dirty="0">
                <a:solidFill>
                  <a:schemeClr val="tx1"/>
                </a:solidFill>
                <a:effectLst/>
                <a:latin typeface="+mn-lt"/>
                <a:ea typeface="+mn-ea"/>
                <a:cs typeface="+mn-cs"/>
              </a:rPr>
              <a:t>Employer Prevention</a:t>
            </a:r>
          </a:p>
          <a:p>
            <a:pPr lvl="0"/>
            <a:r>
              <a:rPr lang="en-US" sz="1200" kern="1200" dirty="0">
                <a:solidFill>
                  <a:schemeClr val="tx1"/>
                </a:solidFill>
                <a:effectLst/>
                <a:latin typeface="+mn-lt"/>
                <a:ea typeface="+mn-ea"/>
                <a:cs typeface="+mn-cs"/>
              </a:rPr>
              <a:t>While these are clearly undesirable in their own right, all these issues boil down to one bigger issues for employers: they cost money</a:t>
            </a:r>
          </a:p>
          <a:p>
            <a:pPr lvl="0"/>
            <a:r>
              <a:rPr lang="en-US" sz="1200" kern="1200" dirty="0">
                <a:solidFill>
                  <a:schemeClr val="tx1"/>
                </a:solidFill>
                <a:effectLst/>
                <a:latin typeface="+mn-lt"/>
                <a:ea typeface="+mn-ea"/>
                <a:cs typeface="+mn-cs"/>
              </a:rPr>
              <a:t>Companies want to prevent money loss</a:t>
            </a:r>
          </a:p>
          <a:p>
            <a:pPr lvl="0"/>
            <a:r>
              <a:rPr lang="en-US" sz="1200" kern="1200" dirty="0">
                <a:solidFill>
                  <a:schemeClr val="tx1"/>
                </a:solidFill>
                <a:effectLst/>
                <a:latin typeface="+mn-lt"/>
                <a:ea typeface="+mn-ea"/>
                <a:cs typeface="+mn-cs"/>
              </a:rPr>
              <a:t>By “right”, I refer to methods of employee selection oriented towards certain characteristics and personality traits that weed out potential delinquents in the first phases</a:t>
            </a:r>
          </a:p>
          <a:p>
            <a:r>
              <a:rPr lang="en-US" sz="1200" kern="1200" dirty="0">
                <a:solidFill>
                  <a:schemeClr val="tx1"/>
                </a:solidFill>
                <a:effectLst/>
                <a:latin typeface="+mn-lt"/>
                <a:ea typeface="+mn-ea"/>
                <a:cs typeface="+mn-cs"/>
              </a:rPr>
              <a:t>Types of Computer Monitoring</a:t>
            </a:r>
          </a:p>
          <a:p>
            <a:pPr lvl="0"/>
            <a:r>
              <a:rPr lang="en-US" sz="1200" kern="1200" dirty="0">
                <a:solidFill>
                  <a:schemeClr val="tx1"/>
                </a:solidFill>
                <a:effectLst/>
                <a:latin typeface="+mn-lt"/>
                <a:ea typeface="+mn-ea"/>
                <a:cs typeface="+mn-cs"/>
              </a:rPr>
              <a:t>Computer Monitoring has two predominant components</a:t>
            </a:r>
          </a:p>
          <a:p>
            <a:pPr lvl="0"/>
            <a:r>
              <a:rPr lang="en-US" sz="1200" kern="1200" dirty="0">
                <a:solidFill>
                  <a:schemeClr val="tx1"/>
                </a:solidFill>
                <a:effectLst/>
                <a:latin typeface="+mn-lt"/>
                <a:ea typeface="+mn-ea"/>
                <a:cs typeface="+mn-cs"/>
              </a:rPr>
              <a:t>There are clearly benefits and substantial reasons for many iterations of surveillance</a:t>
            </a:r>
          </a:p>
          <a:p>
            <a:pPr lvl="0"/>
            <a:r>
              <a:rPr lang="en-US" sz="1200" kern="1200" dirty="0">
                <a:solidFill>
                  <a:schemeClr val="tx1"/>
                </a:solidFill>
                <a:effectLst/>
                <a:latin typeface="+mn-lt"/>
                <a:ea typeface="+mn-ea"/>
                <a:cs typeface="+mn-cs"/>
              </a:rPr>
              <a:t>The question I pose is… Is Computer Monitoring Effective in Preventing Time Theft</a:t>
            </a:r>
          </a:p>
          <a:p>
            <a:pPr lvl="0"/>
            <a:r>
              <a:rPr lang="en-US" sz="1200" kern="1200" dirty="0">
                <a:solidFill>
                  <a:schemeClr val="tx1"/>
                </a:solidFill>
                <a:effectLst/>
                <a:latin typeface="+mn-lt"/>
                <a:ea typeface="+mn-ea"/>
                <a:cs typeface="+mn-cs"/>
              </a:rPr>
              <a:t>My argument is NO</a:t>
            </a:r>
          </a:p>
          <a:p>
            <a:pPr lvl="0"/>
            <a:r>
              <a:rPr lang="en-US" sz="1200" kern="1200" dirty="0">
                <a:solidFill>
                  <a:schemeClr val="tx1"/>
                </a:solidFill>
                <a:effectLst/>
                <a:latin typeface="+mn-lt"/>
                <a:ea typeface="+mn-ea"/>
                <a:cs typeface="+mn-cs"/>
              </a:rPr>
              <a:t>By this, I do not mean that it is without use</a:t>
            </a:r>
          </a:p>
          <a:p>
            <a:pPr lvl="0"/>
            <a:r>
              <a:rPr lang="en-US" sz="1200" kern="1200" dirty="0">
                <a:solidFill>
                  <a:schemeClr val="tx1"/>
                </a:solidFill>
                <a:effectLst/>
                <a:latin typeface="+mn-lt"/>
                <a:ea typeface="+mn-ea"/>
                <a:cs typeface="+mn-cs"/>
              </a:rPr>
              <a:t>Monitoring has it’s place in the workplace</a:t>
            </a:r>
          </a:p>
          <a:p>
            <a:pPr lvl="0"/>
            <a:r>
              <a:rPr lang="en-US" sz="1200" kern="1200" dirty="0">
                <a:solidFill>
                  <a:schemeClr val="tx1"/>
                </a:solidFill>
                <a:effectLst/>
                <a:latin typeface="+mn-lt"/>
                <a:ea typeface="+mn-ea"/>
                <a:cs typeface="+mn-cs"/>
              </a:rPr>
              <a:t>I feel that the approach is not reducing time</a:t>
            </a:r>
          </a:p>
          <a:p>
            <a:r>
              <a:rPr lang="en-US" sz="1200" kern="1200" dirty="0">
                <a:solidFill>
                  <a:schemeClr val="tx1"/>
                </a:solidFill>
                <a:effectLst/>
                <a:latin typeface="+mn-lt"/>
                <a:ea typeface="+mn-ea"/>
                <a:cs typeface="+mn-cs"/>
              </a:rPr>
              <a:t>Arguments for Employers</a:t>
            </a:r>
          </a:p>
          <a:p>
            <a:pPr lvl="0"/>
            <a:r>
              <a:rPr lang="en-US" sz="1200" kern="1200" dirty="0">
                <a:solidFill>
                  <a:schemeClr val="tx1"/>
                </a:solidFill>
                <a:effectLst/>
                <a:latin typeface="+mn-lt"/>
                <a:ea typeface="+mn-ea"/>
                <a:cs typeface="+mn-cs"/>
              </a:rPr>
              <a:t>The fact that the Employees are Being Paid to Work affords the Employers is irrefutable</a:t>
            </a:r>
          </a:p>
          <a:p>
            <a:pPr lvl="0"/>
            <a:r>
              <a:rPr lang="en-US" sz="1200" kern="1200" dirty="0">
                <a:solidFill>
                  <a:schemeClr val="tx1"/>
                </a:solidFill>
                <a:effectLst/>
                <a:latin typeface="+mn-lt"/>
                <a:ea typeface="+mn-ea"/>
                <a:cs typeface="+mn-cs"/>
              </a:rPr>
              <a:t>The second point is valid as well, what people do on your networks/assets is to some degree your business</a:t>
            </a:r>
          </a:p>
          <a:p>
            <a:pPr lvl="0"/>
            <a:r>
              <a:rPr lang="en-US" sz="1200" kern="1200" dirty="0">
                <a:solidFill>
                  <a:schemeClr val="tx1"/>
                </a:solidFill>
                <a:effectLst/>
                <a:latin typeface="+mn-lt"/>
                <a:ea typeface="+mn-ea"/>
                <a:cs typeface="+mn-cs"/>
              </a:rPr>
              <a:t>The Company is able to take very accurate metrics including “counting and timing keystrokes.” This allows the employer to know how effective an employee is </a:t>
            </a:r>
          </a:p>
          <a:p>
            <a:pPr lvl="0"/>
            <a:r>
              <a:rPr lang="en-US" sz="1200" kern="1200" dirty="0">
                <a:solidFill>
                  <a:schemeClr val="tx1"/>
                </a:solidFill>
                <a:effectLst/>
                <a:latin typeface="+mn-lt"/>
                <a:ea typeface="+mn-ea"/>
                <a:cs typeface="+mn-cs"/>
              </a:rPr>
              <a:t>A logical conclusion based off this info is that measures could easily be taken to increase worker productivity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Employees</a:t>
            </a:r>
          </a:p>
          <a:p>
            <a:pPr lvl="0"/>
            <a:r>
              <a:rPr lang="en-US" sz="1200" kern="1200" dirty="0">
                <a:solidFill>
                  <a:schemeClr val="tx1"/>
                </a:solidFill>
                <a:effectLst/>
                <a:latin typeface="+mn-lt"/>
                <a:ea typeface="+mn-ea"/>
                <a:cs typeface="+mn-cs"/>
              </a:rPr>
              <a:t>Although the company can claim access to this invasive information on their network, it does not make it necessarily ethical</a:t>
            </a:r>
          </a:p>
          <a:p>
            <a:pPr lvl="0"/>
            <a:r>
              <a:rPr lang="en-US" sz="1200" kern="1200" dirty="0">
                <a:solidFill>
                  <a:schemeClr val="tx1"/>
                </a:solidFill>
                <a:effectLst/>
                <a:latin typeface="+mn-lt"/>
                <a:ea typeface="+mn-ea"/>
                <a:cs typeface="+mn-cs"/>
              </a:rPr>
              <a:t>Many employees are uncomfortable by the idea of an employer going through their personal electronic messages and every key they type</a:t>
            </a:r>
          </a:p>
          <a:p>
            <a:pPr lvl="0"/>
            <a:r>
              <a:rPr lang="en-US" sz="1200" kern="1200" dirty="0">
                <a:solidFill>
                  <a:schemeClr val="tx1"/>
                </a:solidFill>
                <a:effectLst/>
                <a:latin typeface="+mn-lt"/>
                <a:ea typeface="+mn-ea"/>
                <a:cs typeface="+mn-cs"/>
              </a:rPr>
              <a:t>It creates an environment of fear and distrust</a:t>
            </a:r>
          </a:p>
          <a:p>
            <a:pPr lvl="0"/>
            <a:r>
              <a:rPr lang="en-US" sz="1200" kern="1200" dirty="0">
                <a:solidFill>
                  <a:schemeClr val="tx1"/>
                </a:solidFill>
                <a:effectLst/>
                <a:latin typeface="+mn-lt"/>
                <a:ea typeface="+mn-ea"/>
                <a:cs typeface="+mn-cs"/>
              </a:rPr>
              <a:t>Although this monitoring would force employees to always be working, it doesn’t mean their work quality will increase. In fact, this promotes hasty work and less investment of effort</a:t>
            </a:r>
          </a:p>
          <a:p>
            <a:pPr lvl="0"/>
            <a:r>
              <a:rPr lang="en-US" sz="1200" kern="1200" dirty="0">
                <a:solidFill>
                  <a:schemeClr val="tx1"/>
                </a:solidFill>
                <a:effectLst/>
                <a:latin typeface="+mn-lt"/>
                <a:ea typeface="+mn-ea"/>
                <a:cs typeface="+mn-cs"/>
              </a:rPr>
              <a:t>It’s shady to not tell employees you monitor, besides half of the effect is not present (the fear)</a:t>
            </a:r>
          </a:p>
          <a:p>
            <a:pPr lvl="0"/>
            <a:r>
              <a:rPr lang="en-US" sz="1200" kern="1200" dirty="0">
                <a:solidFill>
                  <a:schemeClr val="tx1"/>
                </a:solidFill>
                <a:effectLst/>
                <a:latin typeface="+mn-lt"/>
                <a:ea typeface="+mn-ea"/>
                <a:cs typeface="+mn-cs"/>
              </a:rPr>
              <a:t>When the monitored content is not communicated, it lends to more distrust because it seems like random, untargeted search and seizure</a:t>
            </a:r>
          </a:p>
          <a:p>
            <a:pPr lvl="0"/>
            <a:r>
              <a:rPr lang="en-US" sz="1200" kern="1200" dirty="0">
                <a:solidFill>
                  <a:schemeClr val="tx1"/>
                </a:solidFill>
                <a:effectLst/>
                <a:latin typeface="+mn-lt"/>
                <a:ea typeface="+mn-ea"/>
                <a:cs typeface="+mn-cs"/>
              </a:rPr>
              <a:t>Employees are more open to monitoring when it’s told what is being surveilled. The less that is known, the more likely employees might attempt legal action which uses time and money</a:t>
            </a:r>
          </a:p>
          <a:p>
            <a:pPr lvl="0"/>
            <a:r>
              <a:rPr lang="en-US" sz="1200" kern="1200" dirty="0">
                <a:solidFill>
                  <a:schemeClr val="tx1"/>
                </a:solidFill>
                <a:effectLst/>
                <a:latin typeface="+mn-lt"/>
                <a:ea typeface="+mn-ea"/>
                <a:cs typeface="+mn-cs"/>
              </a:rPr>
              <a:t>There is also reason to suggest that the time “wasted” during the day is needed for better productivity</a:t>
            </a:r>
          </a:p>
          <a:p>
            <a:pPr lvl="0"/>
            <a:r>
              <a:rPr lang="en-US" sz="1200" kern="1200" dirty="0">
                <a:solidFill>
                  <a:schemeClr val="tx1"/>
                </a:solidFill>
                <a:effectLst/>
                <a:latin typeface="+mn-lt"/>
                <a:ea typeface="+mn-ea"/>
                <a:cs typeface="+mn-cs"/>
              </a:rPr>
              <a:t>At the end of the day, there isn’t much use in monitoring keylogging nor email communications because all intended benefits would be counteracted and potentially backfire</a:t>
            </a:r>
          </a:p>
          <a:p>
            <a:r>
              <a:rPr lang="en-US" sz="1200" kern="1200" dirty="0">
                <a:solidFill>
                  <a:schemeClr val="tx1"/>
                </a:solidFill>
                <a:effectLst/>
                <a:latin typeface="+mn-lt"/>
                <a:ea typeface="+mn-ea"/>
                <a:cs typeface="+mn-cs"/>
              </a:rPr>
              <a:t>Support (Slide 9)</a:t>
            </a:r>
          </a:p>
          <a:p>
            <a:pPr lvl="0"/>
            <a:r>
              <a:rPr lang="en-US" sz="1200" kern="1200" dirty="0">
                <a:solidFill>
                  <a:schemeClr val="tx1"/>
                </a:solidFill>
                <a:effectLst/>
                <a:latin typeface="+mn-lt"/>
                <a:ea typeface="+mn-ea"/>
                <a:cs typeface="+mn-cs"/>
              </a:rPr>
              <a:t>“In a study of 461 electronically monitored workers and 283 non-monitored workers…monitored workers reported higher levels of workload and work pressure. Found that monitored employees felt quality was foregone for quantity. More than 75% of the monitored workers said production quantity was the most important factor in their performance ratings, while more than 75% of the non-monitored workers” </a:t>
            </a:r>
            <a:r>
              <a:rPr lang="en-US" sz="1200" i="1" kern="12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“700 electronically monitored office workers were questioned…Employees who were being monitored and who participated in the survey complained that the implementation of electronic monitoring in their workplace caused paced work, lack of involvement, reduced task variety and clarity, reduced peer social support, reduced supervisory support, fear of job loss, routinized work activity, and lack of control over tasks.” </a:t>
            </a:r>
            <a:r>
              <a:rPr lang="en-US" sz="1200" i="1" kern="12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87912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30677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69078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80410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03783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648474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70592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05835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93851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255309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033833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327516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986760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Websites need to decide what your feed will be out of thousands of potential posts. Its impossible to show everything. User might miss something important, or become uninterested. </a:t>
            </a:r>
          </a:p>
          <a:p>
            <a:endParaRPr lang="en-US" dirty="0"/>
          </a:p>
          <a:p>
            <a:r>
              <a:rPr lang="en-US" dirty="0"/>
              <a:t>How are these feeds selected? Who selects it, and what is it selected for.</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1283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are a good model to understand how these algorithms are built.</a:t>
            </a:r>
          </a:p>
          <a:p>
            <a:r>
              <a:rPr lang="en-US" dirty="0"/>
              <a:t>The exact model used by major web sites is unknown, as these search engines are very valuable trade secrets.</a:t>
            </a:r>
          </a:p>
          <a:p>
            <a:endParaRPr lang="en-US" dirty="0"/>
          </a:p>
          <a:p>
            <a:r>
              <a:rPr lang="en-US" dirty="0"/>
              <a:t>They evolve.</a:t>
            </a:r>
          </a:p>
          <a:p>
            <a:r>
              <a:rPr lang="en-US" dirty="0"/>
              <a:t>A network will be tested to create a feed for a user.</a:t>
            </a:r>
          </a:p>
          <a:p>
            <a:r>
              <a:rPr lang="en-US" dirty="0"/>
              <a:t>Graded on how well the feed preformed.</a:t>
            </a:r>
          </a:p>
          <a:p>
            <a:r>
              <a:rPr lang="en-US" dirty="0"/>
              <a:t>Best graded ones survive. Others die.</a:t>
            </a:r>
          </a:p>
          <a:p>
            <a:r>
              <a:rPr lang="en-US" dirty="0"/>
              <a:t>Then they get random “mutations”.</a:t>
            </a:r>
          </a:p>
          <a:p>
            <a:r>
              <a:rPr lang="en-US" dirty="0"/>
              <a:t>Cycle repeats.</a:t>
            </a:r>
          </a:p>
          <a:p>
            <a:r>
              <a:rPr lang="en-US" dirty="0"/>
              <a:t>Most successful mutations are kept over iterations, making very successful programs without humans deliberately designing them.</a:t>
            </a:r>
          </a:p>
          <a:p>
            <a:endParaRPr lang="en-US" dirty="0"/>
          </a:p>
          <a:p>
            <a:r>
              <a:rPr lang="en-US" dirty="0"/>
              <a:t>Data is needed to create tests.</a:t>
            </a:r>
          </a:p>
          <a:p>
            <a:r>
              <a:rPr lang="en-US" dirty="0"/>
              <a:t>Lots of data.</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86435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retail sites like amazon, there is lots of data for them to tap into from their users.</a:t>
            </a:r>
          </a:p>
          <a:p>
            <a:endParaRPr lang="en-US" dirty="0"/>
          </a:p>
          <a:p>
            <a:r>
              <a:rPr lang="en-US" dirty="0"/>
              <a:t>They get data from your liked posts, purchased items, watched videos, how long you watched for.</a:t>
            </a:r>
          </a:p>
          <a:p>
            <a:endParaRPr lang="en-US" dirty="0"/>
          </a:p>
          <a:p>
            <a:r>
              <a:rPr lang="en-US" dirty="0"/>
              <a:t>This data is then used to make the tests for the algorithms</a:t>
            </a:r>
          </a:p>
          <a:p>
            <a:endParaRPr lang="en-US" dirty="0"/>
          </a:p>
          <a:p>
            <a:r>
              <a:rPr lang="en-US" dirty="0"/>
              <a:t>What is the grading criteria?</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5641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youtube.com/watch?v=rE3j_RHkqJ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ndfonline.com/doi/citedby/10.1080/19312458.2018.1479843?scroll=top&amp;needAccess=true" TargetMode="External"/><Relationship Id="rId2" Type="http://schemas.openxmlformats.org/officeDocument/2006/relationships/hyperlink" Target="https://ieeexplore.ieee.org/abstract/document/477188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techcrunch.com/2019/03/25/android-users-security-and-privacy-at-risk-from-shadowy-ecosystem-of-pre-installed-software-study-warns/" TargetMode="External"/><Relationship Id="rId3" Type="http://schemas.openxmlformats.org/officeDocument/2006/relationships/hyperlink" Target="https://lifehacker.com/why-does-this-android-app-need-so-many-permissions-5991099" TargetMode="External"/><Relationship Id="rId7" Type="http://schemas.openxmlformats.org/officeDocument/2006/relationships/hyperlink" Target="https://www.androidcentral.com/pokemon-go-app-reading-files-your-phone-theres-reason%2028/03/2019" TargetMode="External"/><Relationship Id="rId2" Type="http://schemas.openxmlformats.org/officeDocument/2006/relationships/hyperlink" Target="http://theconversation.com/7-in-10-smartphone-apps-share-your-data-with-third-party-services-72404" TargetMode="External"/><Relationship Id="rId1" Type="http://schemas.openxmlformats.org/officeDocument/2006/relationships/slideLayout" Target="../slideLayouts/slideLayout2.xml"/><Relationship Id="rId6" Type="http://schemas.openxmlformats.org/officeDocument/2006/relationships/hyperlink" Target="https://arstechnica.com/information-technology/2018/03/facebook-scraped-call-text-message-data-for-years-from-android-phones/" TargetMode="External"/><Relationship Id="rId5" Type="http://schemas.openxmlformats.org/officeDocument/2006/relationships/hyperlink" Target="https://www.pewinternet.org/2015/11/10/an-analysis-of-android-app-permissions/" TargetMode="External"/><Relationship Id="rId4" Type="http://schemas.openxmlformats.org/officeDocument/2006/relationships/hyperlink" Target="https://www.kaspersky.com/blog/android-8-permissions-guide/2398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openclipart.org/detail/2700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hrmorning.com/internet-usage-the-legality-of-keylogging/" TargetMode="External"/><Relationship Id="rId2" Type="http://schemas.openxmlformats.org/officeDocument/2006/relationships/hyperlink" Target="http://sfgate.com/cgibin/article.cgi?f=/g/a/2005/07/11/wastingtime.TM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provide the data</a:t>
            </a:r>
          </a:p>
        </p:txBody>
      </p:sp>
      <p:sp>
        <p:nvSpPr>
          <p:cNvPr id="3" name="Content Placeholder 2"/>
          <p:cNvSpPr>
            <a:spLocks noGrp="1"/>
          </p:cNvSpPr>
          <p:nvPr>
            <p:ph sz="half" idx="1"/>
          </p:nvPr>
        </p:nvSpPr>
        <p:spPr>
          <a:xfrm>
            <a:off x="685800" y="1352551"/>
            <a:ext cx="7833360" cy="3352800"/>
          </a:xfrm>
        </p:spPr>
        <p:txBody>
          <a:bodyPr>
            <a:normAutofit/>
          </a:bodyPr>
          <a:lstStyle/>
          <a:p>
            <a:r>
              <a:rPr lang="en-US" sz="2800" dirty="0"/>
              <a:t>Past interactions</a:t>
            </a:r>
          </a:p>
          <a:p>
            <a:pPr lvl="1"/>
            <a:r>
              <a:rPr lang="en-US" sz="2400" dirty="0"/>
              <a:t>Liked posts</a:t>
            </a:r>
          </a:p>
          <a:p>
            <a:pPr lvl="1"/>
            <a:r>
              <a:rPr lang="en-US" sz="2400" dirty="0"/>
              <a:t>Purchased items</a:t>
            </a:r>
          </a:p>
          <a:p>
            <a:pPr lvl="1"/>
            <a:r>
              <a:rPr lang="en-US" sz="2400" dirty="0"/>
              <a:t>Watched videos</a:t>
            </a:r>
          </a:p>
          <a:p>
            <a:r>
              <a:rPr lang="en-US" sz="2800" dirty="0"/>
              <a:t>Data makes tests</a:t>
            </a:r>
          </a:p>
          <a:p>
            <a:r>
              <a:rPr lang="en-US" sz="2800" dirty="0"/>
              <a:t>How are they graded?</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Fay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[2][7]</a:t>
            </a:r>
          </a:p>
        </p:txBody>
      </p:sp>
      <p:pic>
        <p:nvPicPr>
          <p:cNvPr id="9" name="Picture 8">
            <a:extLst>
              <a:ext uri="{FF2B5EF4-FFF2-40B4-BE49-F238E27FC236}">
                <a16:creationId xmlns:a16="http://schemas.microsoft.com/office/drawing/2014/main" id="{868CBDF6-6A90-4F73-B962-6C536750F520}"/>
              </a:ext>
            </a:extLst>
          </p:cNvPr>
          <p:cNvPicPr>
            <a:picLocks noChangeAspect="1"/>
          </p:cNvPicPr>
          <p:nvPr/>
        </p:nvPicPr>
        <p:blipFill>
          <a:blip r:embed="rId3"/>
          <a:stretch>
            <a:fillRect/>
          </a:stretch>
        </p:blipFill>
        <p:spPr>
          <a:xfrm>
            <a:off x="4484318" y="819150"/>
            <a:ext cx="4659682" cy="3462144"/>
          </a:xfrm>
          <a:prstGeom prst="rect">
            <a:avLst/>
          </a:prstGeom>
        </p:spPr>
      </p:pic>
    </p:spTree>
    <p:extLst>
      <p:ext uri="{BB962C8B-B14F-4D97-AF65-F5344CB8AC3E}">
        <p14:creationId xmlns:p14="http://schemas.microsoft.com/office/powerpoint/2010/main" val="304628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criteria</a:t>
            </a:r>
          </a:p>
        </p:txBody>
      </p:sp>
      <p:sp>
        <p:nvSpPr>
          <p:cNvPr id="3" name="Content Placeholder 2"/>
          <p:cNvSpPr>
            <a:spLocks noGrp="1"/>
          </p:cNvSpPr>
          <p:nvPr>
            <p:ph sz="half" idx="1"/>
          </p:nvPr>
        </p:nvSpPr>
        <p:spPr>
          <a:xfrm>
            <a:off x="685800" y="1352551"/>
            <a:ext cx="3808708" cy="3352800"/>
          </a:xfrm>
        </p:spPr>
        <p:txBody>
          <a:bodyPr>
            <a:normAutofit/>
          </a:bodyPr>
          <a:lstStyle/>
          <a:p>
            <a:r>
              <a:rPr lang="en-US" sz="2800" dirty="0"/>
              <a:t>Big impact on content</a:t>
            </a:r>
          </a:p>
          <a:p>
            <a:r>
              <a:rPr lang="en-US" sz="2800" dirty="0"/>
              <a:t>Facebook </a:t>
            </a:r>
          </a:p>
          <a:p>
            <a:pPr lvl="1"/>
            <a:r>
              <a:rPr lang="en-US" sz="2500" dirty="0"/>
              <a:t>2018 algorithm change</a:t>
            </a:r>
          </a:p>
          <a:p>
            <a:pPr lvl="1"/>
            <a:r>
              <a:rPr lang="en-US" sz="2500" dirty="0"/>
              <a:t>Close interactions</a:t>
            </a:r>
          </a:p>
          <a:p>
            <a:pPr lvl="1"/>
            <a:r>
              <a:rPr lang="en-US" sz="2500" dirty="0"/>
              <a:t>Pages lost 50% of viewers</a:t>
            </a:r>
          </a:p>
        </p:txBody>
      </p:sp>
      <p:sp>
        <p:nvSpPr>
          <p:cNvPr id="4" name="Content Placeholder 3"/>
          <p:cNvSpPr>
            <a:spLocks noGrp="1"/>
          </p:cNvSpPr>
          <p:nvPr>
            <p:ph sz="half" idx="2"/>
          </p:nvPr>
        </p:nvSpPr>
        <p:spPr>
          <a:xfrm>
            <a:off x="7128823" y="1759106"/>
            <a:ext cx="1905401" cy="1933385"/>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Brian Fay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[3][4]</a:t>
            </a:r>
          </a:p>
        </p:txBody>
      </p:sp>
      <p:pic>
        <p:nvPicPr>
          <p:cNvPr id="3076" name="Picture 4" descr="https://cdn.iphoneincanada.ca/wp-content/uploads/2017/02/mark-zuckerberg.jpg">
            <a:extLst>
              <a:ext uri="{FF2B5EF4-FFF2-40B4-BE49-F238E27FC236}">
                <a16:creationId xmlns:a16="http://schemas.microsoft.com/office/drawing/2014/main" id="{DD2D9CBC-4842-40EB-AA28-CDB2C49B9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4653"/>
            <a:ext cx="4333638" cy="2965988"/>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Movie 9">
            <a:hlinkClick r:id="rId4" highlightClick="1"/>
            <a:extLst>
              <a:ext uri="{FF2B5EF4-FFF2-40B4-BE49-F238E27FC236}">
                <a16:creationId xmlns:a16="http://schemas.microsoft.com/office/drawing/2014/main" id="{031F5061-1F9E-8543-B919-BF85F47B6E46}"/>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53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Societal impacts</a:t>
            </a:r>
          </a:p>
        </p:txBody>
      </p:sp>
      <p:sp>
        <p:nvSpPr>
          <p:cNvPr id="3" name="Content Placeholder 2"/>
          <p:cNvSpPr>
            <a:spLocks noGrp="1"/>
          </p:cNvSpPr>
          <p:nvPr>
            <p:ph sz="half" idx="1"/>
          </p:nvPr>
        </p:nvSpPr>
        <p:spPr/>
        <p:txBody>
          <a:bodyPr>
            <a:normAutofit/>
          </a:bodyPr>
          <a:lstStyle/>
          <a:p>
            <a:r>
              <a:rPr lang="en-US" sz="2400" dirty="0"/>
              <a:t>Magnifies transferable emotions</a:t>
            </a:r>
          </a:p>
          <a:p>
            <a:pPr lvl="1"/>
            <a:r>
              <a:rPr lang="en-US" sz="2100" dirty="0"/>
              <a:t>Popular videos affect emotion</a:t>
            </a:r>
          </a:p>
          <a:p>
            <a:pPr lvl="1"/>
            <a:r>
              <a:rPr lang="en-US" sz="2100" dirty="0"/>
              <a:t>Emotion dictates videos watched</a:t>
            </a:r>
          </a:p>
          <a:p>
            <a:pPr lvl="1"/>
            <a:r>
              <a:rPr lang="en-US" sz="2100" dirty="0"/>
              <a:t>Videos watched impact algorithm</a:t>
            </a:r>
          </a:p>
          <a:p>
            <a:r>
              <a:rPr lang="en-US" sz="2400" dirty="0"/>
              <a:t>This magnifies emotions</a:t>
            </a:r>
          </a:p>
          <a:p>
            <a:pPr lvl="1"/>
            <a:endParaRPr lang="en-US" sz="2100"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Brian Fay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pic>
        <p:nvPicPr>
          <p:cNvPr id="9" name="Picture 8">
            <a:extLst>
              <a:ext uri="{FF2B5EF4-FFF2-40B4-BE49-F238E27FC236}">
                <a16:creationId xmlns:a16="http://schemas.microsoft.com/office/drawing/2014/main" id="{AAA5820B-8087-428B-B350-765AF3A94233}"/>
              </a:ext>
            </a:extLst>
          </p:cNvPr>
          <p:cNvPicPr>
            <a:picLocks noChangeAspect="1"/>
          </p:cNvPicPr>
          <p:nvPr/>
        </p:nvPicPr>
        <p:blipFill>
          <a:blip r:embed="rId3"/>
          <a:stretch>
            <a:fillRect/>
          </a:stretch>
        </p:blipFill>
        <p:spPr>
          <a:xfrm>
            <a:off x="4513103" y="1459030"/>
            <a:ext cx="4318477" cy="2545543"/>
          </a:xfrm>
          <a:prstGeom prst="rect">
            <a:avLst/>
          </a:prstGeom>
        </p:spPr>
      </p:pic>
    </p:spTree>
    <p:extLst>
      <p:ext uri="{BB962C8B-B14F-4D97-AF65-F5344CB8AC3E}">
        <p14:creationId xmlns:p14="http://schemas.microsoft.com/office/powerpoint/2010/main" val="219561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a:t>
            </a:r>
          </a:p>
        </p:txBody>
      </p:sp>
      <p:sp>
        <p:nvSpPr>
          <p:cNvPr id="3" name="Content Placeholder 2"/>
          <p:cNvSpPr>
            <a:spLocks noGrp="1"/>
          </p:cNvSpPr>
          <p:nvPr>
            <p:ph sz="half" idx="1"/>
          </p:nvPr>
        </p:nvSpPr>
        <p:spPr/>
        <p:txBody>
          <a:bodyPr>
            <a:normAutofit/>
          </a:bodyPr>
          <a:lstStyle/>
          <a:p>
            <a:r>
              <a:rPr lang="en-US" sz="2400" dirty="0"/>
              <a:t>Positive experiences or engagement </a:t>
            </a:r>
          </a:p>
          <a:p>
            <a:r>
              <a:rPr lang="en-US" sz="2400" dirty="0"/>
              <a:t>Users prefer confirming content</a:t>
            </a:r>
          </a:p>
          <a:p>
            <a:pPr lvl="1"/>
            <a:r>
              <a:rPr lang="en-US" sz="2100" dirty="0"/>
              <a:t>Algorithm provides</a:t>
            </a:r>
          </a:p>
          <a:p>
            <a:r>
              <a:rPr lang="en-US" sz="2400" dirty="0"/>
              <a:t>Polarizes society</a:t>
            </a:r>
          </a:p>
          <a:p>
            <a:pPr lvl="1"/>
            <a:r>
              <a:rPr lang="en-US" sz="2100" dirty="0"/>
              <a:t>People pulled to either side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Brian Fay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pic>
        <p:nvPicPr>
          <p:cNvPr id="9" name="Picture 8">
            <a:extLst>
              <a:ext uri="{FF2B5EF4-FFF2-40B4-BE49-F238E27FC236}">
                <a16:creationId xmlns:a16="http://schemas.microsoft.com/office/drawing/2014/main" id="{7952FF9B-B91C-4A62-AA5A-A3C5D23C11F8}"/>
              </a:ext>
            </a:extLst>
          </p:cNvPr>
          <p:cNvPicPr>
            <a:picLocks noChangeAspect="1"/>
          </p:cNvPicPr>
          <p:nvPr/>
        </p:nvPicPr>
        <p:blipFill>
          <a:blip r:embed="rId3"/>
          <a:stretch>
            <a:fillRect/>
          </a:stretch>
        </p:blipFill>
        <p:spPr>
          <a:xfrm>
            <a:off x="4281025" y="1471364"/>
            <a:ext cx="4862975" cy="2386652"/>
          </a:xfrm>
          <a:prstGeom prst="rect">
            <a:avLst/>
          </a:prstGeom>
        </p:spPr>
      </p:pic>
    </p:spTree>
    <p:extLst>
      <p:ext uri="{BB962C8B-B14F-4D97-AF65-F5344CB8AC3E}">
        <p14:creationId xmlns:p14="http://schemas.microsoft.com/office/powerpoint/2010/main" val="390477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should be informed</a:t>
            </a:r>
          </a:p>
        </p:txBody>
      </p:sp>
      <p:sp>
        <p:nvSpPr>
          <p:cNvPr id="3" name="Content Placeholder 2"/>
          <p:cNvSpPr>
            <a:spLocks noGrp="1"/>
          </p:cNvSpPr>
          <p:nvPr>
            <p:ph sz="half" idx="1"/>
          </p:nvPr>
        </p:nvSpPr>
        <p:spPr>
          <a:xfrm>
            <a:off x="685800" y="1352551"/>
            <a:ext cx="7179590" cy="3352800"/>
          </a:xfrm>
        </p:spPr>
        <p:txBody>
          <a:bodyPr>
            <a:normAutofit/>
          </a:bodyPr>
          <a:lstStyle/>
          <a:p>
            <a:r>
              <a:rPr lang="en-US" sz="2800" dirty="0"/>
              <a:t>Data collection</a:t>
            </a:r>
          </a:p>
          <a:p>
            <a:pPr lvl="1"/>
            <a:r>
              <a:rPr lang="en-US" sz="2500" dirty="0"/>
              <a:t>Users constantly monitored</a:t>
            </a:r>
          </a:p>
          <a:p>
            <a:r>
              <a:rPr lang="en-US" sz="2800" dirty="0"/>
              <a:t>Data usage in algorithm</a:t>
            </a:r>
          </a:p>
          <a:p>
            <a:pPr lvl="1"/>
            <a:r>
              <a:rPr lang="en-US" sz="2500" dirty="0"/>
              <a:t>Extremely valuable</a:t>
            </a:r>
          </a:p>
          <a:p>
            <a:pPr lvl="1"/>
            <a:r>
              <a:rPr lang="en-US" sz="2500" dirty="0"/>
              <a:t>Far reaching effects</a:t>
            </a:r>
          </a:p>
          <a:p>
            <a:r>
              <a:rPr lang="en-US" sz="2800" dirty="0"/>
              <a:t>Privacy violations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Brian Fay</a:t>
            </a:r>
          </a:p>
        </p:txBody>
      </p:sp>
    </p:spTree>
    <p:extLst>
      <p:ext uri="{BB962C8B-B14F-4D97-AF65-F5344CB8AC3E}">
        <p14:creationId xmlns:p14="http://schemas.microsoft.com/office/powerpoint/2010/main" val="319546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sz="1400" dirty="0"/>
              <a:t>[1] Hardesty, Larry, and MIT News Office. “Explained: Neural Networks.” MIT News, MIT News Office, 14 Apr. 2017, news.mit.edu/2017/explained-neural-networks-deep-learning-0414.</a:t>
            </a:r>
          </a:p>
          <a:p>
            <a:pPr marL="0" indent="0">
              <a:buNone/>
            </a:pPr>
            <a:r>
              <a:rPr lang="en-US" sz="1400" dirty="0"/>
              <a:t>[2] (Y. Dai, H. Ye, and S. Gong 100-103) </a:t>
            </a:r>
            <a:r>
              <a:rPr lang="en-US" sz="1400" dirty="0">
                <a:hlinkClick r:id="rId2"/>
              </a:rPr>
              <a:t>https://ieeexplore.ieee.org/abstract/document/4771888</a:t>
            </a:r>
            <a:endParaRPr lang="en-US" sz="1400" dirty="0"/>
          </a:p>
          <a:p>
            <a:pPr marL="0" indent="0">
              <a:buNone/>
            </a:pPr>
            <a:r>
              <a:rPr lang="en-US" sz="1400" dirty="0"/>
              <a:t>[3] </a:t>
            </a:r>
            <a:r>
              <a:rPr lang="en-US" sz="1400" dirty="0" err="1"/>
              <a:t>Mosseri</a:t>
            </a:r>
            <a:r>
              <a:rPr lang="en-US" sz="1400" dirty="0"/>
              <a:t>, Adam. “Bringing People Closer Together.” Facebook Newsroom, Facebook, newsroom.fb.com/news/2018/01/news-feed-</a:t>
            </a:r>
            <a:r>
              <a:rPr lang="en-US" sz="1400" dirty="0" err="1"/>
              <a:t>fyi</a:t>
            </a:r>
            <a:r>
              <a:rPr lang="en-US" sz="1400" dirty="0"/>
              <a:t>-bringing-people-closer-together/.</a:t>
            </a:r>
          </a:p>
          <a:p>
            <a:pPr marL="0" indent="0">
              <a:buNone/>
            </a:pPr>
            <a:r>
              <a:rPr lang="en-US" sz="1400" dirty="0"/>
              <a:t>[4] Erskine, Ryan. “Facebook Engagement Sharply Drops 50% Over Last 18 Months.” Forbes, Forbes Magazine, 13 Aug. 2018, www.forbes.com/sites/ryanerskine/2018/08/13/study-facebook-engagement-sharply-drops-50-over-last-18-months/#713d962694e8.</a:t>
            </a:r>
          </a:p>
          <a:p>
            <a:pPr marL="0" indent="0">
              <a:buNone/>
            </a:pPr>
            <a:r>
              <a:rPr lang="en-US" sz="1400" dirty="0"/>
              <a:t>[5] : </a:t>
            </a:r>
            <a:r>
              <a:rPr lang="en-US" sz="1400" dirty="0" err="1"/>
              <a:t>Bessi</a:t>
            </a:r>
            <a:r>
              <a:rPr lang="en-US" sz="1400" dirty="0"/>
              <a:t> A, </a:t>
            </a:r>
            <a:r>
              <a:rPr lang="en-US" sz="1400" dirty="0" err="1"/>
              <a:t>Zollo</a:t>
            </a:r>
            <a:r>
              <a:rPr lang="en-US" sz="1400" dirty="0"/>
              <a:t> F, Del Vicario M, </a:t>
            </a:r>
            <a:r>
              <a:rPr lang="en-US" sz="1400" dirty="0" err="1"/>
              <a:t>Puliga</a:t>
            </a:r>
            <a:r>
              <a:rPr lang="en-US" sz="1400" dirty="0"/>
              <a:t> M, Scala A, </a:t>
            </a:r>
            <a:r>
              <a:rPr lang="en-US" sz="1400" dirty="0" err="1"/>
              <a:t>Caldarelli</a:t>
            </a:r>
            <a:r>
              <a:rPr lang="en-US" sz="1400" dirty="0"/>
              <a:t> G, et al. (2016) Users Polarization on Facebook and </a:t>
            </a:r>
            <a:r>
              <a:rPr lang="en-US" sz="1400" dirty="0" err="1"/>
              <a:t>Youtube</a:t>
            </a:r>
            <a:r>
              <a:rPr lang="en-US" sz="1400" dirty="0"/>
              <a:t>. </a:t>
            </a:r>
            <a:r>
              <a:rPr lang="en-US" sz="1400" dirty="0" err="1"/>
              <a:t>PLoS</a:t>
            </a:r>
            <a:r>
              <a:rPr lang="en-US" sz="1400" dirty="0"/>
              <a:t> ONE 11(8): e0159641. doi:10.1371/journal.pone.0159641</a:t>
            </a:r>
          </a:p>
          <a:p>
            <a:pPr marL="0" indent="0">
              <a:buNone/>
            </a:pPr>
            <a:r>
              <a:rPr lang="en-US" sz="1400" dirty="0"/>
              <a:t>[6]:(Hilbert et al. 260-275) </a:t>
            </a:r>
            <a:r>
              <a:rPr lang="en-US" sz="1400" dirty="0">
                <a:hlinkClick r:id="rId3"/>
              </a:rPr>
              <a:t>https://www.tandfonline.com/doi/citedby/10.1080/19312458.2018.1479843?scroll=top&amp;needAccess=true</a:t>
            </a:r>
            <a:endParaRPr lang="en-US" sz="1400" dirty="0"/>
          </a:p>
          <a:p>
            <a:pPr marL="0" indent="0">
              <a:buNone/>
            </a:pPr>
            <a:r>
              <a:rPr lang="en-US" sz="1400" dirty="0"/>
              <a:t>[7]comScore. "Most Popular Retail Websites in The United States as of December 2017, Ranked by Visitors (in Millions)." Statista - The Statistics Portal, Statista, www.statista.com/statistics/271450/monthly-unique-visitors-to-us-retail-websites/, Accessed 29 Mar 2019</a:t>
            </a:r>
          </a:p>
          <a:p>
            <a:pPr marL="0" indent="0">
              <a:buNone/>
            </a:pPr>
            <a:r>
              <a:rPr lang="en-US" sz="1400" dirty="0"/>
              <a:t>[8] Sullivan, Danny. "How search engines work." SEARCH ENGINE WATCH, at http://www. </a:t>
            </a:r>
            <a:r>
              <a:rPr lang="en-US" sz="1400" dirty="0" err="1"/>
              <a:t>searchenginewatch</a:t>
            </a:r>
            <a:r>
              <a:rPr lang="en-US" sz="1400" dirty="0"/>
              <a:t>. com/webmasters/work. html (last updated June 26, 2001)(on file with the New York University Journal of Legislation and Public Policy) (2002).</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31C9341F-FF2C-5E49-8573-C562241EBE15}"/>
              </a:ext>
            </a:extLst>
          </p:cNvPr>
          <p:cNvSpPr txBox="1"/>
          <p:nvPr/>
        </p:nvSpPr>
        <p:spPr>
          <a:xfrm>
            <a:off x="6847114" y="372337"/>
            <a:ext cx="2179682" cy="307777"/>
          </a:xfrm>
          <a:prstGeom prst="rect">
            <a:avLst/>
          </a:prstGeom>
          <a:noFill/>
        </p:spPr>
        <p:txBody>
          <a:bodyPr wrap="square" rtlCol="0">
            <a:spAutoFit/>
          </a:bodyPr>
          <a:lstStyle/>
          <a:p>
            <a:pPr algn="r"/>
            <a:r>
              <a:rPr lang="en-US" sz="1400" dirty="0"/>
              <a:t>Brian Fay</a:t>
            </a:r>
          </a:p>
        </p:txBody>
      </p:sp>
    </p:spTree>
    <p:extLst>
      <p:ext uri="{BB962C8B-B14F-4D97-AF65-F5344CB8AC3E}">
        <p14:creationId xmlns:p14="http://schemas.microsoft.com/office/powerpoint/2010/main" val="277071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1337481" y="677573"/>
            <a:ext cx="7315200" cy="1494448"/>
          </a:xfrm>
        </p:spPr>
        <p:txBody>
          <a:bodyPr/>
          <a:lstStyle/>
          <a:p>
            <a:r>
              <a:rPr lang="en-US" dirty="0"/>
              <a:t> ANDROID APP PERMISSIONS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Vinit Kothari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6" name="Title 1">
            <a:extLst>
              <a:ext uri="{FF2B5EF4-FFF2-40B4-BE49-F238E27FC236}">
                <a16:creationId xmlns:a16="http://schemas.microsoft.com/office/drawing/2014/main" id="{35E900E4-A058-43FA-B982-6F1FF8A96291}"/>
              </a:ext>
            </a:extLst>
          </p:cNvPr>
          <p:cNvSpPr txBox="1">
            <a:spLocks/>
          </p:cNvSpPr>
          <p:nvPr/>
        </p:nvSpPr>
        <p:spPr>
          <a:xfrm>
            <a:off x="1066800" y="1178913"/>
            <a:ext cx="7315200" cy="1494448"/>
          </a:xfrm>
          <a:prstGeom prst="rect">
            <a:avLst/>
          </a:prstGeom>
          <a:effectLst/>
        </p:spPr>
        <p:txBody>
          <a:bodyPr vert="horz" lIns="91436" tIns="45718" rIns="91436" bIns="45718" rtlCol="0" anchor="b" anchorCtr="0">
            <a:noAutofit/>
          </a:bodyPr>
          <a:lstStyle>
            <a:lvl1pPr algn="ctr" defTabSz="914362" rtl="0" eaLnBrk="1" latinLnBrk="0" hangingPunct="1">
              <a:lnSpc>
                <a:spcPct val="80000"/>
              </a:lnSpc>
              <a:spcBef>
                <a:spcPct val="0"/>
              </a:spcBef>
              <a:buNone/>
              <a:defRPr sz="3300" b="0" kern="1200" cap="all" baseline="0">
                <a:solidFill>
                  <a:schemeClr val="tx1"/>
                </a:solidFill>
                <a:effectLst/>
                <a:latin typeface="+mj-lt"/>
                <a:ea typeface="+mj-ea"/>
                <a:cs typeface="+mj-cs"/>
              </a:defRPr>
            </a:lvl1pPr>
          </a:lstStyle>
          <a:p>
            <a:r>
              <a:rPr lang="en-US" dirty="0"/>
              <a:t> Too Many?</a:t>
            </a:r>
          </a:p>
        </p:txBody>
      </p:sp>
    </p:spTree>
    <p:extLst>
      <p:ext uri="{BB962C8B-B14F-4D97-AF65-F5344CB8AC3E}">
        <p14:creationId xmlns:p14="http://schemas.microsoft.com/office/powerpoint/2010/main" val="332343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APP PERMISSIONS EARLIER		</a:t>
            </a:r>
          </a:p>
        </p:txBody>
      </p:sp>
      <p:sp>
        <p:nvSpPr>
          <p:cNvPr id="3" name="Content Placeholder 2"/>
          <p:cNvSpPr>
            <a:spLocks noGrp="1"/>
          </p:cNvSpPr>
          <p:nvPr>
            <p:ph sz="half" idx="1"/>
          </p:nvPr>
        </p:nvSpPr>
        <p:spPr/>
        <p:txBody>
          <a:bodyPr/>
          <a:lstStyle/>
          <a:p>
            <a:endParaRPr lang="en-US" dirty="0"/>
          </a:p>
          <a:p>
            <a:r>
              <a:rPr lang="en-US" dirty="0"/>
              <a:t>Shown when downloading the App</a:t>
            </a:r>
          </a:p>
          <a:p>
            <a:r>
              <a:rPr lang="en-US" dirty="0"/>
              <a:t>Must accept</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Vinit Kothari</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a:solidFill>
                  <a:schemeClr val="tx1"/>
                </a:solidFill>
              </a:rPr>
              <a:t>2</a:t>
            </a:r>
            <a:r>
              <a:rPr lang="en-US" sz="1200" dirty="0"/>
              <a:t>]</a:t>
            </a:r>
            <a:endParaRPr lang="en-US" sz="1200" dirty="0">
              <a:solidFill>
                <a:schemeClr val="tx1"/>
              </a:solidFill>
            </a:endParaRPr>
          </a:p>
        </p:txBody>
      </p:sp>
      <p:pic>
        <p:nvPicPr>
          <p:cNvPr id="9" name="Picture 8">
            <a:extLst>
              <a:ext uri="{FF2B5EF4-FFF2-40B4-BE49-F238E27FC236}">
                <a16:creationId xmlns:a16="http://schemas.microsoft.com/office/drawing/2014/main" id="{7FFE066E-54C8-4182-863B-E01CF7880B68}"/>
              </a:ext>
            </a:extLst>
          </p:cNvPr>
          <p:cNvPicPr>
            <a:picLocks noChangeAspect="1"/>
          </p:cNvPicPr>
          <p:nvPr/>
        </p:nvPicPr>
        <p:blipFill>
          <a:blip r:embed="rId3"/>
          <a:stretch>
            <a:fillRect/>
          </a:stretch>
        </p:blipFill>
        <p:spPr>
          <a:xfrm>
            <a:off x="4724399" y="1079170"/>
            <a:ext cx="3794761" cy="3778402"/>
          </a:xfrm>
          <a:prstGeom prst="rect">
            <a:avLst/>
          </a:prstGeom>
        </p:spPr>
      </p:pic>
    </p:spTree>
    <p:extLst>
      <p:ext uri="{BB962C8B-B14F-4D97-AF65-F5344CB8AC3E}">
        <p14:creationId xmlns:p14="http://schemas.microsoft.com/office/powerpoint/2010/main" val="127330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Permissions </a:t>
            </a:r>
            <a:r>
              <a:rPr lang="en-US" dirty="0" err="1"/>
              <a:t>NOw</a:t>
            </a:r>
            <a:endParaRPr lang="en-US" dirty="0"/>
          </a:p>
        </p:txBody>
      </p:sp>
      <p:sp>
        <p:nvSpPr>
          <p:cNvPr id="3" name="Content Placeholder 2"/>
          <p:cNvSpPr>
            <a:spLocks noGrp="1"/>
          </p:cNvSpPr>
          <p:nvPr>
            <p:ph sz="half" idx="1"/>
          </p:nvPr>
        </p:nvSpPr>
        <p:spPr/>
        <p:txBody>
          <a:bodyPr/>
          <a:lstStyle/>
          <a:p>
            <a:r>
              <a:rPr lang="en-US" dirty="0"/>
              <a:t>Android asks users for permissions</a:t>
            </a:r>
          </a:p>
          <a:p>
            <a:r>
              <a:rPr lang="en-US" dirty="0"/>
              <a:t>Option to allow or deny </a:t>
            </a:r>
          </a:p>
          <a:p>
            <a:r>
              <a:rPr lang="en-US" dirty="0"/>
              <a:t>Changed with Android 6.0 </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Vinit Kothari</a:t>
            </a:r>
          </a:p>
        </p:txBody>
      </p:sp>
      <p:sp>
        <p:nvSpPr>
          <p:cNvPr id="8" name="TextBox 7"/>
          <p:cNvSpPr txBox="1"/>
          <p:nvPr/>
        </p:nvSpPr>
        <p:spPr>
          <a:xfrm>
            <a:off x="-117204" y="4740155"/>
            <a:ext cx="9144000" cy="276999"/>
          </a:xfrm>
          <a:prstGeom prst="rect">
            <a:avLst/>
          </a:prstGeom>
          <a:noFill/>
        </p:spPr>
        <p:txBody>
          <a:bodyPr wrap="square" rtlCol="0">
            <a:spAutoFit/>
          </a:bodyPr>
          <a:lstStyle/>
          <a:p>
            <a:pPr algn="r"/>
            <a:r>
              <a:rPr lang="en-US" sz="1200" dirty="0"/>
              <a:t>[</a:t>
            </a:r>
            <a:r>
              <a:rPr lang="en-US" sz="1200" dirty="0">
                <a:solidFill>
                  <a:schemeClr val="tx1"/>
                </a:solidFill>
              </a:rPr>
              <a:t>3</a:t>
            </a:r>
            <a:r>
              <a:rPr lang="en-US" sz="1200" dirty="0"/>
              <a:t>]</a:t>
            </a:r>
            <a:endParaRPr lang="en-US" sz="1200" dirty="0">
              <a:solidFill>
                <a:schemeClr val="tx1"/>
              </a:solidFill>
            </a:endParaRPr>
          </a:p>
        </p:txBody>
      </p:sp>
      <p:pic>
        <p:nvPicPr>
          <p:cNvPr id="10" name="Picture 9">
            <a:extLst>
              <a:ext uri="{FF2B5EF4-FFF2-40B4-BE49-F238E27FC236}">
                <a16:creationId xmlns:a16="http://schemas.microsoft.com/office/drawing/2014/main" id="{8AE1918A-175A-4121-96DE-BA1C3AAD974E}"/>
              </a:ext>
            </a:extLst>
          </p:cNvPr>
          <p:cNvPicPr>
            <a:picLocks noChangeAspect="1"/>
          </p:cNvPicPr>
          <p:nvPr/>
        </p:nvPicPr>
        <p:blipFill>
          <a:blip r:embed="rId3"/>
          <a:stretch>
            <a:fillRect/>
          </a:stretch>
        </p:blipFill>
        <p:spPr>
          <a:xfrm>
            <a:off x="4724400" y="1212927"/>
            <a:ext cx="3936181" cy="3472466"/>
          </a:xfrm>
          <a:prstGeom prst="rect">
            <a:avLst/>
          </a:prstGeom>
        </p:spPr>
      </p:pic>
    </p:spTree>
    <p:extLst>
      <p:ext uri="{BB962C8B-B14F-4D97-AF65-F5344CB8AC3E}">
        <p14:creationId xmlns:p14="http://schemas.microsoft.com/office/powerpoint/2010/main" val="106759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Amount and TYPES of Permissions </a:t>
            </a:r>
          </a:p>
        </p:txBody>
      </p:sp>
      <p:sp>
        <p:nvSpPr>
          <p:cNvPr id="3" name="Content Placeholder 2"/>
          <p:cNvSpPr>
            <a:spLocks noGrp="1"/>
          </p:cNvSpPr>
          <p:nvPr>
            <p:ph sz="half" idx="1"/>
          </p:nvPr>
        </p:nvSpPr>
        <p:spPr/>
        <p:txBody>
          <a:bodyPr>
            <a:normAutofit lnSpcReduction="10000"/>
          </a:bodyPr>
          <a:lstStyle/>
          <a:p>
            <a:pPr marL="0" lvl="0" indent="0" algn="ctr">
              <a:spcBef>
                <a:spcPts val="0"/>
              </a:spcBef>
              <a:buNone/>
            </a:pPr>
            <a:r>
              <a:rPr lang="en-US" dirty="0"/>
              <a:t>USER: Any permission that serves the main functionality of the application          (ex: Google Maps and using the GPS)</a:t>
            </a:r>
          </a:p>
          <a:p>
            <a:pPr marL="0" lvl="0" indent="0" algn="ctr">
              <a:spcBef>
                <a:spcPts val="1600"/>
              </a:spcBef>
              <a:spcAft>
                <a:spcPts val="0"/>
              </a:spcAft>
              <a:buNone/>
            </a:pPr>
            <a:r>
              <a:rPr lang="en-US" dirty="0"/>
              <a:t>VENDOR: Any permission that does not serve the main functionality of the application. (ex Facebook keeping track of App History)</a:t>
            </a:r>
          </a:p>
          <a:p>
            <a:pPr marL="0" lvl="0" indent="0" algn="ctr">
              <a:spcBef>
                <a:spcPts val="1600"/>
              </a:spcBef>
              <a:spcAft>
                <a:spcPts val="1600"/>
              </a:spcAft>
              <a:buNone/>
            </a:pPr>
            <a:r>
              <a:rPr lang="en-US" dirty="0"/>
              <a:t>AMBIGUOUS: Any permission that is either optional or has the potential to be used maliciously. (ex: any access to SD cards or In app purchases)</a:t>
            </a:r>
          </a:p>
        </p:txBody>
      </p:sp>
      <p:sp>
        <p:nvSpPr>
          <p:cNvPr id="4" name="Content Placeholder 3"/>
          <p:cNvSpPr>
            <a:spLocks noGrp="1"/>
          </p:cNvSpPr>
          <p:nvPr>
            <p:ph sz="half" idx="2"/>
          </p:nvPr>
        </p:nvSpPr>
        <p:spPr>
          <a:ln>
            <a:solidFill>
              <a:schemeClr val="bg1"/>
            </a:solidFill>
          </a:ln>
        </p:spPr>
        <p:txBody>
          <a:bodyPr anchor="ctr">
            <a:normAutofit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Vinit Kothari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a:solidFill>
                  <a:schemeClr val="tx1"/>
                </a:solidFill>
              </a:rPr>
              <a:t>4</a:t>
            </a:r>
            <a:r>
              <a:rPr lang="en-US" sz="1200" dirty="0"/>
              <a:t>]</a:t>
            </a:r>
            <a:endParaRPr lang="en-US" sz="1200" dirty="0">
              <a:solidFill>
                <a:schemeClr val="tx1"/>
              </a:solidFill>
            </a:endParaRPr>
          </a:p>
        </p:txBody>
      </p:sp>
      <p:pic>
        <p:nvPicPr>
          <p:cNvPr id="10" name="Picture 9">
            <a:extLst>
              <a:ext uri="{FF2B5EF4-FFF2-40B4-BE49-F238E27FC236}">
                <a16:creationId xmlns:a16="http://schemas.microsoft.com/office/drawing/2014/main" id="{8EC9A2C1-1672-41C9-817D-770B048BCDF8}"/>
              </a:ext>
            </a:extLst>
          </p:cNvPr>
          <p:cNvPicPr>
            <a:picLocks noChangeAspect="1"/>
          </p:cNvPicPr>
          <p:nvPr/>
        </p:nvPicPr>
        <p:blipFill>
          <a:blip r:embed="rId3"/>
          <a:stretch>
            <a:fillRect/>
          </a:stretch>
        </p:blipFill>
        <p:spPr>
          <a:xfrm>
            <a:off x="4584388" y="1352551"/>
            <a:ext cx="4053925" cy="3352799"/>
          </a:xfrm>
          <a:prstGeom prst="rect">
            <a:avLst/>
          </a:prstGeom>
        </p:spPr>
      </p:pic>
    </p:spTree>
    <p:extLst>
      <p:ext uri="{BB962C8B-B14F-4D97-AF65-F5344CB8AC3E}">
        <p14:creationId xmlns:p14="http://schemas.microsoft.com/office/powerpoint/2010/main" val="35562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r>
              <a:rPr lang="en-US" dirty="0"/>
              <a:t>Presentations are due 24 hours before class</a:t>
            </a:r>
          </a:p>
          <a:p>
            <a:endParaRPr lang="en-US" dirty="0"/>
          </a:p>
          <a:p>
            <a:r>
              <a:rPr lang="en-US" dirty="0"/>
              <a:t>Any course logistic questions?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Do USERS have privacy?</a:t>
            </a:r>
          </a:p>
        </p:txBody>
      </p:sp>
      <p:sp>
        <p:nvSpPr>
          <p:cNvPr id="3" name="Content Placeholder 2"/>
          <p:cNvSpPr>
            <a:spLocks noGrp="1"/>
          </p:cNvSpPr>
          <p:nvPr>
            <p:ph sz="half" idx="1"/>
          </p:nvPr>
        </p:nvSpPr>
        <p:spPr/>
        <p:txBody>
          <a:bodyPr/>
          <a:lstStyle/>
          <a:p>
            <a:r>
              <a:rPr lang="en-US" dirty="0"/>
              <a:t>Pre-installed apps/ Privileged Apps</a:t>
            </a:r>
          </a:p>
          <a:p>
            <a:r>
              <a:rPr lang="en-US" dirty="0"/>
              <a:t>Already have permissions </a:t>
            </a:r>
          </a:p>
          <a:p>
            <a:r>
              <a:rPr lang="en-US" dirty="0"/>
              <a:t>Facebook </a:t>
            </a:r>
          </a:p>
          <a:p>
            <a:r>
              <a:rPr lang="en-US" dirty="0"/>
              <a:t>Information Disclosure</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Vinit Kothari</a:t>
            </a:r>
          </a:p>
        </p:txBody>
      </p:sp>
      <p:pic>
        <p:nvPicPr>
          <p:cNvPr id="9" name="Picture 8">
            <a:extLst>
              <a:ext uri="{FF2B5EF4-FFF2-40B4-BE49-F238E27FC236}">
                <a16:creationId xmlns:a16="http://schemas.microsoft.com/office/drawing/2014/main" id="{A2587B13-5DED-4EF4-A179-BD4B25D2B78F}"/>
              </a:ext>
            </a:extLst>
          </p:cNvPr>
          <p:cNvPicPr>
            <a:picLocks noChangeAspect="1"/>
          </p:cNvPicPr>
          <p:nvPr/>
        </p:nvPicPr>
        <p:blipFill>
          <a:blip r:embed="rId3"/>
          <a:stretch>
            <a:fillRect/>
          </a:stretch>
        </p:blipFill>
        <p:spPr>
          <a:xfrm>
            <a:off x="4572000" y="1337606"/>
            <a:ext cx="4163694" cy="3352800"/>
          </a:xfrm>
          <a:prstGeom prst="rect">
            <a:avLst/>
          </a:prstGeom>
        </p:spPr>
      </p:pic>
      <p:sp>
        <p:nvSpPr>
          <p:cNvPr id="10" name="Slide Number Placeholder 5">
            <a:extLst>
              <a:ext uri="{FF2B5EF4-FFF2-40B4-BE49-F238E27FC236}">
                <a16:creationId xmlns:a16="http://schemas.microsoft.com/office/drawing/2014/main" id="{C1E379DA-9EEA-43E7-8FD9-27BBDFCE2935}"/>
              </a:ext>
            </a:extLst>
          </p:cNvPr>
          <p:cNvSpPr txBox="1">
            <a:spLocks/>
          </p:cNvSpPr>
          <p:nvPr/>
        </p:nvSpPr>
        <p:spPr>
          <a:xfrm>
            <a:off x="8429252" y="4770648"/>
            <a:ext cx="624840" cy="226547"/>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413926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Data Mining </a:t>
            </a:r>
          </a:p>
        </p:txBody>
      </p:sp>
      <p:sp>
        <p:nvSpPr>
          <p:cNvPr id="3" name="Content Placeholder 2"/>
          <p:cNvSpPr>
            <a:spLocks noGrp="1"/>
          </p:cNvSpPr>
          <p:nvPr>
            <p:ph sz="half" idx="1"/>
          </p:nvPr>
        </p:nvSpPr>
        <p:spPr/>
        <p:txBody>
          <a:bodyPr/>
          <a:lstStyle/>
          <a:p>
            <a:pPr marL="0" indent="0">
              <a:buNone/>
            </a:pPr>
            <a:endParaRPr lang="en-US" dirty="0"/>
          </a:p>
          <a:p>
            <a:r>
              <a:rPr lang="en-US" dirty="0"/>
              <a:t>7 in 10 apps share data </a:t>
            </a:r>
          </a:p>
          <a:p>
            <a:r>
              <a:rPr lang="en-US" dirty="0"/>
              <a:t>Uber prevents cops from riding</a:t>
            </a:r>
          </a:p>
          <a:p>
            <a:r>
              <a:rPr lang="en-US" dirty="0"/>
              <a:t>Facebook gave Cambridge Analytica data for 87 million users</a:t>
            </a:r>
          </a:p>
          <a:p>
            <a:r>
              <a:rPr lang="en-US" dirty="0"/>
              <a:t> Vendor and ambiguous </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Vinit Kothari</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a:solidFill>
                  <a:schemeClr val="tx1"/>
                </a:solidFill>
              </a:rPr>
              <a:t>1</a:t>
            </a:r>
            <a:r>
              <a:rPr lang="en-US" sz="1200" dirty="0"/>
              <a:t>]</a:t>
            </a:r>
            <a:endParaRPr lang="en-US" sz="1200" dirty="0">
              <a:solidFill>
                <a:schemeClr val="tx1"/>
              </a:solidFill>
            </a:endParaRPr>
          </a:p>
        </p:txBody>
      </p:sp>
      <p:pic>
        <p:nvPicPr>
          <p:cNvPr id="10" name="Picture 9">
            <a:extLst>
              <a:ext uri="{FF2B5EF4-FFF2-40B4-BE49-F238E27FC236}">
                <a16:creationId xmlns:a16="http://schemas.microsoft.com/office/drawing/2014/main" id="{3BBA111F-1C68-4EFF-B345-727A9509717F}"/>
              </a:ext>
            </a:extLst>
          </p:cNvPr>
          <p:cNvPicPr>
            <a:picLocks noChangeAspect="1"/>
          </p:cNvPicPr>
          <p:nvPr/>
        </p:nvPicPr>
        <p:blipFill>
          <a:blip r:embed="rId3"/>
          <a:stretch>
            <a:fillRect/>
          </a:stretch>
        </p:blipFill>
        <p:spPr>
          <a:xfrm>
            <a:off x="4419600" y="1276350"/>
            <a:ext cx="4411980" cy="3333750"/>
          </a:xfrm>
          <a:prstGeom prst="rect">
            <a:avLst/>
          </a:prstGeom>
        </p:spPr>
      </p:pic>
    </p:spTree>
    <p:extLst>
      <p:ext uri="{BB962C8B-B14F-4D97-AF65-F5344CB8AC3E}">
        <p14:creationId xmlns:p14="http://schemas.microsoft.com/office/powerpoint/2010/main" val="80758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POKemon</a:t>
            </a:r>
            <a:r>
              <a:rPr lang="en-US" dirty="0"/>
              <a:t> GO Misuses Permissions		</a:t>
            </a:r>
          </a:p>
        </p:txBody>
      </p:sp>
      <p:sp>
        <p:nvSpPr>
          <p:cNvPr id="3" name="Content Placeholder 2"/>
          <p:cNvSpPr>
            <a:spLocks noGrp="1"/>
          </p:cNvSpPr>
          <p:nvPr>
            <p:ph sz="half" idx="1"/>
          </p:nvPr>
        </p:nvSpPr>
        <p:spPr/>
        <p:txBody>
          <a:bodyPr/>
          <a:lstStyle/>
          <a:p>
            <a:endParaRPr lang="en-US" dirty="0"/>
          </a:p>
          <a:p>
            <a:r>
              <a:rPr lang="en-US" dirty="0"/>
              <a:t>In 2018 </a:t>
            </a:r>
            <a:r>
              <a:rPr lang="en-US" dirty="0" err="1"/>
              <a:t>Pokemon</a:t>
            </a:r>
            <a:r>
              <a:rPr lang="en-US" dirty="0"/>
              <a:t> go misused the access  to internal storage</a:t>
            </a:r>
          </a:p>
          <a:p>
            <a:r>
              <a:rPr lang="en-US" dirty="0"/>
              <a:t>Used to check if device was rooted</a:t>
            </a:r>
          </a:p>
          <a:p>
            <a:r>
              <a:rPr lang="en-US" dirty="0"/>
              <a:t>Storage accessed even when not allowed</a:t>
            </a:r>
          </a:p>
          <a:p>
            <a:r>
              <a:rPr lang="en-US" dirty="0"/>
              <a:t>Blocked players who were rooted even if they did not get cheats </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Vinit Kothari</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a:solidFill>
                  <a:schemeClr val="tx1"/>
                </a:solidFill>
              </a:rPr>
              <a:t>6</a:t>
            </a:r>
            <a:r>
              <a:rPr lang="en-US" sz="1200" dirty="0"/>
              <a:t>]</a:t>
            </a:r>
            <a:endParaRPr lang="en-US" sz="1200" dirty="0">
              <a:solidFill>
                <a:schemeClr val="tx1"/>
              </a:solidFill>
            </a:endParaRPr>
          </a:p>
        </p:txBody>
      </p:sp>
      <p:pic>
        <p:nvPicPr>
          <p:cNvPr id="10" name="Picture 9">
            <a:extLst>
              <a:ext uri="{FF2B5EF4-FFF2-40B4-BE49-F238E27FC236}">
                <a16:creationId xmlns:a16="http://schemas.microsoft.com/office/drawing/2014/main" id="{578D0E4F-1397-49FE-981C-29CCC0A86F6E}"/>
              </a:ext>
            </a:extLst>
          </p:cNvPr>
          <p:cNvPicPr>
            <a:picLocks noChangeAspect="1"/>
          </p:cNvPicPr>
          <p:nvPr/>
        </p:nvPicPr>
        <p:blipFill>
          <a:blip r:embed="rId3"/>
          <a:stretch>
            <a:fillRect/>
          </a:stretch>
        </p:blipFill>
        <p:spPr>
          <a:xfrm>
            <a:off x="4572000" y="1325213"/>
            <a:ext cx="4492388" cy="3352800"/>
          </a:xfrm>
          <a:prstGeom prst="rect">
            <a:avLst/>
          </a:prstGeom>
        </p:spPr>
      </p:pic>
    </p:spTree>
    <p:extLst>
      <p:ext uri="{BB962C8B-B14F-4D97-AF65-F5344CB8AC3E}">
        <p14:creationId xmlns:p14="http://schemas.microsoft.com/office/powerpoint/2010/main" val="274378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sz="half" idx="1"/>
          </p:nvPr>
        </p:nvSpPr>
        <p:spPr/>
        <p:txBody>
          <a:bodyPr>
            <a:normAutofit/>
          </a:bodyPr>
          <a:lstStyle/>
          <a:p>
            <a:r>
              <a:rPr lang="en-US" dirty="0"/>
              <a:t>Apps ask for more permissions than necessary</a:t>
            </a:r>
          </a:p>
          <a:p>
            <a:r>
              <a:rPr lang="en-US" dirty="0"/>
              <a:t>Most applications have a majority of user locations that helps users use the app better</a:t>
            </a:r>
          </a:p>
          <a:p>
            <a:r>
              <a:rPr lang="en-US" dirty="0"/>
              <a:t>However a decent amount of them are vendor and ambiguous</a:t>
            </a:r>
          </a:p>
          <a:p>
            <a:r>
              <a:rPr lang="en-US" dirty="0"/>
              <a:t>Laws should be passed to prevent apps for asking information about anything that’s not required for an app to run</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Vinit Kothari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[1,2,3,4,5]</a:t>
            </a:r>
            <a:endParaRPr lang="en-US" sz="1200" dirty="0">
              <a:solidFill>
                <a:schemeClr val="tx1"/>
              </a:solidFill>
            </a:endParaRPr>
          </a:p>
        </p:txBody>
      </p:sp>
    </p:spTree>
    <p:extLst>
      <p:ext uri="{BB962C8B-B14F-4D97-AF65-F5344CB8AC3E}">
        <p14:creationId xmlns:p14="http://schemas.microsoft.com/office/powerpoint/2010/main" val="263967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lnSpc>
                <a:spcPct val="120000"/>
              </a:lnSpc>
              <a:buNone/>
            </a:pPr>
            <a:r>
              <a:rPr lang="en-US" dirty="0"/>
              <a:t>[1]  </a:t>
            </a:r>
            <a:r>
              <a:rPr lang="en-US" dirty="0">
                <a:hlinkClick r:id="rId2"/>
              </a:rPr>
              <a:t>http://theconversation.com/7-in-10-smartphone-apps-share-your-data-with-third-party-services-72404</a:t>
            </a:r>
            <a:r>
              <a:rPr lang="en-US" dirty="0"/>
              <a:t>  25/03/2019</a:t>
            </a:r>
          </a:p>
          <a:p>
            <a:pPr marL="0" indent="0">
              <a:lnSpc>
                <a:spcPct val="120000"/>
              </a:lnSpc>
              <a:buNone/>
            </a:pPr>
            <a:r>
              <a:rPr lang="en-US" dirty="0"/>
              <a:t>[2] </a:t>
            </a:r>
            <a:r>
              <a:rPr lang="en-US" dirty="0">
                <a:hlinkClick r:id="rId3"/>
              </a:rPr>
              <a:t>https://lifehacker.com/why-does-this-android-app-need-so-many-permissions-5991099</a:t>
            </a:r>
            <a:r>
              <a:rPr lang="en-US" dirty="0"/>
              <a:t> 25/03/2019</a:t>
            </a:r>
          </a:p>
          <a:p>
            <a:pPr marL="0" indent="0">
              <a:lnSpc>
                <a:spcPct val="120000"/>
              </a:lnSpc>
              <a:buNone/>
            </a:pPr>
            <a:r>
              <a:rPr lang="en-US" dirty="0"/>
              <a:t>[3] </a:t>
            </a:r>
            <a:r>
              <a:rPr lang="en-US" sz="2400" dirty="0">
                <a:hlinkClick r:id="rId4"/>
              </a:rPr>
              <a:t>https://www.kaspersky.com/blog/android-8-permissions-guide/23981/</a:t>
            </a:r>
            <a:r>
              <a:rPr lang="en-US" sz="2400" dirty="0"/>
              <a:t> 25/03/2019</a:t>
            </a:r>
            <a:endParaRPr lang="en-US" dirty="0"/>
          </a:p>
          <a:p>
            <a:pPr marL="0" indent="0">
              <a:lnSpc>
                <a:spcPct val="120000"/>
              </a:lnSpc>
              <a:buNone/>
            </a:pPr>
            <a:r>
              <a:rPr lang="en-US" dirty="0"/>
              <a:t>[4] </a:t>
            </a:r>
            <a:r>
              <a:rPr lang="en-US" dirty="0">
                <a:hlinkClick r:id="rId5"/>
              </a:rPr>
              <a:t>https://www.pewinternet.org/2015/11/10/an-analysis-of-android-app-permissions/</a:t>
            </a:r>
            <a:r>
              <a:rPr lang="en-US" dirty="0"/>
              <a:t> 26/03/2019</a:t>
            </a:r>
          </a:p>
          <a:p>
            <a:pPr marL="0" indent="0">
              <a:lnSpc>
                <a:spcPct val="120000"/>
              </a:lnSpc>
              <a:buNone/>
            </a:pPr>
            <a:r>
              <a:rPr lang="en-US" dirty="0"/>
              <a:t>[5] </a:t>
            </a:r>
            <a:r>
              <a:rPr lang="en-US" dirty="0">
                <a:hlinkClick r:id="rId6"/>
              </a:rPr>
              <a:t>https://arstechnica.com/information-technology/2018/03/facebook-scraped-call-text-message-data-for-years-from-android-phones/</a:t>
            </a:r>
            <a:r>
              <a:rPr lang="en-US" dirty="0"/>
              <a:t> 27/03/2019</a:t>
            </a:r>
            <a:endParaRPr lang="en-US" dirty="0">
              <a:hlinkClick r:id="" action="ppaction://noaction"/>
            </a:endParaRPr>
          </a:p>
          <a:p>
            <a:pPr marL="0" indent="0">
              <a:lnSpc>
                <a:spcPct val="120000"/>
              </a:lnSpc>
              <a:buNone/>
            </a:pPr>
            <a:r>
              <a:rPr lang="en-US" dirty="0"/>
              <a:t>[6] </a:t>
            </a:r>
            <a:r>
              <a:rPr lang="en-US" dirty="0">
                <a:hlinkClick r:id="rId7"/>
              </a:rPr>
              <a:t>https://www.androidcentral.com/pokemon-go-app-reading-files-your-phone-theres-reason 28/03/2019</a:t>
            </a:r>
            <a:endParaRPr lang="en-US" dirty="0"/>
          </a:p>
          <a:p>
            <a:pPr marL="0" indent="0">
              <a:lnSpc>
                <a:spcPct val="120000"/>
              </a:lnSpc>
              <a:buNone/>
            </a:pPr>
            <a:r>
              <a:rPr lang="en-US" dirty="0"/>
              <a:t>[7] </a:t>
            </a:r>
            <a:r>
              <a:rPr lang="en-US" dirty="0">
                <a:hlinkClick r:id="rId8"/>
              </a:rPr>
              <a:t>https://techcrunch.com/2019/03/25/android-users-security-and-privacy-at-risk-from-shadowy-ecosystem-of-pre-installed-software-study-warns/</a:t>
            </a:r>
            <a:r>
              <a:rPr lang="en-US" dirty="0"/>
              <a:t> 28/03/2019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Vinit Kothari</a:t>
            </a:r>
          </a:p>
        </p:txBody>
      </p:sp>
    </p:spTree>
    <p:extLst>
      <p:ext uri="{BB962C8B-B14F-4D97-AF65-F5344CB8AC3E}">
        <p14:creationId xmlns:p14="http://schemas.microsoft.com/office/powerpoint/2010/main" val="274219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sz="4400" b="1" dirty="0"/>
              <a:t>They’re Watching You:</a:t>
            </a:r>
            <a:br>
              <a:rPr lang="en-US" sz="4400" b="1" dirty="0"/>
            </a:br>
            <a:r>
              <a:rPr lang="en-US" sz="3200" i="1" dirty="0"/>
              <a:t>The Effectiveness of Computer Monitoring</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sz="2400" dirty="0"/>
              <a:t>By: Xavier McLean</a:t>
            </a:r>
          </a:p>
          <a:p>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45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Computer Monitoring IS Not Effective in Preventing Time Theft</a:t>
            </a:r>
            <a:endParaRPr lang="en-US" dirty="0"/>
          </a:p>
        </p:txBody>
      </p:sp>
      <p:sp>
        <p:nvSpPr>
          <p:cNvPr id="3" name="Content Placeholder 2"/>
          <p:cNvSpPr>
            <a:spLocks noGrp="1"/>
          </p:cNvSpPr>
          <p:nvPr>
            <p:ph sz="half" idx="1"/>
          </p:nvPr>
        </p:nvSpPr>
        <p:spPr>
          <a:xfrm>
            <a:off x="685799" y="1352551"/>
            <a:ext cx="7772399" cy="3352800"/>
          </a:xfrm>
        </p:spPr>
        <p:txBody>
          <a:bodyPr>
            <a:normAutofit lnSpcReduction="10000"/>
          </a:bodyPr>
          <a:lstStyle/>
          <a:p>
            <a:r>
              <a:rPr lang="en-US" sz="2600" dirty="0"/>
              <a:t>Workplace Delinquency</a:t>
            </a:r>
          </a:p>
          <a:p>
            <a:r>
              <a:rPr lang="en-US" sz="2600" dirty="0"/>
              <a:t>Time Theft</a:t>
            </a:r>
          </a:p>
          <a:p>
            <a:r>
              <a:rPr lang="en-US" sz="2600" dirty="0"/>
              <a:t>How Employers Prevent It</a:t>
            </a:r>
          </a:p>
          <a:p>
            <a:r>
              <a:rPr lang="en-US" sz="2600" dirty="0"/>
              <a:t>Types of Computer Monitoring </a:t>
            </a:r>
          </a:p>
          <a:p>
            <a:r>
              <a:rPr lang="en-US" sz="2600" dirty="0"/>
              <a:t>The Argument for Employers</a:t>
            </a:r>
          </a:p>
          <a:p>
            <a:r>
              <a:rPr lang="en-US" sz="2600" dirty="0"/>
              <a:t>The Employee Side</a:t>
            </a:r>
          </a:p>
          <a:p>
            <a:r>
              <a:rPr lang="en-US" sz="2600" dirty="0"/>
              <a:t>Conclusion</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84522" y="755726"/>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68933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Delinquency </a:t>
            </a:r>
          </a:p>
        </p:txBody>
      </p:sp>
      <p:sp>
        <p:nvSpPr>
          <p:cNvPr id="3" name="Content Placeholder 2"/>
          <p:cNvSpPr>
            <a:spLocks noGrp="1"/>
          </p:cNvSpPr>
          <p:nvPr>
            <p:ph sz="half" idx="1"/>
          </p:nvPr>
        </p:nvSpPr>
        <p:spPr>
          <a:xfrm>
            <a:off x="685799" y="1352551"/>
            <a:ext cx="7124007" cy="3352800"/>
          </a:xfrm>
        </p:spPr>
        <p:txBody>
          <a:bodyPr/>
          <a:lstStyle/>
          <a:p>
            <a:r>
              <a:rPr lang="en-US" sz="2600" dirty="0"/>
              <a:t>Comes in many forms:</a:t>
            </a:r>
          </a:p>
          <a:p>
            <a:pPr marL="457200" lvl="0" indent="-457200">
              <a:buFont typeface="+mj-lt"/>
              <a:buAutoNum type="arabicPeriod"/>
            </a:pPr>
            <a:r>
              <a:rPr lang="en-US" sz="2000" i="1" dirty="0"/>
              <a:t>Sabotage</a:t>
            </a:r>
            <a:endParaRPr lang="en-US" sz="2000" dirty="0"/>
          </a:p>
          <a:p>
            <a:pPr marL="457200" lvl="0" indent="-457200">
              <a:buFont typeface="+mj-lt"/>
              <a:buAutoNum type="arabicPeriod"/>
            </a:pPr>
            <a:r>
              <a:rPr lang="en-US" sz="2000" i="1" dirty="0"/>
              <a:t>Harassment</a:t>
            </a:r>
            <a:endParaRPr lang="en-US" sz="2000" dirty="0"/>
          </a:p>
          <a:p>
            <a:pPr marL="457200" lvl="0" indent="-457200">
              <a:buFont typeface="+mj-lt"/>
              <a:buAutoNum type="arabicPeriod"/>
            </a:pPr>
            <a:r>
              <a:rPr lang="en-US" sz="2000" i="1" dirty="0"/>
              <a:t>Vandalism</a:t>
            </a:r>
            <a:endParaRPr lang="en-US" sz="2000" dirty="0"/>
          </a:p>
          <a:p>
            <a:pPr marL="457200" lvl="0" indent="-457200">
              <a:buFont typeface="+mj-lt"/>
              <a:buAutoNum type="arabicPeriod"/>
            </a:pPr>
            <a:r>
              <a:rPr lang="en-US" sz="2000" i="1" dirty="0"/>
              <a:t>Misuse of Assets</a:t>
            </a:r>
            <a:endParaRPr lang="en-US" sz="2000" dirty="0"/>
          </a:p>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14076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THEFT</a:t>
            </a:r>
          </a:p>
        </p:txBody>
      </p:sp>
      <p:sp>
        <p:nvSpPr>
          <p:cNvPr id="3" name="Content Placeholder 2"/>
          <p:cNvSpPr>
            <a:spLocks noGrp="1"/>
          </p:cNvSpPr>
          <p:nvPr>
            <p:ph sz="half" idx="1"/>
          </p:nvPr>
        </p:nvSpPr>
        <p:spPr>
          <a:xfrm>
            <a:off x="333632" y="1352551"/>
            <a:ext cx="5060091" cy="3352800"/>
          </a:xfrm>
        </p:spPr>
        <p:txBody>
          <a:bodyPr>
            <a:noAutofit/>
          </a:bodyPr>
          <a:lstStyle/>
          <a:p>
            <a:r>
              <a:rPr lang="en-US" sz="2600" dirty="0"/>
              <a:t>Definition: Time not spent work during sanctioned work time</a:t>
            </a:r>
          </a:p>
          <a:p>
            <a:r>
              <a:rPr lang="en-US" sz="2600" dirty="0"/>
              <a:t>The most prevalent form of Workplace Delinquency</a:t>
            </a:r>
          </a:p>
          <a:p>
            <a:r>
              <a:rPr lang="en-US" sz="2600" dirty="0"/>
              <a:t>Average Employee wastes 2.09 hours per 8 hour workday, which equates to roughly $759 Billion in loses in the U.S. [1]</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pic>
        <p:nvPicPr>
          <p:cNvPr id="9" name="Picture 8" descr="A large white clock mounted to the side&#10;&#10;Description automatically generated">
            <a:extLst>
              <a:ext uri="{FF2B5EF4-FFF2-40B4-BE49-F238E27FC236}">
                <a16:creationId xmlns:a16="http://schemas.microsoft.com/office/drawing/2014/main" id="{A02D46F3-1352-484A-A969-CAE2B039EF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65586" y="1212927"/>
            <a:ext cx="3196500" cy="3196500"/>
          </a:xfrm>
          <a:prstGeom prst="rect">
            <a:avLst/>
          </a:prstGeom>
        </p:spPr>
      </p:pic>
    </p:spTree>
    <p:extLst>
      <p:ext uri="{BB962C8B-B14F-4D97-AF65-F5344CB8AC3E}">
        <p14:creationId xmlns:p14="http://schemas.microsoft.com/office/powerpoint/2010/main" val="311484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Prevention</a:t>
            </a:r>
          </a:p>
        </p:txBody>
      </p:sp>
      <p:sp>
        <p:nvSpPr>
          <p:cNvPr id="3" name="Content Placeholder 2"/>
          <p:cNvSpPr>
            <a:spLocks noGrp="1"/>
          </p:cNvSpPr>
          <p:nvPr>
            <p:ph sz="half" idx="1"/>
          </p:nvPr>
        </p:nvSpPr>
        <p:spPr>
          <a:xfrm>
            <a:off x="685800" y="1352551"/>
            <a:ext cx="7772400" cy="3352800"/>
          </a:xfrm>
        </p:spPr>
        <p:txBody>
          <a:bodyPr/>
          <a:lstStyle/>
          <a:p>
            <a:r>
              <a:rPr lang="en-US" sz="2600" dirty="0"/>
              <a:t>Two main methods:</a:t>
            </a:r>
          </a:p>
          <a:p>
            <a:pPr marL="457200" indent="-457200">
              <a:buFont typeface="+mj-lt"/>
              <a:buAutoNum type="arabicPeriod"/>
            </a:pPr>
            <a:r>
              <a:rPr lang="en-US" sz="2000" dirty="0"/>
              <a:t>Hiring the “right” employees</a:t>
            </a:r>
          </a:p>
          <a:p>
            <a:pPr marL="457200" indent="-457200">
              <a:buFont typeface="+mj-lt"/>
              <a:buAutoNum type="arabicPeriod"/>
            </a:pPr>
            <a:r>
              <a:rPr lang="en-US" sz="2000" dirty="0"/>
              <a:t>Correcting employee behaviors through organization control systems (Electronic Surveillance) [2]</a:t>
            </a:r>
          </a:p>
          <a:p>
            <a:r>
              <a:rPr lang="en-US" sz="2600" dirty="0"/>
              <a:t>80% of US corporations keep their employees under regular surveillance [3]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54732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Computer Monitoring</a:t>
            </a:r>
          </a:p>
        </p:txBody>
      </p:sp>
      <p:sp>
        <p:nvSpPr>
          <p:cNvPr id="3" name="Content Placeholder 2"/>
          <p:cNvSpPr>
            <a:spLocks noGrp="1"/>
          </p:cNvSpPr>
          <p:nvPr>
            <p:ph sz="half" idx="1"/>
          </p:nvPr>
        </p:nvSpPr>
        <p:spPr>
          <a:xfrm>
            <a:off x="685799" y="1352551"/>
            <a:ext cx="7655011" cy="3352800"/>
          </a:xfrm>
        </p:spPr>
        <p:txBody>
          <a:bodyPr>
            <a:normAutofit/>
          </a:bodyPr>
          <a:lstStyle/>
          <a:p>
            <a:r>
              <a:rPr lang="en-US" sz="2600" dirty="0"/>
              <a:t>Keylogging – “the recording of keystrokes on an employee’s computer to provide a map of what Web sites the employee is visiting” [6]</a:t>
            </a:r>
          </a:p>
          <a:p>
            <a:endParaRPr lang="en-US" sz="2600" dirty="0"/>
          </a:p>
          <a:p>
            <a:r>
              <a:rPr lang="en-US" sz="2600" dirty="0"/>
              <a:t>E-mail Interception – the review of all electronic communications made on company assets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304491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Argument for Employers</a:t>
            </a:r>
          </a:p>
        </p:txBody>
      </p:sp>
      <p:sp>
        <p:nvSpPr>
          <p:cNvPr id="3" name="Content Placeholder 2"/>
          <p:cNvSpPr>
            <a:spLocks noGrp="1"/>
          </p:cNvSpPr>
          <p:nvPr>
            <p:ph sz="half" idx="1"/>
          </p:nvPr>
        </p:nvSpPr>
        <p:spPr>
          <a:xfrm>
            <a:off x="685799" y="1352551"/>
            <a:ext cx="7729151" cy="3352800"/>
          </a:xfrm>
        </p:spPr>
        <p:txBody>
          <a:bodyPr>
            <a:normAutofit/>
          </a:bodyPr>
          <a:lstStyle/>
          <a:p>
            <a:r>
              <a:rPr lang="en-US" sz="2600" dirty="0"/>
              <a:t>Employees are being paid to work</a:t>
            </a:r>
          </a:p>
          <a:p>
            <a:r>
              <a:rPr lang="en-US" sz="2600" dirty="0"/>
              <a:t>This information is collected on company assets</a:t>
            </a:r>
          </a:p>
          <a:p>
            <a:r>
              <a:rPr lang="en-US" sz="2600" dirty="0"/>
              <a:t>Provides very accurate information about efficiency of workers (helpful for feedback)</a:t>
            </a:r>
          </a:p>
          <a:p>
            <a:r>
              <a:rPr lang="en-US" sz="2600" dirty="0"/>
              <a:t>Increases productivity of workers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59638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a:t>
            </a:r>
          </a:p>
        </p:txBody>
      </p:sp>
      <p:sp>
        <p:nvSpPr>
          <p:cNvPr id="3" name="Content Placeholder 2"/>
          <p:cNvSpPr>
            <a:spLocks noGrp="1"/>
          </p:cNvSpPr>
          <p:nvPr>
            <p:ph sz="half" idx="1"/>
          </p:nvPr>
        </p:nvSpPr>
        <p:spPr>
          <a:xfrm>
            <a:off x="685800" y="1352551"/>
            <a:ext cx="7772400" cy="3352800"/>
          </a:xfrm>
        </p:spPr>
        <p:txBody>
          <a:bodyPr>
            <a:normAutofit/>
          </a:bodyPr>
          <a:lstStyle/>
          <a:p>
            <a:r>
              <a:rPr lang="en-US" sz="2600" dirty="0"/>
              <a:t>Breach of Privacy</a:t>
            </a:r>
          </a:p>
          <a:p>
            <a:r>
              <a:rPr lang="en-US" sz="2600" dirty="0"/>
              <a:t>Shows lack of trust </a:t>
            </a:r>
          </a:p>
          <a:p>
            <a:r>
              <a:rPr lang="en-US" sz="2600" dirty="0"/>
              <a:t>Quantity of Quality</a:t>
            </a:r>
          </a:p>
          <a:p>
            <a:r>
              <a:rPr lang="en-US" sz="2600" dirty="0"/>
              <a:t>Employees are less aware of monitoring</a:t>
            </a:r>
          </a:p>
          <a:p>
            <a:r>
              <a:rPr lang="en-US" sz="2600" dirty="0"/>
              <a:t>What is being monitored is rarely communicated</a:t>
            </a:r>
          </a:p>
          <a:p>
            <a:r>
              <a:rPr lang="en-US" sz="2600" dirty="0"/>
              <a:t>Creates less dialogue with Management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216526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a:xfrm>
            <a:off x="395416" y="1050324"/>
            <a:ext cx="8217243" cy="3807248"/>
          </a:xfrm>
        </p:spPr>
        <p:txBody>
          <a:bodyPr>
            <a:normAutofit lnSpcReduction="10000"/>
          </a:bodyPr>
          <a:lstStyle/>
          <a:p>
            <a:r>
              <a:rPr lang="en-US" sz="2600" dirty="0"/>
              <a:t>“More than 75% of the monitored workers said production quantity was the most important factor in their performance ratings, while more than 75% of the non-monitored workers” </a:t>
            </a:r>
            <a:r>
              <a:rPr lang="en-US" sz="2600" i="1" dirty="0"/>
              <a:t>[5]</a:t>
            </a:r>
            <a:endParaRPr lang="en-US" sz="2600" dirty="0"/>
          </a:p>
          <a:p>
            <a:r>
              <a:rPr lang="en-US" sz="2600" dirty="0"/>
              <a:t>“Employees…complained the implementation of electronic monitoring in their workplace caused paced work, lack of involvement, reduced task variety and clarity, reduced peer social support, reduced supervisory support, fear of job loss, routinized work activity, and lack of control over tasks.” </a:t>
            </a:r>
            <a:r>
              <a:rPr lang="en-US" sz="2600" i="1" dirty="0"/>
              <a:t>[5]</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995217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a:xfrm>
            <a:off x="395416" y="1050324"/>
            <a:ext cx="8217243" cy="3807248"/>
          </a:xfrm>
        </p:spPr>
        <p:txBody>
          <a:bodyPr>
            <a:normAutofit/>
          </a:bodyPr>
          <a:lstStyle/>
          <a:p>
            <a:pPr lvl="0"/>
            <a:r>
              <a:rPr lang="en-US" sz="2600" dirty="0"/>
              <a:t>“Apart from the issue of decreased productivity, when employees may simply leave work early or take time off to devote to personal or family matters. Moreover, supervisors and managers will inevitably spend more of their time reviewing employee communication. There could also be legal costs if a suit is brought, even if it appears likely that no specific law has been violated ” </a:t>
            </a:r>
            <a:r>
              <a:rPr lang="en-US" sz="2600" i="1" dirty="0"/>
              <a:t>[7]</a:t>
            </a:r>
            <a:endParaRPr lang="en-US" sz="2600" dirty="0"/>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128061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a:xfrm>
            <a:off x="395416" y="1050324"/>
            <a:ext cx="8217243" cy="3807248"/>
          </a:xfrm>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pic>
        <p:nvPicPr>
          <p:cNvPr id="4" name="Picture 3">
            <a:extLst>
              <a:ext uri="{FF2B5EF4-FFF2-40B4-BE49-F238E27FC236}">
                <a16:creationId xmlns:a16="http://schemas.microsoft.com/office/drawing/2014/main" id="{D872256F-EA62-49B3-83F1-FA8ABD3530D5}"/>
              </a:ext>
            </a:extLst>
          </p:cNvPr>
          <p:cNvPicPr>
            <a:picLocks noChangeAspect="1"/>
          </p:cNvPicPr>
          <p:nvPr/>
        </p:nvPicPr>
        <p:blipFill>
          <a:blip r:embed="rId3"/>
          <a:stretch>
            <a:fillRect/>
          </a:stretch>
        </p:blipFill>
        <p:spPr>
          <a:xfrm>
            <a:off x="1020772" y="1368488"/>
            <a:ext cx="7102456" cy="3133616"/>
          </a:xfrm>
          <a:prstGeom prst="rect">
            <a:avLst/>
          </a:prstGeom>
        </p:spPr>
      </p:pic>
      <p:pic>
        <p:nvPicPr>
          <p:cNvPr id="13" name="Picture 12">
            <a:extLst>
              <a:ext uri="{FF2B5EF4-FFF2-40B4-BE49-F238E27FC236}">
                <a16:creationId xmlns:a16="http://schemas.microsoft.com/office/drawing/2014/main" id="{391F747F-3548-4E09-BE85-C391A58CC645}"/>
              </a:ext>
            </a:extLst>
          </p:cNvPr>
          <p:cNvPicPr>
            <a:picLocks noChangeAspect="1"/>
          </p:cNvPicPr>
          <p:nvPr/>
        </p:nvPicPr>
        <p:blipFill>
          <a:blip r:embed="rId4"/>
          <a:stretch>
            <a:fillRect/>
          </a:stretch>
        </p:blipFill>
        <p:spPr>
          <a:xfrm>
            <a:off x="1338159" y="1955810"/>
            <a:ext cx="5602710" cy="445047"/>
          </a:xfrm>
          <a:prstGeom prst="rect">
            <a:avLst/>
          </a:prstGeom>
        </p:spPr>
      </p:pic>
      <p:pic>
        <p:nvPicPr>
          <p:cNvPr id="14" name="Picture 13">
            <a:extLst>
              <a:ext uri="{FF2B5EF4-FFF2-40B4-BE49-F238E27FC236}">
                <a16:creationId xmlns:a16="http://schemas.microsoft.com/office/drawing/2014/main" id="{8F773021-816D-4929-A4A6-16DEF3DEEB28}"/>
              </a:ext>
            </a:extLst>
          </p:cNvPr>
          <p:cNvPicPr>
            <a:picLocks noChangeAspect="1"/>
          </p:cNvPicPr>
          <p:nvPr/>
        </p:nvPicPr>
        <p:blipFill>
          <a:blip r:embed="rId5"/>
          <a:stretch>
            <a:fillRect/>
          </a:stretch>
        </p:blipFill>
        <p:spPr>
          <a:xfrm>
            <a:off x="7172170" y="2681857"/>
            <a:ext cx="951058" cy="755970"/>
          </a:xfrm>
          <a:prstGeom prst="rect">
            <a:avLst/>
          </a:prstGeom>
        </p:spPr>
      </p:pic>
    </p:spTree>
    <p:extLst>
      <p:ext uri="{BB962C8B-B14F-4D97-AF65-F5344CB8AC3E}">
        <p14:creationId xmlns:p14="http://schemas.microsoft.com/office/powerpoint/2010/main" val="66745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SupPort</a:t>
            </a:r>
            <a:endParaRPr lang="en-US" dirty="0"/>
          </a:p>
        </p:txBody>
      </p:sp>
      <p:sp>
        <p:nvSpPr>
          <p:cNvPr id="3" name="Content Placeholder 2"/>
          <p:cNvSpPr>
            <a:spLocks noGrp="1"/>
          </p:cNvSpPr>
          <p:nvPr>
            <p:ph sz="half" idx="1"/>
          </p:nvPr>
        </p:nvSpPr>
        <p:spPr/>
        <p:txBody>
          <a:bodyPr/>
          <a:lstStyle/>
          <a:p>
            <a:r>
              <a:rPr lang="en-US" dirty="0"/>
              <a:t>&lt;Supporting phrases&gt;</a:t>
            </a:r>
          </a:p>
          <a:p>
            <a:r>
              <a:rPr lang="en-US" dirty="0"/>
              <a:t>&lt;Remove “&lt;“ “&gt;” from template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17CD14DD-1BEB-45C8-9A82-EFA95BB0A85D}"/>
              </a:ext>
            </a:extLst>
          </p:cNvPr>
          <p:cNvPicPr>
            <a:picLocks noChangeAspect="1"/>
          </p:cNvPicPr>
          <p:nvPr/>
        </p:nvPicPr>
        <p:blipFill>
          <a:blip r:embed="rId3"/>
          <a:stretch>
            <a:fillRect/>
          </a:stretch>
        </p:blipFill>
        <p:spPr>
          <a:xfrm>
            <a:off x="611660" y="1212927"/>
            <a:ext cx="8132423" cy="3439392"/>
          </a:xfrm>
          <a:prstGeom prst="rect">
            <a:avLst/>
          </a:prstGeom>
        </p:spPr>
      </p:pic>
      <p:pic>
        <p:nvPicPr>
          <p:cNvPr id="11" name="Picture 10">
            <a:extLst>
              <a:ext uri="{FF2B5EF4-FFF2-40B4-BE49-F238E27FC236}">
                <a16:creationId xmlns:a16="http://schemas.microsoft.com/office/drawing/2014/main" id="{FF6A173B-8149-4DF7-A75C-7984AE807922}"/>
              </a:ext>
            </a:extLst>
          </p:cNvPr>
          <p:cNvPicPr>
            <a:picLocks noChangeAspect="1"/>
          </p:cNvPicPr>
          <p:nvPr/>
        </p:nvPicPr>
        <p:blipFill>
          <a:blip r:embed="rId4"/>
          <a:stretch>
            <a:fillRect/>
          </a:stretch>
        </p:blipFill>
        <p:spPr>
          <a:xfrm>
            <a:off x="1185231" y="2518059"/>
            <a:ext cx="7099973" cy="914400"/>
          </a:xfrm>
          <a:prstGeom prst="rect">
            <a:avLst/>
          </a:prstGeom>
        </p:spPr>
      </p:pic>
    </p:spTree>
    <p:extLst>
      <p:ext uri="{BB962C8B-B14F-4D97-AF65-F5344CB8AC3E}">
        <p14:creationId xmlns:p14="http://schemas.microsoft.com/office/powerpoint/2010/main" val="402696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772399" cy="3352800"/>
          </a:xfrm>
        </p:spPr>
        <p:txBody>
          <a:bodyPr>
            <a:normAutofit/>
          </a:bodyPr>
          <a:lstStyle/>
          <a:p>
            <a:r>
              <a:rPr lang="en-US" sz="2600" dirty="0"/>
              <a:t>Monitoring is needed</a:t>
            </a:r>
          </a:p>
          <a:p>
            <a:r>
              <a:rPr lang="en-US" sz="2600" dirty="0"/>
              <a:t>Computer Monitoring is NOT effective in preventing Time Theft</a:t>
            </a:r>
          </a:p>
          <a:p>
            <a:r>
              <a:rPr lang="en-US" sz="2600" dirty="0"/>
              <a:t>Awareness of monitoring is important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345754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E0D8-B13B-6A43-8A50-BF18374E4BD2}"/>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83C5E061-BED2-234C-8CA4-255BAD8F72C2}"/>
              </a:ext>
            </a:extLst>
          </p:cNvPr>
          <p:cNvSpPr>
            <a:spLocks noGrp="1"/>
          </p:cNvSpPr>
          <p:nvPr>
            <p:ph idx="1"/>
          </p:nvPr>
        </p:nvSpPr>
        <p:spPr/>
        <p:txBody>
          <a:bodyPr>
            <a:normAutofit fontScale="62500" lnSpcReduction="20000"/>
          </a:bodyPr>
          <a:lstStyle/>
          <a:p>
            <a:pPr marL="0" indent="0">
              <a:lnSpc>
                <a:spcPct val="120000"/>
              </a:lnSpc>
              <a:spcBef>
                <a:spcPts val="100"/>
              </a:spcBef>
              <a:buNone/>
            </a:pPr>
            <a:r>
              <a:rPr lang="en-US" dirty="0"/>
              <a:t>[1] </a:t>
            </a:r>
            <a:r>
              <a:rPr lang="en-US" dirty="0" err="1"/>
              <a:t>Malachowski</a:t>
            </a:r>
            <a:r>
              <a:rPr lang="en-US" u="sng" dirty="0"/>
              <a:t> </a:t>
            </a:r>
            <a:r>
              <a:rPr lang="en-US" dirty="0"/>
              <a:t>D., Wasted time at work costing companies billions(2005) </a:t>
            </a:r>
            <a:r>
              <a:rPr lang="en-US" dirty="0">
                <a:hlinkClick r:id="rId2"/>
              </a:rPr>
              <a:t>http://sfgate.com/cgibin/article.cgi?f=/g/a/2005/07/11/wastingtime.TMP</a:t>
            </a:r>
            <a:r>
              <a:rPr lang="en-US" dirty="0"/>
              <a:t> Accessed March 28th, 2019</a:t>
            </a:r>
          </a:p>
          <a:p>
            <a:pPr marL="0" indent="0">
              <a:lnSpc>
                <a:spcPct val="120000"/>
              </a:lnSpc>
              <a:spcBef>
                <a:spcPts val="100"/>
              </a:spcBef>
              <a:buNone/>
            </a:pPr>
            <a:r>
              <a:rPr lang="en-US" dirty="0"/>
              <a:t>[2] Anglim J., </a:t>
            </a:r>
            <a:r>
              <a:rPr lang="en-US" dirty="0" err="1"/>
              <a:t>Lievens</a:t>
            </a:r>
            <a:r>
              <a:rPr lang="en-US" dirty="0"/>
              <a:t> F., Everton L., Grant S.L., Marty A., HEXACO personality predicts counterproductive work behavior and organizational citizenship behavior in low-stakes and job applicant contexts, Journal of Research in Personality, Volume 77, 2018, Accessed March 28th, 2019</a:t>
            </a:r>
          </a:p>
          <a:p>
            <a:pPr marL="0" indent="0">
              <a:lnSpc>
                <a:spcPct val="120000"/>
              </a:lnSpc>
              <a:spcBef>
                <a:spcPts val="100"/>
              </a:spcBef>
              <a:buNone/>
            </a:pPr>
            <a:r>
              <a:rPr lang="en-US" dirty="0"/>
              <a:t>[3] Schmitz, Patrick W. , Workplace surveillance, privacy protection, and efficiency wages, University of Bonn and CEPR, </a:t>
            </a:r>
            <a:r>
              <a:rPr lang="en-US" dirty="0" err="1"/>
              <a:t>Wirtschaftspolitische</a:t>
            </a:r>
            <a:r>
              <a:rPr lang="en-US" dirty="0"/>
              <a:t> </a:t>
            </a:r>
            <a:r>
              <a:rPr lang="en-US" dirty="0" err="1"/>
              <a:t>Abteilung</a:t>
            </a:r>
            <a:r>
              <a:rPr lang="en-US" dirty="0"/>
              <a:t>, </a:t>
            </a:r>
            <a:r>
              <a:rPr lang="en-US" dirty="0" err="1"/>
              <a:t>Adenauerallee</a:t>
            </a:r>
            <a:r>
              <a:rPr lang="en-US" dirty="0"/>
              <a:t> 24-42, Bonn D-53113, Germany, 2004.</a:t>
            </a:r>
          </a:p>
          <a:p>
            <a:pPr marL="0" indent="0">
              <a:lnSpc>
                <a:spcPct val="120000"/>
              </a:lnSpc>
              <a:spcBef>
                <a:spcPts val="100"/>
              </a:spcBef>
              <a:buNone/>
            </a:pPr>
            <a:r>
              <a:rPr lang="en-US" dirty="0"/>
              <a:t>[4] R.H Irving, C.A Higgins, F.R </a:t>
            </a:r>
            <a:r>
              <a:rPr lang="en-US" dirty="0" err="1"/>
              <a:t>Safayeni</a:t>
            </a:r>
            <a:r>
              <a:rPr lang="en-US" dirty="0"/>
              <a:t>, Computerized performance monitoring systems: Use and abuse, Communications of the ACM, 29 (1986), pp. 794-801</a:t>
            </a:r>
          </a:p>
          <a:p>
            <a:pPr marL="0" indent="0">
              <a:lnSpc>
                <a:spcPct val="120000"/>
              </a:lnSpc>
              <a:spcBef>
                <a:spcPts val="100"/>
              </a:spcBef>
              <a:buNone/>
            </a:pPr>
            <a:r>
              <a:rPr lang="en-US" dirty="0"/>
              <a:t>[5] </a:t>
            </a:r>
            <a:r>
              <a:rPr lang="en-US" dirty="0" err="1"/>
              <a:t>EffyOz</a:t>
            </a:r>
            <a:r>
              <a:rPr lang="en-US" dirty="0"/>
              <a:t> a, </a:t>
            </a:r>
            <a:r>
              <a:rPr lang="en-US" dirty="0" err="1"/>
              <a:t>RichardGlass</a:t>
            </a:r>
            <a:r>
              <a:rPr lang="en-US" dirty="0"/>
              <a:t> b, </a:t>
            </a:r>
            <a:r>
              <a:rPr lang="en-US" dirty="0" err="1"/>
              <a:t>RobertBehlingb</a:t>
            </a:r>
            <a:r>
              <a:rPr lang="en-US" dirty="0"/>
              <a:t>, Electronic Workplace Monitoring: What Employees Think, a- Department of Management Science and Information Systems, Penn State University, Malvern, PA 19355, USA, b- Department of Computer Information Systems, Bryant College, Smithfield, RI 02917, USA, 1998</a:t>
            </a:r>
          </a:p>
          <a:p>
            <a:pPr marL="0" indent="0">
              <a:lnSpc>
                <a:spcPct val="120000"/>
              </a:lnSpc>
              <a:spcBef>
                <a:spcPts val="100"/>
              </a:spcBef>
              <a:buNone/>
            </a:pPr>
            <a:r>
              <a:rPr lang="en-US" dirty="0"/>
              <a:t>[6] Giuliano, Jim, “'Keylogging' to Check Internet Usage: Is It Legal?”, HR News &amp; Insights, 12 June 2009, </a:t>
            </a:r>
            <a:r>
              <a:rPr lang="en-US" dirty="0">
                <a:hlinkClick r:id="rId3"/>
              </a:rPr>
              <a:t>www.hrmorning.com/internet-usage-the-legality-of-keylogging/</a:t>
            </a:r>
            <a:r>
              <a:rPr lang="en-US" dirty="0"/>
              <a:t>, Accessed March 28th, 2019</a:t>
            </a:r>
          </a:p>
          <a:p>
            <a:pPr marL="0" indent="0">
              <a:lnSpc>
                <a:spcPct val="120000"/>
              </a:lnSpc>
              <a:spcBef>
                <a:spcPts val="100"/>
              </a:spcBef>
              <a:buNone/>
            </a:pPr>
            <a:r>
              <a:rPr lang="en-US" dirty="0"/>
              <a:t>[7] Sonny </a:t>
            </a:r>
            <a:r>
              <a:rPr lang="en-US" dirty="0" err="1"/>
              <a:t>S.Ariss</a:t>
            </a:r>
            <a:r>
              <a:rPr lang="en-US" dirty="0"/>
              <a:t>, “Computer monitoring: benefits and pitfalls facing management”, College of Business Administration, The University of Toledo, 2801 West Bancroft Street, Toledo, OH 43606, USA, 2001</a:t>
            </a:r>
          </a:p>
        </p:txBody>
      </p:sp>
      <p:sp>
        <p:nvSpPr>
          <p:cNvPr id="5" name="Footer Placeholder 4">
            <a:extLst>
              <a:ext uri="{FF2B5EF4-FFF2-40B4-BE49-F238E27FC236}">
                <a16:creationId xmlns:a16="http://schemas.microsoft.com/office/drawing/2014/main" id="{4157F9AA-073C-474D-8349-F4DE4B9AA21E}"/>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62719E2D-F3EC-F641-90A9-773EB017585E}"/>
              </a:ext>
            </a:extLst>
          </p:cNvPr>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a:extLst>
              <a:ext uri="{FF2B5EF4-FFF2-40B4-BE49-F238E27FC236}">
                <a16:creationId xmlns:a16="http://schemas.microsoft.com/office/drawing/2014/main" id="{D444619F-945E-AB44-8F14-DE95CEC764E3}"/>
              </a:ext>
            </a:extLst>
          </p:cNvPr>
          <p:cNvSpPr txBox="1"/>
          <p:nvPr/>
        </p:nvSpPr>
        <p:spPr>
          <a:xfrm>
            <a:off x="6847114" y="372337"/>
            <a:ext cx="2179682" cy="307777"/>
          </a:xfrm>
          <a:prstGeom prst="rect">
            <a:avLst/>
          </a:prstGeom>
          <a:noFill/>
        </p:spPr>
        <p:txBody>
          <a:bodyPr wrap="square" rtlCol="0">
            <a:spAutoFit/>
          </a:bodyPr>
          <a:lstStyle/>
          <a:p>
            <a:pPr algn="r"/>
            <a:r>
              <a:rPr lang="en-US" sz="1400" dirty="0"/>
              <a:t>Xavier Mclean</a:t>
            </a:r>
            <a:endParaRPr lang="en-US" sz="1400" dirty="0">
              <a:solidFill>
                <a:schemeClr val="tx1"/>
              </a:solidFill>
              <a:latin typeface="+mj-lt"/>
            </a:endParaRPr>
          </a:p>
        </p:txBody>
      </p:sp>
    </p:spTree>
    <p:extLst>
      <p:ext uri="{BB962C8B-B14F-4D97-AF65-F5344CB8AC3E}">
        <p14:creationId xmlns:p14="http://schemas.microsoft.com/office/powerpoint/2010/main" val="774752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Prepare for class debate: Is a National ID System a good thing?</a:t>
            </a:r>
          </a:p>
          <a:p>
            <a:pPr lvl="1"/>
            <a:r>
              <a:rPr lang="en-US" dirty="0"/>
              <a:t>Come prepared with notes, facts, dates, high quality sources</a:t>
            </a:r>
          </a:p>
          <a:p>
            <a:pPr lvl="1"/>
            <a:r>
              <a:rPr lang="en-US" dirty="0"/>
              <a:t>You can build upon your self search work</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Selecting your feed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Brian Fay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44725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websites sort your feed</a:t>
            </a:r>
          </a:p>
        </p:txBody>
      </p:sp>
      <p:sp>
        <p:nvSpPr>
          <p:cNvPr id="3" name="Content Placeholder 2"/>
          <p:cNvSpPr>
            <a:spLocks noGrp="1"/>
          </p:cNvSpPr>
          <p:nvPr>
            <p:ph sz="half" idx="1"/>
          </p:nvPr>
        </p:nvSpPr>
        <p:spPr/>
        <p:txBody>
          <a:bodyPr>
            <a:normAutofit fontScale="85000" lnSpcReduction="20000"/>
          </a:bodyPr>
          <a:lstStyle/>
          <a:p>
            <a:r>
              <a:rPr lang="en-US" sz="3300" dirty="0"/>
              <a:t>Lots of potential posts</a:t>
            </a:r>
          </a:p>
          <a:p>
            <a:pPr lvl="1"/>
            <a:r>
              <a:rPr lang="en-US" sz="3300" dirty="0"/>
              <a:t>Can’t show everything</a:t>
            </a:r>
          </a:p>
          <a:p>
            <a:r>
              <a:rPr lang="en-US" sz="3300" dirty="0"/>
              <a:t>What gets selected?</a:t>
            </a:r>
          </a:p>
          <a:p>
            <a:pPr lvl="1"/>
            <a:r>
              <a:rPr lang="en-US" sz="3300" dirty="0"/>
              <a:t>Who selects it?</a:t>
            </a:r>
          </a:p>
          <a:p>
            <a:pPr lvl="1"/>
            <a:r>
              <a:rPr lang="en-US" sz="3300" dirty="0"/>
              <a:t>Selection criteria?</a:t>
            </a:r>
          </a:p>
          <a:p>
            <a:pPr lvl="1"/>
            <a:endParaRPr lang="en-US" sz="2500" dirty="0"/>
          </a:p>
          <a:p>
            <a:pPr marL="205768" lvl="1" indent="0">
              <a:buNone/>
            </a:pPr>
            <a:endParaRPr lang="en-US" sz="2500" dirty="0"/>
          </a:p>
          <a:p>
            <a:endParaRPr lang="en-US" sz="2700" dirty="0"/>
          </a:p>
          <a:p>
            <a:pPr lvl="1"/>
            <a:endParaRPr lang="en-US" sz="2500" dirty="0"/>
          </a:p>
        </p:txBody>
      </p:sp>
      <p:sp>
        <p:nvSpPr>
          <p:cNvPr id="4" name="Content Placeholder 3"/>
          <p:cNvSpPr>
            <a:spLocks noGrp="1"/>
          </p:cNvSpPr>
          <p:nvPr>
            <p:ph sz="half" idx="2"/>
          </p:nvPr>
        </p:nvSpPr>
        <p:spPr>
          <a:xfrm>
            <a:off x="7767847" y="2190869"/>
            <a:ext cx="576409" cy="1264786"/>
          </a:xfrm>
          <a:ln>
            <a:solidFill>
              <a:schemeClr val="bg1"/>
            </a:solidFill>
          </a:ln>
        </p:spPr>
        <p:txBody>
          <a:bodyPr anchor="ctr">
            <a:normAutofit fontScale="85000" lnSpcReduction="2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Fay</a:t>
            </a:r>
          </a:p>
        </p:txBody>
      </p:sp>
      <p:pic>
        <p:nvPicPr>
          <p:cNvPr id="1026" name="Picture 2" descr="Image result for facebook feed">
            <a:extLst>
              <a:ext uri="{FF2B5EF4-FFF2-40B4-BE49-F238E27FC236}">
                <a16:creationId xmlns:a16="http://schemas.microsoft.com/office/drawing/2014/main" id="{CAF8E893-ED23-4339-B23B-D60F43EC4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43851"/>
            <a:ext cx="4502365" cy="246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4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a:t>
            </a:r>
          </a:p>
        </p:txBody>
      </p:sp>
      <p:sp>
        <p:nvSpPr>
          <p:cNvPr id="3" name="Content Placeholder 2"/>
          <p:cNvSpPr>
            <a:spLocks noGrp="1"/>
          </p:cNvSpPr>
          <p:nvPr>
            <p:ph sz="half" idx="1"/>
          </p:nvPr>
        </p:nvSpPr>
        <p:spPr/>
        <p:txBody>
          <a:bodyPr>
            <a:normAutofit/>
          </a:bodyPr>
          <a:lstStyle/>
          <a:p>
            <a:r>
              <a:rPr lang="en-US" sz="2800" dirty="0"/>
              <a:t>Neural networks</a:t>
            </a:r>
          </a:p>
          <a:p>
            <a:pPr lvl="1"/>
            <a:r>
              <a:rPr lang="en-US" sz="2800" dirty="0"/>
              <a:t>Valuable trade secrets</a:t>
            </a:r>
          </a:p>
          <a:p>
            <a:pPr lvl="1"/>
            <a:r>
              <a:rPr lang="en-US" sz="2800" dirty="0"/>
              <a:t>Tested</a:t>
            </a:r>
          </a:p>
          <a:p>
            <a:pPr lvl="1"/>
            <a:r>
              <a:rPr lang="en-US" sz="2800" dirty="0"/>
              <a:t>“Killed” </a:t>
            </a:r>
          </a:p>
          <a:p>
            <a:pPr lvl="1"/>
            <a:r>
              <a:rPr lang="en-US" sz="2800" dirty="0"/>
              <a:t>Random mutations</a:t>
            </a:r>
          </a:p>
          <a:p>
            <a:r>
              <a:rPr lang="en-US" sz="2800" dirty="0"/>
              <a:t>Need lots of data</a:t>
            </a:r>
          </a:p>
          <a:p>
            <a:pPr lvl="1"/>
            <a:endParaRPr lang="en-US" sz="2100"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Fay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[1][8]</a:t>
            </a:r>
            <a:endParaRPr lang="en-US" sz="1200" dirty="0">
              <a:solidFill>
                <a:schemeClr val="tx1"/>
              </a:solidFill>
            </a:endParaRPr>
          </a:p>
        </p:txBody>
      </p:sp>
      <p:pic>
        <p:nvPicPr>
          <p:cNvPr id="2050" name="Picture 2" descr="Image result for neural networks">
            <a:extLst>
              <a:ext uri="{FF2B5EF4-FFF2-40B4-BE49-F238E27FC236}">
                <a16:creationId xmlns:a16="http://schemas.microsoft.com/office/drawing/2014/main" id="{48204D18-6D1D-4AD1-975F-786AF7DD55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399" y="1498855"/>
            <a:ext cx="4206420" cy="275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1871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26455</TotalTime>
  <Words>4279</Words>
  <Application>Microsoft Macintosh PowerPoint</Application>
  <PresentationFormat>On-screen Show (16:9)</PresentationFormat>
  <Paragraphs>517</Paragraphs>
  <Slides>39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Cambria</vt:lpstr>
      <vt:lpstr>Wingdings</vt:lpstr>
      <vt:lpstr>Red Radial 16x9</vt:lpstr>
      <vt:lpstr>Class 6 Information Privacy</vt:lpstr>
      <vt:lpstr>Logistics</vt:lpstr>
      <vt:lpstr>Overview</vt:lpstr>
      <vt:lpstr>My Reading Notes</vt:lpstr>
      <vt:lpstr>Assignment</vt:lpstr>
      <vt:lpstr>Overview</vt:lpstr>
      <vt:lpstr>Selecting your feed</vt:lpstr>
      <vt:lpstr>How websites sort your feed</vt:lpstr>
      <vt:lpstr>Algorithms </vt:lpstr>
      <vt:lpstr>You provide the data</vt:lpstr>
      <vt:lpstr>Selection criteria</vt:lpstr>
      <vt:lpstr>Societal impacts</vt:lpstr>
      <vt:lpstr>Polarization</vt:lpstr>
      <vt:lpstr>Users should be informed</vt:lpstr>
      <vt:lpstr>References</vt:lpstr>
      <vt:lpstr> ANDROID APP PERMISSIONS </vt:lpstr>
      <vt:lpstr>  APP PERMISSIONS EARLIER  </vt:lpstr>
      <vt:lpstr>  Permissions NOw</vt:lpstr>
      <vt:lpstr>Amount and TYPES of Permissions </vt:lpstr>
      <vt:lpstr>      Do USERS have privacy?</vt:lpstr>
      <vt:lpstr>                                  Data Mining </vt:lpstr>
      <vt:lpstr> POKemon GO Misuses Permissions  </vt:lpstr>
      <vt:lpstr>Conclusion </vt:lpstr>
      <vt:lpstr>References</vt:lpstr>
      <vt:lpstr>They’re Watching You: The Effectiveness of Computer Monitoring</vt:lpstr>
      <vt:lpstr>Computer Monitoring IS Not Effective in Preventing Time Theft</vt:lpstr>
      <vt:lpstr>Workplace Delinquency </vt:lpstr>
      <vt:lpstr>Time THEFT</vt:lpstr>
      <vt:lpstr>Employer Prevention</vt:lpstr>
      <vt:lpstr>Types of Computer Monitoring</vt:lpstr>
      <vt:lpstr>The Argument for Employers</vt:lpstr>
      <vt:lpstr>Employees</vt:lpstr>
      <vt:lpstr>Support</vt:lpstr>
      <vt:lpstr>Support</vt:lpstr>
      <vt:lpstr>Support</vt:lpstr>
      <vt:lpstr>SupPort</vt:lpstr>
      <vt:lpstr>Conclusion</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317</cp:revision>
  <dcterms:created xsi:type="dcterms:W3CDTF">2014-08-25T02:19:16Z</dcterms:created>
  <dcterms:modified xsi:type="dcterms:W3CDTF">2019-03-30T01:11:11Z</dcterms:modified>
</cp:coreProperties>
</file>