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3"/>
  </p:notesMasterIdLst>
  <p:handoutMasterIdLst>
    <p:handoutMasterId r:id="rId34"/>
  </p:handoutMasterIdLst>
  <p:sldIdLst>
    <p:sldId id="256" r:id="rId2"/>
    <p:sldId id="306" r:id="rId3"/>
    <p:sldId id="259" r:id="rId4"/>
    <p:sldId id="337" r:id="rId5"/>
    <p:sldId id="261" r:id="rId6"/>
    <p:sldId id="267" r:id="rId7"/>
    <p:sldId id="307" r:id="rId8"/>
    <p:sldId id="351" r:id="rId9"/>
    <p:sldId id="271" r:id="rId10"/>
    <p:sldId id="272" r:id="rId11"/>
    <p:sldId id="273" r:id="rId12"/>
    <p:sldId id="274" r:id="rId13"/>
    <p:sldId id="275" r:id="rId14"/>
    <p:sldId id="352" r:id="rId15"/>
    <p:sldId id="357" r:id="rId16"/>
    <p:sldId id="358" r:id="rId17"/>
    <p:sldId id="359" r:id="rId18"/>
    <p:sldId id="360" r:id="rId19"/>
    <p:sldId id="276" r:id="rId20"/>
    <p:sldId id="361" r:id="rId21"/>
    <p:sldId id="277" r:id="rId22"/>
    <p:sldId id="279" r:id="rId23"/>
    <p:sldId id="278" r:id="rId24"/>
    <p:sldId id="362" r:id="rId25"/>
    <p:sldId id="268" r:id="rId26"/>
    <p:sldId id="353" r:id="rId27"/>
    <p:sldId id="270" r:id="rId28"/>
    <p:sldId id="354" r:id="rId29"/>
    <p:sldId id="355" r:id="rId30"/>
    <p:sldId id="356" r:id="rId31"/>
    <p:sldId id="269"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2714F95A-C778-8F41-8307-97E029A1817E}">
          <p14:sldIdLst>
            <p14:sldId id="256"/>
            <p14:sldId id="306"/>
            <p14:sldId id="259"/>
            <p14:sldId id="337"/>
            <p14:sldId id="261"/>
            <p14:sldId id="267"/>
            <p14:sldId id="307"/>
          </p14:sldIdLst>
        </p14:section>
        <p14:section name="Students" id="{5E347295-266A-9B4D-A0DF-4703719F5CBB}">
          <p14:sldIdLst>
            <p14:sldId id="351"/>
            <p14:sldId id="271"/>
            <p14:sldId id="272"/>
            <p14:sldId id="273"/>
            <p14:sldId id="274"/>
            <p14:sldId id="275"/>
            <p14:sldId id="352"/>
            <p14:sldId id="357"/>
            <p14:sldId id="358"/>
            <p14:sldId id="359"/>
            <p14:sldId id="360"/>
            <p14:sldId id="276"/>
            <p14:sldId id="361"/>
            <p14:sldId id="277"/>
            <p14:sldId id="279"/>
            <p14:sldId id="278"/>
            <p14:sldId id="362"/>
            <p14:sldId id="268"/>
            <p14:sldId id="353"/>
            <p14:sldId id="270"/>
            <p14:sldId id="354"/>
            <p14:sldId id="355"/>
            <p14:sldId id="356"/>
          </p14:sldIdLst>
        </p14:section>
        <p14:section name="Common" id="{10B69295-0A48-354F-B63A-644E9F339516}">
          <p14:sldIdLst>
            <p14:sldId id="2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7" autoAdjust="0"/>
    <p:restoredTop sz="85165" autoAdjust="0"/>
  </p:normalViewPr>
  <p:slideViewPr>
    <p:cSldViewPr snapToGrid="0" snapToObjects="1">
      <p:cViewPr varScale="1">
        <p:scale>
          <a:sx n="139" d="100"/>
          <a:sy n="139" d="100"/>
        </p:scale>
        <p:origin x="184" y="232"/>
      </p:cViewPr>
      <p:guideLst>
        <p:guide orient="horz" pos="1620"/>
        <p:guide pos="2880"/>
      </p:guideLst>
    </p:cSldViewPr>
  </p:slideViewPr>
  <p:notesTextViewPr>
    <p:cViewPr>
      <p:scale>
        <a:sx n="100" d="100"/>
        <a:sy n="100"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4/1/18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4/1/18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Here’s the title slide. Excited already, aren’t you?</a:t>
            </a:r>
          </a:p>
          <a:p>
            <a:pPr eaLnBrk="1" hangingPunct="1"/>
            <a:r>
              <a:rPr lang="en-US" dirty="0">
                <a:latin typeface="Arial" pitchFamily="-109" charset="0"/>
                <a:ea typeface="ＭＳ Ｐゴシック" pitchFamily="-109" charset="-128"/>
                <a:cs typeface="ＭＳ Ｐゴシック" pitchFamily="-109" charset="-128"/>
              </a:rPr>
              <a:t>How did the self search</a:t>
            </a:r>
            <a:r>
              <a:rPr lang="en-US" baseline="0" dirty="0">
                <a:latin typeface="Arial" pitchFamily="-109" charset="0"/>
                <a:ea typeface="ＭＳ Ｐゴシック" pitchFamily="-109" charset="-128"/>
                <a:cs typeface="ＭＳ Ｐゴシック" pitchFamily="-109" charset="-128"/>
              </a:rPr>
              <a:t> paper go? </a:t>
            </a:r>
          </a:p>
          <a:p>
            <a:pPr eaLnBrk="1" hangingPunct="1"/>
            <a:r>
              <a:rPr lang="en-US" baseline="0" dirty="0">
                <a:latin typeface="Arial" pitchFamily="-109" charset="0"/>
                <a:ea typeface="ＭＳ Ｐゴシック" pitchFamily="-109" charset="-128"/>
                <a:cs typeface="ＭＳ Ｐゴシック" pitchFamily="-109" charset="-128"/>
              </a:rPr>
              <a:t>Who: found a lot, very little, surprised, not surprised, creepy, share conclusions</a:t>
            </a: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Case1: A very famous case of human flesh searches in China is about a government officer, Yang. He was unfortunately caught in a photograph smiling on the scene of an accident that killed 36 people. This smile got him human flesh searched. Netizens quickly collected many photos of Yang from the past news. And people found that he had an extensive collection of luxury watches — that belied his salary. As you can see on the comics, he is wearing many luxury watches. This resulted in public outrage. Finally, he was arrested. In this case, we have to say that human flesh searches helped to detect corruption and thus encouraging punishment. Actually, during these years, Chinese government noticed that human flesh search did help to reduce such corruption, because under the pressure of potential human flesh search, government officers are becoming more self-discipline. but in other cases, human flesh search may ruin an innocent person’s life.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307173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Case2: Let’s take a look at an example of false human flesh search. In 2014, a video entitled “A man is touching a girl on the light rail” was widely spread on the Internet, and the man denied the harassment. One day later, many netizens posted his personal information such as the pictures of his wife, his telephone numbers, home addresses and so on. Under the blame and pressure, this man had to resign from his company. Even though the girl clarified that the video was a misunderstanding, the man’s family was still assaulted during the following days. Some strangers called the man’s family saying some insulting words, and finally,</a:t>
            </a:r>
            <a:r>
              <a:rPr lang="en-US" dirty="0">
                <a:effectLst/>
              </a:rPr>
              <a:t> </a:t>
            </a:r>
            <a:r>
              <a:rPr lang="en-US" sz="1200" kern="1200" dirty="0">
                <a:solidFill>
                  <a:schemeClr val="tx1"/>
                </a:solidFill>
                <a:effectLst/>
                <a:latin typeface="+mn-lt"/>
                <a:ea typeface="+mn-ea"/>
                <a:cs typeface="+mn-cs"/>
              </a:rPr>
              <a:t>this man had to ask the police for protection.</a:t>
            </a:r>
            <a:r>
              <a:rPr lang="en-US" dirty="0">
                <a:effectLst/>
              </a:rPr>
              <a:t>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4113599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seems that the digital world in China is ubiquitous. It’s everywhere. When you want to find out what’s going on in China, you don’t turn on the TV news, you turn into the social media networks and forums in China. It is through these mediums that news and information is shared across this country. Although these social media networks are highly censored by the government, human flesh search engines are often able to quickly distribute controversial content before the censors know what hit them. And as you can see in the previous case, human flesh searches might persecute innocent people. So, how do we ensure that every target must be guilty? Should we allow human flesh searches within the law? If yes, how to balance privacy and free search?</a:t>
            </a:r>
            <a:r>
              <a:rPr lang="en-US" dirty="0">
                <a:effectLst/>
              </a:rPr>
              <a:t> </a:t>
            </a:r>
          </a:p>
          <a:p>
            <a:endParaRPr lang="en-US" dirty="0">
              <a:effectLst/>
            </a:endParaRPr>
          </a:p>
          <a:p>
            <a:r>
              <a:rPr lang="en-US" dirty="0">
                <a:effectLst/>
              </a:rPr>
              <a:t>-</a:t>
            </a:r>
            <a:r>
              <a:rPr lang="en-US" baseline="0" dirty="0">
                <a:effectLst/>
              </a:rPr>
              <a:t> </a:t>
            </a:r>
            <a:r>
              <a:rPr lang="en-US" sz="1200" kern="1200" dirty="0">
                <a:solidFill>
                  <a:schemeClr val="tx1"/>
                </a:solidFill>
                <a:effectLst/>
                <a:latin typeface="+mn-lt"/>
                <a:ea typeface="+mn-ea"/>
                <a:cs typeface="+mn-cs"/>
              </a:rPr>
              <a:t>On the one hand, human flesh searches have proven to be successful methods for the public to push for an idea of justice. According to a report in China, 12 government officials were arrested for corruption after being flesh searched — which is big in China where the public has virtually no say in politics. In a way, the public of China has become empowered against corrupt or dishonest officials.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On the other hand, however, the spoils of human flesh searches often result in some type of retribution being taken out on the target,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including public humiliation, the exposing of secrets...</a:t>
            </a: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1344157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 it is in the second case, if the target is proved to be innocent, who should be liable for the human flesh search? A victim of the human flesh search generally has two options:</a:t>
            </a:r>
          </a:p>
          <a:p>
            <a:r>
              <a:rPr lang="en-US" sz="1200" kern="1200" dirty="0">
                <a:solidFill>
                  <a:schemeClr val="tx1"/>
                </a:solidFill>
                <a:effectLst/>
                <a:latin typeface="+mn-lt"/>
                <a:ea typeface="+mn-ea"/>
                <a:cs typeface="+mn-cs"/>
              </a:rPr>
              <a:t>- Pursue legal remedy against those Internet users who are directly responsible for online persecution. </a:t>
            </a:r>
          </a:p>
          <a:p>
            <a:r>
              <a:rPr lang="en-US" sz="1200" kern="1200" dirty="0">
                <a:solidFill>
                  <a:schemeClr val="tx1"/>
                </a:solidFill>
                <a:effectLst/>
                <a:latin typeface="+mn-lt"/>
                <a:ea typeface="+mn-ea"/>
                <a:cs typeface="+mn-cs"/>
              </a:rPr>
              <a:t>- Hold the Internet intermediaries liable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anyway, we should not leave victims of the human flesh search vulnerable or helpless.  Now in China, there is not a specific law for human flesh search, but according to the current law, posting other people’s personal information online is illegal. Obviously, that’s not enough. To draw a conclusion, it’s true that human flesh search encourages adequate punishment, but we should also think about its boundary. And not only the netizens, but also the Internet intermediaries should take responsibility of protecting individual’s privacy.</a:t>
            </a:r>
            <a:r>
              <a:rPr lang="en-US" dirty="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887362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Hi, I’m Synella and today I am going to talk about the pros and cons of facial recognition, and its potential security uses/exploits.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962328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 many people here use </a:t>
            </a:r>
            <a:r>
              <a:rPr lang="en-US" sz="1200" b="0" i="0" u="none" strike="noStrike" kern="1200" dirty="0" err="1">
                <a:solidFill>
                  <a:schemeClr val="tx1"/>
                </a:solidFill>
                <a:effectLst/>
                <a:latin typeface="+mn-lt"/>
                <a:ea typeface="+mn-ea"/>
                <a:cs typeface="+mn-cs"/>
              </a:rPr>
              <a:t>snapchat</a:t>
            </a:r>
            <a:r>
              <a:rPr lang="en-US" sz="1200" b="0" i="0" u="none" strike="noStrike" kern="1200" dirty="0">
                <a:solidFill>
                  <a:schemeClr val="tx1"/>
                </a:solidFill>
                <a:effectLst/>
                <a:latin typeface="+mn-lt"/>
                <a:ea typeface="+mn-ea"/>
                <a:cs typeface="+mn-cs"/>
              </a:rPr>
              <a:t>? Snapchat lenses are a fun and playful way to turn yourself into virtually anything. </a:t>
            </a:r>
          </a:p>
          <a:p>
            <a:pPr rtl="0"/>
            <a:r>
              <a:rPr lang="en-US" sz="1200" b="0" i="0" u="none" strike="noStrike" kern="1200" dirty="0">
                <a:solidFill>
                  <a:schemeClr val="tx1"/>
                </a:solidFill>
                <a:effectLst/>
                <a:latin typeface="+mn-lt"/>
                <a:ea typeface="+mn-ea"/>
                <a:cs typeface="+mn-cs"/>
              </a:rPr>
              <a:t>I’m sure you all see the way </a:t>
            </a:r>
            <a:r>
              <a:rPr lang="en-US" sz="1200" b="0" i="0" u="none" strike="noStrike" kern="1200" dirty="0" err="1">
                <a:solidFill>
                  <a:schemeClr val="tx1"/>
                </a:solidFill>
                <a:effectLst/>
                <a:latin typeface="+mn-lt"/>
                <a:ea typeface="+mn-ea"/>
                <a:cs typeface="+mn-cs"/>
              </a:rPr>
              <a:t>snapchat</a:t>
            </a:r>
            <a:r>
              <a:rPr lang="en-US" sz="1200" b="0" i="0" u="none" strike="noStrike" kern="1200" dirty="0">
                <a:solidFill>
                  <a:schemeClr val="tx1"/>
                </a:solidFill>
                <a:effectLst/>
                <a:latin typeface="+mn-lt"/>
                <a:ea typeface="+mn-ea"/>
                <a:cs typeface="+mn-cs"/>
              </a:rPr>
              <a:t> does this - you tap on the screen, and a grid appears on your face. </a:t>
            </a:r>
          </a:p>
          <a:p>
            <a:pPr rtl="0"/>
            <a:r>
              <a:rPr lang="en-US" sz="1200" b="0" i="0" u="none" strike="noStrike" kern="1200" dirty="0">
                <a:solidFill>
                  <a:schemeClr val="tx1"/>
                </a:solidFill>
                <a:effectLst/>
                <a:latin typeface="+mn-lt"/>
                <a:ea typeface="+mn-ea"/>
                <a:cs typeface="+mn-cs"/>
              </a:rPr>
              <a:t>This is your “face map”, and it’s what </a:t>
            </a:r>
            <a:r>
              <a:rPr lang="en-US" sz="1200" b="0" i="0" u="none" strike="noStrike" kern="1200" dirty="0" err="1">
                <a:solidFill>
                  <a:schemeClr val="tx1"/>
                </a:solidFill>
                <a:effectLst/>
                <a:latin typeface="+mn-lt"/>
                <a:ea typeface="+mn-ea"/>
                <a:cs typeface="+mn-cs"/>
              </a:rPr>
              <a:t>snapchat</a:t>
            </a:r>
            <a:r>
              <a:rPr lang="en-US" sz="1200" b="0" i="0" u="none" strike="noStrike" kern="1200" dirty="0">
                <a:solidFill>
                  <a:schemeClr val="tx1"/>
                </a:solidFill>
                <a:effectLst/>
                <a:latin typeface="+mn-lt"/>
                <a:ea typeface="+mn-ea"/>
                <a:cs typeface="+mn-cs"/>
              </a:rPr>
              <a:t> uses to map its own filters to your face.</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61314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600" b="0" i="0" u="none" strike="noStrike" kern="1200" dirty="0">
                <a:solidFill>
                  <a:schemeClr val="tx1"/>
                </a:solidFill>
                <a:effectLst/>
                <a:latin typeface="+mn-lt"/>
                <a:ea typeface="+mn-ea"/>
                <a:cs typeface="+mn-cs"/>
              </a:rPr>
              <a:t>According to Apple, </a:t>
            </a:r>
            <a:r>
              <a:rPr lang="en-US" sz="1600" b="0" i="0" u="none" strike="noStrike" kern="1200" dirty="0" err="1">
                <a:solidFill>
                  <a:schemeClr val="tx1"/>
                </a:solidFill>
                <a:effectLst/>
                <a:latin typeface="+mn-lt"/>
                <a:ea typeface="+mn-ea"/>
                <a:cs typeface="+mn-cs"/>
              </a:rPr>
              <a:t>FaceID</a:t>
            </a:r>
            <a:r>
              <a:rPr lang="en-US" sz="1600" b="0" i="0" u="none" strike="noStrike" kern="1200" dirty="0">
                <a:solidFill>
                  <a:schemeClr val="tx1"/>
                </a:solidFill>
                <a:effectLst/>
                <a:latin typeface="+mn-lt"/>
                <a:ea typeface="+mn-ea"/>
                <a:cs typeface="+mn-cs"/>
              </a:rPr>
              <a:t> essentially analyzes your face and creates its own version of </a:t>
            </a:r>
            <a:r>
              <a:rPr lang="en-US" sz="1600" b="0" i="0" u="none" strike="noStrike" kern="1200" dirty="0" err="1">
                <a:solidFill>
                  <a:schemeClr val="tx1"/>
                </a:solidFill>
                <a:effectLst/>
                <a:latin typeface="+mn-lt"/>
                <a:ea typeface="+mn-ea"/>
                <a:cs typeface="+mn-cs"/>
              </a:rPr>
              <a:t>snapchat’s</a:t>
            </a:r>
            <a:r>
              <a:rPr lang="en-US" sz="1600" b="0" i="0" u="none" strike="noStrike" kern="1200" dirty="0">
                <a:solidFill>
                  <a:schemeClr val="tx1"/>
                </a:solidFill>
                <a:effectLst/>
                <a:latin typeface="+mn-lt"/>
                <a:ea typeface="+mn-ea"/>
                <a:cs typeface="+mn-cs"/>
              </a:rPr>
              <a:t> </a:t>
            </a:r>
            <a:r>
              <a:rPr lang="en-US" sz="1600" b="0" i="0" u="none" strike="noStrike" kern="1200" dirty="0" err="1">
                <a:solidFill>
                  <a:schemeClr val="tx1"/>
                </a:solidFill>
                <a:effectLst/>
                <a:latin typeface="+mn-lt"/>
                <a:ea typeface="+mn-ea"/>
                <a:cs typeface="+mn-cs"/>
              </a:rPr>
              <a:t>facemap</a:t>
            </a:r>
            <a:r>
              <a:rPr lang="en-US" sz="1600" b="0" i="0" u="none" strike="noStrike" kern="1200" dirty="0">
                <a:solidFill>
                  <a:schemeClr val="tx1"/>
                </a:solidFill>
                <a:effectLst/>
                <a:latin typeface="+mn-lt"/>
                <a:ea typeface="+mn-ea"/>
                <a:cs typeface="+mn-cs"/>
              </a:rPr>
              <a:t> - its far more accurate, and even analyzes features of your face under the surface, like bone structure. It even utilizes some sort of machine learning so as you live your life, your phone learns that you’ve grown a beard or decided to wear glasses instead of contacts.</a:t>
            </a:r>
          </a:p>
          <a:p>
            <a:pPr rtl="0"/>
            <a:r>
              <a:rPr lang="en-US" sz="1600" b="0" i="0" u="none" strike="noStrike" kern="1200" dirty="0">
                <a:solidFill>
                  <a:schemeClr val="tx1"/>
                </a:solidFill>
                <a:effectLst/>
                <a:latin typeface="+mn-lt"/>
                <a:ea typeface="+mn-ea"/>
                <a:cs typeface="+mn-cs"/>
              </a:rPr>
              <a:t>As of January 23, 2018 apple hasn’t revealed how many iPhone</a:t>
            </a:r>
            <a:r>
              <a:rPr lang="en-US" sz="1600" b="0" i="0" u="none" strike="noStrike" kern="1200" baseline="0" dirty="0">
                <a:solidFill>
                  <a:schemeClr val="tx1"/>
                </a:solidFill>
                <a:effectLst/>
                <a:latin typeface="+mn-lt"/>
                <a:ea typeface="+mn-ea"/>
                <a:cs typeface="+mn-cs"/>
              </a:rPr>
              <a:t> </a:t>
            </a:r>
            <a:r>
              <a:rPr lang="en-US" sz="1600" b="0" i="0" u="none" strike="noStrike" kern="1200" baseline="0" dirty="0" err="1">
                <a:solidFill>
                  <a:schemeClr val="tx1"/>
                </a:solidFill>
                <a:effectLst/>
                <a:latin typeface="+mn-lt"/>
                <a:ea typeface="+mn-ea"/>
                <a:cs typeface="+mn-cs"/>
              </a:rPr>
              <a:t>Xs</a:t>
            </a:r>
            <a:r>
              <a:rPr lang="en-US" sz="1600" b="0" i="0" u="none" strike="noStrike" kern="1200" baseline="0" dirty="0">
                <a:solidFill>
                  <a:schemeClr val="tx1"/>
                </a:solidFill>
                <a:effectLst/>
                <a:latin typeface="+mn-lt"/>
                <a:ea typeface="+mn-ea"/>
                <a:cs typeface="+mn-cs"/>
              </a:rPr>
              <a:t> have been sold, but it is estimated that they sold 29 million units in the 4</a:t>
            </a:r>
            <a:r>
              <a:rPr lang="en-US" sz="1600" b="0" i="0" u="none" strike="noStrike" kern="1200" baseline="30000" dirty="0">
                <a:solidFill>
                  <a:schemeClr val="tx1"/>
                </a:solidFill>
                <a:effectLst/>
                <a:latin typeface="+mn-lt"/>
                <a:ea typeface="+mn-ea"/>
                <a:cs typeface="+mn-cs"/>
              </a:rPr>
              <a:t>th</a:t>
            </a:r>
            <a:r>
              <a:rPr lang="en-US" sz="1600" b="0" i="0" u="none" strike="noStrike" kern="1200" baseline="0" dirty="0">
                <a:solidFill>
                  <a:schemeClr val="tx1"/>
                </a:solidFill>
                <a:effectLst/>
                <a:latin typeface="+mn-lt"/>
                <a:ea typeface="+mn-ea"/>
                <a:cs typeface="+mn-cs"/>
              </a:rPr>
              <a:t> quarter.</a:t>
            </a:r>
            <a:endParaRPr lang="en-US" sz="1600" b="0" dirty="0">
              <a:effectLst/>
            </a:endParaRPr>
          </a:p>
          <a:p>
            <a:br>
              <a:rPr lang="en-US" sz="1600" dirty="0"/>
            </a:br>
            <a:endParaRPr lang="en-US" sz="1600" dirty="0"/>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2011323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Headline</a:t>
            </a:r>
            <a:r>
              <a:rPr lang="en-US" sz="1200" b="0" i="0" u="none" strike="noStrike" kern="1200" baseline="0" dirty="0">
                <a:solidFill>
                  <a:schemeClr val="tx1"/>
                </a:solidFill>
                <a:effectLst/>
                <a:latin typeface="+mn-lt"/>
                <a:ea typeface="+mn-ea"/>
                <a:cs typeface="+mn-cs"/>
              </a:rPr>
              <a:t> talking points: people concerned about apple selling/giving the </a:t>
            </a:r>
            <a:r>
              <a:rPr lang="en-US" sz="1200" b="0" i="0" u="none" strike="noStrike" kern="1200" baseline="0" dirty="0" err="1">
                <a:solidFill>
                  <a:schemeClr val="tx1"/>
                </a:solidFill>
                <a:effectLst/>
                <a:latin typeface="+mn-lt"/>
                <a:ea typeface="+mn-ea"/>
                <a:cs typeface="+mn-cs"/>
              </a:rPr>
              <a:t>faceID</a:t>
            </a:r>
            <a:r>
              <a:rPr lang="en-US" sz="1200" b="0" i="0" u="none" strike="noStrike" kern="1200" baseline="0" dirty="0">
                <a:solidFill>
                  <a:schemeClr val="tx1"/>
                </a:solidFill>
                <a:effectLst/>
                <a:latin typeface="+mn-lt"/>
                <a:ea typeface="+mn-ea"/>
                <a:cs typeface="+mn-cs"/>
              </a:rPr>
              <a:t> data to government, twins or familiar people, well-made masks can fool </a:t>
            </a:r>
            <a:r>
              <a:rPr lang="en-US" sz="1200" b="0" i="0" u="none" strike="noStrike" kern="1200" baseline="0" dirty="0" err="1">
                <a:solidFill>
                  <a:schemeClr val="tx1"/>
                </a:solidFill>
                <a:effectLst/>
                <a:latin typeface="+mn-lt"/>
                <a:ea typeface="+mn-ea"/>
                <a:cs typeface="+mn-cs"/>
              </a:rPr>
              <a:t>faceID</a:t>
            </a:r>
            <a:r>
              <a:rPr lang="en-US" sz="1200" b="0" i="0" u="none" strike="noStrike" kern="1200" baseline="0" dirty="0">
                <a:solidFill>
                  <a:schemeClr val="tx1"/>
                </a:solidFill>
                <a:effectLst/>
                <a:latin typeface="+mn-lt"/>
                <a:ea typeface="+mn-ea"/>
                <a:cs typeface="+mn-cs"/>
              </a:rPr>
              <a:t>, people are fearing the “big brother is always watching” </a:t>
            </a:r>
            <a:r>
              <a:rPr lang="mr-IN" sz="1200" b="0" i="0" u="none" strike="noStrike" kern="1200" baseline="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how does it know you’re looking at the camera? Is it always on? </a:t>
            </a:r>
            <a:endParaRPr lang="en-US" b="0" dirty="0">
              <a:effectLst/>
            </a:endParaRP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While facial recognition software is cool and fun, like </a:t>
            </a:r>
            <a:r>
              <a:rPr lang="en-US" sz="1200" b="0" i="0" u="none" strike="noStrike" kern="1200" dirty="0" err="1">
                <a:solidFill>
                  <a:schemeClr val="tx1"/>
                </a:solidFill>
                <a:effectLst/>
                <a:latin typeface="+mn-lt"/>
                <a:ea typeface="+mn-ea"/>
                <a:cs typeface="+mn-cs"/>
              </a:rPr>
              <a:t>snapchat</a:t>
            </a:r>
            <a:r>
              <a:rPr lang="en-US" sz="1200" b="0" i="0" u="none" strike="noStrike" kern="1200" dirty="0">
                <a:solidFill>
                  <a:schemeClr val="tx1"/>
                </a:solidFill>
                <a:effectLst/>
                <a:latin typeface="+mn-lt"/>
                <a:ea typeface="+mn-ea"/>
                <a:cs typeface="+mn-cs"/>
              </a:rPr>
              <a:t>, or convenient and futuristic, like iPhone X, we should also keep in mind other uses of this kind of software. The government can use your “</a:t>
            </a:r>
            <a:r>
              <a:rPr lang="en-US" sz="1200" b="0" i="0" u="none" strike="noStrike" kern="1200" dirty="0" err="1">
                <a:solidFill>
                  <a:schemeClr val="tx1"/>
                </a:solidFill>
                <a:effectLst/>
                <a:latin typeface="+mn-lt"/>
                <a:ea typeface="+mn-ea"/>
                <a:cs typeface="+mn-cs"/>
              </a:rPr>
              <a:t>facemaps</a:t>
            </a:r>
            <a:r>
              <a:rPr lang="en-US" sz="1200" b="0" i="0" u="none" strike="noStrike" kern="1200" dirty="0">
                <a:solidFill>
                  <a:schemeClr val="tx1"/>
                </a:solidFill>
                <a:effectLst/>
                <a:latin typeface="+mn-lt"/>
                <a:ea typeface="+mn-ea"/>
                <a:cs typeface="+mn-cs"/>
              </a:rPr>
              <a:t>”, and cross reference security cam footage to track individuals.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A lot of people are skeptical of this feature, but what they don’t know is that the government is already working towards utilizing this software for themselves.</a:t>
            </a:r>
          </a:p>
          <a:p>
            <a:pPr rtl="0"/>
            <a:endParaRPr lang="en-US" sz="1200" b="0" i="0" u="none" strike="noStrike" kern="1200" dirty="0">
              <a:solidFill>
                <a:schemeClr val="tx1"/>
              </a:solidFill>
              <a:effectLst/>
              <a:latin typeface="+mn-lt"/>
              <a:ea typeface="+mn-ea"/>
              <a:cs typeface="+mn-cs"/>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438713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this picture, you can see a screen displaying a facial recognition system for law enforcement during the NVIDIA GPU Technology Conference. The government is actively scoping out and taking bids for companies to produce these </a:t>
            </a:r>
            <a:r>
              <a:rPr lang="en-US" sz="1200" b="0" i="0" u="none" strike="noStrike" kern="1200" dirty="0" err="1">
                <a:solidFill>
                  <a:schemeClr val="tx1"/>
                </a:solidFill>
                <a:effectLst/>
                <a:latin typeface="+mn-lt"/>
                <a:ea typeface="+mn-ea"/>
                <a:cs typeface="+mn-cs"/>
              </a:rPr>
              <a:t>softwares</a:t>
            </a:r>
            <a:r>
              <a:rPr lang="en-US" sz="1200" b="0" i="0" u="none" strike="noStrike" kern="1200" dirty="0">
                <a:solidFill>
                  <a:schemeClr val="tx1"/>
                </a:solidFill>
                <a:effectLst/>
                <a:latin typeface="+mn-lt"/>
                <a:ea typeface="+mn-ea"/>
                <a:cs typeface="+mn-cs"/>
              </a:rPr>
              <a:t> for them, for use at airports or border security.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996565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technology is already being used today, on a smaller scale. At the state level, 16 states have approved the use of this software to aid the FBI in investigations. Your driver’s license could be put in a line up, with an algorithm being the person behind the mirror.</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But if facial recognition software helps investigators find the person or people that committed the crime, how can this software be bad?</a:t>
            </a:r>
            <a:endParaRPr lang="en-US" b="0" dirty="0">
              <a:effectLst/>
            </a:endParaRPr>
          </a:p>
          <a:p>
            <a:endParaRPr lang="en-US" b="0" dirty="0">
              <a:effectLst/>
            </a:endParaRPr>
          </a:p>
          <a:p>
            <a:r>
              <a:rPr lang="en-US" b="0" dirty="0">
                <a:effectLst/>
              </a:rPr>
              <a:t>Red dots</a:t>
            </a:r>
            <a:r>
              <a:rPr lang="en-US" b="0" baseline="0" dirty="0">
                <a:effectLst/>
              </a:rPr>
              <a:t> indicate large cities, interactive map from the source displayed more information that would be redundant for this presentation</a:t>
            </a:r>
            <a:br>
              <a:rPr lang="en-US" b="0" dirty="0">
                <a:effectLst/>
              </a:rPr>
            </a:br>
            <a:br>
              <a:rPr lang="en-US" b="0" dirty="0">
                <a:effectLst/>
              </a:rPr>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394216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109" charset="0"/>
                <a:ea typeface="ＭＳ Ｐゴシック" pitchFamily="-109" charset="-128"/>
                <a:cs typeface="ＭＳ Ｐゴシック" pitchFamily="-109" charset="-128"/>
              </a:rPr>
              <a:t>Not needed this time:</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dirty="0"/>
              <a:t>Address email to entire course staff for quickest response time</a:t>
            </a:r>
            <a:endParaRPr lang="en-US" dirty="0">
              <a:latin typeface="Arial" pitchFamily="-109" charset="0"/>
              <a:ea typeface="ＭＳ Ｐゴシック" pitchFamily="-109" charset="-128"/>
              <a:cs typeface="ＭＳ Ｐゴシック" pitchFamily="-109" charset="-128"/>
            </a:endParaRPr>
          </a:p>
          <a:p>
            <a:pPr marL="171450" indent="-171450" eaLnBrk="1" hangingPunct="1">
              <a:buFont typeface="Arial"/>
              <a:buChar char="•"/>
            </a:pPr>
            <a:r>
              <a:rPr lang="en-US" dirty="0">
                <a:latin typeface="Arial" pitchFamily="-109" charset="0"/>
                <a:ea typeface="ＭＳ Ｐゴシック" pitchFamily="-109" charset="-128"/>
                <a:cs typeface="ＭＳ Ｐゴシック" pitchFamily="-109" charset="-128"/>
              </a:rPr>
              <a:t>Send presentations</a:t>
            </a:r>
            <a:r>
              <a:rPr lang="en-US" baseline="0" dirty="0">
                <a:latin typeface="Arial" pitchFamily="-109" charset="0"/>
                <a:ea typeface="ＭＳ Ｐゴシック" pitchFamily="-109" charset="-128"/>
                <a:cs typeface="ＭＳ Ｐゴシック" pitchFamily="-109" charset="-128"/>
              </a:rPr>
              <a:t> via email as attachment.</a:t>
            </a:r>
          </a:p>
          <a:p>
            <a:pPr marL="171450" indent="-171450" eaLnBrk="1" hangingPunct="1">
              <a:buFont typeface="Arial"/>
              <a:buChar char="•"/>
            </a:pPr>
            <a:r>
              <a:rPr lang="en-US" dirty="0">
                <a:latin typeface="Arial" pitchFamily="-109" charset="0"/>
                <a:ea typeface="ＭＳ Ｐゴシック" pitchFamily="-109" charset="-128"/>
                <a:cs typeface="ＭＳ Ｐゴシック" pitchFamily="-109" charset="-128"/>
              </a:rPr>
              <a:t>Do not change the format, footers,</a:t>
            </a:r>
            <a:r>
              <a:rPr lang="en-US" baseline="0" dirty="0">
                <a:latin typeface="Arial" pitchFamily="-109" charset="0"/>
                <a:ea typeface="ＭＳ Ｐゴシック" pitchFamily="-109" charset="-128"/>
                <a:cs typeface="ＭＳ Ｐゴシック" pitchFamily="-109" charset="-128"/>
              </a:rPr>
              <a:t> etc. in the template slides.</a:t>
            </a:r>
          </a:p>
          <a:p>
            <a:pPr marL="17145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Paper writing process: Sources </a:t>
            </a:r>
            <a:r>
              <a:rPr lang="en-US" baseline="0" dirty="0">
                <a:latin typeface="Arial" pitchFamily="-109" charset="0"/>
                <a:ea typeface="ＭＳ Ｐゴシック" pitchFamily="-109" charset="-128"/>
                <a:cs typeface="ＭＳ Ｐゴシック" pitchFamily="-109" charset="-128"/>
                <a:sym typeface="Wingdings"/>
              </a:rPr>
              <a:t></a:t>
            </a:r>
            <a:r>
              <a:rPr lang="en-US" baseline="0" dirty="0">
                <a:latin typeface="Arial" pitchFamily="-109" charset="0"/>
                <a:ea typeface="ＭＳ Ｐゴシック" pitchFamily="-109" charset="-128"/>
                <a:cs typeface="ＭＳ Ｐゴシック" pitchFamily="-109" charset="-128"/>
              </a:rPr>
              <a:t> Notes </a:t>
            </a:r>
            <a:r>
              <a:rPr lang="en-US" baseline="0" dirty="0">
                <a:latin typeface="Arial" pitchFamily="-109" charset="0"/>
                <a:ea typeface="ＭＳ Ｐゴシック" pitchFamily="-109" charset="-128"/>
                <a:cs typeface="ＭＳ Ｐゴシック" pitchFamily="-109" charset="-128"/>
                <a:sym typeface="Wingdings"/>
              </a:rPr>
              <a:t> Conclusion  Argument  Counter Point  Response</a:t>
            </a:r>
          </a:p>
          <a:p>
            <a:pPr marL="171450" indent="-171450" eaLnBrk="1" hangingPunct="1">
              <a:buFont typeface="Arial"/>
              <a:buChar char="•"/>
            </a:pPr>
            <a:r>
              <a:rPr lang="en-US" dirty="0"/>
              <a:t>Turn extra credit paper in on myWPI/Canvas and hard copy in class like regular papers</a:t>
            </a:r>
          </a:p>
          <a:p>
            <a:pPr marL="171450" indent="-171450" eaLnBrk="1" hangingPunct="1">
              <a:buFont typeface="Arial"/>
              <a:buChar char="•"/>
            </a:pPr>
            <a:r>
              <a:rPr lang="en-US" dirty="0"/>
              <a:t>Presentations are due 24 hours before class</a:t>
            </a:r>
          </a:p>
          <a:p>
            <a:pPr marL="171450" indent="-171450" eaLnBrk="1" hangingPunct="1">
              <a:buFont typeface="Arial"/>
              <a:buChar char="•"/>
            </a:pPr>
            <a:r>
              <a:rPr lang="en-US" dirty="0"/>
              <a:t>Use Presentation Guidelines on course web site</a:t>
            </a:r>
            <a:endParaRPr lang="en-US" dirty="0">
              <a:latin typeface="Arial" pitchFamily="-109" charset="0"/>
              <a:ea typeface="ＭＳ Ｐゴシック" pitchFamily="-109" charset="-128"/>
              <a:cs typeface="ＭＳ Ｐゴシック" pitchFamily="-109" charset="-128"/>
            </a:endParaRPr>
          </a:p>
          <a:p>
            <a:pPr eaLnBrk="1" hangingPunct="1"/>
            <a:endParaRPr lang="en-US" dirty="0">
              <a:latin typeface="Arial" pitchFamily="-109" charset="0"/>
              <a:ea typeface="ＭＳ Ｐゴシック" pitchFamily="-109" charset="-128"/>
              <a:cs typeface="ＭＳ Ｐゴシック" pitchFamily="-109" charset="-128"/>
            </a:endParaRPr>
          </a:p>
          <a:p>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1831890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Well, in China, this software is now being used to fine jaywalkers. The Chinese government is actually using CCTV systems to publicly humiliate jaywalkers and can even send them a text with a fine.</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2690345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Well, in China, this software is now being used to fine jaywalkers. The Chinese government is actually using CCTV systems to publicly humiliate jaywalkers and can even send them a text with a fine.</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4141547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So, while facial recognition is new and exciting technology, the concept is inherently flawed until there are rules and regulations in place to limit the extent in which it can be used.</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a:t>
            </a:r>
            <a:r>
              <a:rPr lang="en-US" sz="1200" b="0" i="0" u="none" strike="noStrike" kern="1200" baseline="0" dirty="0">
                <a:solidFill>
                  <a:schemeClr val="tx1"/>
                </a:solidFill>
                <a:effectLst/>
                <a:latin typeface="+mn-lt"/>
                <a:ea typeface="+mn-ea"/>
                <a:cs typeface="+mn-cs"/>
              </a:rPr>
              <a:t> conclusion, I believe that because of how widespread this software is, we should be expecting to see widespread government use of it within our lifetimes. </a:t>
            </a: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What do you think?</a:t>
            </a:r>
            <a:endParaRPr lang="en-US" b="0" dirty="0">
              <a:effectLst/>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2784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56% of </a:t>
            </a:r>
            <a:r>
              <a:rPr lang="en-US" baseline="0" dirty="0" err="1"/>
              <a:t>americans</a:t>
            </a:r>
            <a:r>
              <a:rPr lang="en-US" baseline="0" dirty="0"/>
              <a:t> </a:t>
            </a:r>
            <a:r>
              <a:rPr lang="en-US" baseline="0" dirty="0" err="1"/>
              <a:t>woudnt</a:t>
            </a:r>
            <a:r>
              <a:rPr lang="en-US" baseline="0" dirty="0"/>
              <a:t> trust an AV (http://www.pewinternet.org/2017/10/04/automation-in-everyday-life/pi_2017-10-04_automation_0-02/)</a:t>
            </a:r>
            <a:endParaRPr lang="en-US" dirty="0"/>
          </a:p>
          <a:p>
            <a:pPr marL="171450" indent="-171450">
              <a:buFont typeface="Arial" panose="020B0604020202020204" pitchFamily="34" charset="0"/>
              <a:buChar char="•"/>
            </a:pPr>
            <a:r>
              <a:rPr lang="en-US" dirty="0"/>
              <a:t>Main</a:t>
            </a:r>
            <a:r>
              <a:rPr lang="en-US" baseline="0" dirty="0"/>
              <a:t> conclusion: Self driving cars pose a great threat to our privacy, without the correct precautions put into place</a:t>
            </a:r>
          </a:p>
          <a:p>
            <a:pPr marL="171450" indent="-171450">
              <a:buFont typeface="Arial" panose="020B0604020202020204" pitchFamily="34" charset="0"/>
              <a:buChar char="•"/>
            </a:pPr>
            <a:r>
              <a:rPr lang="en-US" baseline="0" dirty="0" err="1"/>
              <a:t>Waymo</a:t>
            </a:r>
            <a:r>
              <a:rPr lang="en-US" baseline="0" dirty="0"/>
              <a:t> is </a:t>
            </a:r>
            <a:r>
              <a:rPr lang="en-US" baseline="0" dirty="0" err="1"/>
              <a:t>google’s</a:t>
            </a:r>
            <a:r>
              <a:rPr lang="en-US" baseline="0" dirty="0"/>
              <a:t> self driving car project (https://www.rmi.org/news/safe-self-driving-cars/)</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25</a:t>
            </a:fld>
            <a:endParaRPr lang="en-US"/>
          </a:p>
        </p:txBody>
      </p:sp>
    </p:spTree>
    <p:extLst>
      <p:ext uri="{BB962C8B-B14F-4D97-AF65-F5344CB8AC3E}">
        <p14:creationId xmlns:p14="http://schemas.microsoft.com/office/powerpoint/2010/main" val="4122779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Radar: “sensing the environment”</a:t>
            </a:r>
          </a:p>
          <a:p>
            <a:pPr marL="628650" lvl="1" indent="-171450">
              <a:buFont typeface="Arial" panose="020B0604020202020204" pitchFamily="34" charset="0"/>
              <a:buChar char="•"/>
            </a:pPr>
            <a:r>
              <a:rPr lang="en-US" dirty="0"/>
              <a:t>LiDAR: light-based</a:t>
            </a:r>
            <a:r>
              <a:rPr lang="en-US" baseline="0" dirty="0"/>
              <a:t> radar, invisible laser pulses to create 3d profile</a:t>
            </a:r>
          </a:p>
          <a:p>
            <a:pPr marL="628650" lvl="1" indent="-171450">
              <a:buFont typeface="Arial" panose="020B0604020202020204" pitchFamily="34" charset="0"/>
              <a:buChar char="•"/>
            </a:pPr>
            <a:r>
              <a:rPr lang="en-US" baseline="0" dirty="0"/>
              <a:t>Ultrasonic: sound waves, distance from object</a:t>
            </a:r>
            <a:endParaRPr lang="en-US" dirty="0"/>
          </a:p>
          <a:p>
            <a:pPr marL="171450" indent="-171450">
              <a:buFont typeface="Arial" panose="020B0604020202020204" pitchFamily="34" charset="0"/>
              <a:buChar char="•"/>
            </a:pPr>
            <a:r>
              <a:rPr lang="en-US" dirty="0"/>
              <a:t>Talk about driving to work, doing errands, then coming</a:t>
            </a:r>
            <a:r>
              <a:rPr lang="en-US" baseline="0" dirty="0"/>
              <a:t> home (reminding you of errands)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Uses data from many sensors</a:t>
            </a:r>
          </a:p>
          <a:p>
            <a:pPr marL="171450" indent="-171450">
              <a:buFont typeface="Arial" panose="020B0604020202020204" pitchFamily="34" charset="0"/>
              <a:buChar char="•"/>
            </a:pPr>
            <a:r>
              <a:rPr lang="en-US" baseline="0" dirty="0"/>
              <a:t>HD cameras and GPS to know where to go, update traffic and find routes</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Picture: https://www.kqed.org/science/1035195/how-safe-is-safe-enough-for-a-self-driving-car</a:t>
            </a:r>
          </a:p>
          <a:p>
            <a:pPr marL="171450" indent="-171450">
              <a:buFont typeface="Arial" panose="020B0604020202020204" pitchFamily="34" charset="0"/>
              <a:buChar char="•"/>
            </a:pPr>
            <a:endParaRPr lang="en-US" baseline="0" dirty="0"/>
          </a:p>
          <a:p>
            <a:pPr marL="628650" lvl="1" indent="-171450">
              <a:buFont typeface="Arial" panose="020B0604020202020204" pitchFamily="34" charset="0"/>
              <a:buChar char="•"/>
            </a:pPr>
            <a:endParaRPr lang="en-US" baseline="0"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919323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Camera</a:t>
            </a:r>
            <a:r>
              <a:rPr lang="en-US" baseline="0" dirty="0"/>
              <a:t> vs radio vs </a:t>
            </a:r>
            <a:r>
              <a:rPr lang="en-US" baseline="0" dirty="0" err="1"/>
              <a:t>gps</a:t>
            </a:r>
            <a:r>
              <a:rPr lang="en-US" baseline="0" dirty="0"/>
              <a:t> vs </a:t>
            </a:r>
            <a:r>
              <a:rPr lang="en-US" baseline="0" dirty="0" err="1"/>
              <a:t>Onstar</a:t>
            </a:r>
            <a:r>
              <a:rPr lang="en-US" baseline="0" dirty="0"/>
              <a:t> dash-cam in the mirror vs Bluetooth </a:t>
            </a:r>
          </a:p>
          <a:p>
            <a:pPr marL="171450" indent="-171450">
              <a:buFont typeface="Arial" panose="020B0604020202020204" pitchFamily="34" charset="0"/>
              <a:buChar char="•"/>
            </a:pPr>
            <a:r>
              <a:rPr lang="en-US" dirty="0"/>
              <a:t>How do we know when it is under attack?</a:t>
            </a:r>
          </a:p>
          <a:p>
            <a:pPr marL="171450" indent="-171450">
              <a:buFont typeface="Arial" panose="020B0604020202020204" pitchFamily="34" charset="0"/>
              <a:buChar char="•"/>
            </a:pPr>
            <a:r>
              <a:rPr lang="en-US" dirty="0"/>
              <a:t>How do we keep it secure?</a:t>
            </a:r>
          </a:p>
          <a:p>
            <a:pPr marL="171450" indent="-171450">
              <a:buFont typeface="Arial" panose="020B0604020202020204" pitchFamily="34" charset="0"/>
              <a:buChar char="•"/>
            </a:pPr>
            <a:r>
              <a:rPr lang="en-US" dirty="0" err="1"/>
              <a:t>AutoPilot</a:t>
            </a:r>
            <a:r>
              <a:rPr lang="en-US" baseline="0" dirty="0"/>
              <a:t> story</a:t>
            </a:r>
            <a:endParaRPr lang="en-US" dirty="0"/>
          </a:p>
          <a:p>
            <a:pPr marL="171450" indent="-171450">
              <a:buFont typeface="Arial" panose="020B0604020202020204" pitchFamily="34" charset="0"/>
              <a:buChar char="•"/>
            </a:pPr>
            <a:r>
              <a:rPr lang="en-US" dirty="0"/>
              <a:t>Three privacy concerns:</a:t>
            </a:r>
          </a:p>
          <a:p>
            <a:r>
              <a:rPr lang="en-US" dirty="0"/>
              <a:t>Autonomy: desire to avoid being manipulated/dominated</a:t>
            </a:r>
          </a:p>
          <a:p>
            <a:r>
              <a:rPr lang="en-US" dirty="0"/>
              <a:t>	worry</a:t>
            </a:r>
            <a:r>
              <a:rPr lang="en-US" baseline="0" dirty="0"/>
              <a:t> that autonomy will be taken away from humans</a:t>
            </a:r>
          </a:p>
          <a:p>
            <a:r>
              <a:rPr lang="en-US" b="0" i="0" baseline="0" dirty="0"/>
              <a:t>Information</a:t>
            </a:r>
            <a:r>
              <a:rPr lang="en-US" baseline="0" dirty="0"/>
              <a:t>: when widely used, provides wealth of information</a:t>
            </a:r>
          </a:p>
          <a:p>
            <a:r>
              <a:rPr lang="en-US" baseline="0" dirty="0"/>
              <a:t>	advertising</a:t>
            </a:r>
          </a:p>
          <a:p>
            <a:r>
              <a:rPr lang="en-US" baseline="0" dirty="0"/>
              <a:t>	sensitive information, compromising that info</a:t>
            </a:r>
          </a:p>
          <a:p>
            <a:r>
              <a:rPr lang="en-US" baseline="0" dirty="0"/>
              <a:t>Surveillance: bring up the study, how participants overwhelmingly believed that AV has the capability to </a:t>
            </a:r>
          </a:p>
          <a:p>
            <a:r>
              <a:rPr lang="en-US" baseline="0" dirty="0"/>
              <a:t>	gather rich information about environment and detect humans</a:t>
            </a:r>
          </a:p>
          <a:p>
            <a:r>
              <a:rPr lang="en-US" baseline="0" dirty="0"/>
              <a:t>	and perform off-line analyses on that information </a:t>
            </a:r>
          </a:p>
          <a:p>
            <a:r>
              <a:rPr lang="en-US" baseline="0" dirty="0"/>
              <a:t>		Deleting dash-cam footage? Good or bad? Tampering of evidence</a:t>
            </a:r>
          </a:p>
          <a:p>
            <a:r>
              <a:rPr lang="en-US" baseline="0" dirty="0"/>
              <a:t>		Would retention of AV information be necessary for legal compliance?</a:t>
            </a:r>
          </a:p>
          <a:p>
            <a:r>
              <a:rPr lang="en-US" baseline="0" dirty="0"/>
              <a:t>Picture: http://www.itsecurityguru.org/2016/03/02/biggest-security-threats-may-hit-us-2016/</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086673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 our information through internet, and perform deep analysis of it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Make data anonymous</a:t>
            </a:r>
          </a:p>
          <a:p>
            <a:r>
              <a:rPr lang="en-US" dirty="0"/>
              <a:t>Industry self-regulation</a:t>
            </a:r>
          </a:p>
          <a:p>
            <a:r>
              <a:rPr lang="en-US" dirty="0"/>
              <a:t>	many different</a:t>
            </a:r>
            <a:r>
              <a:rPr lang="en-US" baseline="0" dirty="0"/>
              <a:t> types of parts going into the car</a:t>
            </a:r>
          </a:p>
          <a:p>
            <a:r>
              <a:rPr lang="en-US" baseline="0" dirty="0"/>
              <a:t>		radio, </a:t>
            </a:r>
            <a:r>
              <a:rPr lang="en-US" baseline="0" dirty="0" err="1"/>
              <a:t>gps</a:t>
            </a:r>
            <a:r>
              <a:rPr lang="en-US" baseline="0" dirty="0"/>
              <a:t>,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590634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2564020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If</a:t>
            </a:r>
            <a:r>
              <a:rPr lang="en-US" baseline="0" dirty="0">
                <a:latin typeface="Arial" charset="0"/>
                <a:ea typeface="ＭＳ Ｐゴシック" charset="-128"/>
                <a:cs typeface="ＭＳ Ｐゴシック" charset="-128"/>
              </a:rPr>
              <a:t> there’s time and we didn’t already l</a:t>
            </a:r>
            <a:r>
              <a:rPr lang="en-US" dirty="0">
                <a:latin typeface="Arial" charset="0"/>
                <a:ea typeface="ＭＳ Ｐゴシック" charset="-128"/>
                <a:cs typeface="ＭＳ Ｐゴシック" charset="-128"/>
              </a:rPr>
              <a:t>ook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Find out what your DNA says about you and your family.</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https://www.23andme.com/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Jimmy Kimmel Live – What is your password? (2:49)</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www.youtube.com</a:t>
            </a:r>
            <a:r>
              <a:rPr lang="en-US" b="0" dirty="0"/>
              <a:t>/</a:t>
            </a:r>
            <a:r>
              <a:rPr lang="en-US" b="0" dirty="0" err="1"/>
              <a:t>watch?v</a:t>
            </a:r>
            <a:r>
              <a:rPr lang="en-US" b="0" dirty="0"/>
              <a:t>=</a:t>
            </a:r>
            <a:r>
              <a:rPr lang="en-US" b="0" dirty="0" err="1"/>
              <a:t>opRMrEfAIiI</a:t>
            </a:r>
            <a:endParaRPr lang="en-US" b="0" dirty="0"/>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0" dirty="0"/>
              <a:t> –</a:t>
            </a:r>
            <a:r>
              <a:rPr lang="en-US" dirty="0"/>
              <a:t> Accessed 2014-04-14</a:t>
            </a:r>
          </a:p>
          <a:p>
            <a:r>
              <a:rPr lang="en-US" dirty="0"/>
              <a:t>Personal</a:t>
            </a:r>
            <a:r>
              <a:rPr lang="en-US" baseline="0" dirty="0"/>
              <a:t> Information Privacy</a:t>
            </a:r>
            <a:endParaRPr lang="en-US" dirty="0"/>
          </a:p>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generating much discussion, consider removing.</a:t>
            </a:r>
          </a:p>
          <a:p>
            <a:r>
              <a:rPr lang="en-US" dirty="0"/>
              <a:t>Seems class prefers it removed.</a:t>
            </a: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1141759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Find out what your DNA says about you and your family.</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https://www.23andme.com/</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Jimmy Kimmel Live – What is your password? (2:49)</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https://</a:t>
            </a:r>
            <a:r>
              <a:rPr lang="en-US" b="0" dirty="0" err="1"/>
              <a:t>www.youtube.com</a:t>
            </a:r>
            <a:r>
              <a:rPr lang="en-US" b="0" dirty="0"/>
              <a:t>/</a:t>
            </a:r>
            <a:r>
              <a:rPr lang="en-US" b="0" dirty="0" err="1"/>
              <a:t>watch?v</a:t>
            </a:r>
            <a:r>
              <a:rPr lang="en-US" b="0" dirty="0"/>
              <a:t>=</a:t>
            </a:r>
            <a:r>
              <a:rPr lang="en-US" b="0" dirty="0" err="1"/>
              <a:t>opRMrEfAIiI</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Notes updated: 2018-04-03</a:t>
            </a: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Consider removing this paper going forward. Perhaps just a prompt to prepare for debate will do.</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Class decided in favor of debate prep only. We will see how many takers on optional paper.</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latin typeface="Arial" charset="0"/>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a:t>
            </a:r>
            <a:r>
              <a:rPr lang="en-US" dirty="0"/>
              <a:t>Overview</a:t>
            </a:r>
            <a:r>
              <a:rPr lang="en-US" baseline="0" dirty="0"/>
              <a:t> of today’s speech: </a:t>
            </a:r>
            <a:r>
              <a:rPr lang="en-US" sz="1200" kern="1200" dirty="0">
                <a:solidFill>
                  <a:schemeClr val="tx1"/>
                </a:solidFill>
                <a:effectLst/>
                <a:latin typeface="+mn-lt"/>
                <a:ea typeface="+mn-ea"/>
                <a:cs typeface="+mn-cs"/>
              </a:rPr>
              <a:t>My topic today is human flesh search in china. For today’s presentation, first, I will define this term. Then I will show you some famous cases of human flesh search to help you understand why this phenomenon showed up in China and how this search engine works. At last, we will have a discussion on how it impacts our society.</a:t>
            </a:r>
          </a:p>
          <a:p>
            <a:endParaRPr lang="en-US" sz="1200" kern="1200" dirty="0">
              <a:solidFill>
                <a:schemeClr val="tx1"/>
              </a:solidFill>
              <a:effectLst/>
              <a:latin typeface="+mn-lt"/>
              <a:ea typeface="+mn-ea"/>
              <a:cs typeface="+mn-cs"/>
            </a:endParaRPr>
          </a:p>
          <a:p>
            <a:pPr marL="171450" indent="-171450">
              <a:buFontTx/>
              <a:buChar char="-"/>
            </a:pPr>
            <a:r>
              <a:rPr lang="en-US" baseline="0" dirty="0"/>
              <a:t>Give a definition of human flesh search </a:t>
            </a:r>
            <a:r>
              <a:rPr lang="en-US" baseline="0" dirty="0" err="1"/>
              <a:t>engine:</a:t>
            </a:r>
            <a:r>
              <a:rPr lang="en-US" sz="1200" kern="1200" dirty="0" err="1">
                <a:solidFill>
                  <a:schemeClr val="tx1"/>
                </a:solidFill>
                <a:effectLst/>
                <a:latin typeface="+mn-lt"/>
                <a:ea typeface="+mn-ea"/>
                <a:cs typeface="+mn-cs"/>
              </a:rPr>
              <a:t>A</a:t>
            </a:r>
            <a:r>
              <a:rPr lang="en-US" sz="1200" kern="1200" dirty="0">
                <a:solidFill>
                  <a:schemeClr val="tx1"/>
                </a:solidFill>
                <a:effectLst/>
                <a:latin typeface="+mn-lt"/>
                <a:ea typeface="+mn-ea"/>
                <a:cs typeface="+mn-cs"/>
              </a:rPr>
              <a:t> human flesh search is a phenomenon of distributed research, where many netizens use a Web forum or other resource to identify and release as much information on a targeted individual or group as possible. This term is originated from China, and it’s similar to the concept of doxing in the US, which is to search for and publish private information about a particular individual on the Internet.</a:t>
            </a:r>
            <a:r>
              <a:rPr lang="en-US" dirty="0">
                <a:effectLst/>
              </a:rPr>
              <a:t> </a:t>
            </a: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1868177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Human flesh search is not organized in any official way. It’s more like many netizens spontaneously</a:t>
            </a:r>
            <a:r>
              <a:rPr lang="en-US" dirty="0">
                <a:effectLst/>
              </a:rPr>
              <a:t> collaborate with each other. If anyone finds out any information about the target person, he/she will post the findings and update other searchers online. </a:t>
            </a:r>
            <a:r>
              <a:rPr lang="en-US" sz="1200" kern="1200" dirty="0">
                <a:solidFill>
                  <a:schemeClr val="tx1"/>
                </a:solidFill>
                <a:effectLst/>
                <a:latin typeface="+mn-lt"/>
                <a:ea typeface="+mn-ea"/>
                <a:cs typeface="+mn-cs"/>
              </a:rPr>
              <a:t> And then searchers will use the updated information for further search, and update their findings again, and repeat the process. Generally, there are two ways of conducting human flesh search by individual searchers: First, scouring social media sites,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forums and any existing search engines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order to find out as much information about the target as possible. But searchers don’t stop there, they will also contact people who live near the target, work with the target or go to school with the target.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now, in China, Human flesh searches are increasingly used in situations where the netizens feel that the target may not, for some reasons, receive an adequate punishment through the legal system. So, the intent here is not only to expose the person who has violated cultural norms or committed crimes, but also to encourage adequate punishment.</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1052789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2018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2018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2018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p:cNvSpPr>
            <a:spLocks noGrp="1"/>
          </p:cNvSpPr>
          <p:nvPr>
            <p:ph type="ftr" sz="quarter" idx="11"/>
          </p:nvPr>
        </p:nvSpPr>
        <p:spPr>
          <a:xfrm>
            <a:off x="0" y="4997196"/>
            <a:ext cx="5562600" cy="146304"/>
          </a:xfrm>
        </p:spPr>
        <p:txBody>
          <a:bodyPr/>
          <a:lstStyle/>
          <a:p>
            <a:r>
              <a:rPr lang="sk-SK"/>
              <a:t>© 2018 Keith A. Pray</a:t>
            </a:r>
            <a:endParaRPr lang="en-US"/>
          </a:p>
        </p:txBody>
      </p:sp>
      <p:sp>
        <p:nvSpPr>
          <p:cNvPr id="3" name="Slide Number Placeholder 4"/>
          <p:cNvSpPr>
            <a:spLocks noGrp="1"/>
          </p:cNvSpPr>
          <p:nvPr>
            <p:ph type="sldNum" sz="quarter" idx="12"/>
          </p:nvPr>
        </p:nvSpPr>
        <p:spPr>
          <a:xfrm>
            <a:off x="8519160" y="4997196"/>
            <a:ext cx="624840" cy="146304"/>
          </a:xfrm>
        </p:spPr>
        <p:txBody>
          <a:bodyPr/>
          <a:lstStyle/>
          <a:p>
            <a:fld id="{A2A17EAB-8B51-5C40-8776-6683E51FA7A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800">
                <a:solidFill>
                  <a:schemeClr val="tx1"/>
                </a:solidFill>
              </a:defRPr>
            </a:lvl1pPr>
          </a:lstStyle>
          <a:p>
            <a:endParaRPr lang="en-US" noProof="0"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2018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800">
                <a:solidFill>
                  <a:schemeClr val="tx1"/>
                </a:solidFill>
              </a:defRPr>
            </a:lvl1pPr>
          </a:lstStyle>
          <a:p>
            <a:fld id="{A2A17EAB-8B51-5C40-8776-6683E51FA7A0}" type="slidenum">
              <a:rPr lang="en-US" smtClean="0"/>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hyperlink" Target="https://www.omnicoreagency.com/snapchat-statistics/" TargetMode="External"/><Relationship Id="rId3" Type="http://schemas.openxmlformats.org/officeDocument/2006/relationships/hyperlink" Target="https://www.apple.com/apple-events/september-2017/" TargetMode="External"/><Relationship Id="rId7" Type="http://schemas.openxmlformats.org/officeDocument/2006/relationships/hyperlink" Target="http://fortune.com/2018/01/23/apple-iphone-x-sales-2/" TargetMode="External"/><Relationship Id="rId2" Type="http://schemas.openxmlformats.org/officeDocument/2006/relationships/hyperlink" Target="https://www.kairos.com/blog/is-facial-recognition-already-part-of-your-everyday-life-yes" TargetMode="External"/><Relationship Id="rId1" Type="http://schemas.openxmlformats.org/officeDocument/2006/relationships/slideLayout" Target="../slideLayouts/slideLayout2.xml"/><Relationship Id="rId6" Type="http://schemas.openxmlformats.org/officeDocument/2006/relationships/hyperlink" Target="http://www.scmp.com/tech/china-tech/article/2138960/jaywalkers-under-surveillance-shenzhen-soon-be-punished-text" TargetMode="External"/><Relationship Id="rId5" Type="http://schemas.openxmlformats.org/officeDocument/2006/relationships/hyperlink" Target="https://www.perpetuallineup.org/" TargetMode="External"/><Relationship Id="rId10" Type="http://schemas.openxmlformats.org/officeDocument/2006/relationships/hyperlink" Target="https://www.youtube.com/watch?v=pNf4-d6fDoY" TargetMode="External"/><Relationship Id="rId4" Type="http://schemas.openxmlformats.org/officeDocument/2006/relationships/hyperlink" Target="https://www.nvidia.com/en-us/gtc/topics/government-and-national-labs/" TargetMode="External"/><Relationship Id="rId9" Type="http://schemas.openxmlformats.org/officeDocument/2006/relationships/hyperlink" Target="https://www.forbes.com/sites/grantmartin/2018/03/25/lufthansa-installs-facial-recognition-stations-in-los-angeles-to-speed-up-airplane-boarding/#4a90fc0236c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www.itsecurityguru.org/2016/03/02/biggest-security-threats-may-hit-us-2016/(3/29/2018)" TargetMode="External"/><Relationship Id="rId3" Type="http://schemas.openxmlformats.org/officeDocument/2006/relationships/hyperlink" Target="https://www.theatlantic.com/technology/archive/2016/03/self-driving-cars-and-the-looming-privacy-apocalypse/474600/" TargetMode="External"/><Relationship Id="rId7" Type="http://schemas.openxmlformats.org/officeDocument/2006/relationships/hyperlink" Target="https://www.kqed.org/science/1035195/how-safe-is-safe-enough-for-a-self-driving-car" TargetMode="External"/><Relationship Id="rId2" Type="http://schemas.openxmlformats.org/officeDocument/2006/relationships/hyperlink" Target="https://www.technologyreview.com/s/608618/hackers-are-the-real-obstacle-for-self-driving-vehicles/" TargetMode="External"/><Relationship Id="rId1" Type="http://schemas.openxmlformats.org/officeDocument/2006/relationships/slideLayout" Target="../slideLayouts/slideLayout2.xml"/><Relationship Id="rId6" Type="http://schemas.openxmlformats.org/officeDocument/2006/relationships/hyperlink" Target="https://www.rmi.org/news/safe-self-driving-cars/(3/28/2018)" TargetMode="External"/><Relationship Id="rId5" Type="http://schemas.openxmlformats.org/officeDocument/2006/relationships/hyperlink" Target="https://www.tandfonline.com/doi/abs/10.1080/13600834.2017.1269871#aHR0cHM6Ly93d3cudGFuZGZvbmxpbmUuY29tL2RvaS9wZGYvMTAuMTA4MC8xMzYwMDgzNC4yMDE3LjEyNjk4NzE/bmVlZEFjY2Vzcz10cnVlQEBAMA" TargetMode="External"/><Relationship Id="rId10" Type="http://schemas.openxmlformats.org/officeDocument/2006/relationships/hyperlink" Target="https://www.quora.com/What-sensors-do-driverless-cars-have" TargetMode="External"/><Relationship Id="rId4" Type="http://schemas.openxmlformats.org/officeDocument/2006/relationships/hyperlink" Target="http://joshktan.com/papers/soups2017.pdf" TargetMode="External"/><Relationship Id="rId9" Type="http://schemas.openxmlformats.org/officeDocument/2006/relationships/hyperlink" Target="https://www.statista.com/statistics/750149/us-autonomous-vehicles-in-operation-forecas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6</a:t>
            </a:r>
            <a:br>
              <a:rPr lang="en-US"/>
            </a:br>
            <a:r>
              <a:rPr lang="en-US"/>
              <a:t>Information Privacy</a:t>
            </a:r>
            <a:endParaRPr lang="en-US" dirty="0"/>
          </a:p>
        </p:txBody>
      </p:sp>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a:t>
            </a:r>
            <a:r>
              <a:rPr lang="zh-CN" altLang="en-US" dirty="0"/>
              <a:t> </a:t>
            </a:r>
            <a:r>
              <a:rPr lang="en-US" altLang="zh-CN" dirty="0"/>
              <a:t>1</a:t>
            </a:r>
            <a:endParaRPr lang="en-US" dirty="0"/>
          </a:p>
        </p:txBody>
      </p:sp>
      <p:sp>
        <p:nvSpPr>
          <p:cNvPr id="3" name="Content Placeholder 2"/>
          <p:cNvSpPr>
            <a:spLocks noGrp="1"/>
          </p:cNvSpPr>
          <p:nvPr>
            <p:ph sz="half" idx="1"/>
          </p:nvPr>
        </p:nvSpPr>
        <p:spPr>
          <a:xfrm>
            <a:off x="337457" y="1343347"/>
            <a:ext cx="3200400" cy="3352800"/>
          </a:xfrm>
        </p:spPr>
        <p:txBody>
          <a:bodyPr>
            <a:normAutofit/>
          </a:bodyPr>
          <a:lstStyle/>
          <a:p>
            <a:pPr marL="0" indent="0">
              <a:buNone/>
            </a:pPr>
            <a:r>
              <a:rPr lang="en-US" altLang="zh-CN" dirty="0"/>
              <a:t>S</a:t>
            </a:r>
            <a:r>
              <a:rPr lang="en-US" dirty="0"/>
              <a:t>miling on the scene of an accident that killed 36 people </a:t>
            </a:r>
          </a:p>
          <a:p>
            <a:pPr marL="0" indent="0">
              <a:buNone/>
            </a:pPr>
            <a:endParaRPr lang="en-US" dirty="0"/>
          </a:p>
          <a:p>
            <a:pPr marL="0" indent="0">
              <a:buNone/>
            </a:pPr>
            <a:endParaRPr lang="en-US" dirty="0"/>
          </a:p>
          <a:p>
            <a:pPr marL="0" indent="0">
              <a:buNone/>
            </a:pPr>
            <a:r>
              <a:rPr lang="en-US" dirty="0"/>
              <a:t>Human flesh searched </a:t>
            </a:r>
          </a:p>
          <a:p>
            <a:pPr marL="0" indent="0">
              <a:buNone/>
            </a:pPr>
            <a:endParaRPr lang="en-US" dirty="0"/>
          </a:p>
          <a:p>
            <a:pPr marL="0" indent="0">
              <a:buNone/>
            </a:pPr>
            <a:endParaRPr lang="en-US" dirty="0"/>
          </a:p>
          <a:p>
            <a:pPr marL="0" indent="0">
              <a:buNone/>
            </a:pPr>
            <a:r>
              <a:rPr lang="en-US" dirty="0"/>
              <a:t>Being arrested for corruption [3]</a:t>
            </a:r>
          </a:p>
          <a:p>
            <a:pPr lvl="1"/>
            <a:endParaRPr lang="en-US" dirty="0"/>
          </a:p>
        </p:txBody>
      </p:sp>
      <p:sp>
        <p:nvSpPr>
          <p:cNvPr id="4" name="Content Placeholder 3"/>
          <p:cNvSpPr>
            <a:spLocks noGrp="1"/>
          </p:cNvSpPr>
          <p:nvPr>
            <p:ph sz="half" idx="2"/>
          </p:nvPr>
        </p:nvSpPr>
        <p:spPr>
          <a:ln>
            <a:solidFill>
              <a:schemeClr val="bg1"/>
            </a:solidFill>
          </a:ln>
        </p:spPr>
        <p:txBody>
          <a:bodyPr anchor="ctr">
            <a:normAutofit/>
          </a:bodyPr>
          <a:lstStyle/>
          <a:p>
            <a:pPr marL="0" indent="0" algn="ctr">
              <a:buNone/>
            </a:pPr>
            <a:r>
              <a:rPr lang="en-US" dirty="0"/>
              <a:t>&lt;Graphic&gt;</a:t>
            </a:r>
          </a:p>
        </p:txBody>
      </p:sp>
      <p:sp>
        <p:nvSpPr>
          <p:cNvPr id="5" name="Footer Placeholder 4"/>
          <p:cNvSpPr>
            <a:spLocks noGrp="1"/>
          </p:cNvSpPr>
          <p:nvPr>
            <p:ph type="ftr" sz="quarter" idx="11"/>
          </p:nvPr>
        </p:nvSpPr>
        <p:spPr/>
        <p:txBody>
          <a:bodyPr/>
          <a:lstStyle/>
          <a:p>
            <a:r>
              <a:rPr lang="sk-SK" dirty="0"/>
              <a:t>© 2018 </a:t>
            </a:r>
            <a:r>
              <a:rPr lang="sk-SK" dirty="0" err="1"/>
              <a:t>Keith</a:t>
            </a:r>
            <a:r>
              <a:rPr lang="sk-SK" dirty="0"/>
              <a:t> A. </a:t>
            </a:r>
            <a:r>
              <a:rPr lang="sk-SK" dirty="0" err="1"/>
              <a:t>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Ming Xu</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[3]</a:t>
            </a:r>
            <a:endParaRPr lang="en-US" sz="1200" dirty="0">
              <a:solidFill>
                <a:schemeClr val="tx1"/>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346" y="1352551"/>
            <a:ext cx="2786449" cy="3352800"/>
          </a:xfrm>
          <a:prstGeom prst="rect">
            <a:avLst/>
          </a:prstGeom>
        </p:spPr>
      </p:pic>
      <p:sp>
        <p:nvSpPr>
          <p:cNvPr id="11" name="Down Arrow 10"/>
          <p:cNvSpPr/>
          <p:nvPr/>
        </p:nvSpPr>
        <p:spPr>
          <a:xfrm>
            <a:off x="1442484" y="2035629"/>
            <a:ext cx="308344" cy="467832"/>
          </a:xfrm>
          <a:prstGeom prst="down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Down Arrow 12"/>
          <p:cNvSpPr/>
          <p:nvPr/>
        </p:nvSpPr>
        <p:spPr>
          <a:xfrm>
            <a:off x="1442484" y="3365888"/>
            <a:ext cx="308344" cy="467832"/>
          </a:xfrm>
          <a:prstGeom prst="down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Rectangle 13"/>
          <p:cNvSpPr/>
          <p:nvPr/>
        </p:nvSpPr>
        <p:spPr>
          <a:xfrm>
            <a:off x="7402284" y="1463115"/>
            <a:ext cx="968829" cy="572514"/>
          </a:xfrm>
          <a:prstGeom prst="rect">
            <a:avLst/>
          </a:prstGeom>
          <a:solidFill>
            <a:schemeClr val="tx1"/>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Yeah!</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543" y="1373787"/>
            <a:ext cx="2615403" cy="3291921"/>
          </a:xfrm>
          <a:prstGeom prst="rect">
            <a:avLst/>
          </a:prstGeom>
        </p:spPr>
      </p:pic>
    </p:spTree>
    <p:extLst>
      <p:ext uri="{BB962C8B-B14F-4D97-AF65-F5344CB8AC3E}">
        <p14:creationId xmlns:p14="http://schemas.microsoft.com/office/powerpoint/2010/main" val="1537482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a:t>
            </a:r>
            <a:r>
              <a:rPr lang="zh-CN" altLang="en-US" dirty="0"/>
              <a:t> </a:t>
            </a:r>
            <a:r>
              <a:rPr lang="en-US" altLang="zh-CN" dirty="0"/>
              <a:t>2</a:t>
            </a:r>
            <a:endParaRPr lang="en-US" dirty="0"/>
          </a:p>
        </p:txBody>
      </p:sp>
      <p:sp>
        <p:nvSpPr>
          <p:cNvPr id="3" name="Content Placeholder 2"/>
          <p:cNvSpPr>
            <a:spLocks noGrp="1"/>
          </p:cNvSpPr>
          <p:nvPr>
            <p:ph sz="half" idx="1"/>
          </p:nvPr>
        </p:nvSpPr>
        <p:spPr>
          <a:xfrm>
            <a:off x="685800" y="1352551"/>
            <a:ext cx="3960628" cy="3352800"/>
          </a:xfrm>
        </p:spPr>
        <p:txBody>
          <a:bodyPr/>
          <a:lstStyle/>
          <a:p>
            <a:pPr marL="0" indent="0">
              <a:buNone/>
            </a:pPr>
            <a:r>
              <a:rPr lang="en-US" dirty="0"/>
              <a:t>The video of “A Man is Touching a Girl on the Light Rail” was spread online</a:t>
            </a:r>
          </a:p>
          <a:p>
            <a:pPr marL="0" indent="0">
              <a:buNone/>
            </a:pPr>
            <a:endParaRPr lang="en-US" dirty="0"/>
          </a:p>
          <a:p>
            <a:pPr marL="0" indent="0">
              <a:buNone/>
            </a:pPr>
            <a:endParaRPr lang="en-US" dirty="0"/>
          </a:p>
          <a:p>
            <a:pPr marL="0" indent="0">
              <a:buNone/>
            </a:pPr>
            <a:r>
              <a:rPr lang="en-US" dirty="0"/>
              <a:t>Human flesh searched </a:t>
            </a:r>
          </a:p>
          <a:p>
            <a:pPr marL="0" indent="0">
              <a:buNone/>
            </a:pPr>
            <a:endParaRPr lang="en-US" dirty="0"/>
          </a:p>
          <a:p>
            <a:pPr marL="0" indent="0">
              <a:buNone/>
            </a:pPr>
            <a:endParaRPr lang="en-US" dirty="0"/>
          </a:p>
          <a:p>
            <a:pPr marL="0" indent="0">
              <a:buNone/>
            </a:pPr>
            <a:r>
              <a:rPr lang="en-US" dirty="0"/>
              <a:t>It</a:t>
            </a:r>
            <a:r>
              <a:rPr lang="mr-IN" dirty="0"/>
              <a:t>’</a:t>
            </a:r>
            <a:r>
              <a:rPr lang="en-US" dirty="0"/>
              <a:t>s a misunderstanding, but the man’s family was still </a:t>
            </a:r>
            <a:r>
              <a:rPr lang="en-US" altLang="zh-CN" dirty="0"/>
              <a:t>assaulted </a:t>
            </a:r>
            <a:r>
              <a:rPr lang="en-US" dirty="0"/>
              <a:t>[4]</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&lt;Graphic&gt;</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Ming Xu</a:t>
            </a:r>
            <a:endParaRPr lang="en-US" sz="1400" dirty="0">
              <a:solidFill>
                <a:schemeClr val="tx1"/>
              </a:solidFill>
              <a:latin typeface="+mj-lt"/>
            </a:endParaRPr>
          </a:p>
        </p:txBody>
      </p:sp>
      <p:sp>
        <p:nvSpPr>
          <p:cNvPr id="11" name="Down Arrow 10"/>
          <p:cNvSpPr/>
          <p:nvPr/>
        </p:nvSpPr>
        <p:spPr>
          <a:xfrm>
            <a:off x="2067971" y="2131718"/>
            <a:ext cx="308344" cy="467832"/>
          </a:xfrm>
          <a:prstGeom prst="down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Down Arrow 12"/>
          <p:cNvSpPr/>
          <p:nvPr/>
        </p:nvSpPr>
        <p:spPr>
          <a:xfrm>
            <a:off x="2068032" y="3378717"/>
            <a:ext cx="308344" cy="467832"/>
          </a:xfrm>
          <a:prstGeom prst="down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352551"/>
            <a:ext cx="3741353" cy="3062869"/>
          </a:xfrm>
          <a:prstGeom prst="rect">
            <a:avLst/>
          </a:prstGeom>
        </p:spPr>
      </p:pic>
    </p:spTree>
    <p:extLst>
      <p:ext uri="{BB962C8B-B14F-4D97-AF65-F5344CB8AC3E}">
        <p14:creationId xmlns:p14="http://schemas.microsoft.com/office/powerpoint/2010/main" val="2489591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a:t>
            </a:r>
          </a:p>
        </p:txBody>
      </p:sp>
      <p:sp>
        <p:nvSpPr>
          <p:cNvPr id="3" name="Content Placeholder 2"/>
          <p:cNvSpPr>
            <a:spLocks noGrp="1"/>
          </p:cNvSpPr>
          <p:nvPr>
            <p:ph sz="half" idx="1"/>
          </p:nvPr>
        </p:nvSpPr>
        <p:spPr>
          <a:xfrm>
            <a:off x="685800" y="1352551"/>
            <a:ext cx="3297621" cy="3352800"/>
          </a:xfrm>
        </p:spPr>
        <p:txBody>
          <a:bodyPr/>
          <a:lstStyle/>
          <a:p>
            <a:pPr marL="0" indent="0">
              <a:buNone/>
            </a:pPr>
            <a:r>
              <a:rPr lang="en-US" dirty="0"/>
              <a:t>Good:</a:t>
            </a:r>
          </a:p>
          <a:p>
            <a:r>
              <a:rPr lang="en-US" dirty="0"/>
              <a:t>Push for an idea of justice </a:t>
            </a:r>
          </a:p>
          <a:p>
            <a:r>
              <a:rPr lang="en-US" altLang="zh-CN" dirty="0"/>
              <a:t>12 government officials were arrested for corruption in 2012</a:t>
            </a:r>
          </a:p>
          <a:p>
            <a:r>
              <a:rPr lang="en-US" dirty="0"/>
              <a:t>The public becomes empowered</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Ming Xu</a:t>
            </a:r>
            <a:endParaRPr lang="en-US" sz="1400" dirty="0">
              <a:solidFill>
                <a:schemeClr val="tx1"/>
              </a:solidFill>
              <a:latin typeface="+mj-lt"/>
            </a:endParaRPr>
          </a:p>
        </p:txBody>
      </p:sp>
      <p:sp>
        <p:nvSpPr>
          <p:cNvPr id="10" name="TextBox 9"/>
          <p:cNvSpPr txBox="1"/>
          <p:nvPr/>
        </p:nvSpPr>
        <p:spPr>
          <a:xfrm>
            <a:off x="4824248" y="1352551"/>
            <a:ext cx="3531476" cy="3508653"/>
          </a:xfrm>
          <a:prstGeom prst="rect">
            <a:avLst/>
          </a:prstGeom>
          <a:noFill/>
        </p:spPr>
        <p:txBody>
          <a:bodyPr wrap="square" rtlCol="0">
            <a:spAutoFit/>
          </a:bodyPr>
          <a:lstStyle/>
          <a:p>
            <a:pPr defTabSz="914362">
              <a:lnSpc>
                <a:spcPct val="90000"/>
              </a:lnSpc>
              <a:spcBef>
                <a:spcPts val="1200"/>
              </a:spcBef>
              <a:buClr>
                <a:schemeClr val="tx2"/>
              </a:buClr>
              <a:buSzPct val="90000"/>
            </a:pPr>
            <a:r>
              <a:rPr lang="en-US" dirty="0"/>
              <a:t>Bad:</a:t>
            </a:r>
          </a:p>
          <a:p>
            <a:pPr marL="205767" indent="-205767" defTabSz="914362">
              <a:lnSpc>
                <a:spcPct val="90000"/>
              </a:lnSpc>
              <a:spcBef>
                <a:spcPts val="1200"/>
              </a:spcBef>
              <a:buClr>
                <a:schemeClr val="tx2"/>
              </a:buClr>
              <a:buSzPct val="90000"/>
              <a:buFont typeface="Arial" pitchFamily="34" charset="0"/>
              <a:buChar char="•"/>
            </a:pPr>
            <a:r>
              <a:rPr lang="en-US" dirty="0"/>
              <a:t>Public humiliation</a:t>
            </a:r>
          </a:p>
          <a:p>
            <a:pPr marL="205767" indent="-205767" defTabSz="914362">
              <a:lnSpc>
                <a:spcPct val="90000"/>
              </a:lnSpc>
              <a:spcBef>
                <a:spcPts val="1200"/>
              </a:spcBef>
              <a:buClr>
                <a:schemeClr val="tx2"/>
              </a:buClr>
              <a:buSzPct val="90000"/>
              <a:buFont typeface="Arial" pitchFamily="34" charset="0"/>
              <a:buChar char="•"/>
            </a:pPr>
            <a:r>
              <a:rPr lang="en-US" dirty="0"/>
              <a:t>Exposure of secrets</a:t>
            </a:r>
          </a:p>
          <a:p>
            <a:pPr marL="205767" indent="-205767" defTabSz="914362">
              <a:lnSpc>
                <a:spcPct val="90000"/>
              </a:lnSpc>
              <a:spcBef>
                <a:spcPts val="1200"/>
              </a:spcBef>
              <a:buClr>
                <a:schemeClr val="tx2"/>
              </a:buClr>
              <a:buSzPct val="90000"/>
              <a:buFont typeface="Arial" pitchFamily="34" charset="0"/>
              <a:buChar char="•"/>
            </a:pPr>
            <a:r>
              <a:rPr lang="en-US" dirty="0"/>
              <a:t>Losing jobs</a:t>
            </a:r>
          </a:p>
          <a:p>
            <a:pPr marL="205767" indent="-205767" defTabSz="914362">
              <a:lnSpc>
                <a:spcPct val="90000"/>
              </a:lnSpc>
              <a:spcBef>
                <a:spcPts val="1200"/>
              </a:spcBef>
              <a:buClr>
                <a:schemeClr val="tx2"/>
              </a:buClr>
              <a:buSzPct val="90000"/>
              <a:buFont typeface="Arial" pitchFamily="34" charset="0"/>
              <a:buChar char="•"/>
            </a:pPr>
            <a:r>
              <a:rPr lang="en-US" dirty="0"/>
              <a:t>Having social media, email and bank accounts hacked</a:t>
            </a:r>
          </a:p>
          <a:p>
            <a:pPr marL="205767" indent="-205767" defTabSz="914362">
              <a:lnSpc>
                <a:spcPct val="90000"/>
              </a:lnSpc>
              <a:spcBef>
                <a:spcPts val="1200"/>
              </a:spcBef>
              <a:buClr>
                <a:schemeClr val="tx2"/>
              </a:buClr>
              <a:buSzPct val="90000"/>
              <a:buFont typeface="Arial" pitchFamily="34" charset="0"/>
              <a:buChar char="•"/>
            </a:pPr>
            <a:r>
              <a:rPr lang="en-US" dirty="0"/>
              <a:t>Being blacklisted from future employment </a:t>
            </a:r>
          </a:p>
          <a:p>
            <a:pPr marL="205767" indent="-205767" defTabSz="914362">
              <a:lnSpc>
                <a:spcPct val="90000"/>
              </a:lnSpc>
              <a:spcBef>
                <a:spcPts val="1200"/>
              </a:spcBef>
              <a:buClr>
                <a:schemeClr val="tx2"/>
              </a:buClr>
              <a:buSzPct val="90000"/>
              <a:buFont typeface="Arial" pitchFamily="34" charset="0"/>
              <a:buChar char="•"/>
            </a:pPr>
            <a:r>
              <a:rPr lang="en-US" dirty="0"/>
              <a:t>Being socially excommunicated [5]</a:t>
            </a:r>
          </a:p>
        </p:txBody>
      </p:sp>
      <p:sp>
        <p:nvSpPr>
          <p:cNvPr id="11" name="TextBox 10"/>
          <p:cNvSpPr txBox="1"/>
          <p:nvPr/>
        </p:nvSpPr>
        <p:spPr>
          <a:xfrm>
            <a:off x="4145783" y="2224911"/>
            <a:ext cx="516103" cy="480131"/>
          </a:xfrm>
          <a:prstGeom prst="rect">
            <a:avLst/>
          </a:prstGeom>
          <a:noFill/>
        </p:spPr>
        <p:txBody>
          <a:bodyPr wrap="none" rtlCol="0">
            <a:spAutoFit/>
          </a:bodyPr>
          <a:lstStyle/>
          <a:p>
            <a:pPr>
              <a:lnSpc>
                <a:spcPct val="90000"/>
              </a:lnSpc>
            </a:pPr>
            <a:r>
              <a:rPr lang="en-US" sz="2800"/>
              <a:t>vs</a:t>
            </a:r>
          </a:p>
        </p:txBody>
      </p:sp>
    </p:spTree>
    <p:extLst>
      <p:ext uri="{BB962C8B-B14F-4D97-AF65-F5344CB8AC3E}">
        <p14:creationId xmlns:p14="http://schemas.microsoft.com/office/powerpoint/2010/main" val="1742706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liable for HUMAN FLESH SEARCH?</a:t>
            </a:r>
          </a:p>
        </p:txBody>
      </p:sp>
      <p:sp>
        <p:nvSpPr>
          <p:cNvPr id="3" name="Content Placeholder 2"/>
          <p:cNvSpPr>
            <a:spLocks noGrp="1"/>
          </p:cNvSpPr>
          <p:nvPr>
            <p:ph sz="half" idx="1"/>
          </p:nvPr>
        </p:nvSpPr>
        <p:spPr>
          <a:xfrm>
            <a:off x="685800" y="1352551"/>
            <a:ext cx="8340996" cy="3352800"/>
          </a:xfrm>
        </p:spPr>
        <p:txBody>
          <a:bodyPr/>
          <a:lstStyle/>
          <a:p>
            <a:r>
              <a:rPr lang="en-US" dirty="0"/>
              <a:t>Internet users?</a:t>
            </a:r>
          </a:p>
          <a:p>
            <a:r>
              <a:rPr lang="en-US" dirty="0"/>
              <a:t>Internet intermediaries?</a:t>
            </a:r>
          </a:p>
          <a:p>
            <a:r>
              <a:rPr lang="mr-IN" dirty="0"/>
              <a:t>…</a:t>
            </a:r>
            <a:endParaRPr lang="en-US" dirty="0"/>
          </a:p>
          <a:p>
            <a:endParaRPr lang="en-US" dirty="0"/>
          </a:p>
          <a:p>
            <a:endParaRPr lang="en-US" dirty="0"/>
          </a:p>
          <a:p>
            <a:pPr marL="0" indent="0">
              <a:buNone/>
            </a:pPr>
            <a:r>
              <a:rPr lang="en-US" b="1" dirty="0"/>
              <a:t>Don’t leave victims of the human flesh search vulnerable or helpless !!</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Ming Xu</a:t>
            </a:r>
            <a:endParaRPr lang="en-US" sz="1400" dirty="0">
              <a:solidFill>
                <a:schemeClr val="tx1"/>
              </a:solidFill>
              <a:latin typeface="+mj-lt"/>
            </a:endParaRPr>
          </a:p>
        </p:txBody>
      </p:sp>
    </p:spTree>
    <p:extLst>
      <p:ext uri="{BB962C8B-B14F-4D97-AF65-F5344CB8AC3E}">
        <p14:creationId xmlns:p14="http://schemas.microsoft.com/office/powerpoint/2010/main" val="3359840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145754"/>
            <a:ext cx="7772400" cy="3851442"/>
          </a:xfrm>
        </p:spPr>
        <p:txBody>
          <a:bodyPr>
            <a:normAutofit/>
          </a:bodyPr>
          <a:lstStyle/>
          <a:p>
            <a:pPr marL="0" indent="0">
              <a:buNone/>
            </a:pPr>
            <a:r>
              <a:rPr lang="en-US" sz="1600" dirty="0"/>
              <a:t>[1] “Human flesh search engine,” </a:t>
            </a:r>
            <a:r>
              <a:rPr lang="en-US" sz="1600" i="1" dirty="0"/>
              <a:t>Wikipedia</a:t>
            </a:r>
            <a:r>
              <a:rPr lang="en-US" sz="1600" dirty="0"/>
              <a:t>, 18-Mar-2018. [Online]. Available: https://</a:t>
            </a:r>
            <a:r>
              <a:rPr lang="en-US" sz="1600" dirty="0" err="1"/>
              <a:t>en.wikipedia.org</a:t>
            </a:r>
            <a:r>
              <a:rPr lang="en-US" sz="1600" dirty="0"/>
              <a:t>/wiki/</a:t>
            </a:r>
            <a:r>
              <a:rPr lang="en-US" sz="1600" dirty="0" err="1"/>
              <a:t>Human_flesh_search_engine</a:t>
            </a:r>
            <a:r>
              <a:rPr lang="en-US" sz="1600" dirty="0"/>
              <a:t>. [Accessed: 29-Mar-2018].</a:t>
            </a:r>
          </a:p>
          <a:p>
            <a:pPr marL="0" indent="0">
              <a:buNone/>
            </a:pPr>
            <a:r>
              <a:rPr lang="en-US" sz="1600" dirty="0"/>
              <a:t>[2] W. Shepard, “What is a Human Flesh Search?,” </a:t>
            </a:r>
            <a:r>
              <a:rPr lang="en-US" sz="1600" i="1" dirty="0"/>
              <a:t>Vagabond Journey</a:t>
            </a:r>
            <a:r>
              <a:rPr lang="en-US" sz="1600" dirty="0"/>
              <a:t>, 25-Nov-2012. [Online]. Available: https://</a:t>
            </a:r>
            <a:r>
              <a:rPr lang="en-US" sz="1600" dirty="0" err="1"/>
              <a:t>www.vagabondjourney.com</a:t>
            </a:r>
            <a:r>
              <a:rPr lang="en-US" sz="1600" dirty="0"/>
              <a:t>/what-is-a-human-flesh-search/. [Accessed: 29-Mar-2018].[3] &lt;reference 3&gt;</a:t>
            </a:r>
          </a:p>
          <a:p>
            <a:pPr marL="0" indent="0">
              <a:buNone/>
            </a:pPr>
            <a:r>
              <a:rPr lang="en-US" sz="1600" dirty="0"/>
              <a:t>[3] J. Levine, “What Is a 'Human Flesh Search,' and How Is It Changing China?,” </a:t>
            </a:r>
            <a:r>
              <a:rPr lang="en-US" sz="1600" i="1" dirty="0"/>
              <a:t>The Atlantic</a:t>
            </a:r>
            <a:r>
              <a:rPr lang="en-US" sz="1600" dirty="0"/>
              <a:t>, 05-Oct-2012. [Online]. Available: https://</a:t>
            </a:r>
            <a:r>
              <a:rPr lang="en-US" sz="1600" dirty="0" err="1"/>
              <a:t>www.theatlantic.com</a:t>
            </a:r>
            <a:r>
              <a:rPr lang="en-US" sz="1600" dirty="0"/>
              <a:t>/international/archive/2012/10/what-is-a-human-flesh-search-and-how-is-it-changing-china/263258/. [Accessed: 30-Mar-2018].</a:t>
            </a:r>
          </a:p>
          <a:p>
            <a:pPr marL="0" indent="0">
              <a:buNone/>
            </a:pPr>
            <a:r>
              <a:rPr lang="en-US" sz="1600" dirty="0"/>
              <a:t>[4] C. Hatton, “Chinas internet vigilantes and the human flesh search engine,” </a:t>
            </a:r>
            <a:r>
              <a:rPr lang="en-US" sz="1600" i="1" dirty="0"/>
              <a:t>BBC News</a:t>
            </a:r>
            <a:r>
              <a:rPr lang="en-US" sz="1600" dirty="0"/>
              <a:t>, 28-Jan-2014. [Online]. Available: http://</a:t>
            </a:r>
            <a:r>
              <a:rPr lang="en-US" sz="1600" dirty="0" err="1"/>
              <a:t>www.bbc.com</a:t>
            </a:r>
            <a:r>
              <a:rPr lang="en-US" sz="1600" dirty="0"/>
              <a:t>/news/magazine-25913472. [Accessed: 30-Mar-2018].</a:t>
            </a:r>
          </a:p>
          <a:p>
            <a:pPr marL="0" indent="0">
              <a:buNone/>
            </a:pPr>
            <a:r>
              <a:rPr lang="en-US" sz="1600" dirty="0"/>
              <a:t>[5] W. Shen, “Online Privacy and Online Speech: The Problem of the Human Flesh Search Engine.,” pp. 12–268, 2016.</a:t>
            </a:r>
            <a:r>
              <a:rPr lang="en-US" dirty="0"/>
              <a:t>…</a:t>
            </a:r>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14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Ming Xu</a:t>
            </a:r>
            <a:endParaRPr lang="en-US" sz="1400" dirty="0">
              <a:solidFill>
                <a:schemeClr val="tx1"/>
              </a:solidFill>
              <a:latin typeface="+mj-lt"/>
            </a:endParaRPr>
          </a:p>
        </p:txBody>
      </p:sp>
    </p:spTree>
    <p:extLst>
      <p:ext uri="{BB962C8B-B14F-4D97-AF65-F5344CB8AC3E}">
        <p14:creationId xmlns:p14="http://schemas.microsoft.com/office/powerpoint/2010/main" val="3163807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FACIAL RECOGNITION: it’s already everywhere</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[1]</a:t>
            </a:r>
          </a:p>
        </p:txBody>
      </p:sp>
      <p:pic>
        <p:nvPicPr>
          <p:cNvPr id="9" name="Picture 4" descr="https://lh6.googleusercontent.com/Fecx-8t40O_jq0ng_u6AqBqB3Ee4nijOlqJew_EG3_YksHhWokqDNa1kH_vDti0Is_UzNedFiT2ZhFAXRaoxI1iEPhWp1DLDmwKzMk6ixmXrO3WE_Cfdzbyv8l-kOccIOmrY3ROKUv8"/>
          <p:cNvPicPr>
            <a:picLocks noChangeAspect="1" noChangeArrowheads="1"/>
          </p:cNvPicPr>
          <p:nvPr/>
        </p:nvPicPr>
        <p:blipFill rotWithShape="1">
          <a:blip r:embed="rId3">
            <a:extLst>
              <a:ext uri="{28A0092B-C50C-407E-A947-70E740481C1C}">
                <a14:useLocalDpi xmlns:a14="http://schemas.microsoft.com/office/drawing/2010/main" val="0"/>
              </a:ext>
            </a:extLst>
          </a:blip>
          <a:srcRect r="20331"/>
          <a:stretch/>
        </p:blipFill>
        <p:spPr bwMode="auto">
          <a:xfrm>
            <a:off x="2449516" y="1198526"/>
            <a:ext cx="4244968" cy="36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401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Snapchat lenses: fun and playful</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16</a:t>
            </a:fld>
            <a:endParaRPr lang="en-US" dirty="0"/>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
        <p:nvSpPr>
          <p:cNvPr id="8" name="Content Placeholder 2"/>
          <p:cNvSpPr txBox="1">
            <a:spLocks/>
          </p:cNvSpPr>
          <p:nvPr/>
        </p:nvSpPr>
        <p:spPr>
          <a:xfrm>
            <a:off x="117202" y="1660484"/>
            <a:ext cx="3518679" cy="2316093"/>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0" indent="0">
              <a:buNone/>
            </a:pPr>
            <a:r>
              <a:rPr lang="en-US" sz="2400" dirty="0"/>
              <a:t>Snapchat Demographics:</a:t>
            </a:r>
          </a:p>
          <a:p>
            <a:r>
              <a:rPr lang="en-US" sz="2000" dirty="0"/>
              <a:t>150 million daily users</a:t>
            </a:r>
          </a:p>
          <a:p>
            <a:pPr lvl="1"/>
            <a:r>
              <a:rPr lang="en-US" sz="1800" dirty="0"/>
              <a:t>45% aged between 18-24</a:t>
            </a:r>
          </a:p>
          <a:p>
            <a:pPr lvl="1"/>
            <a:r>
              <a:rPr lang="en-US" sz="1800" dirty="0"/>
              <a:t>70% female</a:t>
            </a:r>
          </a:p>
          <a:p>
            <a:pPr lvl="1"/>
            <a:r>
              <a:rPr lang="en-US" sz="1800" dirty="0"/>
              <a:t>30% </a:t>
            </a:r>
            <a:r>
              <a:rPr lang="en-US" sz="1800" dirty="0" err="1"/>
              <a:t>millennials</a:t>
            </a:r>
            <a:r>
              <a:rPr lang="en-US" sz="1800" dirty="0"/>
              <a:t> use Snapchat regularly </a:t>
            </a:r>
          </a:p>
        </p:txBody>
      </p:sp>
      <p:pic>
        <p:nvPicPr>
          <p:cNvPr id="9" name="Picture 4" descr="https://lh4.googleusercontent.com/6KxIZLWOCffQBPi_lFWKMUgXYKWffLqfot6kI3WreUmSfnS5wkJV16rHc3gp4mkbmAevWnUnTpvucQQGyxq7F4LeNqgeW-7QuYpAcWdCaneTzJnRTaXL66NyPQBm6xzTJXSIqn-U_zM"/>
          <p:cNvPicPr>
            <a:picLocks noChangeAspect="1" noChangeArrowheads="1"/>
          </p:cNvPicPr>
          <p:nvPr/>
        </p:nvPicPr>
        <p:blipFill rotWithShape="1">
          <a:blip r:embed="rId3">
            <a:extLst>
              <a:ext uri="{28A0092B-C50C-407E-A947-70E740481C1C}">
                <a14:useLocalDpi xmlns:a14="http://schemas.microsoft.com/office/drawing/2010/main" val="0"/>
              </a:ext>
            </a:extLst>
          </a:blip>
          <a:srcRect r="66726"/>
          <a:stretch/>
        </p:blipFill>
        <p:spPr bwMode="auto">
          <a:xfrm>
            <a:off x="5071730" y="1073150"/>
            <a:ext cx="2281517" cy="38569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0" y="4726877"/>
            <a:ext cx="9144000" cy="276999"/>
          </a:xfrm>
          <a:prstGeom prst="rect">
            <a:avLst/>
          </a:prstGeom>
          <a:noFill/>
        </p:spPr>
        <p:txBody>
          <a:bodyPr wrap="square" rtlCol="0">
            <a:spAutoFit/>
          </a:bodyPr>
          <a:lstStyle/>
          <a:p>
            <a:pPr algn="r"/>
            <a:r>
              <a:rPr lang="en-US" sz="1200" dirty="0"/>
              <a:t>[7]</a:t>
            </a:r>
            <a:endParaRPr lang="en-US" sz="1200" dirty="0">
              <a:solidFill>
                <a:schemeClr val="tx1"/>
              </a:solidFill>
            </a:endParaRPr>
          </a:p>
        </p:txBody>
      </p:sp>
    </p:spTree>
    <p:extLst>
      <p:ext uri="{BB962C8B-B14F-4D97-AF65-F5344CB8AC3E}">
        <p14:creationId xmlns:p14="http://schemas.microsoft.com/office/powerpoint/2010/main" val="2927104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55" y="372337"/>
            <a:ext cx="7772400" cy="914400"/>
          </a:xfrm>
        </p:spPr>
        <p:txBody>
          <a:bodyPr/>
          <a:lstStyle/>
          <a:p>
            <a:r>
              <a:rPr lang="en-US" dirty="0"/>
              <a:t>Face id: futuristic and </a:t>
            </a:r>
            <a:br>
              <a:rPr lang="en-US" dirty="0"/>
            </a:br>
            <a:r>
              <a:rPr lang="en-US" dirty="0"/>
              <a:t>innovative</a:t>
            </a:r>
          </a:p>
        </p:txBody>
      </p:sp>
      <p:sp>
        <p:nvSpPr>
          <p:cNvPr id="3" name="Content Placeholder 2"/>
          <p:cNvSpPr>
            <a:spLocks noGrp="1"/>
          </p:cNvSpPr>
          <p:nvPr>
            <p:ph sz="half" idx="1"/>
          </p:nvPr>
        </p:nvSpPr>
        <p:spPr>
          <a:xfrm>
            <a:off x="117204" y="1374077"/>
            <a:ext cx="4876800" cy="3352800"/>
          </a:xfrm>
        </p:spPr>
        <p:txBody>
          <a:bodyPr>
            <a:normAutofit/>
          </a:bodyPr>
          <a:lstStyle/>
          <a:p>
            <a:pPr fontAlgn="base"/>
            <a:r>
              <a:rPr lang="en-US" sz="1600" dirty="0"/>
              <a:t>Face ID is enabled by the </a:t>
            </a:r>
            <a:r>
              <a:rPr lang="en-US" sz="1600" dirty="0" err="1"/>
              <a:t>TrueDepth</a:t>
            </a:r>
            <a:r>
              <a:rPr lang="en-US" sz="1600" dirty="0"/>
              <a:t> camera</a:t>
            </a:r>
          </a:p>
          <a:p>
            <a:pPr fontAlgn="base"/>
            <a:r>
              <a:rPr lang="en-US" sz="1600" dirty="0"/>
              <a:t>Projects and analyzes more than 30,000 invisible dots to create a precise depth </a:t>
            </a:r>
            <a:r>
              <a:rPr lang="en-US" sz="1600" b="1" dirty="0"/>
              <a:t>map of your face</a:t>
            </a:r>
            <a:endParaRPr lang="en-US" sz="1600" dirty="0"/>
          </a:p>
          <a:p>
            <a:pPr fontAlgn="base"/>
            <a:r>
              <a:rPr lang="en-US" sz="1600" dirty="0"/>
              <a:t>Your facial map is encrypted and protected by the Secure Enclave. </a:t>
            </a:r>
          </a:p>
          <a:p>
            <a:pPr fontAlgn="base"/>
            <a:r>
              <a:rPr lang="en-US" sz="1600" i="1" dirty="0"/>
              <a:t>Authentication happens instantly on the device, not in the cloud.</a:t>
            </a:r>
          </a:p>
          <a:p>
            <a:r>
              <a:rPr lang="en-US" sz="1600" dirty="0"/>
              <a:t>Face ID uses the A11 Bionic chip for the machine learning to </a:t>
            </a:r>
            <a:r>
              <a:rPr lang="en-US" sz="1600" b="1" dirty="0"/>
              <a:t>recognize changes in your appearance</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
        <p:nvSpPr>
          <p:cNvPr id="8" name="TextBox 7"/>
          <p:cNvSpPr txBox="1"/>
          <p:nvPr/>
        </p:nvSpPr>
        <p:spPr>
          <a:xfrm>
            <a:off x="0" y="4726877"/>
            <a:ext cx="4901609" cy="276999"/>
          </a:xfrm>
          <a:prstGeom prst="rect">
            <a:avLst/>
          </a:prstGeom>
          <a:noFill/>
        </p:spPr>
        <p:txBody>
          <a:bodyPr wrap="square" rtlCol="0">
            <a:spAutoFit/>
          </a:bodyPr>
          <a:lstStyle/>
          <a:p>
            <a:pPr algn="r"/>
            <a:r>
              <a:rPr lang="en-US" sz="1200" dirty="0">
                <a:solidFill>
                  <a:schemeClr val="tx1"/>
                </a:solidFill>
              </a:rPr>
              <a:t>[2], [6]</a:t>
            </a:r>
          </a:p>
        </p:txBody>
      </p:sp>
      <p:pic>
        <p:nvPicPr>
          <p:cNvPr id="4" name="Picture 3"/>
          <p:cNvPicPr>
            <a:picLocks noChangeAspect="1"/>
          </p:cNvPicPr>
          <p:nvPr/>
        </p:nvPicPr>
        <p:blipFill>
          <a:blip r:embed="rId3"/>
          <a:stretch>
            <a:fillRect/>
          </a:stretch>
        </p:blipFill>
        <p:spPr>
          <a:xfrm>
            <a:off x="4994004" y="2498650"/>
            <a:ext cx="3837576" cy="2451887"/>
          </a:xfrm>
          <a:prstGeom prst="rect">
            <a:avLst/>
          </a:prstGeom>
        </p:spPr>
      </p:pic>
      <p:pic>
        <p:nvPicPr>
          <p:cNvPr id="10" name="Picture 2" descr="https://lh4.googleusercontent.com/ZSj8Nthv0BizWLQvflHYB3JcIr7gMl7VZY6_ifCJzRuFkr_QnS7i0gEZpK4IYG1OqSCdJ7hrR5kzni9U1pP6JgagzGJ2jtrTspaXb2FdRCiP5e5jRkiwylPPO2RRNs-MH7oYzF6RD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4004" y="340013"/>
            <a:ext cx="3837576" cy="2158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Tree>
    <p:extLst>
      <p:ext uri="{BB962C8B-B14F-4D97-AF65-F5344CB8AC3E}">
        <p14:creationId xmlns:p14="http://schemas.microsoft.com/office/powerpoint/2010/main" val="974543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49"/>
            <a:ext cx="6972300" cy="969075"/>
          </a:xfrm>
        </p:spPr>
        <p:txBody>
          <a:bodyPr>
            <a:normAutofit/>
          </a:bodyPr>
          <a:lstStyle/>
          <a:p>
            <a:r>
              <a:rPr lang="en-US" dirty="0"/>
              <a:t>“Your friends might not recognize you, but iPhone X will.”</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[2]</a:t>
            </a:r>
          </a:p>
        </p:txBody>
      </p:sp>
      <p:pic>
        <p:nvPicPr>
          <p:cNvPr id="5123" name="Picture 3" descr="https://lh6.googleusercontent.com/wfVm44aq3AcMBNKnnbV7Oc_zGDRvaOj0vNFd3uVmCuKYwEb14mxvGbQw6eKdV16CNE5JCyINSJQ1zuPA3rkMJHBowJbmXDEHjHz_T62Hl3USKoQ3c3Q5GrZF5nmxsaW_A4-CUX4oB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0971">
            <a:off x="2900962" y="2512377"/>
            <a:ext cx="2541977" cy="150135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lh6.googleusercontent.com/t5S1WbV2LY7X142ag-pRnqvPBQdhv1q7Yrfs_TV_q5re7Vv84njHdFpKBVmcXH7ay9kyMhzi-iynCEbiiaVrlr4BgvcnMrFs2pjysvIyxQZcaRZHm-ziaIin08bHA5DRbhzsMXzpe3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32860">
            <a:off x="1471986" y="3591607"/>
            <a:ext cx="3397323" cy="85990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https://lh3.googleusercontent.com/ihr6NiIQnuw9NicqVaVBBwINu2QfidoHWWIJMSxO8fNP5GljhCNb-ePkir_uOsb2lAx7DhTE79v4G36HoFrCM29jfvaRQhuVqK9kXRzfflmQJSzha6OGpaNKWg0494e_qLetG3dRqT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06543">
            <a:off x="359228" y="2281183"/>
            <a:ext cx="3336471" cy="7902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h4.googleusercontent.com/IohVZVI8YrfTVJPZBIq1elcweV5JUYbz0hssC9F0p0OfAgdy8oGND-rQ6jZzuQxGGyTKB-lrX4pA9LoixQIexkow06k21O4y2ql9jZAMqbS94SilAorVouE76ihVZFg-aPh4IFNmvK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5480">
            <a:off x="3713735" y="1739116"/>
            <a:ext cx="4134455" cy="71356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lh4.googleusercontent.com/f8zvGIL9KHY6BHdGWXhnFqXwSxXJRLYKhSrt7J5OrmMWfy50f06h2aq2GW5Fh9mAs_66GMOkh7fhKaqJqkk4Um0DaXMOuJaY25V-dRth35i-BlIL8TeCCEtKhSFmi_2mNgTa0RqycI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10786">
            <a:off x="5355706" y="2898859"/>
            <a:ext cx="1939999" cy="1921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000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6917499" cy="914400"/>
          </a:xfrm>
        </p:spPr>
        <p:txBody>
          <a:bodyPr>
            <a:normAutofit fontScale="90000"/>
          </a:bodyPr>
          <a:lstStyle/>
          <a:p>
            <a:r>
              <a:rPr lang="en-US" dirty="0"/>
              <a:t>Law enforcement already integrating facial recognition software</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19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[3]</a:t>
            </a:r>
          </a:p>
        </p:txBody>
      </p:sp>
      <p:pic>
        <p:nvPicPr>
          <p:cNvPr id="9218" name="Picture 2" descr="https://lh4.googleusercontent.com/nue41LlRMi_0PPkf63ruPefFjahkPp6blXoSaA9G-vUN1DtuTERtiKudCiQ5HgTM7PhayLVhhANGjps3sismSaZ9bekTpkh_JTf_OTJHqBRdA2ruwYuuAKsWyvSB4o5VVr8Kcvs_TF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923" y="1327075"/>
            <a:ext cx="6698153" cy="3349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52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Logistics</a:t>
            </a:r>
          </a:p>
        </p:txBody>
      </p:sp>
      <p:sp>
        <p:nvSpPr>
          <p:cNvPr id="3" name="Content Placeholder 2"/>
          <p:cNvSpPr>
            <a:spLocks noGrp="1"/>
          </p:cNvSpPr>
          <p:nvPr>
            <p:ph idx="1"/>
          </p:nvPr>
        </p:nvSpPr>
        <p:spPr/>
        <p:txBody>
          <a:bodyPr/>
          <a:lstStyle/>
          <a:p>
            <a:r>
              <a:rPr lang="en-US" dirty="0"/>
              <a:t>SA is unable to continue to support the course</a:t>
            </a:r>
          </a:p>
          <a:p>
            <a:r>
              <a:rPr lang="en-US" dirty="0"/>
              <a:t>Groups presentation volunteers for first day via email</a:t>
            </a:r>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173819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6945923" cy="914400"/>
          </a:xfrm>
        </p:spPr>
        <p:txBody>
          <a:bodyPr>
            <a:normAutofit fontScale="90000"/>
          </a:bodyPr>
          <a:lstStyle/>
          <a:p>
            <a:r>
              <a:rPr lang="en-US" dirty="0"/>
              <a:t>Law enforcement already integrating facial recognition software</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
        <p:nvSpPr>
          <p:cNvPr id="8" name="TextBox 7"/>
          <p:cNvSpPr txBox="1"/>
          <p:nvPr/>
        </p:nvSpPr>
        <p:spPr>
          <a:xfrm>
            <a:off x="0" y="4726877"/>
            <a:ext cx="3147238" cy="276999"/>
          </a:xfrm>
          <a:prstGeom prst="rect">
            <a:avLst/>
          </a:prstGeom>
          <a:noFill/>
        </p:spPr>
        <p:txBody>
          <a:bodyPr wrap="square" rtlCol="0">
            <a:spAutoFit/>
          </a:bodyPr>
          <a:lstStyle/>
          <a:p>
            <a:pPr algn="r"/>
            <a:r>
              <a:rPr lang="en-US" sz="1200" dirty="0">
                <a:solidFill>
                  <a:schemeClr val="tx1"/>
                </a:solidFill>
              </a:rPr>
              <a:t>[4]</a:t>
            </a:r>
          </a:p>
        </p:txBody>
      </p:sp>
      <p:sp>
        <p:nvSpPr>
          <p:cNvPr id="9" name="Content Placeholder 2"/>
          <p:cNvSpPr txBox="1">
            <a:spLocks/>
          </p:cNvSpPr>
          <p:nvPr/>
        </p:nvSpPr>
        <p:spPr>
          <a:xfrm>
            <a:off x="0" y="1374077"/>
            <a:ext cx="3147238"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r>
              <a:rPr lang="en-US" sz="1600" dirty="0"/>
              <a:t>16 states let the FBI use face recognition technology.</a:t>
            </a:r>
          </a:p>
          <a:p>
            <a:r>
              <a:rPr lang="en-US" sz="1600" dirty="0"/>
              <a:t>One in two American adults can be found in one of these face recognition databases</a:t>
            </a:r>
          </a:p>
          <a:p>
            <a:pPr fontAlgn="base"/>
            <a:r>
              <a:rPr lang="en-US" sz="1600" dirty="0"/>
              <a:t>At least one in four police departments have the capacity to run face recognition searches.</a:t>
            </a:r>
          </a:p>
        </p:txBody>
      </p:sp>
      <p:pic>
        <p:nvPicPr>
          <p:cNvPr id="8194" name="Picture 2" descr="https://lh5.googleusercontent.com/LWxdMvQ4S1L7YlTESGEO-YJ7QpgDAjYd-MJFiUCUJX2Bn1dE8tnGY5ICu23jxsa07rvcqz5rC6XMSU52aHy1nbEjYCQPByuxQrN-86H-Zm358pfCFmIw3a0Dkb9nyzoziIXrSOs5E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7238" y="1113392"/>
            <a:ext cx="5879558" cy="377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910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7001540" cy="914400"/>
          </a:xfrm>
        </p:spPr>
        <p:txBody>
          <a:bodyPr>
            <a:normAutofit/>
          </a:bodyPr>
          <a:lstStyle/>
          <a:p>
            <a:r>
              <a:rPr lang="en-US" dirty="0"/>
              <a:t>“Facial recognition technology can now text jaywalkers a fine”</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[5]</a:t>
            </a:r>
          </a:p>
        </p:txBody>
      </p:sp>
      <p:pic>
        <p:nvPicPr>
          <p:cNvPr id="10242" name="Picture 2" descr="https://lh6.googleusercontent.com/GjHEfpq8BtfTSY_m3RI8jVwFUykfnhYQYy4VbhIIELN3yRH1-WWrylcdARn3g6JwHjlWzF8KwvAoOU4qRIyKSw4PINmRt3IKCvhRgavZ66M5MpvLCvjWIN6qb2yRfiNWq-wd4h3KrM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152" y="1455050"/>
            <a:ext cx="5363696" cy="3132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997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1950"/>
            <a:ext cx="7001540" cy="914400"/>
          </a:xfrm>
        </p:spPr>
        <p:txBody>
          <a:bodyPr>
            <a:normAutofit/>
          </a:bodyPr>
          <a:lstStyle/>
          <a:p>
            <a:r>
              <a:rPr lang="en-US" dirty="0"/>
              <a:t>“Facial recognition technology can now text jaywalkers a fine”</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[5]</a:t>
            </a:r>
          </a:p>
        </p:txBody>
      </p:sp>
      <p:pic>
        <p:nvPicPr>
          <p:cNvPr id="10242" name="Picture 2" descr="https://lh6.googleusercontent.com/GjHEfpq8BtfTSY_m3RI8jVwFUykfnhYQYy4VbhIIELN3yRH1-WWrylcdARn3g6JwHjlWzF8KwvAoOU4qRIyKSw4PINmRt3IKCvhRgavZ66M5MpvLCvjWIN6qb2yRfiNWq-wd4h3KrM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152" y="1455050"/>
            <a:ext cx="5363696" cy="31322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1890152" y="1233252"/>
            <a:ext cx="5363696" cy="3575797"/>
          </a:xfrm>
          <a:prstGeom prst="rect">
            <a:avLst/>
          </a:prstGeom>
        </p:spPr>
      </p:pic>
    </p:spTree>
    <p:extLst>
      <p:ext uri="{BB962C8B-B14F-4D97-AF65-F5344CB8AC3E}">
        <p14:creationId xmlns:p14="http://schemas.microsoft.com/office/powerpoint/2010/main" val="1400839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FACIAL RECOGNITION: PROS AND CONS</a:t>
            </a:r>
          </a:p>
        </p:txBody>
      </p:sp>
      <p:sp>
        <p:nvSpPr>
          <p:cNvPr id="3" name="Content Placeholder 2"/>
          <p:cNvSpPr>
            <a:spLocks noGrp="1"/>
          </p:cNvSpPr>
          <p:nvPr>
            <p:ph sz="half" idx="1"/>
          </p:nvPr>
        </p:nvSpPr>
        <p:spPr/>
        <p:txBody>
          <a:bodyPr/>
          <a:lstStyle/>
          <a:p>
            <a:r>
              <a:rPr lang="en-US" dirty="0"/>
              <a:t>PROS	</a:t>
            </a:r>
          </a:p>
          <a:p>
            <a:pPr lvl="1"/>
            <a:r>
              <a:rPr lang="en-US" dirty="0"/>
              <a:t>Convenient</a:t>
            </a:r>
          </a:p>
          <a:p>
            <a:pPr lvl="1"/>
            <a:r>
              <a:rPr lang="en-US" dirty="0"/>
              <a:t>Fun applications</a:t>
            </a:r>
          </a:p>
          <a:p>
            <a:pPr lvl="1"/>
            <a:r>
              <a:rPr lang="en-US" dirty="0"/>
              <a:t>Helps investigators</a:t>
            </a:r>
          </a:p>
        </p:txBody>
      </p:sp>
      <p:sp>
        <p:nvSpPr>
          <p:cNvPr id="4" name="Content Placeholder 3"/>
          <p:cNvSpPr>
            <a:spLocks noGrp="1"/>
          </p:cNvSpPr>
          <p:nvPr>
            <p:ph sz="half" idx="2"/>
          </p:nvPr>
        </p:nvSpPr>
        <p:spPr/>
        <p:txBody>
          <a:bodyPr/>
          <a:lstStyle/>
          <a:p>
            <a:r>
              <a:rPr lang="en-US" dirty="0"/>
              <a:t>CONS:</a:t>
            </a:r>
          </a:p>
          <a:p>
            <a:pPr lvl="1"/>
            <a:r>
              <a:rPr lang="en-US" dirty="0"/>
              <a:t>Security flaws</a:t>
            </a:r>
          </a:p>
          <a:p>
            <a:pPr lvl="1"/>
            <a:r>
              <a:rPr lang="en-US" dirty="0"/>
              <a:t>Potential for exploitation</a:t>
            </a:r>
          </a:p>
          <a:p>
            <a:pPr lvl="1"/>
            <a:r>
              <a:rPr lang="en-US" dirty="0"/>
              <a:t>Fear of government abuse</a:t>
            </a:r>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
        <p:nvSpPr>
          <p:cNvPr id="9" name="TextBox 8"/>
          <p:cNvSpPr txBox="1"/>
          <p:nvPr/>
        </p:nvSpPr>
        <p:spPr>
          <a:xfrm>
            <a:off x="0" y="4726877"/>
            <a:ext cx="9144000" cy="276999"/>
          </a:xfrm>
          <a:prstGeom prst="rect">
            <a:avLst/>
          </a:prstGeom>
          <a:noFill/>
        </p:spPr>
        <p:txBody>
          <a:bodyPr wrap="square" rtlCol="0">
            <a:spAutoFit/>
          </a:bodyPr>
          <a:lstStyle/>
          <a:p>
            <a:pPr algn="r"/>
            <a:r>
              <a:rPr lang="en-US" sz="1200" dirty="0">
                <a:solidFill>
                  <a:schemeClr val="tx1"/>
                </a:solidFill>
              </a:rPr>
              <a:t>[6], [8]</a:t>
            </a:r>
          </a:p>
        </p:txBody>
      </p:sp>
    </p:spTree>
    <p:extLst>
      <p:ext uri="{BB962C8B-B14F-4D97-AF65-F5344CB8AC3E}">
        <p14:creationId xmlns:p14="http://schemas.microsoft.com/office/powerpoint/2010/main" val="3571835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55000" lnSpcReduction="20000"/>
          </a:bodyPr>
          <a:lstStyle/>
          <a:p>
            <a:pPr marL="0" indent="0">
              <a:buNone/>
            </a:pPr>
            <a:r>
              <a:rPr lang="en-US" sz="1800" dirty="0"/>
              <a:t>[1] Leone, Gabriella, Is Facial Recognition Already Part of Your Everyday Life? Yes!, </a:t>
            </a:r>
            <a:r>
              <a:rPr lang="en-US" sz="1800" dirty="0">
                <a:hlinkClick r:id="rId2"/>
              </a:rPr>
              <a:t>https://www.kairos.com/blog/is-facial-recognition-already-part-of-your-everyday-life-yes</a:t>
            </a:r>
            <a:r>
              <a:rPr lang="en-US" sz="1800" dirty="0"/>
              <a:t> (Accessed March 31, 2018)</a:t>
            </a:r>
          </a:p>
          <a:p>
            <a:pPr marL="0" indent="0">
              <a:buNone/>
            </a:pPr>
            <a:r>
              <a:rPr lang="en-US" sz="1800" dirty="0"/>
              <a:t>[2] Apple, Apple Special Event, </a:t>
            </a:r>
            <a:r>
              <a:rPr lang="en-US" sz="1800" dirty="0">
                <a:hlinkClick r:id="rId3"/>
              </a:rPr>
              <a:t>https://www.apple.com/apple-events/september-2017/</a:t>
            </a:r>
            <a:r>
              <a:rPr lang="en-US" sz="1800" dirty="0"/>
              <a:t>  (Accessed March 31, 2018)</a:t>
            </a:r>
          </a:p>
          <a:p>
            <a:pPr marL="0" indent="0">
              <a:buNone/>
            </a:pPr>
            <a:r>
              <a:rPr lang="en-US" sz="1800" dirty="0"/>
              <a:t>[3] NVIDIA GPU Technology Conference, Government and Federal Agency Conference Sessions, </a:t>
            </a:r>
            <a:r>
              <a:rPr lang="en-US" sz="1800" dirty="0">
                <a:hlinkClick r:id="rId4"/>
              </a:rPr>
              <a:t>https://www.nvidia.com/en-us/gtc/topics/government-and-national-labs/</a:t>
            </a:r>
            <a:r>
              <a:rPr lang="en-US" sz="1800" dirty="0"/>
              <a:t> (Accessed March 31, 2018)</a:t>
            </a:r>
          </a:p>
          <a:p>
            <a:pPr marL="0" indent="0">
              <a:buNone/>
            </a:pPr>
            <a:r>
              <a:rPr lang="en-US" sz="1800" dirty="0"/>
              <a:t>[4] </a:t>
            </a:r>
            <a:r>
              <a:rPr lang="en-US" sz="1800" dirty="0" err="1"/>
              <a:t>Beyoda</a:t>
            </a:r>
            <a:r>
              <a:rPr lang="en-US" sz="1800" dirty="0"/>
              <a:t>, Alvaro et. al., The Perpetual Line-Up: Unregulated Police Face Recognition in America, </a:t>
            </a:r>
            <a:r>
              <a:rPr lang="en-US" sz="1800" dirty="0">
                <a:hlinkClick r:id="rId5"/>
              </a:rPr>
              <a:t>https://www.perpetuallineup.org/</a:t>
            </a:r>
            <a:r>
              <a:rPr lang="en-US" sz="1800" dirty="0"/>
              <a:t> (Accessed March 31, 2018)</a:t>
            </a:r>
          </a:p>
          <a:p>
            <a:pPr marL="0" indent="0">
              <a:buNone/>
            </a:pPr>
            <a:r>
              <a:rPr lang="en-US" sz="1800" dirty="0"/>
              <a:t>[5] Tao, Li, Jaywalkers under surveillance in Shenzhen soon to be punished via text messages, </a:t>
            </a:r>
            <a:r>
              <a:rPr lang="en-US" sz="1800" dirty="0">
                <a:hlinkClick r:id="rId6"/>
              </a:rPr>
              <a:t>http://www.scmp.com/tech/china-tech/article/2138960/jaywalkers-under-surveillance-shenzhen-soon-be-punished-text</a:t>
            </a:r>
            <a:r>
              <a:rPr lang="en-US" sz="1800" dirty="0"/>
              <a:t> (Accessed March 31, 2018)</a:t>
            </a:r>
          </a:p>
          <a:p>
            <a:pPr marL="0" indent="0">
              <a:buNone/>
            </a:pPr>
            <a:r>
              <a:rPr lang="en-US" sz="1800" dirty="0"/>
              <a:t>[5] Gates, Kelly A., Our Biometric Future: Facial Recognition Technology and the Culture of Surveillance (NYU Press, 2011)</a:t>
            </a:r>
          </a:p>
          <a:p>
            <a:pPr marL="0" indent="0">
              <a:buNone/>
            </a:pPr>
            <a:r>
              <a:rPr lang="en-US" sz="1800" dirty="0"/>
              <a:t>[6] </a:t>
            </a:r>
            <a:r>
              <a:rPr lang="en-US" sz="1800" dirty="0" err="1"/>
              <a:t>Reisinger</a:t>
            </a:r>
            <a:r>
              <a:rPr lang="en-US" sz="1800" dirty="0"/>
              <a:t>, Don, Apple iPhone X Sales,  </a:t>
            </a:r>
            <a:r>
              <a:rPr lang="en-US" sz="1800" dirty="0">
                <a:hlinkClick r:id="rId7"/>
              </a:rPr>
              <a:t>http://fortune.com/2018/01/23/apple-iphone-x-sales-2/</a:t>
            </a:r>
            <a:r>
              <a:rPr lang="en-US" sz="1800" dirty="0"/>
              <a:t> (Accessed March 31, 2018)</a:t>
            </a:r>
          </a:p>
          <a:p>
            <a:pPr marL="0" indent="0">
              <a:buNone/>
            </a:pPr>
            <a:r>
              <a:rPr lang="en-US" sz="1800" dirty="0"/>
              <a:t>[7]  </a:t>
            </a:r>
            <a:r>
              <a:rPr lang="en-US" sz="1800" dirty="0" err="1"/>
              <a:t>Aslam</a:t>
            </a:r>
            <a:r>
              <a:rPr lang="en-US" sz="1800" dirty="0"/>
              <a:t>, Salman, Snapchat Statistics, </a:t>
            </a:r>
            <a:r>
              <a:rPr lang="en-US" sz="1800" dirty="0">
                <a:hlinkClick r:id="rId8"/>
              </a:rPr>
              <a:t>https://www.omnicoreagency.com/snapchat-statistics/</a:t>
            </a:r>
            <a:r>
              <a:rPr lang="en-US" sz="1800" dirty="0"/>
              <a:t> (Accessed March 31, 2018)</a:t>
            </a:r>
          </a:p>
          <a:p>
            <a:pPr marL="0" indent="0">
              <a:buNone/>
            </a:pPr>
            <a:r>
              <a:rPr lang="en-US" sz="1800" dirty="0"/>
              <a:t>[8] Martin, Grant, Lufthansa Installs Facial Recognition Stations in Los Angeles to Speed Up Airplane Boarding,  </a:t>
            </a:r>
            <a:r>
              <a:rPr lang="en-US" sz="1800" dirty="0">
                <a:hlinkClick r:id="rId9"/>
              </a:rPr>
              <a:t>https://www.forbes.com/sites/grantmartin/2018/03/25/lufthansa-installs-facial-recognition-stations-in-los-angeles-to-speed-up-airplane-boarding/#4a90fc0236c2</a:t>
            </a:r>
            <a:r>
              <a:rPr lang="en-US" sz="1800" dirty="0"/>
              <a:t> (Accessed April3, 2018)</a:t>
            </a:r>
          </a:p>
          <a:p>
            <a:pPr marL="0" indent="0">
              <a:buNone/>
            </a:pPr>
            <a:r>
              <a:rPr lang="en-US" sz="1800" dirty="0"/>
              <a:t>Video: </a:t>
            </a:r>
            <a:r>
              <a:rPr lang="en-US" sz="1800" dirty="0">
                <a:hlinkClick r:id="rId10"/>
              </a:rPr>
              <a:t>https://www.youtube.com/watch?v=pNf4-d6fDoY</a:t>
            </a:r>
            <a:endParaRPr lang="en-US" sz="1800" dirty="0"/>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24</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Synella Gonzales</a:t>
            </a:r>
          </a:p>
        </p:txBody>
      </p:sp>
    </p:spTree>
    <p:extLst>
      <p:ext uri="{BB962C8B-B14F-4D97-AF65-F5344CB8AC3E}">
        <p14:creationId xmlns:p14="http://schemas.microsoft.com/office/powerpoint/2010/main" val="3993182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Self Driving Cars: the issue at hand</a:t>
            </a:r>
          </a:p>
        </p:txBody>
      </p:sp>
      <p:sp>
        <p:nvSpPr>
          <p:cNvPr id="3" name="Content Placeholder 2"/>
          <p:cNvSpPr>
            <a:spLocks noGrp="1"/>
          </p:cNvSpPr>
          <p:nvPr>
            <p:ph sz="half" idx="1"/>
          </p:nvPr>
        </p:nvSpPr>
        <p:spPr>
          <a:xfrm>
            <a:off x="685800" y="1352551"/>
            <a:ext cx="3156626" cy="3352800"/>
          </a:xfrm>
        </p:spPr>
        <p:txBody>
          <a:bodyPr/>
          <a:lstStyle/>
          <a:p>
            <a:r>
              <a:rPr lang="en-US" dirty="0"/>
              <a:t>Self driving (Autonomous) Vehicles will grow in popularity</a:t>
            </a:r>
          </a:p>
          <a:p>
            <a:pPr lvl="1"/>
            <a:r>
              <a:rPr lang="en-US" b="1" dirty="0"/>
              <a:t>2025</a:t>
            </a:r>
            <a:r>
              <a:rPr lang="en-US" dirty="0"/>
              <a:t>: 2.1 million AV</a:t>
            </a:r>
          </a:p>
          <a:p>
            <a:pPr lvl="1"/>
            <a:r>
              <a:rPr lang="en-US" b="1" dirty="0"/>
              <a:t>2030</a:t>
            </a:r>
            <a:r>
              <a:rPr lang="en-US" dirty="0"/>
              <a:t>: 20.8 million AV [8]</a:t>
            </a:r>
          </a:p>
          <a:p>
            <a:pPr lvl="1"/>
            <a:endParaRPr lang="en-US" dirty="0"/>
          </a:p>
          <a:p>
            <a:r>
              <a:rPr lang="en-US" dirty="0"/>
              <a:t>May pose a great threat to our privacy without proper precautions</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25</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Drewniak</a:t>
            </a:r>
          </a:p>
        </p:txBody>
      </p:sp>
      <p:sp>
        <p:nvSpPr>
          <p:cNvPr id="8" name="TextBox 7"/>
          <p:cNvSpPr txBox="1"/>
          <p:nvPr/>
        </p:nvSpPr>
        <p:spPr>
          <a:xfrm>
            <a:off x="0" y="4726877"/>
            <a:ext cx="9144000" cy="246221"/>
          </a:xfrm>
          <a:prstGeom prst="rect">
            <a:avLst/>
          </a:prstGeom>
          <a:noFill/>
        </p:spPr>
        <p:txBody>
          <a:bodyPr wrap="square" rtlCol="0">
            <a:spAutoFit/>
          </a:bodyPr>
          <a:lstStyle/>
          <a:p>
            <a:pPr algn="r"/>
            <a:r>
              <a:rPr lang="en-US" sz="1000" dirty="0"/>
              <a:t> PwC; www.rmi.org</a:t>
            </a:r>
            <a:endParaRPr lang="en-US" sz="1000" dirty="0">
              <a:solidFill>
                <a:schemeClr val="tx1"/>
              </a:solidFill>
            </a:endParaRPr>
          </a:p>
        </p:txBody>
      </p:sp>
      <p:sp>
        <p:nvSpPr>
          <p:cNvPr id="11" name="Rectangle 10"/>
          <p:cNvSpPr/>
          <p:nvPr/>
        </p:nvSpPr>
        <p:spPr>
          <a:xfrm>
            <a:off x="3842426" y="2042939"/>
            <a:ext cx="5181689" cy="2683938"/>
          </a:xfrm>
          <a:prstGeom prst="rect">
            <a:avLst/>
          </a:prstGeom>
          <a:solidFill>
            <a:schemeClr val="tx1"/>
          </a:solidFill>
          <a:ln>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ttps://d231jw5ce53gcq.cloudfront.net/wp-content/uploads/2017/04/AV-graph-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2" y="1969818"/>
            <a:ext cx="5397498" cy="285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088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is important to </a:t>
            </a:r>
            <a:r>
              <a:rPr lang="en-US" dirty="0" err="1"/>
              <a:t>av</a:t>
            </a:r>
            <a:endParaRPr lang="en-US" dirty="0"/>
          </a:p>
        </p:txBody>
      </p:sp>
      <p:sp>
        <p:nvSpPr>
          <p:cNvPr id="3" name="Content Placeholder 2"/>
          <p:cNvSpPr>
            <a:spLocks noGrp="1"/>
          </p:cNvSpPr>
          <p:nvPr>
            <p:ph sz="half" idx="1"/>
          </p:nvPr>
        </p:nvSpPr>
        <p:spPr/>
        <p:txBody>
          <a:bodyPr/>
          <a:lstStyle/>
          <a:p>
            <a:r>
              <a:rPr lang="en-US" dirty="0"/>
              <a:t>Keeps track of every object on the road</a:t>
            </a:r>
          </a:p>
          <a:p>
            <a:pPr lvl="1"/>
            <a:r>
              <a:rPr lang="en-US" dirty="0"/>
              <a:t>Radars</a:t>
            </a:r>
          </a:p>
          <a:p>
            <a:pPr lvl="1"/>
            <a:r>
              <a:rPr lang="en-US" dirty="0"/>
              <a:t>Cameras</a:t>
            </a:r>
          </a:p>
          <a:p>
            <a:pPr lvl="1"/>
            <a:r>
              <a:rPr lang="en-US" dirty="0"/>
              <a:t>LiDAR</a:t>
            </a:r>
          </a:p>
          <a:p>
            <a:pPr lvl="1"/>
            <a:r>
              <a:rPr lang="en-US" dirty="0"/>
              <a:t>Ultrasonic</a:t>
            </a:r>
          </a:p>
          <a:p>
            <a:pPr lvl="1"/>
            <a:r>
              <a:rPr lang="en-US" dirty="0"/>
              <a:t>Wheel speed</a:t>
            </a:r>
          </a:p>
          <a:p>
            <a:r>
              <a:rPr lang="en-US" dirty="0"/>
              <a:t>Needs to connect to cellular/ wireless networks</a:t>
            </a:r>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26</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Drewniak</a:t>
            </a:r>
          </a:p>
        </p:txBody>
      </p:sp>
      <p:pic>
        <p:nvPicPr>
          <p:cNvPr id="2050" name="Picture 2" descr="Image result for self driving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5618" y="1889513"/>
            <a:ext cx="4867586" cy="273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38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vulnerability leads to privacy breach</a:t>
            </a:r>
          </a:p>
        </p:txBody>
      </p:sp>
      <p:sp>
        <p:nvSpPr>
          <p:cNvPr id="3" name="Content Placeholder 2"/>
          <p:cNvSpPr>
            <a:spLocks noGrp="1"/>
          </p:cNvSpPr>
          <p:nvPr>
            <p:ph sz="half" idx="1"/>
          </p:nvPr>
        </p:nvSpPr>
        <p:spPr/>
        <p:txBody>
          <a:bodyPr/>
          <a:lstStyle/>
          <a:p>
            <a:r>
              <a:rPr lang="en-US" dirty="0"/>
              <a:t>Many different manufacturer parts of AV</a:t>
            </a:r>
          </a:p>
          <a:p>
            <a:pPr lvl="1"/>
            <a:r>
              <a:rPr lang="en-US" dirty="0"/>
              <a:t>Sensors</a:t>
            </a:r>
          </a:p>
          <a:p>
            <a:pPr lvl="1"/>
            <a:r>
              <a:rPr lang="en-US" dirty="0"/>
              <a:t>GPS</a:t>
            </a:r>
          </a:p>
          <a:p>
            <a:pPr lvl="1"/>
            <a:r>
              <a:rPr lang="en-US" dirty="0"/>
              <a:t>Cameras</a:t>
            </a:r>
          </a:p>
          <a:p>
            <a:pPr lvl="1"/>
            <a:r>
              <a:rPr lang="en-US" dirty="0"/>
              <a:t>Bluetooth</a:t>
            </a:r>
          </a:p>
          <a:p>
            <a:r>
              <a:rPr lang="en-US" dirty="0"/>
              <a:t>Autonomy privacy</a:t>
            </a:r>
          </a:p>
          <a:p>
            <a:r>
              <a:rPr lang="en-US" dirty="0"/>
              <a:t>Information privacy</a:t>
            </a:r>
          </a:p>
          <a:p>
            <a:r>
              <a:rPr lang="en-US" dirty="0"/>
              <a:t>Surveillance privacy</a:t>
            </a:r>
          </a:p>
          <a:p>
            <a:endParaRPr lang="en-US" dirty="0"/>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Drewniak</a:t>
            </a:r>
          </a:p>
        </p:txBody>
      </p:sp>
      <p:pic>
        <p:nvPicPr>
          <p:cNvPr id="1026" name="Picture 2" descr="Image result for security thr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024672"/>
            <a:ext cx="3683270" cy="202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3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 can be taken ahead of time</a:t>
            </a:r>
          </a:p>
        </p:txBody>
      </p:sp>
      <p:sp>
        <p:nvSpPr>
          <p:cNvPr id="3" name="Content Placeholder 2"/>
          <p:cNvSpPr>
            <a:spLocks noGrp="1"/>
          </p:cNvSpPr>
          <p:nvPr>
            <p:ph sz="half" idx="1"/>
          </p:nvPr>
        </p:nvSpPr>
        <p:spPr/>
        <p:txBody>
          <a:bodyPr/>
          <a:lstStyle/>
          <a:p>
            <a:r>
              <a:rPr lang="en-US" dirty="0"/>
              <a:t>Trust in AV may be similar to </a:t>
            </a:r>
            <a:r>
              <a:rPr lang="en-US" dirty="0" err="1"/>
              <a:t>IoT</a:t>
            </a:r>
            <a:r>
              <a:rPr lang="en-US" dirty="0"/>
              <a:t> devices</a:t>
            </a:r>
          </a:p>
          <a:p>
            <a:r>
              <a:rPr lang="en-US" dirty="0"/>
              <a:t>We can implement three types regulations</a:t>
            </a:r>
          </a:p>
          <a:p>
            <a:pPr lvl="1"/>
            <a:r>
              <a:rPr lang="en-US" dirty="0"/>
              <a:t>Industry</a:t>
            </a:r>
          </a:p>
          <a:p>
            <a:pPr lvl="1"/>
            <a:r>
              <a:rPr lang="en-US" dirty="0"/>
              <a:t>Federal</a:t>
            </a:r>
          </a:p>
          <a:p>
            <a:pPr lvl="1"/>
            <a:r>
              <a:rPr lang="en-US" dirty="0"/>
              <a:t>State/Local </a:t>
            </a:r>
          </a:p>
          <a:p>
            <a:r>
              <a:rPr lang="en-US" dirty="0"/>
              <a:t>AV can be designed to minimize personal info collection</a:t>
            </a:r>
          </a:p>
          <a:p>
            <a:endParaRPr lang="en-US" dirty="0"/>
          </a:p>
        </p:txBody>
      </p:sp>
      <p:sp>
        <p:nvSpPr>
          <p:cNvPr id="4" name="Content Placeholder 3"/>
          <p:cNvSpPr>
            <a:spLocks noGrp="1"/>
          </p:cNvSpPr>
          <p:nvPr>
            <p:ph sz="half" idx="2"/>
          </p:nvPr>
        </p:nvSpPr>
        <p:spPr/>
        <p:txBody>
          <a:bodyPr/>
          <a:lstStyle/>
          <a:p>
            <a:endParaRPr lang="en-US"/>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Drewniak</a:t>
            </a:r>
          </a:p>
        </p:txBody>
      </p:sp>
    </p:spTree>
    <p:extLst>
      <p:ext uri="{BB962C8B-B14F-4D97-AF65-F5344CB8AC3E}">
        <p14:creationId xmlns:p14="http://schemas.microsoft.com/office/powerpoint/2010/main" val="2136775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California has a law in place</a:t>
            </a:r>
          </a:p>
        </p:txBody>
      </p:sp>
      <p:sp>
        <p:nvSpPr>
          <p:cNvPr id="3" name="Content Placeholder 2"/>
          <p:cNvSpPr>
            <a:spLocks noGrp="1"/>
          </p:cNvSpPr>
          <p:nvPr>
            <p:ph sz="half" idx="1"/>
          </p:nvPr>
        </p:nvSpPr>
        <p:spPr>
          <a:xfrm>
            <a:off x="685800" y="1352551"/>
            <a:ext cx="7772400" cy="3352800"/>
          </a:xfrm>
        </p:spPr>
        <p:txBody>
          <a:bodyPr/>
          <a:lstStyle/>
          <a:p>
            <a:r>
              <a:rPr lang="en-US" dirty="0"/>
              <a:t>Requires that all AV preserve detailed records 30 seconds before an accident</a:t>
            </a:r>
          </a:p>
          <a:p>
            <a:r>
              <a:rPr lang="en-US" dirty="0"/>
              <a:t>Also demands that “manufacturer of the autonomous technology installed on a vehicle shall provide a written disclosure...that describes what information is collected by the autonomous technology equipped on the vehicle”[4]</a:t>
            </a:r>
          </a:p>
          <a:p>
            <a:r>
              <a:rPr lang="en-US" dirty="0"/>
              <a:t>This a good start</a:t>
            </a:r>
          </a:p>
          <a:p>
            <a:pPr marL="0" indent="0" algn="ctr">
              <a:buNone/>
            </a:pPr>
            <a:endParaRPr lang="en-US" sz="2000" b="1" dirty="0"/>
          </a:p>
          <a:p>
            <a:pPr marL="0" indent="0" algn="ctr">
              <a:buNone/>
            </a:pPr>
            <a:r>
              <a:rPr lang="en-US" sz="2000" b="1" dirty="0"/>
              <a:t>Is this enough?</a:t>
            </a:r>
          </a:p>
          <a:p>
            <a:endParaRPr lang="en-US" dirty="0"/>
          </a:p>
        </p:txBody>
      </p:sp>
      <p:sp>
        <p:nvSpPr>
          <p:cNvPr id="5" name="Footer Placeholder 4"/>
          <p:cNvSpPr>
            <a:spLocks noGrp="1"/>
          </p:cNvSpPr>
          <p:nvPr>
            <p:ph type="ftr" sz="quarter" idx="11"/>
          </p:nvPr>
        </p:nvSpPr>
        <p:spPr/>
        <p:txBody>
          <a:bodyPr/>
          <a:lstStyle/>
          <a:p>
            <a:r>
              <a:rPr lang="sk-SK"/>
              <a:t>© 2018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Nathan Drewniak</a:t>
            </a:r>
          </a:p>
        </p:txBody>
      </p:sp>
    </p:spTree>
    <p:extLst>
      <p:ext uri="{BB962C8B-B14F-4D97-AF65-F5344CB8AC3E}">
        <p14:creationId xmlns:p14="http://schemas.microsoft.com/office/powerpoint/2010/main" val="396923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2018 Keith A. Pray</a:t>
            </a:r>
            <a:endParaRPr lang="en-US"/>
          </a:p>
        </p:txBody>
      </p:sp>
      <p:pic>
        <p:nvPicPr>
          <p:cNvPr id="9" name="Picture 8"/>
          <p:cNvPicPr>
            <a:picLocks noChangeAspect="1"/>
          </p:cNvPicPr>
          <p:nvPr/>
        </p:nvPicPr>
        <p:blipFill>
          <a:blip r:embed="rId3"/>
          <a:stretch>
            <a:fillRect/>
          </a:stretch>
        </p:blipFill>
        <p:spPr>
          <a:xfrm>
            <a:off x="4335240" y="342594"/>
            <a:ext cx="4532905" cy="4754186"/>
          </a:xfrm>
          <a:prstGeom prst="rect">
            <a:avLst/>
          </a:prstGeom>
        </p:spPr>
      </p:pic>
      <p:sp>
        <p:nvSpPr>
          <p:cNvPr id="10" name="TextBox 9"/>
          <p:cNvSpPr txBox="1"/>
          <p:nvPr/>
        </p:nvSpPr>
        <p:spPr>
          <a:xfrm>
            <a:off x="1641052" y="4718067"/>
            <a:ext cx="2547542" cy="346249"/>
          </a:xfrm>
          <a:prstGeom prst="rect">
            <a:avLst/>
          </a:prstGeom>
          <a:noFill/>
        </p:spPr>
        <p:txBody>
          <a:bodyPr wrap="none" rtlCol="0">
            <a:spAutoFit/>
          </a:bodyPr>
          <a:lstStyle/>
          <a:p>
            <a:pPr>
              <a:lnSpc>
                <a:spcPct val="90000"/>
              </a:lnSpc>
            </a:pPr>
            <a:r>
              <a:rPr lang="en-US" dirty="0"/>
              <a:t>http://</a:t>
            </a:r>
            <a:r>
              <a:rPr lang="en-US" dirty="0" err="1"/>
              <a:t>xkcd.com</a:t>
            </a:r>
            <a:r>
              <a:rPr lang="en-US" dirty="0"/>
              <a:t>/1269/</a:t>
            </a:r>
          </a:p>
        </p:txBody>
      </p:sp>
      <p:sp>
        <p:nvSpPr>
          <p:cNvPr id="2" name="Slide Number Placeholder 1"/>
          <p:cNvSpPr>
            <a:spLocks noGrp="1"/>
          </p:cNvSpPr>
          <p:nvPr>
            <p:ph type="sldNum" sz="quarter" idx="12"/>
          </p:nvPr>
        </p:nvSpPr>
        <p:spPr/>
        <p:txBody>
          <a:bodyPr/>
          <a:lstStyle/>
          <a:p>
            <a:fld id="{A2A17EAB-8B51-5C40-8776-6683E51FA7A0}" type="slidenum">
              <a:rPr lang="en-US" smtClean="0"/>
              <a:t>3</a:t>
            </a:fld>
            <a:endParaRPr lang="en-US"/>
          </a:p>
        </p:txBody>
      </p:sp>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146875"/>
            <a:ext cx="7772400" cy="3850320"/>
          </a:xfrm>
        </p:spPr>
        <p:txBody>
          <a:bodyPr>
            <a:normAutofit fontScale="62500" lnSpcReduction="20000"/>
          </a:bodyPr>
          <a:lstStyle/>
          <a:p>
            <a:pPr marL="0" indent="0">
              <a:buNone/>
            </a:pPr>
            <a:r>
              <a:rPr lang="en-US" dirty="0"/>
              <a:t>[1] </a:t>
            </a:r>
            <a:r>
              <a:rPr lang="en-US" u="sng" dirty="0">
                <a:hlinkClick r:id="rId2"/>
              </a:rPr>
              <a:t>https://www.technologyreview.com/s/608618/hackers-are-the-real-obstacle-for-self-driving-vehicles/</a:t>
            </a:r>
            <a:r>
              <a:rPr lang="en-US" u="sng" dirty="0"/>
              <a:t> (3/28/2018)</a:t>
            </a:r>
          </a:p>
          <a:p>
            <a:pPr marL="0" indent="0">
              <a:buNone/>
            </a:pPr>
            <a:r>
              <a:rPr lang="en-US" dirty="0"/>
              <a:t>[2]</a:t>
            </a:r>
            <a:r>
              <a:rPr lang="en-US" u="sng" dirty="0">
                <a:hlinkClick r:id="rId3"/>
              </a:rPr>
              <a:t>https://www.theatlantic.com/technology/archive/2016/03/self-driving-cars-and-the-looming-privacy-apocalypse/474600/</a:t>
            </a:r>
            <a:r>
              <a:rPr lang="en-US" dirty="0"/>
              <a:t> (</a:t>
            </a:r>
            <a:r>
              <a:rPr lang="en-US" u="sng" dirty="0"/>
              <a:t>(3/28/2018)</a:t>
            </a:r>
            <a:endParaRPr lang="en-US" dirty="0"/>
          </a:p>
          <a:p>
            <a:pPr marL="0" indent="0">
              <a:buNone/>
            </a:pPr>
            <a:r>
              <a:rPr lang="en-US" dirty="0"/>
              <a:t>[3] </a:t>
            </a:r>
            <a:r>
              <a:rPr lang="en-US" u="sng" dirty="0">
                <a:hlinkClick r:id="rId4"/>
              </a:rPr>
              <a:t>http://joshktan.com/papers/soups2017.pdf</a:t>
            </a:r>
            <a:r>
              <a:rPr lang="en-US" u="sng" dirty="0"/>
              <a:t> (3/26/2018)</a:t>
            </a:r>
          </a:p>
          <a:p>
            <a:pPr marL="0" indent="0">
              <a:buNone/>
            </a:pPr>
            <a:r>
              <a:rPr lang="en-US" dirty="0"/>
              <a:t>[4]</a:t>
            </a:r>
            <a:r>
              <a:rPr lang="en-US" u="sng" dirty="0">
                <a:hlinkClick r:id="rId5"/>
              </a:rPr>
              <a:t>https://www.tandfonline.com/doi/abs/10.1080/13600834.2017.1269871#aHR0cHM6Ly93d3cudGFuZGZvbmxpbmUuY29tL2RvaS9wZGYvMTAuMTA4MC8xMzYwMDgzNC4yMDE3LjEyNjk4NzE/bmVlZEFjY2Vzcz10cnVlQEBAMA</a:t>
            </a:r>
            <a:r>
              <a:rPr lang="en-US" u="sng" dirty="0"/>
              <a:t>(3/28/2018)</a:t>
            </a:r>
          </a:p>
          <a:p>
            <a:pPr marL="0" indent="0">
              <a:buNone/>
            </a:pPr>
            <a:r>
              <a:rPr lang="en-US" dirty="0"/>
              <a:t>[5] </a:t>
            </a:r>
            <a:r>
              <a:rPr lang="en-US" dirty="0">
                <a:hlinkClick r:id="rId6"/>
              </a:rPr>
              <a:t>https://www.rmi.org/news/safe-self-driving-cars/</a:t>
            </a:r>
            <a:r>
              <a:rPr lang="en-US" u="sng" dirty="0">
                <a:hlinkClick r:id="rId6"/>
              </a:rPr>
              <a:t>(3/28/2018)</a:t>
            </a:r>
            <a:endParaRPr lang="en-US" u="sng" dirty="0"/>
          </a:p>
          <a:p>
            <a:pPr marL="0" indent="0">
              <a:buNone/>
            </a:pPr>
            <a:r>
              <a:rPr lang="en-US" u="sng" dirty="0"/>
              <a:t>[6]</a:t>
            </a:r>
            <a:r>
              <a:rPr lang="en-US" dirty="0"/>
              <a:t> </a:t>
            </a:r>
            <a:r>
              <a:rPr lang="en-US" dirty="0">
                <a:hlinkClick r:id="rId7"/>
              </a:rPr>
              <a:t>https://www.kqed.org/science/1035195/how-safe-is-safe-enough-for-a-self-driving-car</a:t>
            </a:r>
            <a:r>
              <a:rPr lang="en-US" dirty="0"/>
              <a:t> (3/29/2018)</a:t>
            </a:r>
          </a:p>
          <a:p>
            <a:pPr marL="0" indent="0">
              <a:buNone/>
            </a:pPr>
            <a:r>
              <a:rPr lang="en-US" dirty="0"/>
              <a:t>[7] </a:t>
            </a:r>
            <a:r>
              <a:rPr lang="en-US" dirty="0">
                <a:hlinkClick r:id="rId8"/>
              </a:rPr>
              <a:t>http://www.itsecurityguru.org/2016/03/02/biggest-security-threats-may-hit-us-2016/(3/29/2018)</a:t>
            </a:r>
            <a:endParaRPr lang="en-US" dirty="0"/>
          </a:p>
          <a:p>
            <a:pPr marL="0" indent="0">
              <a:buNone/>
            </a:pPr>
            <a:r>
              <a:rPr lang="en-US" dirty="0"/>
              <a:t>[8] </a:t>
            </a:r>
            <a:r>
              <a:rPr lang="en-US" dirty="0">
                <a:hlinkClick r:id="rId9"/>
              </a:rPr>
              <a:t>https://www.statista.com/statistics/750149/us-autonomous-vehicles-in-operation-forecast/</a:t>
            </a:r>
            <a:endParaRPr lang="en-US" dirty="0"/>
          </a:p>
          <a:p>
            <a:pPr marL="0" indent="0">
              <a:buNone/>
            </a:pPr>
            <a:r>
              <a:rPr lang="en-US" dirty="0"/>
              <a:t>[9] </a:t>
            </a:r>
            <a:r>
              <a:rPr lang="en-US" dirty="0">
                <a:hlinkClick r:id="rId10"/>
              </a:rPr>
              <a:t>https://www.quora.com/What-sensors-do-driverless-cars-have</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u="sng" dirty="0"/>
          </a:p>
          <a:p>
            <a:pPr marL="0" indent="0">
              <a:buNone/>
            </a:pPr>
            <a:endParaRPr lang="en-US"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30</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Nathan Drewniak</a:t>
            </a:r>
            <a:endParaRPr lang="en-US" sz="1400" dirty="0">
              <a:solidFill>
                <a:schemeClr val="tx1"/>
              </a:solidFill>
              <a:latin typeface="+mj-lt"/>
            </a:endParaRPr>
          </a:p>
        </p:txBody>
      </p:sp>
    </p:spTree>
    <p:extLst>
      <p:ext uri="{BB962C8B-B14F-4D97-AF65-F5344CB8AC3E}">
        <p14:creationId xmlns:p14="http://schemas.microsoft.com/office/powerpoint/2010/main" val="2841030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r>
              <a:rPr lang="en-US" dirty="0"/>
              <a:t>Instructor</a:t>
            </a:r>
          </a:p>
          <a:p>
            <a:pPr algn="r"/>
            <a:endParaRPr lang="en-US" dirty="0"/>
          </a:p>
          <a:p>
            <a:r>
              <a:rPr lang="en-US" sz="2000" dirty="0" err="1"/>
              <a:t>socialimps.keithpray.net</a:t>
            </a:r>
            <a:endParaRPr lang="en-US" sz="2000" dirty="0"/>
          </a:p>
        </p:txBody>
      </p:sp>
      <p:sp>
        <p:nvSpPr>
          <p:cNvPr id="2" name="Title 1"/>
          <p:cNvSpPr>
            <a:spLocks noGrp="1"/>
          </p:cNvSpPr>
          <p:nvPr>
            <p:ph type="ctrTitle"/>
          </p:nvPr>
        </p:nvSpPr>
        <p:spPr/>
        <p:txBody>
          <a:bodyPr/>
          <a:lstStyle/>
          <a:p>
            <a:pPr algn="l"/>
            <a:r>
              <a:rPr lang="en-US" dirty="0"/>
              <a:t>Class 6</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4</a:t>
            </a:fld>
            <a:endParaRPr lang="en-US"/>
          </a:p>
        </p:txBody>
      </p:sp>
      <p:pic>
        <p:nvPicPr>
          <p:cNvPr id="7" name="Picture 6"/>
          <p:cNvPicPr>
            <a:picLocks noChangeAspect="1"/>
          </p:cNvPicPr>
          <p:nvPr/>
        </p:nvPicPr>
        <p:blipFill>
          <a:blip r:embed="rId3"/>
          <a:stretch>
            <a:fillRect/>
          </a:stretch>
        </p:blipFill>
        <p:spPr>
          <a:xfrm>
            <a:off x="3136279" y="380364"/>
            <a:ext cx="5784756" cy="4763136"/>
          </a:xfrm>
          <a:prstGeom prst="rect">
            <a:avLst/>
          </a:prstGeom>
        </p:spPr>
      </p:pic>
      <p:sp>
        <p:nvSpPr>
          <p:cNvPr id="8" name="TextBox 7"/>
          <p:cNvSpPr txBox="1"/>
          <p:nvPr/>
        </p:nvSpPr>
        <p:spPr>
          <a:xfrm>
            <a:off x="82624" y="4289645"/>
            <a:ext cx="3053655" cy="553998"/>
          </a:xfrm>
          <a:prstGeom prst="rect">
            <a:avLst/>
          </a:prstGeom>
          <a:noFill/>
        </p:spPr>
        <p:txBody>
          <a:bodyPr wrap="square" rtlCol="0">
            <a:spAutoFit/>
          </a:bodyPr>
          <a:lstStyle/>
          <a:p>
            <a:r>
              <a:rPr lang="en-US" sz="1000" dirty="0"/>
              <a:t>http://</a:t>
            </a:r>
            <a:r>
              <a:rPr lang="en-US" sz="1000" dirty="0" err="1"/>
              <a:t>dailytrojan.com</a:t>
            </a:r>
            <a:r>
              <a:rPr lang="en-US" sz="1000" dirty="0"/>
              <a:t>/2010/04/25/online-information-</a:t>
            </a:r>
            <a:r>
              <a:rPr lang="en-US" sz="1000" dirty="0" err="1"/>
              <a:t>sharin</a:t>
            </a:r>
            <a:r>
              <a:rPr lang="en-US" sz="1000" dirty="0"/>
              <a:t>&gt;</a:t>
            </a:r>
          </a:p>
          <a:p>
            <a:r>
              <a:rPr lang="en-US" sz="1000" dirty="0" err="1"/>
              <a:t>ts</a:t>
            </a:r>
            <a:r>
              <a:rPr lang="en-US" sz="1000" dirty="0"/>
              <a:t>-benefits</a:t>
            </a:r>
          </a:p>
        </p:txBody>
      </p:sp>
    </p:spTree>
    <p:extLst>
      <p:ext uri="{BB962C8B-B14F-4D97-AF65-F5344CB8AC3E}">
        <p14:creationId xmlns:p14="http://schemas.microsoft.com/office/powerpoint/2010/main" val="1631956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p:txBody>
          <a:bodyPr>
            <a:normAutofit fontScale="85000" lnSpcReduction="10000"/>
          </a:bodyPr>
          <a:lstStyle/>
          <a:p>
            <a:r>
              <a:rPr lang="en-US" dirty="0"/>
              <a:t>pp. 229 means to end?</a:t>
            </a:r>
          </a:p>
          <a:p>
            <a:r>
              <a:rPr lang="en-US" dirty="0"/>
              <a:t>pp. 230 who videotapes anymore?</a:t>
            </a:r>
          </a:p>
          <a:p>
            <a:r>
              <a:rPr lang="en-US" dirty="0"/>
              <a:t>pp. 231 “businesswoman” nice change. Moral capitol – source published in 1984, “taking away” “1984”</a:t>
            </a:r>
          </a:p>
          <a:p>
            <a:r>
              <a:rPr lang="en-US" dirty="0"/>
              <a:t>pp. 234 Hilton consent to pic being in book?</a:t>
            </a:r>
          </a:p>
          <a:p>
            <a:r>
              <a:rPr lang="en-US" dirty="0"/>
              <a:t>pp. 237 Most daycares monitor, any studies yet?</a:t>
            </a:r>
          </a:p>
          <a:p>
            <a:r>
              <a:rPr lang="en-US" dirty="0"/>
              <a:t>pp. 238 “…privacy…in their own homes…” != nanny to expect privacy “…when… insides </a:t>
            </a:r>
            <a:r>
              <a:rPr lang="en-US" dirty="0" err="1"/>
              <a:t>Sullivans</a:t>
            </a:r>
            <a:r>
              <a:rPr lang="en-US" dirty="0"/>
              <a:t>’ home.</a:t>
            </a:r>
          </a:p>
        </p:txBody>
      </p:sp>
      <p:sp>
        <p:nvSpPr>
          <p:cNvPr id="11" name="Content Placeholder 10"/>
          <p:cNvSpPr>
            <a:spLocks noGrp="1"/>
          </p:cNvSpPr>
          <p:nvPr>
            <p:ph sz="half" idx="2"/>
          </p:nvPr>
        </p:nvSpPr>
        <p:spPr/>
        <p:txBody>
          <a:bodyPr lIns="91440">
            <a:normAutofit fontScale="85000" lnSpcReduction="10000"/>
          </a:bodyPr>
          <a:lstStyle/>
          <a:p>
            <a:r>
              <a:rPr lang="en-US" dirty="0"/>
              <a:t>pp. 244 Human chip implant sources getting old, 2002, 2004, 2007, 2010</a:t>
            </a:r>
          </a:p>
          <a:p>
            <a:r>
              <a:rPr lang="en-US" dirty="0"/>
              <a:t>pp. 250 2012 source same year Target outed pregnant teen to parents</a:t>
            </a:r>
          </a:p>
          <a:p>
            <a:r>
              <a:rPr lang="en-US" dirty="0"/>
              <a:t>pp. 255 Why did Apple not enforce policy of asking permission in the API?</a:t>
            </a:r>
          </a:p>
          <a:p>
            <a:r>
              <a:rPr lang="en-US" dirty="0"/>
              <a:t>pp. 245 “</a:t>
            </a:r>
            <a:r>
              <a:rPr lang="is-IS" dirty="0"/>
              <a:t>…by 2015” did it happen?</a:t>
            </a:r>
            <a:endParaRPr lang="en-US" dirty="0"/>
          </a:p>
          <a:p>
            <a:r>
              <a:rPr lang="en-US" dirty="0"/>
              <a:t>pp. 246 Web Browsers put cookies on on your hard drive, not Web Servers.</a:t>
            </a:r>
          </a:p>
          <a:p>
            <a:r>
              <a:rPr lang="en-US" dirty="0"/>
              <a:t>pp. 250 why is bills – responsibility assumption flawed?</a:t>
            </a:r>
          </a:p>
          <a:p>
            <a:r>
              <a:rPr lang="en-US" dirty="0"/>
              <a:t>pp. 268 Why WPI not in list?</a:t>
            </a:r>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5</a:t>
            </a:fld>
            <a:endParaRPr lang="en-US"/>
          </a:p>
        </p:txBody>
      </p:sp>
      <p:sp>
        <p:nvSpPr>
          <p:cNvPr id="7" name="Action Button: Movie 6">
            <a:hlinkClick r:id="" action="ppaction://noaction" highlightClick="1"/>
            <a:extLst>
              <a:ext uri="{FF2B5EF4-FFF2-40B4-BE49-F238E27FC236}">
                <a16:creationId xmlns:a16="http://schemas.microsoft.com/office/drawing/2014/main" id="{3A640EDB-B0C4-1C4C-ADAF-6ACF51260160}"/>
              </a:ext>
            </a:extLst>
          </p:cNvPr>
          <p:cNvSpPr/>
          <p:nvPr/>
        </p:nvSpPr>
        <p:spPr>
          <a:xfrm>
            <a:off x="4220972" y="4760983"/>
            <a:ext cx="395926" cy="321887"/>
          </a:xfrm>
          <a:prstGeom prst="actionButtonMovi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164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a:t>Prepare for class debate: Is a National ID System a good thing?</a:t>
            </a:r>
          </a:p>
          <a:p>
            <a:pPr lvl="1"/>
            <a:r>
              <a:rPr lang="en-US" dirty="0"/>
              <a:t>Come prepared with notes, facts, dates, high quality sources</a:t>
            </a:r>
          </a:p>
          <a:p>
            <a:pPr lvl="1"/>
            <a:r>
              <a:rPr lang="en-US" dirty="0"/>
              <a:t>You can build upon your self search work</a:t>
            </a:r>
          </a:p>
          <a:p>
            <a:pPr lvl="1"/>
            <a:r>
              <a:rPr lang="en-US" dirty="0"/>
              <a:t>Optional One Page Paper on the topic, lowest paper grade will be dropped</a:t>
            </a:r>
          </a:p>
          <a:p>
            <a:pPr marL="457200" indent="-457200">
              <a:buFont typeface="+mj-lt"/>
              <a:buAutoNum type="arabicPeriod"/>
            </a:pPr>
            <a:r>
              <a:rPr lang="en-US" dirty="0"/>
              <a:t>Mid Term Survey on Canvas</a:t>
            </a:r>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663296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82900"/>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2018 Keith A. Pray</a:t>
            </a:r>
            <a:endParaRPr lang="en-US"/>
          </a:p>
        </p:txBody>
      </p:sp>
      <p:sp>
        <p:nvSpPr>
          <p:cNvPr id="2" name="Slide Number Placeholder 1"/>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51504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Flesh Search in China </a:t>
            </a:r>
          </a:p>
        </p:txBody>
      </p:sp>
      <p:sp>
        <p:nvSpPr>
          <p:cNvPr id="3" name="Content Placeholder 2"/>
          <p:cNvSpPr>
            <a:spLocks noGrp="1"/>
          </p:cNvSpPr>
          <p:nvPr>
            <p:ph sz="half" idx="1"/>
          </p:nvPr>
        </p:nvSpPr>
        <p:spPr/>
        <p:txBody>
          <a:bodyPr/>
          <a:lstStyle/>
          <a:p>
            <a:r>
              <a:rPr lang="en-US" dirty="0"/>
              <a:t>Definition: netizens identify and release information on a targeted person [1].</a:t>
            </a:r>
          </a:p>
          <a:p>
            <a:r>
              <a:rPr lang="en-US" dirty="0"/>
              <a:t>Doxing </a:t>
            </a:r>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&lt;Graphic&gt;</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Ming Xu</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[1]</a:t>
            </a:r>
            <a:endParaRPr lang="en-US" sz="1200"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2625" y="1338757"/>
            <a:ext cx="3057350" cy="3436883"/>
          </a:xfrm>
          <a:prstGeom prst="rect">
            <a:avLst/>
          </a:prstGeom>
        </p:spPr>
      </p:pic>
    </p:spTree>
    <p:extLst>
      <p:ext uri="{BB962C8B-B14F-4D97-AF65-F5344CB8AC3E}">
        <p14:creationId xmlns:p14="http://schemas.microsoft.com/office/powerpoint/2010/main" val="765960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 methods and target</a:t>
            </a:r>
          </a:p>
        </p:txBody>
      </p:sp>
      <p:sp>
        <p:nvSpPr>
          <p:cNvPr id="3" name="Content Placeholder 2"/>
          <p:cNvSpPr>
            <a:spLocks noGrp="1"/>
          </p:cNvSpPr>
          <p:nvPr>
            <p:ph sz="half" idx="1"/>
          </p:nvPr>
        </p:nvSpPr>
        <p:spPr/>
        <p:txBody>
          <a:bodyPr/>
          <a:lstStyle/>
          <a:p>
            <a:r>
              <a:rPr lang="en-US" dirty="0"/>
              <a:t>Methods for individual searchers:</a:t>
            </a:r>
          </a:p>
          <a:p>
            <a:pPr lvl="1"/>
            <a:r>
              <a:rPr lang="en-US" dirty="0"/>
              <a:t>Scouring social media sites, forums, existing search engines, </a:t>
            </a:r>
            <a:r>
              <a:rPr lang="mr-IN" dirty="0"/>
              <a:t>…</a:t>
            </a:r>
            <a:endParaRPr lang="en-US" dirty="0"/>
          </a:p>
          <a:p>
            <a:pPr lvl="1"/>
            <a:r>
              <a:rPr lang="en-US" dirty="0"/>
              <a:t>Contacting the people who know the target</a:t>
            </a:r>
          </a:p>
          <a:p>
            <a:pPr lvl="1"/>
            <a:endParaRPr lang="en-US" dirty="0"/>
          </a:p>
          <a:p>
            <a:r>
              <a:rPr lang="en-US" dirty="0"/>
              <a:t>Target: who may not receive an adequate punishment through the legal system [2].</a:t>
            </a:r>
          </a:p>
          <a:p>
            <a:endParaRPr lang="en-US" dirty="0"/>
          </a:p>
          <a:p>
            <a:pPr lvl="1"/>
            <a:endParaRPr lang="en-US" dirty="0"/>
          </a:p>
        </p:txBody>
      </p:sp>
      <p:sp>
        <p:nvSpPr>
          <p:cNvPr id="4" name="Content Placeholder 3"/>
          <p:cNvSpPr>
            <a:spLocks noGrp="1"/>
          </p:cNvSpPr>
          <p:nvPr>
            <p:ph sz="half" idx="2"/>
          </p:nvPr>
        </p:nvSpPr>
        <p:spPr>
          <a:ln>
            <a:solidFill>
              <a:schemeClr val="bg1"/>
            </a:solidFill>
          </a:ln>
        </p:spPr>
        <p:txBody>
          <a:bodyPr anchor="ctr"/>
          <a:lstStyle/>
          <a:p>
            <a:pPr marL="0" indent="0" algn="ctr">
              <a:buNone/>
            </a:pPr>
            <a:r>
              <a:rPr lang="en-US" dirty="0"/>
              <a:t>&lt;Graphic&gt;</a:t>
            </a:r>
          </a:p>
        </p:txBody>
      </p:sp>
      <p:sp>
        <p:nvSpPr>
          <p:cNvPr id="5" name="Footer Placeholder 4"/>
          <p:cNvSpPr>
            <a:spLocks noGrp="1"/>
          </p:cNvSpPr>
          <p:nvPr>
            <p:ph type="ftr" sz="quarter" idx="11"/>
          </p:nvPr>
        </p:nvSpPr>
        <p:spPr/>
        <p:txBody>
          <a:bodyPr/>
          <a:lstStyle/>
          <a:p>
            <a:r>
              <a:rPr lang="sk-SK"/>
              <a:t>© 2018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9</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latin typeface="+mj-lt"/>
              </a:rPr>
              <a:t>Ming Xu</a:t>
            </a:r>
            <a:endParaRPr lang="en-US" sz="1400" dirty="0">
              <a:solidFill>
                <a:schemeClr val="tx1"/>
              </a:solidFill>
              <a:latin typeface="+mj-lt"/>
            </a:endParaRPr>
          </a:p>
        </p:txBody>
      </p:sp>
      <p:sp>
        <p:nvSpPr>
          <p:cNvPr id="8" name="TextBox 7"/>
          <p:cNvSpPr txBox="1"/>
          <p:nvPr/>
        </p:nvSpPr>
        <p:spPr>
          <a:xfrm>
            <a:off x="0" y="4726877"/>
            <a:ext cx="9144000" cy="276999"/>
          </a:xfrm>
          <a:prstGeom prst="rect">
            <a:avLst/>
          </a:prstGeom>
          <a:noFill/>
        </p:spPr>
        <p:txBody>
          <a:bodyPr wrap="square" rtlCol="0">
            <a:spAutoFit/>
          </a:bodyPr>
          <a:lstStyle/>
          <a:p>
            <a:pPr algn="r"/>
            <a:r>
              <a:rPr lang="en-US" sz="1200" dirty="0"/>
              <a:t>[2]</a:t>
            </a:r>
            <a:endParaRPr lang="en-US" sz="1200" dirty="0">
              <a:solidFill>
                <a:schemeClr val="tx1"/>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8404" y="1546669"/>
            <a:ext cx="3175000" cy="2832100"/>
          </a:xfrm>
          <a:prstGeom prst="rect">
            <a:avLst/>
          </a:prstGeom>
        </p:spPr>
      </p:pic>
    </p:spTree>
    <p:extLst>
      <p:ext uri="{BB962C8B-B14F-4D97-AF65-F5344CB8AC3E}">
        <p14:creationId xmlns:p14="http://schemas.microsoft.com/office/powerpoint/2010/main" val="1096902937"/>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21410</TotalTime>
  <Words>3717</Words>
  <Application>Microsoft Macintosh PowerPoint</Application>
  <PresentationFormat>On-screen Show (16:9)</PresentationFormat>
  <Paragraphs>430</Paragraphs>
  <Slides>31</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Cambria</vt:lpstr>
      <vt:lpstr>Mangal</vt:lpstr>
      <vt:lpstr>Wingdings</vt:lpstr>
      <vt:lpstr>幼圆</vt:lpstr>
      <vt:lpstr>Red Radial 16x9</vt:lpstr>
      <vt:lpstr>Class 6 Information Privacy</vt:lpstr>
      <vt:lpstr>Logistics</vt:lpstr>
      <vt:lpstr>Overview</vt:lpstr>
      <vt:lpstr>PowerPoint Presentation</vt:lpstr>
      <vt:lpstr>My Reading Notes</vt:lpstr>
      <vt:lpstr>Assignment</vt:lpstr>
      <vt:lpstr>Overview</vt:lpstr>
      <vt:lpstr>Human Flesh Search in China </vt:lpstr>
      <vt:lpstr>Searching methods and target</vt:lpstr>
      <vt:lpstr>Case 1</vt:lpstr>
      <vt:lpstr>Case 2</vt:lpstr>
      <vt:lpstr>Impact</vt:lpstr>
      <vt:lpstr>Who is liable for HUMAN FLESH SEARCH?</vt:lpstr>
      <vt:lpstr>References</vt:lpstr>
      <vt:lpstr>FACIAL RECOGNITION: it’s already everywhere</vt:lpstr>
      <vt:lpstr>Snapchat lenses: fun and playful</vt:lpstr>
      <vt:lpstr>Face id: futuristic and  innovative</vt:lpstr>
      <vt:lpstr>“Your friends might not recognize you, but iPhone X will.”</vt:lpstr>
      <vt:lpstr>Law enforcement already integrating facial recognition software</vt:lpstr>
      <vt:lpstr>Law enforcement already integrating facial recognition software</vt:lpstr>
      <vt:lpstr>“Facial recognition technology can now text jaywalkers a fine”</vt:lpstr>
      <vt:lpstr>“Facial recognition technology can now text jaywalkers a fine”</vt:lpstr>
      <vt:lpstr>FACIAL RECOGNITION: PROS AND CONS</vt:lpstr>
      <vt:lpstr>References</vt:lpstr>
      <vt:lpstr>Self Driving Cars: the issue at hand</vt:lpstr>
      <vt:lpstr>Data is important to av</vt:lpstr>
      <vt:lpstr>Security vulnerability leads to privacy breach</vt:lpstr>
      <vt:lpstr>Action can be taken ahead of time</vt:lpstr>
      <vt:lpstr>California has a law in place</vt:lpstr>
      <vt:lpstr>References</vt:lpstr>
      <vt:lpstr>Class 6 The End</vt:lpstr>
    </vt:vector>
  </TitlesOfParts>
  <Company>WPI</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Pray</cp:lastModifiedBy>
  <cp:revision>275</cp:revision>
  <dcterms:created xsi:type="dcterms:W3CDTF">2014-08-25T02:19:16Z</dcterms:created>
  <dcterms:modified xsi:type="dcterms:W3CDTF">2018-04-03T22:16:40Z</dcterms:modified>
</cp:coreProperties>
</file>