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handoutMasterIdLst>
    <p:handoutMasterId r:id="rId48"/>
  </p:handoutMasterIdLst>
  <p:sldIdLst>
    <p:sldId id="256" r:id="rId2"/>
    <p:sldId id="277" r:id="rId3"/>
    <p:sldId id="259" r:id="rId4"/>
    <p:sldId id="261" r:id="rId5"/>
    <p:sldId id="497" r:id="rId6"/>
    <p:sldId id="456" r:id="rId7"/>
    <p:sldId id="498" r:id="rId8"/>
    <p:sldId id="499" r:id="rId9"/>
    <p:sldId id="500" r:id="rId10"/>
    <p:sldId id="501" r:id="rId11"/>
    <p:sldId id="502" r:id="rId12"/>
    <p:sldId id="503" r:id="rId13"/>
    <p:sldId id="504" r:id="rId14"/>
    <p:sldId id="505" r:id="rId15"/>
    <p:sldId id="506" r:id="rId16"/>
    <p:sldId id="507" r:id="rId17"/>
    <p:sldId id="508" r:id="rId18"/>
    <p:sldId id="509" r:id="rId19"/>
    <p:sldId id="510" r:id="rId20"/>
    <p:sldId id="511" r:id="rId21"/>
    <p:sldId id="512" r:id="rId22"/>
    <p:sldId id="513" r:id="rId23"/>
    <p:sldId id="458" r:id="rId24"/>
    <p:sldId id="459" r:id="rId25"/>
    <p:sldId id="460" r:id="rId26"/>
    <p:sldId id="461" r:id="rId27"/>
    <p:sldId id="462" r:id="rId28"/>
    <p:sldId id="463" r:id="rId29"/>
    <p:sldId id="464" r:id="rId30"/>
    <p:sldId id="465" r:id="rId31"/>
    <p:sldId id="466" r:id="rId32"/>
    <p:sldId id="467" r:id="rId33"/>
    <p:sldId id="468" r:id="rId34"/>
    <p:sldId id="469" r:id="rId35"/>
    <p:sldId id="269" r:id="rId36"/>
    <p:sldId id="333" r:id="rId37"/>
    <p:sldId id="334" r:id="rId38"/>
    <p:sldId id="335" r:id="rId39"/>
    <p:sldId id="336" r:id="rId40"/>
    <p:sldId id="337" r:id="rId41"/>
    <p:sldId id="338" r:id="rId42"/>
    <p:sldId id="340" r:id="rId43"/>
    <p:sldId id="341" r:id="rId44"/>
    <p:sldId id="457" r:id="rId45"/>
    <p:sldId id="514"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EB76776-6DAE-CD4E-AC19-A255EC21F560}">
          <p14:sldIdLst>
            <p14:sldId id="256"/>
            <p14:sldId id="277"/>
            <p14:sldId id="259"/>
            <p14:sldId id="261"/>
            <p14:sldId id="497"/>
            <p14:sldId id="456"/>
          </p14:sldIdLst>
        </p14:section>
        <p14:section name="Students" id="{84F52804-64F4-CB47-9023-0EDA6C576457}">
          <p14:sldIdLst>
            <p14:sldId id="498"/>
            <p14:sldId id="499"/>
            <p14:sldId id="500"/>
            <p14:sldId id="501"/>
            <p14:sldId id="502"/>
            <p14:sldId id="503"/>
            <p14:sldId id="504"/>
            <p14:sldId id="505"/>
            <p14:sldId id="506"/>
            <p14:sldId id="507"/>
            <p14:sldId id="508"/>
            <p14:sldId id="509"/>
            <p14:sldId id="510"/>
            <p14:sldId id="511"/>
            <p14:sldId id="512"/>
            <p14:sldId id="513"/>
            <p14:sldId id="458"/>
            <p14:sldId id="459"/>
            <p14:sldId id="460"/>
            <p14:sldId id="461"/>
            <p14:sldId id="462"/>
            <p14:sldId id="463"/>
            <p14:sldId id="464"/>
            <p14:sldId id="465"/>
            <p14:sldId id="466"/>
            <p14:sldId id="467"/>
            <p14:sldId id="468"/>
            <p14:sldId id="469"/>
          </p14:sldIdLst>
        </p14:section>
        <p14:section name="Common" id="{4398CC09-09ED-9647-AF50-6E929D7AC35E}">
          <p14:sldIdLst>
            <p14:sldId id="269"/>
            <p14:sldId id="333"/>
            <p14:sldId id="334"/>
            <p14:sldId id="335"/>
            <p14:sldId id="336"/>
            <p14:sldId id="337"/>
            <p14:sldId id="338"/>
            <p14:sldId id="340"/>
            <p14:sldId id="341"/>
            <p14:sldId id="457"/>
            <p14:sldId id="51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525" autoAdjust="0"/>
    <p:restoredTop sz="81504" autoAdjust="0"/>
  </p:normalViewPr>
  <p:slideViewPr>
    <p:cSldViewPr snapToGrid="0" snapToObjects="1">
      <p:cViewPr varScale="1">
        <p:scale>
          <a:sx n="126" d="100"/>
          <a:sy n="126" d="100"/>
        </p:scale>
        <p:origin x="-544" y="-104"/>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commentAuthors" Target="commentAuthor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2016-09-21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2016-09-21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Here’s the title slide. Excited already, aren’t you?</a:t>
            </a:r>
          </a:p>
          <a:p>
            <a:pPr marL="171450" indent="-171450" eaLnBrk="1" hangingPunct="1">
              <a:buFontTx/>
              <a:buChar char="-"/>
            </a:pPr>
            <a:r>
              <a:rPr lang="en-US" dirty="0" smtClean="0">
                <a:latin typeface="Arial" pitchFamily="-109" charset="0"/>
                <a:ea typeface="ＭＳ Ｐゴシック" pitchFamily="-109" charset="-128"/>
                <a:cs typeface="ＭＳ Ｐゴシック" pitchFamily="-109" charset="-128"/>
              </a:rPr>
              <a:t>What is the point</a:t>
            </a:r>
            <a:r>
              <a:rPr lang="en-US" baseline="0" dirty="0" smtClean="0">
                <a:latin typeface="Arial" pitchFamily="-109" charset="0"/>
                <a:ea typeface="ＭＳ Ｐゴシック" pitchFamily="-109" charset="-128"/>
                <a:cs typeface="ＭＳ Ｐゴシック" pitchFamily="-109" charset="-128"/>
              </a:rPr>
              <a:t> of this assignment? (Did SW Teams from the reading pick good test strategies? Will you be able to support your choices if something goes wrong?)</a:t>
            </a:r>
            <a:endParaRPr lang="en-US" dirty="0" smtClean="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smtClean="0">
                <a:latin typeface="Arial" pitchFamily="-109" charset="0"/>
                <a:ea typeface="ＭＳ Ｐゴシック" pitchFamily="-109" charset="-128"/>
                <a:cs typeface="ＭＳ Ｐゴシック" pitchFamily="-109" charset="-128"/>
              </a:rPr>
              <a:t>What errors? – Have student record list</a:t>
            </a:r>
            <a:r>
              <a:rPr lang="en-US" baseline="0" dirty="0" smtClean="0">
                <a:latin typeface="Arial" pitchFamily="-109" charset="0"/>
                <a:ea typeface="ＭＳ Ｐゴシック" pitchFamily="-109" charset="-128"/>
                <a:cs typeface="ＭＳ Ｐゴシック" pitchFamily="-109" charset="-128"/>
              </a:rPr>
              <a:t> on board</a:t>
            </a:r>
            <a:endParaRPr lang="en-US" dirty="0" smtClean="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smtClean="0">
                <a:latin typeface="Arial" pitchFamily="-109" charset="0"/>
                <a:ea typeface="ＭＳ Ｐゴシック" pitchFamily="-109" charset="-128"/>
                <a:cs typeface="ＭＳ Ｐゴシック" pitchFamily="-109" charset="-128"/>
              </a:rPr>
              <a:t>Who looked for existing test strategies?</a:t>
            </a:r>
          </a:p>
          <a:p>
            <a:pPr marL="171450" indent="-171450" eaLnBrk="1" hangingPunct="1">
              <a:buFontTx/>
              <a:buChar char="-"/>
            </a:pPr>
            <a:r>
              <a:rPr lang="en-US" dirty="0" smtClean="0">
                <a:latin typeface="Arial" pitchFamily="-109" charset="0"/>
                <a:ea typeface="ＭＳ Ｐゴシック" pitchFamily="-109" charset="-128"/>
                <a:cs typeface="ＭＳ Ｐゴシック" pitchFamily="-109" charset="-128"/>
              </a:rPr>
              <a:t>Who looked for directions on how to test currency?</a:t>
            </a:r>
          </a:p>
          <a:p>
            <a:pPr eaLnBrk="1" hangingPunct="1"/>
            <a:r>
              <a:rPr lang="en-US" dirty="0" smtClean="0">
                <a:latin typeface="Arial" pitchFamily="-109" charset="0"/>
                <a:ea typeface="ＭＳ Ｐゴシック" pitchFamily="-109" charset="-128"/>
                <a:cs typeface="ＭＳ Ｐゴシック" pitchFamily="-109" charset="-128"/>
              </a:rPr>
              <a:t>Paper Reminders: </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Use #’s and facts instead of “great, a lot, numerous, many, most, much…”</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Avoid absolutes unless quoting</a:t>
            </a:r>
            <a:r>
              <a:rPr lang="en-US" baseline="0" dirty="0" smtClean="0">
                <a:latin typeface="Arial" pitchFamily="-109" charset="0"/>
                <a:ea typeface="ＭＳ Ｐゴシック" pitchFamily="-109" charset="-128"/>
                <a:cs typeface="ＭＳ Ｐゴシック" pitchFamily="-109" charset="-128"/>
              </a:rPr>
              <a:t> facts “always, never, must, will…”</a:t>
            </a:r>
            <a:endParaRPr lang="en-US" dirty="0" smtClean="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Make organization clear, avoid CP R, CP R through out whole paper.</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cost for the Da Vinci system $0.6M-$2.5M per robot. Instruments &amp; accessories $700-$3.2k per</a:t>
            </a:r>
            <a:r>
              <a:rPr lang="en-US" baseline="0" dirty="0"/>
              <a:t> procedure. Annual service $100k-$175k per year. A study in hysterectomies for benign gynecologic disorder found an average cost for robotic-assisted hysterectomies were $2,189 more expensive than traditional approaches. Some </a:t>
            </a:r>
            <a:r>
              <a:rPr lang="en-US" baseline="0" dirty="0" smtClean="0"/>
              <a:t>articles, medical research papers and news articles, </a:t>
            </a:r>
            <a:r>
              <a:rPr lang="en-US" baseline="0" dirty="0"/>
              <a:t>say that Intuitive Surgical have been encouraging hospitals to reduce the training required before a doctor can perform robotic-assisted surgery without supervision. Tools that </a:t>
            </a:r>
            <a:r>
              <a:rPr lang="en-US" baseline="0" dirty="0" smtClean="0"/>
              <a:t>come </a:t>
            </a:r>
            <a:r>
              <a:rPr lang="en-US" baseline="0" dirty="0"/>
              <a:t>into contact with patients that become hot or electrical discharge emanated from the arm can cause minor to severe burns on organs and other tissues.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899075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everyone, I’m Nick, and I’m here to talk about how autonomous car safety is going to</a:t>
            </a:r>
            <a:r>
              <a:rPr lang="en-US" i="1" baseline="0" dirty="0" smtClean="0"/>
              <a:t> impact</a:t>
            </a:r>
            <a:r>
              <a:rPr lang="en-US" i="0" baseline="0" dirty="0" smtClean="0"/>
              <a:t> you.</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first some background. Why spend all this effort to create autonomous vehicles?</a:t>
            </a:r>
          </a:p>
          <a:p>
            <a:r>
              <a:rPr lang="en-US" baseline="0" dirty="0" smtClean="0"/>
              <a:t>Well, as it turns out, humans are terrible at driving: 95% of all accidents are because of human error. This means over 30,000 vehicle fatalities per year in the U.S. alone, with accidents costing over $400 billion annually.</a:t>
            </a:r>
          </a:p>
          <a:p>
            <a:r>
              <a:rPr lang="en-US" baseline="0" dirty="0" smtClean="0"/>
              <a:t>Autonomous vehicles can reduce these risks: for example, the Google self-driving car program has reported only 1 at-fault accident in over 1.3 million miles of driving.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441236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understanding how autonomous vehicles work is important to understanding their safety implications. While setups vary across different manufacturers, typical setups will include LIDAR (which is like radar but with lasers and much more detailed), cameras, radar, GPS, and wheel encoders. The major limitations currently include strange obstacles (like a pile of trash bags), interpreting gestures, and inclement weather.</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8140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as is often the case, laws</a:t>
            </a:r>
            <a:r>
              <a:rPr lang="en-US" baseline="0" dirty="0" smtClean="0"/>
              <a:t> are lagging behind technology. Only 8 states have laws explicitly relating to autonomous cars, which typically require a human operator to be present in the case of an emergency.</a:t>
            </a:r>
          </a:p>
          <a:p>
            <a:r>
              <a:rPr lang="en-US" baseline="0" dirty="0" smtClean="0"/>
              <a:t>These laws are complicated by the varying types of autonomous vehicles, described by the National Highway Traffic Safety Administrations 5 Levels: No automation, function-specific, combined function, limited self-driving, and full automation. Tesla is an example of the limited self-driving as it expects a human is always paying close attention with a hand on the steering wheel, while the Google self-driving cars have begun to actually remove the steering wheel and pedals.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600273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the interesting part of the law is the answer to the question, “who is responsible if an autonomous car gets in an accident?” And it turns out that there is still not a definitive answer on this! It’s assumed at this point that the company producing the software is at fault, but we are still waiting for an actual lawsuit to occur to establish some sort of precedent. This matter is further complicated by the different levels of automation present on self-driving cars, which I’ll go into more detail on shortly. </a:t>
            </a:r>
          </a:p>
          <a:p>
            <a:r>
              <a:rPr lang="en-US" baseline="0" dirty="0" smtClean="0"/>
              <a:t>The big issue now is that it’s the States that have all the power with setting laws in these respects (you know, they issue Driver’s Licenses too).</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09566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see</a:t>
            </a:r>
            <a:r>
              <a:rPr lang="en-US" baseline="0" dirty="0" smtClean="0"/>
              <a:t> just how much legislation lags behind technology:</a:t>
            </a:r>
          </a:p>
          <a:p>
            <a:r>
              <a:rPr lang="en-US" baseline="0" dirty="0" smtClean="0"/>
              <a:t>First crash tests conducted in 1934, it doesn’t become mandatory for all vehicles for 60 years!</a:t>
            </a:r>
          </a:p>
          <a:p>
            <a:r>
              <a:rPr lang="en-US" baseline="0" dirty="0" smtClean="0"/>
              <a:t>The 3-point seatbelt is introduced in 1959, it takes 36 years for [nearly] all states to make them mandatory.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727758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lack of regulation was put in the spotlight</a:t>
            </a:r>
            <a:r>
              <a:rPr lang="en-US" baseline="0" dirty="0" smtClean="0"/>
              <a:t> on May 7</a:t>
            </a:r>
            <a:r>
              <a:rPr lang="en-US" baseline="30000" dirty="0" smtClean="0"/>
              <a:t>th</a:t>
            </a:r>
            <a:r>
              <a:rPr lang="en-US" baseline="0" dirty="0" smtClean="0"/>
              <a:t>, when a white semi trailer crossed in front of a Tesla Model S using Autopilot. Neither the driver nor the camera and radar system detected the trailer because it was high enough off the ground and blended in with the sky, so the car struck the trailer and had the top of it smashed off. </a:t>
            </a:r>
          </a:p>
          <a:p>
            <a:endParaRPr lang="en-US" baseline="0" dirty="0"/>
          </a:p>
          <a:p>
            <a:r>
              <a:rPr lang="en-US" baseline="0" dirty="0" smtClean="0"/>
              <a:t>This was the first autonomous vehicle fatality in the U.S., after over 130 million miles driven with Autopilot. However, it still beat out the U.S. average of one death/94 million miles. Because of the lack of regulations, the implications of this accident are unclear, and there is still a possibility that the family of the driver could sue Tesla. But in the meantime, Tesla is us improving their car’s radar capabilities to ensure that a similar accident doesn’t take place again.</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60362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there is some progress being made on making new legislation. The National Highway Traffic Safety Administration released information on this Tuesday the 20</a:t>
            </a:r>
            <a:r>
              <a:rPr lang="en-US" baseline="30000" dirty="0" smtClean="0"/>
              <a:t>th</a:t>
            </a:r>
            <a:r>
              <a:rPr lang="en-US" baseline="0" dirty="0" smtClean="0"/>
              <a:t> addressing the hole in the Federal Motor Vehicle standards, and recognizing that </a:t>
            </a:r>
            <a:r>
              <a:rPr lang="en-US" dirty="0" smtClean="0"/>
              <a:t>“There has been a strong call from state and local governments, industry, safety experts, and average Americans to establish a clear policy for the deployment of automated vehicles” </a:t>
            </a:r>
            <a:r>
              <a:rPr lang="en-US" baseline="0" dirty="0" smtClean="0"/>
              <a:t> (by the Secretary of the Department of Transportation). </a:t>
            </a:r>
          </a:p>
          <a:p>
            <a:endParaRPr lang="en-US" baseline="0" dirty="0" smtClean="0"/>
          </a:p>
          <a:p>
            <a:r>
              <a:rPr lang="en-US" baseline="0" dirty="0" smtClean="0"/>
              <a:t>The statement includes a 15-point safe safety assessment to aid manufactures and developers of automated vehicles, that will hopefully soon evolve into a standard. It also included a model state policy and regulations on autonomous vehicles, with the stated goal of creating a consistent national framework.</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4033880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all of this,</a:t>
            </a:r>
            <a:r>
              <a:rPr lang="en-US" baseline="0" dirty="0" smtClean="0"/>
              <a:t> it’s pretty clear: we need to better standardize the laws and liability surrounding autonomous vehicles as soon as possible, to accelerate their introduction to the general population and make everyone safer. As we saw with Tesla, the benefits of having a lot of people use these autonomous systems is that they continuously will become better the more experiences they encounter.</a:t>
            </a:r>
          </a:p>
          <a:p>
            <a:endParaRPr lang="en-US" baseline="0" dirty="0" smtClean="0"/>
          </a:p>
          <a:p>
            <a:r>
              <a:rPr lang="en-US" baseline="0" dirty="0" smtClean="0"/>
              <a:t>Now some ethical questions: if an autonomous car has the choice between two possible targets to hit, say, a pedestrian or a school bus, what is the ethical decision? Something I believe needs to be encoded partially in law is a uniform set of heuristics of causing the least amount of expected damage, at the very least so that vehicles will behave predictably.</a:t>
            </a:r>
          </a:p>
          <a:p>
            <a:endParaRPr lang="en-US" baseline="0" dirty="0" smtClean="0"/>
          </a:p>
          <a:p>
            <a:r>
              <a:rPr lang="en-US" baseline="0" dirty="0" smtClean="0"/>
              <a:t>Finally, some big advocates of autonomous cars, like Elon Musk, have said that they envision a future where it’s actually illegal to drive a car yourself because of the danger it could cause. However, I believe that the future will see more and more use of autonomous Uber drivers which will become incredibly cheap, and individual cars (and ones that humans are allowed </a:t>
            </a:r>
            <a:r>
              <a:rPr lang="en-US" baseline="0" smtClean="0"/>
              <a:t>to drive) relegated </a:t>
            </a:r>
            <a:r>
              <a:rPr lang="en-US" baseline="0" dirty="0" smtClean="0"/>
              <a:t>only to extreme cases.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73770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a:t>
            </a:r>
            <a:r>
              <a:rPr lang="en-US" baseline="0" dirty="0" smtClean="0"/>
              <a:t> – Errors, Failures, Risks</a:t>
            </a:r>
          </a:p>
          <a:p>
            <a:endParaRPr lang="en-US" baseline="0" dirty="0" smtClean="0"/>
          </a:p>
          <a:p>
            <a:r>
              <a:rPr lang="en-US" baseline="0" dirty="0" smtClean="0"/>
              <a:t>If not used in previous class</a:t>
            </a:r>
            <a:endParaRPr lang="en-US" baseline="0" dirty="0" smtClean="0"/>
          </a:p>
          <a:p>
            <a:r>
              <a:rPr lang="en-US" b="1" baseline="0" dirty="0" smtClean="0">
                <a:latin typeface="Arial" pitchFamily="-109" charset="0"/>
                <a:ea typeface="ＭＳ Ｐゴシック" pitchFamily="-109" charset="-128"/>
                <a:cs typeface="ＭＳ Ｐゴシック" pitchFamily="-109" charset="-128"/>
              </a:rPr>
              <a:t>Why Electronic Voting is a BAD Idea - </a:t>
            </a:r>
            <a:r>
              <a:rPr lang="en-US" b="1" baseline="0" dirty="0" err="1" smtClean="0">
                <a:latin typeface="Arial" pitchFamily="-109" charset="0"/>
                <a:ea typeface="ＭＳ Ｐゴシック" pitchFamily="-109" charset="-128"/>
                <a:cs typeface="ＭＳ Ｐゴシック" pitchFamily="-109" charset="-128"/>
              </a:rPr>
              <a:t>Computerphile</a:t>
            </a:r>
            <a:endParaRPr lang="en-US" b="1" baseline="0" dirty="0" smtClean="0">
              <a:latin typeface="Arial" pitchFamily="-109" charset="0"/>
              <a:ea typeface="ＭＳ Ｐゴシック" pitchFamily="-109" charset="-128"/>
              <a:cs typeface="ＭＳ Ｐゴシック" pitchFamily="-109" charset="-128"/>
            </a:endParaRPr>
          </a:p>
          <a:p>
            <a:r>
              <a:rPr lang="en-US" sz="1200" kern="1200" dirty="0" smtClean="0">
                <a:solidFill>
                  <a:schemeClr val="tx1"/>
                </a:solidFill>
                <a:latin typeface="+mn-lt"/>
                <a:ea typeface="+mn-ea"/>
                <a:cs typeface="+mn-cs"/>
              </a:rPr>
              <a:t>https://</a:t>
            </a:r>
            <a:r>
              <a:rPr lang="en-US" sz="1200" kern="1200" dirty="0" err="1" smtClean="0">
                <a:solidFill>
                  <a:schemeClr val="tx1"/>
                </a:solidFill>
                <a:latin typeface="+mn-lt"/>
                <a:ea typeface="+mn-ea"/>
                <a:cs typeface="+mn-cs"/>
              </a:rPr>
              <a:t>www.youtube.com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watch?v</a:t>
            </a:r>
            <a:r>
              <a:rPr lang="en-US" sz="1200" kern="1200" dirty="0" smtClean="0">
                <a:solidFill>
                  <a:schemeClr val="tx1"/>
                </a:solidFill>
                <a:latin typeface="+mn-lt"/>
                <a:ea typeface="+mn-ea"/>
                <a:cs typeface="+mn-cs"/>
              </a:rPr>
              <a:t>=w3_0x6oaDmI</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Speed</a:t>
            </a:r>
            <a:r>
              <a:rPr lang="en-US" baseline="0" dirty="0" smtClean="0"/>
              <a:t> through slides 2-6 in like, two minutes. I do feel like I need to explain the various types of abstraction. It’ll come together much more nicely in the end.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it comes to computing,</a:t>
            </a:r>
            <a:r>
              <a:rPr lang="en-US" baseline="0" dirty="0" smtClean="0"/>
              <a:t> everything can be broken down into 0s and 1s.</a:t>
            </a:r>
          </a:p>
          <a:p>
            <a:r>
              <a:rPr lang="en-US" baseline="0" dirty="0" smtClean="0"/>
              <a:t>We represent this binary with transistors, however...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Transistors</a:t>
            </a:r>
            <a:r>
              <a:rPr lang="en-US" baseline="0" dirty="0" smtClean="0"/>
              <a:t> are tiny and cumbersome to deal with when designing, so we made logic gates. This allows us to copy-and-paste already known, already widely used transistor setups. Gates enable Boolean algebra, another way to think about circuits.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is really only one best way to make a gate, so this is very easy to trust [1]**</a:t>
            </a:r>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826314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From Boolean algebra we can create many useful functions, such as full adders, registers, and multiplexers. If you want a state machine that detects sequence, all you need are gates. These expressions (A.B)+(~B.C), are Sums of Products, and, yes, </a:t>
            </a:r>
            <a:r>
              <a:rPr lang="en-US" b="1" baseline="0" dirty="0" smtClean="0"/>
              <a:t>any</a:t>
            </a:r>
            <a:r>
              <a:rPr lang="en-US" baseline="0" dirty="0" smtClean="0"/>
              <a:t> function can be described with </a:t>
            </a:r>
            <a:r>
              <a:rPr lang="en-US" baseline="0" dirty="0" err="1" smtClean="0"/>
              <a:t>SoP</a:t>
            </a:r>
            <a:r>
              <a:rPr lang="en-US" baseline="0" dirty="0" smtClean="0"/>
              <a:t> logic [2], [3].</a:t>
            </a:r>
          </a:p>
          <a:p>
            <a:r>
              <a:rPr lang="en-US" baseline="0" dirty="0" smtClean="0"/>
              <a:t>**There are multiple ways to make adders and multipliers, as complexity goes up, so does variety. Still, these are small enough objects they are not difficult to trust**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999019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just as we could make anything out of transistors,</a:t>
            </a:r>
            <a:r>
              <a:rPr lang="en-US" baseline="0" dirty="0" smtClean="0"/>
              <a:t> we can make anything out of gates, though wouldn’t it be nice if we didn’t have to do Boolean algebra and truth tables all the time? </a:t>
            </a:r>
          </a:p>
          <a:p>
            <a:r>
              <a:rPr lang="en-US" baseline="0" dirty="0" smtClean="0"/>
              <a:t>We abstract up another layer and take what we’ve made in the gate level and already know well (adder, multipliers, registers), and make those our new “</a:t>
            </a:r>
            <a:r>
              <a:rPr lang="en-US" baseline="0" dirty="0" err="1" smtClean="0"/>
              <a:t>legos</a:t>
            </a:r>
            <a:r>
              <a:rPr lang="en-US" baseline="0" dirty="0" smtClean="0"/>
              <a:t>”.</a:t>
            </a:r>
          </a:p>
          <a:p>
            <a:r>
              <a:rPr lang="en-US" baseline="0" dirty="0" smtClean="0"/>
              <a:t>Now we can stack registers easily to make various memories. We can have controllers route signals to various parts of the design.</a:t>
            </a:r>
          </a:p>
          <a:p>
            <a:r>
              <a:rPr lang="en-US" baseline="0" dirty="0" smtClean="0"/>
              <a:t>Processors nowadays use literally billions of transistors – good thing we’ve moved up, eh? Apple’s A8X and A10 both have over 3 billion transistors [4], and the SPARC M7 microprocessor has approximately 10 billion! [5]</a:t>
            </a:r>
          </a:p>
          <a:p>
            <a:r>
              <a:rPr lang="en-US" baseline="0" dirty="0" smtClean="0"/>
              <a:t>**There are very many ways to make CPUs, both in components and instructions they can execute. This is where the notion of trust truly comes into play.**</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153790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smaller modules (gates, adders) to CPUs, we use simulation to ensure every wire is connected properly and the results add up to what they should.</a:t>
            </a:r>
          </a:p>
          <a:p>
            <a:r>
              <a:rPr lang="en-US" baseline="0" dirty="0" smtClean="0"/>
              <a:t>Here you see the Verilog simulation of my very simple CPU from the previous slide.</a:t>
            </a:r>
          </a:p>
          <a:p>
            <a:r>
              <a:rPr lang="en-US" baseline="0" dirty="0" smtClean="0"/>
              <a:t>If we see in our CPU that when we run LDA (for obtaining data from memory) we get the wrong information, we can go into that sub-module and check what’s happening. Test the submodule itself and check the contents of each sector and each wire.</a:t>
            </a:r>
          </a:p>
          <a:p>
            <a:endParaRPr lang="en-US" baseline="0" dirty="0" smtClean="0"/>
          </a:p>
          <a:p>
            <a:r>
              <a:rPr lang="en-US" baseline="0" dirty="0" smtClean="0"/>
              <a:t>You see now how the black boxes build up and get harder to test, can hide errors from you or lead you looking in the wrong places. Just like programming can often times.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1176859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small</a:t>
            </a:r>
            <a:r>
              <a:rPr lang="en-US" baseline="0" dirty="0" smtClean="0"/>
              <a:t> function you make can also be viewed as black boxes. Once you want to use it in another program, you just know inputs, outputs, and how they should relate to </a:t>
            </a:r>
            <a:r>
              <a:rPr lang="en-US" baseline="0" dirty="0" err="1" smtClean="0"/>
              <a:t>eachother</a:t>
            </a:r>
            <a:r>
              <a:rPr lang="en-US" baseline="0" dirty="0" smtClean="0"/>
              <a:t>.</a:t>
            </a:r>
          </a:p>
          <a:p>
            <a:r>
              <a:rPr lang="en-US" baseline="0" dirty="0" smtClean="0"/>
              <a:t>High-level programming languages are also abstractions of assembly and machine code in that we’re “not working with transistors anymore”. We don’t need to jump back to previous instructions, we can have while loops.</a:t>
            </a:r>
            <a:endParaRPr lang="en-US" dirty="0" smtClean="0"/>
          </a:p>
          <a:p>
            <a:r>
              <a:rPr lang="en-US" dirty="0" smtClean="0"/>
              <a:t>Imagine writing</a:t>
            </a:r>
            <a:r>
              <a:rPr lang="en-US" baseline="0" dirty="0" smtClean="0"/>
              <a:t> every program in assembly or machine code. Imagine implementing SLAM or artificial intelligences.</a:t>
            </a:r>
          </a:p>
          <a:p>
            <a:r>
              <a:rPr lang="en-US" baseline="0" dirty="0" smtClean="0"/>
              <a:t>Encapsulation is a different form of abstraction that’s more security-oriented – hiding objects from users and not allowing direct access [6]</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3834409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so many black boxes. Every IC is a black box, really, and the more abstracted you become, the more complex they get. </a:t>
            </a:r>
          </a:p>
          <a:p>
            <a:r>
              <a:rPr lang="en-US" baseline="0" dirty="0" smtClean="0"/>
              <a:t>Every box is different, and unlike transistors to gates where there is only one right answer and trust is easy to give, there is no such thing when it comes to processors, or to mapping applications. How do you decide who to trust then? Once you buy an IC, it’s solid, you can’t modify it.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You’ve read about the Mars case, where one team gave</a:t>
            </a:r>
            <a:r>
              <a:rPr lang="en-US" baseline="0" dirty="0" smtClean="0"/>
              <a:t> an output in</a:t>
            </a:r>
            <a:r>
              <a:rPr lang="en-US" dirty="0" smtClean="0"/>
              <a:t> foot-pounds,</a:t>
            </a:r>
            <a:r>
              <a:rPr lang="en-US" baseline="0" dirty="0" smtClean="0"/>
              <a:t> but the other team expected an input of newtons. The two systems were incompatible in this regard, and created a catastrophic failure that went unnoticed. [7]</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is imperative all components are compatible. This can be seen commonly in ambitious PC builders who realize late too late their graphics card can’t even plug into their motherboard. In the late ‘90s, there well Dell PCs whose motherboard-to-power supply had a standard connector, but nonstandard pins. Replacing the power supply with a standard ATX would seem fine, right up until it was powered and the motherboard fried. [8]</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Also, finding an error can quickly become akin to finding a needle in a haystack with bad directions. We’ve all encountered errors that don’t point you to where the actual error’s source. “</a:t>
            </a:r>
            <a:r>
              <a:rPr lang="en-US" sz="1200" kern="1200" dirty="0" smtClean="0">
                <a:solidFill>
                  <a:schemeClr val="tx1"/>
                </a:solidFill>
                <a:effectLst/>
                <a:latin typeface="+mn-lt"/>
                <a:ea typeface="+mn-ea"/>
                <a:cs typeface="+mn-cs"/>
              </a:rPr>
              <a:t>As a failure is propagated to higher levels of abstraction, the failure itself is also abstracted</a:t>
            </a:r>
            <a:r>
              <a:rPr lang="en-US" baseline="0" dirty="0" smtClean="0"/>
              <a:t>” [9]</a:t>
            </a:r>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2036183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Thorough</a:t>
            </a:r>
            <a:r>
              <a:rPr lang="en-US" baseline="0" dirty="0" smtClean="0"/>
              <a:t> testing when making new products is necessary and will reveal key flaws.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When it comes to larger projects, you can choose your trusted manufacturers (iPhone 7 uses house processors and audio ICs, Intel’s transceivers, modem and power management, Samsung’s DDR4, Toshiba’s’ flash memory, Murata’s </a:t>
            </a:r>
            <a:r>
              <a:rPr lang="en-US" baseline="0" dirty="0" err="1" smtClean="0"/>
              <a:t>WiFi</a:t>
            </a:r>
            <a:r>
              <a:rPr lang="en-US" baseline="0" dirty="0" smtClean="0"/>
              <a:t>/Bluetooth, Broadcom’s GPS, TI’s power management and battery charger, and Bosch’s pressure sensor.) [10]</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433711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Networks</a:t>
            </a:r>
            <a:r>
              <a:rPr lang="en-US" baseline="0" dirty="0" smtClean="0"/>
              <a:t> use the seven layer OSI model (physical, data link, network, transport, session, presentation, and application layers, each of which have their own industry and hardware.) [11]</a:t>
            </a:r>
            <a:endParaRPr lang="en-US" dirty="0" smtClean="0"/>
          </a:p>
          <a:p>
            <a:endParaRPr lang="en-US" dirty="0" smtClean="0"/>
          </a:p>
          <a:p>
            <a:r>
              <a:rPr lang="en-US" dirty="0" smtClean="0"/>
              <a:t>It is everywhere, </a:t>
            </a:r>
            <a:r>
              <a:rPr lang="en-US" baseline="0" dirty="0" smtClean="0"/>
              <a:t>abstraction is simply –how we get things done-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416890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there may be some worries about connections between layers,</a:t>
            </a:r>
            <a:r>
              <a:rPr lang="en-US" baseline="0" dirty="0" smtClean="0"/>
              <a:t> that is simply another thing to look out for. You test each module and each connection when assembling to ensure a working product. You make sure you read the spec. sheet and use the right pins/units/etc.</a:t>
            </a:r>
          </a:p>
          <a:p>
            <a:r>
              <a:rPr lang="en-US" dirty="0" smtClean="0"/>
              <a:t>Trying</a:t>
            </a:r>
            <a:r>
              <a:rPr lang="en-US" baseline="0" dirty="0" smtClean="0"/>
              <a:t> to do without abstraction is like trying to do without staples or wrenches – the negative impacts on quality and time consumed greatly outweigh the slight increase in peace of mind.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601535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ADD QUIZ AS BACKUP IF CLASS DISCUSSION OR GUEST SPEAKER FAIL</a:t>
            </a:r>
          </a:p>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948727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2615652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fld id="{7F12F1C9-6A86-524C-B71C-97FEC035681A}" type="datetime1">
              <a:rPr lang="en-US"/>
              <a:pPr/>
              <a:t>2016-09-21</a:t>
            </a:fld>
            <a:endParaRPr lang="en-US"/>
          </a:p>
        </p:txBody>
      </p:sp>
      <p:sp>
        <p:nvSpPr>
          <p:cNvPr id="75779" name="Rectangle 7"/>
          <p:cNvSpPr>
            <a:spLocks noGrp="1" noChangeArrowheads="1"/>
          </p:cNvSpPr>
          <p:nvPr>
            <p:ph type="sldNum" sz="quarter" idx="5"/>
          </p:nvPr>
        </p:nvSpPr>
        <p:spPr>
          <a:noFill/>
        </p:spPr>
        <p:txBody>
          <a:bodyPr/>
          <a:lstStyle/>
          <a:p>
            <a:fld id="{0CAA81C8-7121-C744-B46B-1892827198C8}" type="slidenum">
              <a:rPr lang="en-US"/>
              <a:pPr/>
              <a:t>36</a:t>
            </a:fld>
            <a:endParaRPr lang="en-US"/>
          </a:p>
        </p:txBody>
      </p:sp>
      <p:sp>
        <p:nvSpPr>
          <p:cNvPr id="7578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578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Power line dangers. Electromagnetic fields? PCBs in transformers?</a:t>
            </a:r>
          </a:p>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dt" sz="quarter" idx="1"/>
          </p:nvPr>
        </p:nvSpPr>
        <p:spPr>
          <a:noFill/>
        </p:spPr>
        <p:txBody>
          <a:bodyPr/>
          <a:lstStyle/>
          <a:p>
            <a:fld id="{2F7907CA-F1D7-2E4C-880F-2AD4BD2DF835}" type="datetime1">
              <a:rPr lang="en-US"/>
              <a:pPr/>
              <a:t>2016-09-21</a:t>
            </a:fld>
            <a:endParaRPr lang="en-US"/>
          </a:p>
        </p:txBody>
      </p:sp>
      <p:sp>
        <p:nvSpPr>
          <p:cNvPr id="77827" name="Rectangle 7"/>
          <p:cNvSpPr>
            <a:spLocks noGrp="1" noChangeArrowheads="1"/>
          </p:cNvSpPr>
          <p:nvPr>
            <p:ph type="sldNum" sz="quarter" idx="5"/>
          </p:nvPr>
        </p:nvSpPr>
        <p:spPr>
          <a:noFill/>
        </p:spPr>
        <p:txBody>
          <a:bodyPr/>
          <a:lstStyle/>
          <a:p>
            <a:fld id="{BCBCA10D-2879-3A40-B06D-E9CBE5811064}" type="slidenum">
              <a:rPr lang="en-US"/>
              <a:pPr/>
              <a:t>37</a:t>
            </a:fld>
            <a:endParaRPr lang="en-US"/>
          </a:p>
        </p:txBody>
      </p:sp>
      <p:sp>
        <p:nvSpPr>
          <p:cNvPr id="77828"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782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Like a social contract.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dt" sz="quarter" idx="1"/>
          </p:nvPr>
        </p:nvSpPr>
        <p:spPr>
          <a:noFill/>
        </p:spPr>
        <p:txBody>
          <a:bodyPr/>
          <a:lstStyle/>
          <a:p>
            <a:fld id="{B33EE1E0-A6E9-6E43-80C8-86CCCC118C7F}" type="datetime1">
              <a:rPr lang="en-US"/>
              <a:pPr/>
              <a:t>2016-09-21</a:t>
            </a:fld>
            <a:endParaRPr lang="en-US"/>
          </a:p>
        </p:txBody>
      </p:sp>
      <p:sp>
        <p:nvSpPr>
          <p:cNvPr id="79875" name="Rectangle 7"/>
          <p:cNvSpPr>
            <a:spLocks noGrp="1" noChangeArrowheads="1"/>
          </p:cNvSpPr>
          <p:nvPr>
            <p:ph type="sldNum" sz="quarter" idx="5"/>
          </p:nvPr>
        </p:nvSpPr>
        <p:spPr>
          <a:noFill/>
        </p:spPr>
        <p:txBody>
          <a:bodyPr/>
          <a:lstStyle/>
          <a:p>
            <a:fld id="{8E8B229D-9965-DE41-A449-1C09725159FD}" type="slidenum">
              <a:rPr lang="en-US"/>
              <a:pPr/>
              <a:t>38</a:t>
            </a:fld>
            <a:endParaRPr lang="en-US"/>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a:noFill/>
        </p:spPr>
        <p:txBody>
          <a:bodyPr/>
          <a:lstStyle/>
          <a:p>
            <a:fld id="{FFFD6A48-F1B1-9C42-9E79-A38F40B5BDB1}" type="datetime1">
              <a:rPr lang="en-US"/>
              <a:pPr/>
              <a:t>2016-09-21</a:t>
            </a:fld>
            <a:endParaRPr lang="en-US"/>
          </a:p>
        </p:txBody>
      </p:sp>
      <p:sp>
        <p:nvSpPr>
          <p:cNvPr id="81923" name="Rectangle 7"/>
          <p:cNvSpPr>
            <a:spLocks noGrp="1" noChangeArrowheads="1"/>
          </p:cNvSpPr>
          <p:nvPr>
            <p:ph type="sldNum" sz="quarter" idx="5"/>
          </p:nvPr>
        </p:nvSpPr>
        <p:spPr>
          <a:noFill/>
        </p:spPr>
        <p:txBody>
          <a:bodyPr/>
          <a:lstStyle/>
          <a:p>
            <a:fld id="{E972AB57-40F5-7A4B-9E57-7AE0643C2DF2}" type="slidenum">
              <a:rPr lang="en-US"/>
              <a:pPr/>
              <a:t>39</a:t>
            </a:fld>
            <a:endParaRPr lang="en-US"/>
          </a:p>
        </p:txBody>
      </p:sp>
      <p:sp>
        <p:nvSpPr>
          <p:cNvPr id="81924"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8192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dirty="0">
                <a:latin typeface="Arial" pitchFamily="-109" charset="0"/>
                <a:ea typeface="ＭＳ Ｐゴシック" pitchFamily="-109" charset="-128"/>
                <a:cs typeface="ＭＳ Ｐゴシック" pitchFamily="-109" charset="-128"/>
              </a:rPr>
              <a:t>What is the value of a human life?</a:t>
            </a:r>
          </a:p>
          <a:p>
            <a:pPr eaLnBrk="1" hangingPunct="1"/>
            <a:r>
              <a:rPr lang="en-US" dirty="0">
                <a:latin typeface="Arial" pitchFamily="-109" charset="0"/>
                <a:ea typeface="ＭＳ Ｐゴシック" pitchFamily="-109" charset="-128"/>
                <a:cs typeface="ＭＳ Ｐゴシック" pitchFamily="-109" charset="-128"/>
              </a:rPr>
              <a:t>What is the value of a species?</a:t>
            </a:r>
          </a:p>
          <a:p>
            <a:pPr eaLnBrk="1" hangingPunct="1"/>
            <a:r>
              <a:rPr lang="en-US" dirty="0">
                <a:latin typeface="Arial" pitchFamily="-109" charset="0"/>
                <a:ea typeface="ＭＳ Ｐゴシック" pitchFamily="-109" charset="-128"/>
                <a:cs typeface="ＭＳ Ｐゴシック" pitchFamily="-109" charset="-128"/>
              </a:rPr>
              <a:t>E.g. future generations, poor people.</a:t>
            </a:r>
          </a:p>
          <a:p>
            <a:pPr eaLnBrk="1" hangingPunct="1"/>
            <a:r>
              <a:rPr lang="en-US" dirty="0" err="1">
                <a:latin typeface="Arial" pitchFamily="-109" charset="0"/>
                <a:ea typeface="ＭＳ Ｐゴシック" pitchFamily="-109" charset="-128"/>
                <a:cs typeface="ＭＳ Ｐゴシック" pitchFamily="-109" charset="-128"/>
              </a:rPr>
              <a:t>Omelas</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p>
            <a:fld id="{3ED89EAD-01F9-694D-9091-C792C18E1006}" type="datetime1">
              <a:rPr lang="en-US"/>
              <a:pPr/>
              <a:t>2016-09-21</a:t>
            </a:fld>
            <a:endParaRPr lang="en-US"/>
          </a:p>
        </p:txBody>
      </p:sp>
      <p:sp>
        <p:nvSpPr>
          <p:cNvPr id="83971" name="Rectangle 7"/>
          <p:cNvSpPr>
            <a:spLocks noGrp="1" noChangeArrowheads="1"/>
          </p:cNvSpPr>
          <p:nvPr>
            <p:ph type="sldNum" sz="quarter" idx="5"/>
          </p:nvPr>
        </p:nvSpPr>
        <p:spPr>
          <a:noFill/>
        </p:spPr>
        <p:txBody>
          <a:bodyPr/>
          <a:lstStyle/>
          <a:p>
            <a:fld id="{7A46E5F1-1509-5346-922D-8EB304197226}" type="slidenum">
              <a:rPr lang="en-US"/>
              <a:pPr/>
              <a:t>40</a:t>
            </a:fld>
            <a:endParaRPr lang="en-US"/>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Is it repairable?</a:t>
            </a:r>
          </a:p>
          <a:p>
            <a:pPr eaLnBrk="1" hangingPunct="1"/>
            <a:r>
              <a:rPr lang="en-US">
                <a:latin typeface="Arial" pitchFamily="-109" charset="0"/>
                <a:ea typeface="ＭＳ Ｐゴシック" pitchFamily="-109" charset="-128"/>
                <a:cs typeface="ＭＳ Ｐゴシック" pitchFamily="-109" charset="-128"/>
              </a:rPr>
              <a:t>What does it mean to repair? Running again? Data fixed? Caught up?</a:t>
            </a:r>
          </a:p>
          <a:p>
            <a:pPr eaLnBrk="1" hangingPunct="1"/>
            <a:r>
              <a:rPr lang="en-US">
                <a:latin typeface="Arial" pitchFamily="-109" charset="0"/>
                <a:ea typeface="ＭＳ Ｐゴシック" pitchFamily="-109" charset="-128"/>
                <a:cs typeface="ＭＳ Ｐゴシック" pitchFamily="-109" charset="-128"/>
              </a:rPr>
              <a:t>Restoring the GBC Web site.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dt" sz="quarter" idx="1"/>
          </p:nvPr>
        </p:nvSpPr>
        <p:spPr>
          <a:noFill/>
        </p:spPr>
        <p:txBody>
          <a:bodyPr/>
          <a:lstStyle/>
          <a:p>
            <a:fld id="{A450F9E6-A67A-A947-8C78-112D84B7987D}" type="datetime1">
              <a:rPr lang="en-US"/>
              <a:pPr/>
              <a:t>2016-09-21</a:t>
            </a:fld>
            <a:endParaRPr lang="en-US"/>
          </a:p>
        </p:txBody>
      </p:sp>
      <p:sp>
        <p:nvSpPr>
          <p:cNvPr id="86019" name="Rectangle 7"/>
          <p:cNvSpPr>
            <a:spLocks noGrp="1" noChangeArrowheads="1"/>
          </p:cNvSpPr>
          <p:nvPr>
            <p:ph type="sldNum" sz="quarter" idx="5"/>
          </p:nvPr>
        </p:nvSpPr>
        <p:spPr>
          <a:noFill/>
        </p:spPr>
        <p:txBody>
          <a:bodyPr/>
          <a:lstStyle/>
          <a:p>
            <a:fld id="{52BC7A2F-B79E-CE4E-B816-08445569B6A2}" type="slidenum">
              <a:rPr lang="en-US"/>
              <a:pPr/>
              <a:t>41</a:t>
            </a:fld>
            <a:endParaRPr lang="en-US"/>
          </a:p>
        </p:txBody>
      </p:sp>
      <p:sp>
        <p:nvSpPr>
          <p:cNvPr id="8602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8602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Battle of the X-Planes</a:t>
            </a:r>
          </a:p>
          <a:p>
            <a:pPr eaLnBrk="1" hangingPunct="1"/>
            <a:r>
              <a:rPr lang="en-US">
                <a:latin typeface="Arial" pitchFamily="-109" charset="0"/>
                <a:ea typeface="ＭＳ Ｐゴシック" pitchFamily="-109" charset="-128"/>
                <a:cs typeface="ＭＳ Ｐゴシック" pitchFamily="-109" charset="-128"/>
              </a:rPr>
              <a:t>Trusting the statistics. Are differences significant?</a:t>
            </a:r>
          </a:p>
          <a:p>
            <a:pPr eaLnBrk="1" hangingPunct="1"/>
            <a:r>
              <a:rPr lang="en-US">
                <a:latin typeface="Arial" pitchFamily="-109" charset="0"/>
                <a:ea typeface="ＭＳ Ｐゴシック" pitchFamily="-109" charset="-128"/>
                <a:cs typeface="ＭＳ Ｐゴシック" pitchFamily="-109" charset="-128"/>
              </a:rPr>
              <a:t>Colin Chapman’s Lotus 7 chassis.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dt" sz="quarter" idx="1"/>
          </p:nvPr>
        </p:nvSpPr>
        <p:spPr>
          <a:noFill/>
        </p:spPr>
        <p:txBody>
          <a:bodyPr/>
          <a:lstStyle/>
          <a:p>
            <a:fld id="{DCE8802B-B196-CC4C-A916-20FC9FBB3C04}" type="datetime1">
              <a:rPr lang="en-US"/>
              <a:pPr/>
              <a:t>2016-09-21</a:t>
            </a:fld>
            <a:endParaRPr lang="en-US"/>
          </a:p>
        </p:txBody>
      </p:sp>
      <p:sp>
        <p:nvSpPr>
          <p:cNvPr id="90115" name="Rectangle 7"/>
          <p:cNvSpPr>
            <a:spLocks noGrp="1" noChangeArrowheads="1"/>
          </p:cNvSpPr>
          <p:nvPr>
            <p:ph type="sldNum" sz="quarter" idx="5"/>
          </p:nvPr>
        </p:nvSpPr>
        <p:spPr>
          <a:noFill/>
        </p:spPr>
        <p:txBody>
          <a:bodyPr/>
          <a:lstStyle/>
          <a:p>
            <a:fld id="{6FF38740-B25E-0B4E-8B15-E0B823087A82}" type="slidenum">
              <a:rPr lang="en-US"/>
              <a:pPr/>
              <a:t>42</a:t>
            </a:fld>
            <a:endParaRPr lang="en-US"/>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Specs: Know what you are going to do. Often difficult. What does the customer want? What does the customer need?</a:t>
            </a:r>
          </a:p>
          <a:p>
            <a:pPr eaLnBrk="1" hangingPunct="1"/>
            <a:r>
              <a:rPr lang="en-US" dirty="0">
                <a:latin typeface="Arial" pitchFamily="-109" charset="0"/>
                <a:ea typeface="ＭＳ Ｐゴシック" pitchFamily="-109" charset="-128"/>
                <a:cs typeface="ＭＳ Ｐゴシック" pitchFamily="-109" charset="-128"/>
              </a:rPr>
              <a:t>Usability: Logical and intuitive, Consistent, Helpful, Complete, Accessible, Disability. Complete—not have to write things down.</a:t>
            </a:r>
          </a:p>
          <a:p>
            <a:pPr eaLnBrk="1" hangingPunct="1"/>
            <a:r>
              <a:rPr lang="en-US" dirty="0">
                <a:latin typeface="Arial" pitchFamily="-109" charset="0"/>
                <a:ea typeface="ＭＳ Ｐゴシック" pitchFamily="-109" charset="-128"/>
                <a:cs typeface="ＭＳ Ｐゴシック" pitchFamily="-109" charset="-128"/>
              </a:rPr>
              <a:t>Design: Logical, Modular, Consistent, Well-specified, </a:t>
            </a:r>
            <a:r>
              <a:rPr lang="en-US" dirty="0" smtClean="0">
                <a:latin typeface="Arial" pitchFamily="-109" charset="0"/>
                <a:ea typeface="ＭＳ Ｐゴシック" pitchFamily="-109" charset="-128"/>
                <a:cs typeface="ＭＳ Ｐゴシック" pitchFamily="-109" charset="-128"/>
              </a:rPr>
              <a:t>Flexible, </a:t>
            </a:r>
            <a:r>
              <a:rPr lang="en-US" dirty="0">
                <a:latin typeface="Arial" pitchFamily="-109" charset="0"/>
                <a:ea typeface="ＭＳ Ｐゴシック" pitchFamily="-109" charset="-128"/>
                <a:cs typeface="ＭＳ Ｐゴシック" pitchFamily="-109" charset="-128"/>
              </a:rPr>
              <a:t>Extensible, Adaptable, New features, new platforms.</a:t>
            </a:r>
          </a:p>
          <a:p>
            <a:pPr eaLnBrk="1" hangingPunct="1"/>
            <a:r>
              <a:rPr lang="en-US" dirty="0">
                <a:latin typeface="Arial" pitchFamily="-109" charset="0"/>
                <a:ea typeface="ＭＳ Ｐゴシック" pitchFamily="-109" charset="-128"/>
                <a:cs typeface="ＭＳ Ｐゴシック" pitchFamily="-109" charset="-128"/>
              </a:rPr>
              <a:t>Robustness: Tolerant of data errors, Tolerant of human errors, Tolerant of network errors, Enough detail / not too much. Stack trace vs. “?” “A script error has occurred. Do you want to debug?”</a:t>
            </a:r>
          </a:p>
          <a:p>
            <a:pPr eaLnBrk="1" hangingPunct="1"/>
            <a:r>
              <a:rPr lang="en-US" dirty="0">
                <a:latin typeface="Arial" pitchFamily="-109" charset="0"/>
                <a:ea typeface="ＭＳ Ｐゴシック" pitchFamily="-109" charset="-128"/>
                <a:cs typeface="ＭＳ Ｐゴシック" pitchFamily="-109" charset="-128"/>
              </a:rPr>
              <a:t>Implementation: Adequate hardware (E.g. memory, storage, speed), Adequate software (Languages, OS, libraries), Internal and external documentation</a:t>
            </a:r>
          </a:p>
          <a:p>
            <a:pPr eaLnBrk="1" hangingPunct="1"/>
            <a:r>
              <a:rPr lang="en-US" dirty="0">
                <a:latin typeface="Arial" pitchFamily="-109" charset="0"/>
                <a:ea typeface="ＭＳ Ｐゴシック" pitchFamily="-109" charset="-128"/>
                <a:cs typeface="ＭＳ Ｐゴシック" pitchFamily="-109" charset="-128"/>
              </a:rPr>
              <a:t>Testing: Should be at </a:t>
            </a:r>
            <a:r>
              <a:rPr lang="en-US" u="sng" dirty="0">
                <a:latin typeface="Arial" pitchFamily="-109" charset="0"/>
                <a:ea typeface="ＭＳ Ｐゴシック" pitchFamily="-109" charset="-128"/>
                <a:cs typeface="ＭＳ Ｐゴシック" pitchFamily="-109" charset="-128"/>
              </a:rPr>
              <a:t>all</a:t>
            </a:r>
            <a:r>
              <a:rPr lang="en-US" dirty="0">
                <a:latin typeface="Arial" pitchFamily="-109" charset="0"/>
                <a:ea typeface="ＭＳ Ｐゴシック" pitchFamily="-109" charset="-128"/>
                <a:cs typeface="ＭＳ Ｐゴシック" pitchFamily="-109" charset="-128"/>
              </a:rPr>
              <a:t> phases of the development cycle. Plan ahead for it. Consistent, repeatable, documented. Regression testing.</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dt" sz="quarter" idx="1"/>
          </p:nvPr>
        </p:nvSpPr>
        <p:spPr>
          <a:noFill/>
        </p:spPr>
        <p:txBody>
          <a:bodyPr/>
          <a:lstStyle/>
          <a:p>
            <a:fld id="{75CBA377-AB0F-3C44-9785-206068C6422C}" type="datetime1">
              <a:rPr lang="en-US"/>
              <a:pPr/>
              <a:t>2016-09-21</a:t>
            </a:fld>
            <a:endParaRPr lang="en-US"/>
          </a:p>
        </p:txBody>
      </p:sp>
      <p:sp>
        <p:nvSpPr>
          <p:cNvPr id="92163" name="Rectangle 7"/>
          <p:cNvSpPr>
            <a:spLocks noGrp="1" noChangeArrowheads="1"/>
          </p:cNvSpPr>
          <p:nvPr>
            <p:ph type="sldNum" sz="quarter" idx="5"/>
          </p:nvPr>
        </p:nvSpPr>
        <p:spPr>
          <a:noFill/>
        </p:spPr>
        <p:txBody>
          <a:bodyPr/>
          <a:lstStyle/>
          <a:p>
            <a:fld id="{066F36ED-6B03-0C4A-BC6D-03D510E9CE72}" type="slidenum">
              <a:rPr lang="en-US"/>
              <a:pPr/>
              <a:t>43</a:t>
            </a:fld>
            <a:endParaRPr lang="en-US"/>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44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45</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ADD QUIZ AS BACKUP IF CLASS DISCUSSION OR GUEST SPEAKER FAIL</a:t>
            </a:r>
          </a:p>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a lot of controversy </a:t>
            </a:r>
            <a:r>
              <a:rPr lang="en-US" baseline="0" dirty="0" smtClean="0"/>
              <a:t>on </a:t>
            </a:r>
            <a:r>
              <a:rPr lang="en-US" baseline="0" dirty="0"/>
              <a:t>Medical Robots on the internet. Many believe medical robots to be the Holy Grail or the instigator of a medical revolution. That is not the case and when they realize this they take a completely opposite position and begin to slander the technology.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dirty="0"/>
          </a:p>
        </p:txBody>
      </p:sp>
    </p:spTree>
    <p:extLst>
      <p:ext uri="{BB962C8B-B14F-4D97-AF65-F5344CB8AC3E}">
        <p14:creationId xmlns:p14="http://schemas.microsoft.com/office/powerpoint/2010/main" val="180102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types types of medical </a:t>
            </a:r>
            <a:r>
              <a:rPr lang="en-US" dirty="0" smtClean="0"/>
              <a:t>robots</a:t>
            </a:r>
            <a:r>
              <a:rPr lang="en-US" dirty="0"/>
              <a:t>. This presentation will focus on surgery robots.</a:t>
            </a:r>
            <a:r>
              <a:rPr lang="en-US" baseline="0" dirty="0"/>
              <a:t> Reasons: a rough approximate of 80% of the results you could get from Google using the words medical robotics at least reference surgical robots. The biggest topic of controversy on the web.</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9986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include pros on</a:t>
            </a:r>
            <a:r>
              <a:rPr lang="en-US" baseline="0" dirty="0"/>
              <a:t> a presentation of misuse? To prove a point. Here we can see all the benefits of robotic surgery. Oh wait, in the fine print it says, these benefits are not true for all types of robotic-assisted surgery. This ties in to the first misuse, aggressive advertisement. In it the company “sells” their products to the patients, who then push the product to the hospital forcing them to either buy or lose a lot of prospective patients. No known benefits for long term. The Da Vinci has been out since 2010, however, all the research done have been subpar. One article exaggerated this and said, “ the only questions asked are can you walk up those stairs and does it hurt anywhere”.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256314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2016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2016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2016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2016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smtClean="0"/>
              <a:t>© 2016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2016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uchealth.com/services/robotic-surgery/patient-information/benefits/" TargetMode="External"/><Relationship Id="rId4" Type="http://schemas.openxmlformats.org/officeDocument/2006/relationships/hyperlink" Target="http://lifemag.org/article/medical-robots-the-future-of-surgery" TargetMode="External"/><Relationship Id="rId5" Type="http://schemas.openxmlformats.org/officeDocument/2006/relationships/hyperlink" Target="http://arx.sagepub.com/content/12/5/54.full.pdf+html" TargetMode="External"/><Relationship Id="rId6" Type="http://schemas.openxmlformats.org/officeDocument/2006/relationships/hyperlink" Target="http://www.intuitivesurgical.com" TargetMode="External"/><Relationship Id="rId7" Type="http://schemas.openxmlformats.org/officeDocument/2006/relationships/hyperlink" Target="http://investor.intuitivesurgical.com/phoenix.zhtml?c=122359&amp;p=irol-IRHome" TargetMode="External"/><Relationship Id="rId8" Type="http://schemas.openxmlformats.org/officeDocument/2006/relationships/hyperlink" Target="http://www.kaloramainformation.com/about/release.asp?id=3519" TargetMode="External"/><Relationship Id="rId9" Type="http://schemas.openxmlformats.org/officeDocument/2006/relationships/hyperlink" Target="http://www.scientificamerican.com/article/how-many-die-from-medical-mistakes-in-us-hospitals/" TargetMode="External"/><Relationship Id="rId10" Type="http://schemas.openxmlformats.org/officeDocument/2006/relationships/hyperlink" Target="http://www.medscape.com/features/slideshow/public/malpractice-report-2015" TargetMode="External"/><Relationship Id="rId1" Type="http://schemas.openxmlformats.org/officeDocument/2006/relationships/slideLayout" Target="../slideLayouts/slideLayout2.xml"/><Relationship Id="rId2" Type="http://schemas.openxmlformats.org/officeDocument/2006/relationships/hyperlink" Target="https://www.theexpertinstitute.com/the-da-vinci-robot-expert-witness-a-litigation-guid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hyperlink" Target="http://pbfcomics.com/197" TargetMode="External"/><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7.jpeg"/></Relationships>
</file>

<file path=ppt/slides/_rels/slide22.xml.rels><?xml version="1.0" encoding="UTF-8" standalone="yes"?>
<Relationships xmlns="http://schemas.openxmlformats.org/package/2006/relationships"><Relationship Id="rId11" Type="http://schemas.openxmlformats.org/officeDocument/2006/relationships/hyperlink" Target="http://spectrum.ieee.org/automaton/robotics/artificial-intelligence/how-google-self-driving-car-works" TargetMode="External"/><Relationship Id="rId12" Type="http://schemas.openxmlformats.org/officeDocument/2006/relationships/hyperlink" Target="https://www.tesla.com/blog/upgrading-autopilot-seeing-world-radar" TargetMode="External"/><Relationship Id="rId13" Type="http://schemas.openxmlformats.org/officeDocument/2006/relationships/hyperlink" Target="http://www.techtimes.com/articles/67253/20150728/driverless-cars-safe.htm" TargetMode="External"/><Relationship Id="rId14" Type="http://schemas.openxmlformats.org/officeDocument/2006/relationships/hyperlink" Target="http://www.oal-law.com/history-car-safety-features.html" TargetMode="External"/><Relationship Id="rId1" Type="http://schemas.openxmlformats.org/officeDocument/2006/relationships/slideLayout" Target="../slideLayouts/slideLayout2.xml"/><Relationship Id="rId2" Type="http://schemas.openxmlformats.org/officeDocument/2006/relationships/hyperlink" Target="https://en.wikipedia.org/wiki/Insurance_Institute_for_Highway_Safety" TargetMode="External"/><Relationship Id="rId3" Type="http://schemas.openxmlformats.org/officeDocument/2006/relationships/hyperlink" Target="https://www.tesla.com/blog/tragic-loss" TargetMode="External"/><Relationship Id="rId4" Type="http://schemas.openxmlformats.org/officeDocument/2006/relationships/hyperlink" Target="https://www.washingtonpost.com/news/the-switch/wp/2016/07/01/the-technology-behind-the-tesla-crash-explained/" TargetMode="External"/><Relationship Id="rId5" Type="http://schemas.openxmlformats.org/officeDocument/2006/relationships/hyperlink" Target="http://www.nhtsa.gov/About+NHTSA/Press+Releases/U.S.+Department+of+Transportation+Releases+Policy+on+Automated+Vehicle+Development" TargetMode="External"/><Relationship Id="rId6" Type="http://schemas.openxmlformats.org/officeDocument/2006/relationships/hyperlink" Target="http://www.nhtsa.gov/About+NHTSA/Press+Releases/dot-federal-policy-for-automated-vehicles-09202016" TargetMode="External"/><Relationship Id="rId7" Type="http://schemas.openxmlformats.org/officeDocument/2006/relationships/hyperlink" Target="http://www.ncsl.org/research/transportation/autonomous-vehicles-legislation.aspx" TargetMode="External"/><Relationship Id="rId8" Type="http://schemas.openxmlformats.org/officeDocument/2006/relationships/hyperlink" Target="http://www.businessinsider.com/who-is-responsible-when-a-driverless-car-crashes-2016-2" TargetMode="External"/><Relationship Id="rId9" Type="http://schemas.openxmlformats.org/officeDocument/2006/relationships/hyperlink" Target="http://www.nytimes.com/2016/09/15/technology/our-reporter-goes-for-a-spin-in-a-self-driving-uber-car.html" TargetMode="External"/><Relationship Id="rId10" Type="http://schemas.openxmlformats.org/officeDocument/2006/relationships/hyperlink" Target="http://ot.to/"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1.gif"/></Relationships>
</file>

<file path=ppt/slides/_rels/slide31.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image" Target="../media/image23.jp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3" Type="http://schemas.openxmlformats.org/officeDocument/2006/relationships/hyperlink" Target="http://marginalrevolution.com/marginalrevolution/2014/05/type-i-and-type-ii-errors-simplified.html" TargetMode="External"/><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r>
              <a:rPr lang="en-US" dirty="0" smtClean="0"/>
              <a:t>Class 9</a:t>
            </a:r>
            <a:br>
              <a:rPr lang="en-US" dirty="0" smtClean="0"/>
            </a:br>
            <a:r>
              <a:rPr lang="en-US" dirty="0" smtClean="0"/>
              <a:t>Errors Failures Risks</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Misuse and negative effects</a:t>
            </a:r>
          </a:p>
        </p:txBody>
      </p:sp>
      <p:sp>
        <p:nvSpPr>
          <p:cNvPr id="3" name="Content Placeholder 2"/>
          <p:cNvSpPr>
            <a:spLocks noGrp="1"/>
          </p:cNvSpPr>
          <p:nvPr>
            <p:ph sz="half" idx="1"/>
          </p:nvPr>
        </p:nvSpPr>
        <p:spPr>
          <a:xfrm>
            <a:off x="685800" y="1352551"/>
            <a:ext cx="7833360" cy="3352800"/>
          </a:xfrm>
        </p:spPr>
        <p:txBody>
          <a:bodyPr/>
          <a:lstStyle/>
          <a:p>
            <a:r>
              <a:rPr lang="en-US" dirty="0"/>
              <a:t>Aggressive advertisement</a:t>
            </a:r>
          </a:p>
          <a:p>
            <a:r>
              <a:rPr lang="en-US" dirty="0"/>
              <a:t>Inadequate studies/research</a:t>
            </a:r>
          </a:p>
          <a:p>
            <a:r>
              <a:rPr lang="en-US" dirty="0" smtClean="0"/>
              <a:t>Cost</a:t>
            </a:r>
          </a:p>
          <a:p>
            <a:pPr lvl="1"/>
            <a:r>
              <a:rPr lang="en-US" dirty="0" smtClean="0"/>
              <a:t>Da Vinci System: $0.6M-$2.5M/robot</a:t>
            </a:r>
          </a:p>
          <a:p>
            <a:pPr lvl="1"/>
            <a:r>
              <a:rPr lang="en-US" dirty="0" smtClean="0"/>
              <a:t>Instruments &amp; accessories: $700-3.2K/procedure</a:t>
            </a:r>
          </a:p>
          <a:p>
            <a:pPr lvl="1"/>
            <a:r>
              <a:rPr lang="en-US" dirty="0" smtClean="0"/>
              <a:t>Annual service: $100k-$175k/year</a:t>
            </a:r>
            <a:endParaRPr lang="en-US" dirty="0"/>
          </a:p>
          <a:p>
            <a:r>
              <a:rPr lang="en-US" dirty="0"/>
              <a:t>Insufficient training </a:t>
            </a:r>
          </a:p>
          <a:p>
            <a:r>
              <a:rPr lang="en-US" dirty="0"/>
              <a:t>Inadequate </a:t>
            </a:r>
            <a:r>
              <a:rPr lang="en-US" dirty="0" smtClean="0"/>
              <a:t>insulation</a:t>
            </a:r>
            <a:endParaRPr lang="en-US" dirty="0"/>
          </a:p>
        </p:txBody>
      </p:sp>
      <p:sp>
        <p:nvSpPr>
          <p:cNvPr id="5" name="Footer Placeholder 4"/>
          <p:cNvSpPr>
            <a:spLocks noGrp="1"/>
          </p:cNvSpPr>
          <p:nvPr>
            <p:ph type="ftr" sz="quarter" idx="11"/>
          </p:nvPr>
        </p:nvSpPr>
        <p:spPr/>
        <p:txBody>
          <a:bodyPr/>
          <a:lstStyle/>
          <a:p>
            <a:r>
              <a:rPr lang="en-US" dirty="0"/>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dirty="0"/>
          </a:p>
        </p:txBody>
      </p:sp>
      <p:sp>
        <p:nvSpPr>
          <p:cNvPr id="7" name="TextBox 6"/>
          <p:cNvSpPr txBox="1"/>
          <p:nvPr/>
        </p:nvSpPr>
        <p:spPr>
          <a:xfrm>
            <a:off x="7122730" y="388134"/>
            <a:ext cx="2021270" cy="289823"/>
          </a:xfrm>
          <a:prstGeom prst="rect">
            <a:avLst/>
          </a:prstGeom>
          <a:noFill/>
        </p:spPr>
        <p:txBody>
          <a:bodyPr wrap="square" rtlCol="0">
            <a:spAutoFit/>
          </a:bodyPr>
          <a:lstStyle/>
          <a:p>
            <a:pPr>
              <a:lnSpc>
                <a:spcPct val="90000"/>
              </a:lnSpc>
            </a:pPr>
            <a:r>
              <a:rPr lang="en-US" sz="1400" dirty="0"/>
              <a:t>Kevin A. Valente-Comas</a:t>
            </a:r>
          </a:p>
        </p:txBody>
      </p:sp>
    </p:spTree>
    <p:extLst>
      <p:ext uri="{BB962C8B-B14F-4D97-AF65-F5344CB8AC3E}">
        <p14:creationId xmlns:p14="http://schemas.microsoft.com/office/powerpoint/2010/main" val="33599619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lstStyle/>
          <a:p>
            <a:r>
              <a:rPr lang="en-US" dirty="0"/>
              <a:t>Robotic surgery is a relatively new technology with several benefits and </a:t>
            </a:r>
            <a:r>
              <a:rPr lang="en-US" dirty="0" smtClean="0"/>
              <a:t>potential.</a:t>
            </a:r>
            <a:endParaRPr lang="en-US" dirty="0"/>
          </a:p>
          <a:p>
            <a:r>
              <a:rPr lang="en-US" dirty="0" smtClean="0"/>
              <a:t>Policies need to change and more concern should be placed in improving its defects.</a:t>
            </a:r>
            <a:endParaRPr lang="en-US" dirty="0"/>
          </a:p>
          <a:p>
            <a:r>
              <a:rPr lang="en-US" dirty="0"/>
              <a:t>For </a:t>
            </a:r>
            <a:r>
              <a:rPr lang="en-US"/>
              <a:t>now </a:t>
            </a:r>
            <a:r>
              <a:rPr lang="en-US" smtClean="0"/>
              <a:t>though the </a:t>
            </a:r>
            <a:r>
              <a:rPr lang="en-US" dirty="0"/>
              <a:t>technology is used so little, the negative impact </a:t>
            </a:r>
            <a:r>
              <a:rPr lang="en-US"/>
              <a:t>is </a:t>
            </a:r>
            <a:r>
              <a:rPr lang="en-US" smtClean="0"/>
              <a:t>insignificant.</a:t>
            </a:r>
            <a:endParaRPr lang="en-US" dirty="0"/>
          </a:p>
          <a:p>
            <a:endParaRPr lang="en-US" dirty="0"/>
          </a:p>
        </p:txBody>
      </p:sp>
      <p:pic>
        <p:nvPicPr>
          <p:cNvPr id="7" name="Content Placeholder 6" descr="robotic_surgery_graph.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a:stretch/>
        </p:blipFill>
        <p:spPr>
          <a:xfrm>
            <a:off x="4724400" y="1009650"/>
            <a:ext cx="3733800" cy="3352800"/>
          </a:xfrm>
        </p:spPr>
      </p:pic>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8" name="TextBox 7"/>
          <p:cNvSpPr txBox="1"/>
          <p:nvPr/>
        </p:nvSpPr>
        <p:spPr>
          <a:xfrm>
            <a:off x="6960374" y="4387315"/>
            <a:ext cx="1497826" cy="318036"/>
          </a:xfrm>
          <a:prstGeom prst="rect">
            <a:avLst/>
          </a:prstGeom>
          <a:noFill/>
        </p:spPr>
        <p:txBody>
          <a:bodyPr wrap="none" rtlCol="0">
            <a:spAutoFit/>
          </a:bodyPr>
          <a:lstStyle/>
          <a:p>
            <a:pPr>
              <a:lnSpc>
                <a:spcPct val="90000"/>
              </a:lnSpc>
            </a:pPr>
            <a:r>
              <a:rPr lang="en-US" sz="1600" dirty="0"/>
              <a:t>Image from [1]</a:t>
            </a:r>
          </a:p>
        </p:txBody>
      </p:sp>
    </p:spTree>
    <p:extLst>
      <p:ext uri="{BB962C8B-B14F-4D97-AF65-F5344CB8AC3E}">
        <p14:creationId xmlns:p14="http://schemas.microsoft.com/office/powerpoint/2010/main" val="23563778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52550"/>
            <a:ext cx="7772400" cy="3644645"/>
          </a:xfrm>
        </p:spPr>
        <p:txBody>
          <a:bodyPr>
            <a:normAutofit fontScale="55000" lnSpcReduction="20000"/>
          </a:bodyPr>
          <a:lstStyle/>
          <a:p>
            <a:pPr marL="0" indent="0">
              <a:buNone/>
            </a:pPr>
            <a:r>
              <a:rPr lang="en-US" sz="1800" dirty="0"/>
              <a:t>[1] Stephen Gomez, The da Vinci Robot Expert Witness: A Litigation Guide, </a:t>
            </a:r>
            <a:r>
              <a:rPr lang="en-US" sz="1800" dirty="0">
                <a:hlinkClick r:id="rId2"/>
              </a:rPr>
              <a:t>https://www.theexpertinstitute.com/the-da-vinci-robot-expert-witness-a-litigation-guide/</a:t>
            </a:r>
            <a:r>
              <a:rPr lang="en-US" sz="1800" dirty="0"/>
              <a:t>  (September 10, 2016)</a:t>
            </a:r>
          </a:p>
          <a:p>
            <a:pPr marL="0" indent="0">
              <a:buNone/>
            </a:pPr>
            <a:r>
              <a:rPr lang="en-US" sz="1800" dirty="0"/>
              <a:t>[2] NA, Patient Information: da Vinci surgical system facts,  </a:t>
            </a:r>
            <a:r>
              <a:rPr lang="en-US" sz="1800" dirty="0">
                <a:hlinkClick r:id="rId3"/>
              </a:rPr>
              <a:t>http://uchealth.com/services/robotic-surgery/patient-information/benefits/</a:t>
            </a:r>
            <a:r>
              <a:rPr lang="en-US" sz="1800" dirty="0"/>
              <a:t> (September 10, 2016)</a:t>
            </a:r>
          </a:p>
          <a:p>
            <a:pPr marL="0" indent="0">
              <a:buNone/>
            </a:pPr>
            <a:r>
              <a:rPr lang="en-US" sz="1800" dirty="0"/>
              <a:t>[3] </a:t>
            </a:r>
            <a:r>
              <a:rPr lang="en-US" sz="1800" dirty="0" err="1"/>
              <a:t>Arabel</a:t>
            </a:r>
            <a:r>
              <a:rPr lang="en-US" sz="1800" dirty="0"/>
              <a:t> </a:t>
            </a:r>
            <a:r>
              <a:rPr lang="en-US" sz="1800" dirty="0" err="1"/>
              <a:t>Luscombe</a:t>
            </a:r>
            <a:r>
              <a:rPr lang="en-US" sz="1800" dirty="0"/>
              <a:t>, Medical Robots-the future of surgery?, </a:t>
            </a:r>
            <a:r>
              <a:rPr lang="en-US" sz="1800" dirty="0">
                <a:hlinkClick r:id="rId4"/>
              </a:rPr>
              <a:t>http://lifemag.org/article/medical-robots-the-future-of-surgery</a:t>
            </a:r>
            <a:r>
              <a:rPr lang="en-US" sz="1800" dirty="0"/>
              <a:t>  (September 10, 2016)</a:t>
            </a:r>
          </a:p>
          <a:p>
            <a:pPr marL="0" indent="0">
              <a:buNone/>
            </a:pPr>
            <a:r>
              <a:rPr lang="en-US" sz="1800" dirty="0"/>
              <a:t>[4] Brian Davies, Robotic Surgery – A Personal View of the Past, Present and Future </a:t>
            </a:r>
          </a:p>
          <a:p>
            <a:pPr marL="0" indent="0">
              <a:buNone/>
            </a:pPr>
            <a:r>
              <a:rPr lang="en-US" sz="1800" dirty="0">
                <a:hlinkClick r:id="rId5"/>
              </a:rPr>
              <a:t>http://arx.sagepub.com/content/12/5/54.full.pdf+html</a:t>
            </a:r>
            <a:r>
              <a:rPr lang="en-US" sz="1800" dirty="0"/>
              <a:t>  (September 10, 2016</a:t>
            </a:r>
            <a:r>
              <a:rPr lang="en-US" sz="1800" dirty="0" smtClean="0"/>
              <a:t>)</a:t>
            </a:r>
          </a:p>
          <a:p>
            <a:pPr marL="0" indent="0">
              <a:buNone/>
            </a:pPr>
            <a:r>
              <a:rPr lang="en-US" sz="1800" dirty="0"/>
              <a:t>[5]</a:t>
            </a:r>
            <a:r>
              <a:rPr lang="de-DE" sz="1800" dirty="0"/>
              <a:t> </a:t>
            </a:r>
            <a:r>
              <a:rPr lang="de-DE" sz="1800" dirty="0" err="1"/>
              <a:t>Baowei</a:t>
            </a:r>
            <a:r>
              <a:rPr lang="de-DE" sz="1800" dirty="0"/>
              <a:t> Fei, Wan Sing </a:t>
            </a:r>
            <a:r>
              <a:rPr lang="de-DE" sz="1800" dirty="0" err="1"/>
              <a:t>Ng</a:t>
            </a:r>
            <a:r>
              <a:rPr lang="de-DE" sz="1800" dirty="0"/>
              <a:t>, </a:t>
            </a:r>
            <a:r>
              <a:rPr lang="de-DE" sz="1800" dirty="0" err="1"/>
              <a:t>Sunita</a:t>
            </a:r>
            <a:r>
              <a:rPr lang="de-DE" sz="1800" dirty="0"/>
              <a:t> </a:t>
            </a:r>
            <a:r>
              <a:rPr lang="de-DE" sz="1800" dirty="0" err="1"/>
              <a:t>Chauhan</a:t>
            </a:r>
            <a:r>
              <a:rPr lang="de-DE" sz="1800" dirty="0"/>
              <a:t>, </a:t>
            </a:r>
            <a:r>
              <a:rPr lang="de-DE" sz="1800" dirty="0" err="1"/>
              <a:t>Chee</a:t>
            </a:r>
            <a:r>
              <a:rPr lang="de-DE" sz="1800" dirty="0"/>
              <a:t> </a:t>
            </a:r>
            <a:r>
              <a:rPr lang="de-DE" sz="1800" dirty="0" err="1"/>
              <a:t>Keong</a:t>
            </a:r>
            <a:r>
              <a:rPr lang="de-DE" sz="1800" dirty="0"/>
              <a:t> </a:t>
            </a:r>
            <a:r>
              <a:rPr lang="de-DE" sz="1800" dirty="0" err="1"/>
              <a:t>Kwoh</a:t>
            </a:r>
            <a:r>
              <a:rPr lang="de-DE" sz="1800" dirty="0"/>
              <a:t>, </a:t>
            </a:r>
            <a:r>
              <a:rPr lang="en-US" sz="1800" dirty="0"/>
              <a:t>Reliability Engineering &amp; System Safety (</a:t>
            </a:r>
            <a:r>
              <a:rPr lang="es-ES_tradnl" sz="1800" dirty="0" err="1"/>
              <a:t>Elsevier</a:t>
            </a:r>
            <a:r>
              <a:rPr lang="es-ES_tradnl" sz="1800" dirty="0"/>
              <a:t>, </a:t>
            </a:r>
            <a:r>
              <a:rPr lang="es-ES_tradnl" sz="1800" dirty="0" err="1"/>
              <a:t>August</a:t>
            </a:r>
            <a:r>
              <a:rPr lang="es-ES_tradnl" sz="1800" dirty="0"/>
              <a:t> 2001), </a:t>
            </a:r>
            <a:r>
              <a:rPr lang="es-ES_tradnl" sz="1800" dirty="0" err="1"/>
              <a:t>Volume</a:t>
            </a:r>
            <a:r>
              <a:rPr lang="es-ES_tradnl" sz="1800" dirty="0"/>
              <a:t> 73, </a:t>
            </a:r>
            <a:r>
              <a:rPr lang="es-ES_tradnl" sz="1800" dirty="0" err="1"/>
              <a:t>Issue</a:t>
            </a:r>
            <a:r>
              <a:rPr lang="es-ES_tradnl" sz="1800" dirty="0"/>
              <a:t> 2, </a:t>
            </a:r>
            <a:r>
              <a:rPr lang="es-ES_tradnl" sz="1800" dirty="0" err="1"/>
              <a:t>Pages</a:t>
            </a:r>
            <a:r>
              <a:rPr lang="es-ES_tradnl" sz="1800" dirty="0"/>
              <a:t> 183-192</a:t>
            </a:r>
          </a:p>
          <a:p>
            <a:pPr marL="0" indent="0">
              <a:buNone/>
            </a:pPr>
            <a:r>
              <a:rPr lang="es-ES_tradnl" sz="1800" dirty="0"/>
              <a:t>[6] </a:t>
            </a:r>
            <a:r>
              <a:rPr lang="en-US" sz="1800" dirty="0">
                <a:hlinkClick r:id="rId6"/>
              </a:rPr>
              <a:t>http://www.intuitivesurgical.com</a:t>
            </a:r>
            <a:r>
              <a:rPr lang="en-US" sz="1800" dirty="0"/>
              <a:t> (September 16 2016)</a:t>
            </a:r>
          </a:p>
          <a:p>
            <a:pPr marL="0" indent="0">
              <a:buNone/>
            </a:pPr>
            <a:r>
              <a:rPr lang="en-US" sz="1800" dirty="0"/>
              <a:t>[7] Intuitive Surgical, Investor Presentation,  </a:t>
            </a:r>
            <a:r>
              <a:rPr lang="en-US" sz="1800" dirty="0">
                <a:hlinkClick r:id="rId7"/>
              </a:rPr>
              <a:t>http://investor.intuitivesurgical.com/phoenix.zhtml?c=122359&amp;p=irol-IRHome</a:t>
            </a:r>
            <a:r>
              <a:rPr lang="en-US" sz="1800" dirty="0"/>
              <a:t> (September 16, 2016)</a:t>
            </a:r>
          </a:p>
          <a:p>
            <a:pPr marL="0" indent="0">
              <a:buNone/>
            </a:pPr>
            <a:r>
              <a:rPr lang="en-US" sz="1800" dirty="0"/>
              <a:t>[8] Bruce Carlson, Over 232 Million Surgeries Performed Worldwide in 2013: Report, </a:t>
            </a:r>
            <a:r>
              <a:rPr lang="en-US" sz="1800" dirty="0">
                <a:hlinkClick r:id="rId8"/>
              </a:rPr>
              <a:t>http://www.kaloramainformation.com/about/release.asp?id=3519</a:t>
            </a:r>
            <a:r>
              <a:rPr lang="en-US" sz="1800" dirty="0"/>
              <a:t> (September 16, 2016</a:t>
            </a:r>
            <a:r>
              <a:rPr lang="en-US" sz="1800" dirty="0" smtClean="0"/>
              <a:t>)</a:t>
            </a:r>
          </a:p>
          <a:p>
            <a:pPr marL="0" indent="0">
              <a:buNone/>
            </a:pPr>
            <a:r>
              <a:rPr lang="en-US" sz="1800" dirty="0"/>
              <a:t>[9] Marshall Allen, How Many Die from Medical Mistakes in U.S. Hospitals?, </a:t>
            </a:r>
            <a:r>
              <a:rPr lang="en-US" sz="1800" dirty="0">
                <a:hlinkClick r:id="rId9"/>
              </a:rPr>
              <a:t>http://www.scientificamerican.com/article/how-many-die-from-medical-mistakes-in-us-hospitals/</a:t>
            </a:r>
            <a:r>
              <a:rPr lang="en-US" sz="1800" dirty="0"/>
              <a:t> (September 16, 2016)</a:t>
            </a:r>
          </a:p>
          <a:p>
            <a:pPr marL="0" indent="0">
              <a:buNone/>
            </a:pPr>
            <a:r>
              <a:rPr lang="en-US" sz="1800" dirty="0"/>
              <a:t>[10] Carol </a:t>
            </a:r>
            <a:r>
              <a:rPr lang="en-US" sz="1800" dirty="0" err="1"/>
              <a:t>Peckham</a:t>
            </a:r>
            <a:r>
              <a:rPr lang="en-US" sz="1800" dirty="0"/>
              <a:t>, Medscape Malpractice Report 2015: Why Most Doctors Get Sued, </a:t>
            </a:r>
            <a:r>
              <a:rPr lang="en-US" sz="1800" dirty="0">
                <a:hlinkClick r:id="rId10"/>
              </a:rPr>
              <a:t>http://www.medscape.com/features/slideshow/public/malpractice-report-2015</a:t>
            </a:r>
            <a:r>
              <a:rPr lang="en-US" sz="1800" dirty="0"/>
              <a:t> (September 22, 2016</a:t>
            </a:r>
            <a:r>
              <a:rPr lang="en-US" sz="1800" dirty="0" smtClean="0"/>
              <a:t>)</a:t>
            </a:r>
            <a:endParaRPr lang="en-US" sz="1800" dirty="0"/>
          </a:p>
          <a:p>
            <a:pPr marL="0" indent="0">
              <a:buNone/>
            </a:pPr>
            <a:endParaRPr lang="en-US" sz="1800" dirty="0"/>
          </a:p>
          <a:p>
            <a:pPr marL="0" indent="0">
              <a:buNone/>
            </a:pPr>
            <a:endParaRPr lang="en-US" sz="1700" dirty="0"/>
          </a:p>
        </p:txBody>
      </p:sp>
      <p:sp>
        <p:nvSpPr>
          <p:cNvPr id="4" name="Footer Placeholder 3"/>
          <p:cNvSpPr>
            <a:spLocks noGrp="1"/>
          </p:cNvSpPr>
          <p:nvPr>
            <p:ph type="ftr" sz="quarter" idx="11"/>
          </p:nvPr>
        </p:nvSpPr>
        <p:spPr/>
        <p:txBody>
          <a:bodyPr/>
          <a:lstStyle/>
          <a:p>
            <a:r>
              <a:rPr lang="en-US"/>
              <a:t>© 2016 Keith A. Pray</a:t>
            </a:r>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7122730" y="361950"/>
            <a:ext cx="2021270" cy="289823"/>
          </a:xfrm>
          <a:prstGeom prst="rect">
            <a:avLst/>
          </a:prstGeom>
          <a:noFill/>
        </p:spPr>
        <p:txBody>
          <a:bodyPr wrap="square" rtlCol="0">
            <a:spAutoFit/>
          </a:bodyPr>
          <a:lstStyle/>
          <a:p>
            <a:pPr>
              <a:lnSpc>
                <a:spcPct val="90000"/>
              </a:lnSpc>
            </a:pPr>
            <a:r>
              <a:rPr lang="en-US" sz="1400" dirty="0"/>
              <a:t>Kevin A. Valente-Comas</a:t>
            </a:r>
          </a:p>
        </p:txBody>
      </p:sp>
    </p:spTree>
    <p:extLst>
      <p:ext uri="{BB962C8B-B14F-4D97-AF65-F5344CB8AC3E}">
        <p14:creationId xmlns:p14="http://schemas.microsoft.com/office/powerpoint/2010/main" val="29948787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Autonomous car safety</a:t>
            </a:r>
            <a:endParaRPr lang="en-US" dirty="0"/>
          </a:p>
        </p:txBody>
      </p:sp>
      <p:sp>
        <p:nvSpPr>
          <p:cNvPr id="3" name="Content Placeholder 2"/>
          <p:cNvSpPr>
            <a:spLocks noGrp="1"/>
          </p:cNvSpPr>
          <p:nvPr>
            <p:ph sz="half" idx="1"/>
          </p:nvPr>
        </p:nvSpPr>
        <p:spPr>
          <a:xfrm>
            <a:off x="685800" y="2537137"/>
            <a:ext cx="3733800" cy="2168213"/>
          </a:xfrm>
        </p:spPr>
        <p:txBody>
          <a:bodyPr/>
          <a:lstStyle/>
          <a:p>
            <a:r>
              <a:rPr lang="en-US" dirty="0" smtClean="0"/>
              <a:t>How does it </a:t>
            </a:r>
            <a:r>
              <a:rPr lang="en-US" i="1" dirty="0" smtClean="0"/>
              <a:t>impact</a:t>
            </a:r>
            <a:r>
              <a:rPr lang="en-US" dirty="0" smtClean="0"/>
              <a:t> me?</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Nicholas S .Bradford</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a:t>
            </a:r>
            <a:endParaRPr lang="en-US" sz="1200" dirty="0">
              <a:solidFill>
                <a:schemeClr val="tx1"/>
              </a:solidFill>
            </a:endParaRPr>
          </a:p>
        </p:txBody>
      </p:sp>
      <p:pic>
        <p:nvPicPr>
          <p:cNvPr id="1026" name="Picture 2" descr="https://upload.wikimedia.org/wikipedia/commons/9/99/IIHS_Hyundai_Tucson_crash_t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150" y="1351265"/>
            <a:ext cx="4710430" cy="307355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8141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Image result for otto self driving trucks"/>
          <p:cNvPicPr>
            <a:picLocks noChangeAspect="1" noChangeArrowheads="1"/>
          </p:cNvPicPr>
          <p:nvPr/>
        </p:nvPicPr>
        <p:blipFill rotWithShape="1">
          <a:blip r:embed="rId3">
            <a:extLst>
              <a:ext uri="{28A0092B-C50C-407E-A947-70E740481C1C}">
                <a14:useLocalDpi xmlns:a14="http://schemas.microsoft.com/office/drawing/2010/main" val="0"/>
              </a:ext>
            </a:extLst>
          </a:blip>
          <a:srcRect l="4824" r="4784"/>
          <a:stretch/>
        </p:blipFill>
        <p:spPr bwMode="auto">
          <a:xfrm>
            <a:off x="6560959" y="1473201"/>
            <a:ext cx="2406503" cy="149754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Why autonomous vehicles?</a:t>
            </a:r>
          </a:p>
        </p:txBody>
      </p:sp>
      <p:sp>
        <p:nvSpPr>
          <p:cNvPr id="5" name="Footer Placeholder 4"/>
          <p:cNvSpPr>
            <a:spLocks noGrp="1"/>
          </p:cNvSpPr>
          <p:nvPr>
            <p:ph type="ftr" sz="quarter" idx="11"/>
          </p:nvPr>
        </p:nvSpPr>
        <p:spPr/>
        <p:txBody>
          <a:bodyPr/>
          <a:lstStyle/>
          <a:p>
            <a:r>
              <a:rPr lang="en-US" dirty="0"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pic>
        <p:nvPicPr>
          <p:cNvPr id="6146" name="Picture 2" descr="Google C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240" y="1473201"/>
            <a:ext cx="1996719" cy="149754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Nicholas S .Bradford</a:t>
            </a:r>
            <a:endParaRPr lang="en-US" sz="1400" dirty="0">
              <a:solidFill>
                <a:schemeClr val="tx1"/>
              </a:solidFill>
              <a:latin typeface="+mj-lt"/>
            </a:endParaRPr>
          </a:p>
        </p:txBody>
      </p:sp>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[2], [5], [7], [8], [9]</a:t>
            </a:r>
            <a:endParaRPr lang="en-US" sz="1200" dirty="0">
              <a:solidFill>
                <a:schemeClr val="tx1"/>
              </a:solidFill>
            </a:endParaRPr>
          </a:p>
        </p:txBody>
      </p:sp>
      <p:pic>
        <p:nvPicPr>
          <p:cNvPr id="6150" name="Picture 6" descr="Image result for uber self driving car"/>
          <p:cNvPicPr>
            <a:picLocks noChangeAspect="1" noChangeArrowheads="1"/>
          </p:cNvPicPr>
          <p:nvPr/>
        </p:nvPicPr>
        <p:blipFill rotWithShape="1">
          <a:blip r:embed="rId5">
            <a:extLst>
              <a:ext uri="{28A0092B-C50C-407E-A947-70E740481C1C}">
                <a14:useLocalDpi xmlns:a14="http://schemas.microsoft.com/office/drawing/2010/main" val="0"/>
              </a:ext>
            </a:extLst>
          </a:blip>
          <a:srcRect l="6550" t="13480" r="14230"/>
          <a:stretch/>
        </p:blipFill>
        <p:spPr bwMode="auto">
          <a:xfrm>
            <a:off x="4754879" y="2981504"/>
            <a:ext cx="1806079" cy="131566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6148" name="Picture 4" descr="Image result for tesla model 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1674" y="2981504"/>
            <a:ext cx="2385071" cy="13147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3" name="Content Placeholder 2"/>
          <p:cNvSpPr>
            <a:spLocks noGrp="1"/>
          </p:cNvSpPr>
          <p:nvPr>
            <p:ph sz="half" idx="1"/>
          </p:nvPr>
        </p:nvSpPr>
        <p:spPr>
          <a:xfrm>
            <a:off x="546099" y="2152649"/>
            <a:ext cx="4198063" cy="2552701"/>
          </a:xfrm>
        </p:spPr>
        <p:txBody>
          <a:bodyPr/>
          <a:lstStyle/>
          <a:p>
            <a:r>
              <a:rPr lang="en-US" dirty="0"/>
              <a:t>95% of accidents are because of human error</a:t>
            </a:r>
          </a:p>
          <a:p>
            <a:pPr lvl="1"/>
            <a:r>
              <a:rPr lang="en-US" dirty="0" smtClean="0"/>
              <a:t>30,000+ vehicle deaths/year</a:t>
            </a:r>
          </a:p>
          <a:p>
            <a:pPr lvl="1"/>
            <a:r>
              <a:rPr lang="en-US" dirty="0" smtClean="0"/>
              <a:t>$400 </a:t>
            </a:r>
            <a:r>
              <a:rPr lang="en-US" dirty="0"/>
              <a:t>billion+ </a:t>
            </a:r>
            <a:r>
              <a:rPr lang="en-US" dirty="0" smtClean="0"/>
              <a:t>damages </a:t>
            </a:r>
            <a:r>
              <a:rPr lang="en-US" dirty="0"/>
              <a:t>/</a:t>
            </a:r>
            <a:r>
              <a:rPr lang="en-US" dirty="0" smtClean="0"/>
              <a:t>year</a:t>
            </a:r>
          </a:p>
          <a:p>
            <a:r>
              <a:rPr lang="en-US" dirty="0" smtClean="0"/>
              <a:t>Google has 1 accident/1.3 million mi.</a:t>
            </a:r>
            <a:endParaRPr lang="en-US" dirty="0"/>
          </a:p>
        </p:txBody>
      </p:sp>
    </p:spTree>
    <p:extLst>
      <p:ext uri="{BB962C8B-B14F-4D97-AF65-F5344CB8AC3E}">
        <p14:creationId xmlns:p14="http://schemas.microsoft.com/office/powerpoint/2010/main" val="27352819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they work?</a:t>
            </a:r>
            <a:endParaRPr lang="en-US" dirty="0"/>
          </a:p>
        </p:txBody>
      </p:sp>
      <p:sp>
        <p:nvSpPr>
          <p:cNvPr id="3" name="Content Placeholder 2"/>
          <p:cNvSpPr>
            <a:spLocks noGrp="1"/>
          </p:cNvSpPr>
          <p:nvPr>
            <p:ph sz="half" idx="1"/>
          </p:nvPr>
        </p:nvSpPr>
        <p:spPr>
          <a:xfrm>
            <a:off x="685800" y="1352551"/>
            <a:ext cx="2534715" cy="3352800"/>
          </a:xfrm>
        </p:spPr>
        <p:txBody>
          <a:bodyPr/>
          <a:lstStyle/>
          <a:p>
            <a:r>
              <a:rPr lang="en-US" dirty="0" smtClean="0"/>
              <a:t>Sensors</a:t>
            </a:r>
          </a:p>
          <a:p>
            <a:pPr lvl="1"/>
            <a:r>
              <a:rPr lang="en-US" dirty="0" smtClean="0"/>
              <a:t>LIDAR</a:t>
            </a:r>
          </a:p>
          <a:p>
            <a:pPr lvl="1"/>
            <a:r>
              <a:rPr lang="en-US" dirty="0" smtClean="0"/>
              <a:t>Radar</a:t>
            </a:r>
          </a:p>
          <a:p>
            <a:pPr lvl="1"/>
            <a:r>
              <a:rPr lang="en-US" dirty="0" smtClean="0"/>
              <a:t>Cameras</a:t>
            </a:r>
          </a:p>
          <a:p>
            <a:pPr lvl="1"/>
            <a:r>
              <a:rPr lang="en-US" dirty="0" smtClean="0"/>
              <a:t>GPS</a:t>
            </a:r>
          </a:p>
          <a:p>
            <a:pPr lvl="1"/>
            <a:r>
              <a:rPr lang="en-US" dirty="0" smtClean="0"/>
              <a:t>Wheel encoders</a:t>
            </a:r>
          </a:p>
          <a:p>
            <a:r>
              <a:rPr lang="en-US" dirty="0" smtClean="0"/>
              <a:t>Limitations</a:t>
            </a:r>
          </a:p>
          <a:p>
            <a:pPr lvl="1"/>
            <a:r>
              <a:rPr lang="en-US" dirty="0" smtClean="0"/>
              <a:t>Unusual obstacles</a:t>
            </a:r>
          </a:p>
          <a:p>
            <a:pPr lvl="1"/>
            <a:r>
              <a:rPr lang="en-US" dirty="0" smtClean="0"/>
              <a:t>Police hand signals</a:t>
            </a:r>
          </a:p>
          <a:p>
            <a:pPr lvl="1"/>
            <a:r>
              <a:rPr lang="en-US" dirty="0" smtClean="0"/>
              <a:t>Heavy rain/snow</a:t>
            </a:r>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Nicholas S .Bradford</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[10], [11]</a:t>
            </a:r>
            <a:endParaRPr lang="en-US" sz="1200" dirty="0">
              <a:solidFill>
                <a:schemeClr val="tx1"/>
              </a:solidFill>
            </a:endParaRPr>
          </a:p>
        </p:txBody>
      </p:sp>
      <p:pic>
        <p:nvPicPr>
          <p:cNvPr id="7170" name="Picture 2" descr="http://spectrum.ieee.org/image/MTk0ODU0M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850" y="1506831"/>
            <a:ext cx="5289724" cy="287227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0377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a:t>
            </a:r>
            <a:endParaRPr lang="en-US" dirty="0"/>
          </a:p>
        </p:txBody>
      </p:sp>
      <p:sp>
        <p:nvSpPr>
          <p:cNvPr id="3" name="Content Placeholder 2"/>
          <p:cNvSpPr>
            <a:spLocks noGrp="1"/>
          </p:cNvSpPr>
          <p:nvPr>
            <p:ph sz="half" idx="1"/>
          </p:nvPr>
        </p:nvSpPr>
        <p:spPr>
          <a:xfrm>
            <a:off x="4648200" y="1286737"/>
            <a:ext cx="4038600" cy="3352800"/>
          </a:xfrm>
        </p:spPr>
        <p:txBody>
          <a:bodyPr>
            <a:normAutofit/>
          </a:bodyPr>
          <a:lstStyle/>
          <a:p>
            <a:r>
              <a:rPr lang="en-US" dirty="0" smtClean="0"/>
              <a:t>Automation Levels (2013 by NHTSA)</a:t>
            </a:r>
          </a:p>
          <a:p>
            <a:pPr lvl="1"/>
            <a:r>
              <a:rPr lang="en-US" dirty="0" smtClean="0"/>
              <a:t>0: No automation</a:t>
            </a:r>
          </a:p>
          <a:p>
            <a:pPr lvl="1"/>
            <a:r>
              <a:rPr lang="en-US" dirty="0" smtClean="0"/>
              <a:t>1: Function-specific</a:t>
            </a:r>
          </a:p>
          <a:p>
            <a:pPr lvl="3"/>
            <a:r>
              <a:rPr lang="en-US" dirty="0" smtClean="0"/>
              <a:t>brake-assist</a:t>
            </a:r>
          </a:p>
          <a:p>
            <a:pPr lvl="1"/>
            <a:r>
              <a:rPr lang="en-US" dirty="0" smtClean="0"/>
              <a:t>2: Combined function</a:t>
            </a:r>
          </a:p>
          <a:p>
            <a:pPr lvl="3"/>
            <a:r>
              <a:rPr lang="en-US" dirty="0" smtClean="0"/>
              <a:t>adaptive cruise control, lane centering</a:t>
            </a:r>
          </a:p>
          <a:p>
            <a:pPr lvl="1"/>
            <a:r>
              <a:rPr lang="en-US" dirty="0" smtClean="0"/>
              <a:t>3: Limited self-driving</a:t>
            </a:r>
          </a:p>
          <a:p>
            <a:pPr lvl="3"/>
            <a:r>
              <a:rPr lang="en-US" dirty="0" smtClean="0"/>
              <a:t>Tesla Autopilot</a:t>
            </a:r>
          </a:p>
          <a:p>
            <a:pPr lvl="1"/>
            <a:r>
              <a:rPr lang="en-US" dirty="0" smtClean="0"/>
              <a:t>4: Full automation</a:t>
            </a:r>
          </a:p>
          <a:p>
            <a:pPr lvl="3"/>
            <a:r>
              <a:rPr lang="en-US" dirty="0" smtClean="0"/>
              <a:t>Google car</a:t>
            </a:r>
            <a:endParaRPr lang="en-US" dirty="0"/>
          </a:p>
        </p:txBody>
      </p:sp>
      <p:sp>
        <p:nvSpPr>
          <p:cNvPr id="4" name="Content Placeholder 3"/>
          <p:cNvSpPr>
            <a:spLocks noGrp="1"/>
          </p:cNvSpPr>
          <p:nvPr>
            <p:ph sz="half" idx="2"/>
          </p:nvPr>
        </p:nvSpPr>
        <p:spPr>
          <a:xfrm>
            <a:off x="685800" y="1276350"/>
            <a:ext cx="3683000" cy="3352800"/>
          </a:xfrm>
        </p:spPr>
        <p:txBody>
          <a:bodyPr>
            <a:normAutofit/>
          </a:bodyPr>
          <a:lstStyle/>
          <a:p>
            <a:r>
              <a:rPr lang="en-US" dirty="0" smtClean="0"/>
              <a:t>8 states (and D.C.) now have legislation:</a:t>
            </a:r>
          </a:p>
          <a:p>
            <a:pPr lvl="1"/>
            <a:r>
              <a:rPr lang="en-US" dirty="0" smtClean="0"/>
              <a:t>Nevada, California</a:t>
            </a:r>
            <a:r>
              <a:rPr lang="en-US" dirty="0"/>
              <a:t>, Florida, Louisiana, Michigan, North Dakota, </a:t>
            </a:r>
            <a:r>
              <a:rPr lang="en-US" dirty="0" smtClean="0"/>
              <a:t>Tennessee, Utah, and </a:t>
            </a:r>
            <a:r>
              <a:rPr lang="en-US" dirty="0"/>
              <a:t>Washington D.C</a:t>
            </a:r>
            <a:r>
              <a:rPr lang="en-US" dirty="0" smtClean="0"/>
              <a:t>.</a:t>
            </a:r>
          </a:p>
          <a:p>
            <a:pPr lvl="1"/>
            <a:r>
              <a:rPr lang="en-US" dirty="0" smtClean="0"/>
              <a:t>Typically requires </a:t>
            </a:r>
            <a:r>
              <a:rPr lang="en-US" dirty="0"/>
              <a:t>human </a:t>
            </a:r>
            <a:r>
              <a:rPr lang="en-US" dirty="0" smtClean="0"/>
              <a:t>operator</a:t>
            </a:r>
            <a:endParaRPr lang="en-US" dirty="0"/>
          </a:p>
        </p:txBody>
      </p:sp>
      <p:sp>
        <p:nvSpPr>
          <p:cNvPr id="5" name="Footer Placeholder 4"/>
          <p:cNvSpPr>
            <a:spLocks noGrp="1"/>
          </p:cNvSpPr>
          <p:nvPr>
            <p:ph type="ftr" sz="quarter" idx="11"/>
          </p:nvPr>
        </p:nvSpPr>
        <p:spPr/>
        <p:txBody>
          <a:bodyPr/>
          <a:lstStyle/>
          <a:p>
            <a:r>
              <a:rPr lang="en-US" dirty="0"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Nicholas S .Bradford</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[4], [6]</a:t>
            </a:r>
            <a:endParaRPr lang="en-US" sz="1200" dirty="0">
              <a:solidFill>
                <a:schemeClr val="tx1"/>
              </a:solidFill>
            </a:endParaRPr>
          </a:p>
        </p:txBody>
      </p:sp>
    </p:spTree>
    <p:extLst>
      <p:ext uri="{BB962C8B-B14F-4D97-AF65-F5344CB8AC3E}">
        <p14:creationId xmlns:p14="http://schemas.microsoft.com/office/powerpoint/2010/main" val="1269904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responsible for a crash?</a:t>
            </a:r>
            <a:endParaRPr lang="en-US" dirty="0"/>
          </a:p>
        </p:txBody>
      </p:sp>
      <p:sp>
        <p:nvSpPr>
          <p:cNvPr id="3" name="Content Placeholder 2"/>
          <p:cNvSpPr>
            <a:spLocks noGrp="1"/>
          </p:cNvSpPr>
          <p:nvPr>
            <p:ph sz="half" idx="1"/>
          </p:nvPr>
        </p:nvSpPr>
        <p:spPr>
          <a:xfrm>
            <a:off x="685800" y="1911349"/>
            <a:ext cx="3733800" cy="2794001"/>
          </a:xfrm>
        </p:spPr>
        <p:txBody>
          <a:bodyPr/>
          <a:lstStyle/>
          <a:p>
            <a:r>
              <a:rPr lang="en-US" dirty="0" smtClean="0"/>
              <a:t>The company’s software?</a:t>
            </a:r>
          </a:p>
          <a:p>
            <a:pPr lvl="1"/>
            <a:r>
              <a:rPr lang="en-US" dirty="0" smtClean="0"/>
              <a:t>Still waiting for a lawsuit…</a:t>
            </a:r>
          </a:p>
          <a:p>
            <a:pPr lvl="1"/>
            <a:r>
              <a:rPr lang="en-US" dirty="0" smtClean="0"/>
              <a:t>Different Levels make things tricky</a:t>
            </a:r>
          </a:p>
          <a:p>
            <a:r>
              <a:rPr lang="en-US" dirty="0" smtClean="0"/>
              <a:t>States have all the power</a:t>
            </a:r>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Nicholas S .Bradford</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[7]</a:t>
            </a:r>
            <a:endParaRPr lang="en-US" sz="1200" dirty="0">
              <a:solidFill>
                <a:schemeClr val="tx1"/>
              </a:solidFill>
            </a:endParaRPr>
          </a:p>
        </p:txBody>
      </p:sp>
      <p:pic>
        <p:nvPicPr>
          <p:cNvPr id="3074" name="Picture 2" descr="Image result for nhts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2" y="1731334"/>
            <a:ext cx="3623410" cy="205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7582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772400" cy="708946"/>
          </a:xfrm>
        </p:spPr>
        <p:txBody>
          <a:bodyPr/>
          <a:lstStyle/>
          <a:p>
            <a:r>
              <a:rPr lang="en-US" dirty="0" smtClean="0"/>
              <a:t>Timeline of </a:t>
            </a:r>
            <a:r>
              <a:rPr lang="en-US" dirty="0" err="1" smtClean="0"/>
              <a:t>U.s.</a:t>
            </a:r>
            <a:r>
              <a:rPr lang="en-US" dirty="0" smtClean="0"/>
              <a:t> vehicle fatalities</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1022350"/>
            <a:ext cx="7880350" cy="3313745"/>
          </a:xfrm>
        </p:spPr>
      </p:pic>
      <p:sp>
        <p:nvSpPr>
          <p:cNvPr id="4" name="Content Placeholder 3"/>
          <p:cNvSpPr>
            <a:spLocks noGrp="1"/>
          </p:cNvSpPr>
          <p:nvPr>
            <p:ph sz="half" idx="2"/>
          </p:nvPr>
        </p:nvSpPr>
        <p:spPr>
          <a:xfrm>
            <a:off x="914400" y="1116876"/>
            <a:ext cx="3733800" cy="356996"/>
          </a:xfrm>
        </p:spPr>
        <p:txBody>
          <a:bodyPr/>
          <a:lstStyle/>
          <a:p>
            <a:pPr marL="0" indent="0">
              <a:buNone/>
            </a:pPr>
            <a:r>
              <a:rPr lang="en-US" sz="1600" u="sng" dirty="0" smtClean="0">
                <a:solidFill>
                  <a:srgbClr val="FF0000"/>
                </a:solidFill>
              </a:rPr>
              <a:t>1934: First crash test (GM)</a:t>
            </a:r>
            <a:endParaRPr lang="en-US" sz="1600" u="sng" dirty="0">
              <a:solidFill>
                <a:srgbClr val="FF0000"/>
              </a:solidFill>
            </a:endParaRPr>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8" name="Content Placeholder 3"/>
          <p:cNvSpPr txBox="1">
            <a:spLocks/>
          </p:cNvSpPr>
          <p:nvPr/>
        </p:nvSpPr>
        <p:spPr>
          <a:xfrm>
            <a:off x="4941443" y="1116876"/>
            <a:ext cx="3733800" cy="356996"/>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9pPr>
          </a:lstStyle>
          <a:p>
            <a:pPr marL="0" indent="0">
              <a:buFont typeface="Arial" pitchFamily="34" charset="0"/>
              <a:buNone/>
            </a:pPr>
            <a:r>
              <a:rPr lang="en-US" sz="1600" u="sng" dirty="0" smtClean="0">
                <a:solidFill>
                  <a:srgbClr val="FF0000"/>
                </a:solidFill>
              </a:rPr>
              <a:t>1994: Crash tests are mandatory</a:t>
            </a:r>
            <a:endParaRPr lang="en-US" sz="1600" u="sng" dirty="0">
              <a:solidFill>
                <a:srgbClr val="FF0000"/>
              </a:solidFill>
            </a:endParaRPr>
          </a:p>
        </p:txBody>
      </p:sp>
      <p:cxnSp>
        <p:nvCxnSpPr>
          <p:cNvPr id="10" name="Straight Connector 9"/>
          <p:cNvCxnSpPr/>
          <p:nvPr/>
        </p:nvCxnSpPr>
        <p:spPr>
          <a:xfrm flipV="1">
            <a:off x="2055241" y="1346201"/>
            <a:ext cx="0" cy="2857499"/>
          </a:xfrm>
          <a:prstGeom prst="line">
            <a:avLst/>
          </a:prstGeom>
          <a:ln w="19050">
            <a:solidFill>
              <a:srgbClr val="FFC000"/>
            </a:solidFill>
            <a:miter lim="800000"/>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Nicholas S .Bradford</a:t>
            </a:r>
            <a:endParaRPr lang="en-US" sz="1400" dirty="0">
              <a:solidFill>
                <a:schemeClr val="tx1"/>
              </a:solidFill>
              <a:latin typeface="+mj-lt"/>
            </a:endParaRPr>
          </a:p>
        </p:txBody>
      </p:sp>
      <p:sp>
        <p:nvSpPr>
          <p:cNvPr id="13" name="TextBox 12"/>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[13]</a:t>
            </a:r>
            <a:endParaRPr lang="en-US" sz="1200" dirty="0">
              <a:solidFill>
                <a:schemeClr val="tx1"/>
              </a:solidFill>
            </a:endParaRPr>
          </a:p>
        </p:txBody>
      </p:sp>
      <p:cxnSp>
        <p:nvCxnSpPr>
          <p:cNvPr id="18" name="Straight Connector 17"/>
          <p:cNvCxnSpPr/>
          <p:nvPr/>
        </p:nvCxnSpPr>
        <p:spPr>
          <a:xfrm flipV="1">
            <a:off x="6956679" y="1346201"/>
            <a:ext cx="0" cy="2857499"/>
          </a:xfrm>
          <a:prstGeom prst="line">
            <a:avLst/>
          </a:prstGeom>
          <a:ln w="19050">
            <a:solidFill>
              <a:srgbClr val="FFC000"/>
            </a:solidFill>
            <a:miter lim="800000"/>
          </a:ln>
        </p:spPr>
        <p:style>
          <a:lnRef idx="1">
            <a:schemeClr val="accent1"/>
          </a:lnRef>
          <a:fillRef idx="0">
            <a:schemeClr val="accent1"/>
          </a:fillRef>
          <a:effectRef idx="0">
            <a:schemeClr val="accent1"/>
          </a:effectRef>
          <a:fontRef idx="minor">
            <a:schemeClr val="tx1"/>
          </a:fontRef>
        </p:style>
      </p:cxnSp>
      <p:sp>
        <p:nvSpPr>
          <p:cNvPr id="19" name="Content Placeholder 3"/>
          <p:cNvSpPr txBox="1">
            <a:spLocks/>
          </p:cNvSpPr>
          <p:nvPr/>
        </p:nvSpPr>
        <p:spPr>
          <a:xfrm>
            <a:off x="1733550" y="4527262"/>
            <a:ext cx="3289299" cy="356996"/>
          </a:xfrm>
          <a:prstGeom prst="rect">
            <a:avLst/>
          </a:prstGeom>
        </p:spPr>
        <p:txBody>
          <a:bodyPr vert="horz" lIns="91436" tIns="45718" rIns="91436" bIns="45718" rtlCol="0">
            <a:normAutofit fontScale="925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9pPr>
          </a:lstStyle>
          <a:p>
            <a:pPr marL="0" indent="0">
              <a:buFont typeface="Arial" pitchFamily="34" charset="0"/>
              <a:buNone/>
            </a:pPr>
            <a:r>
              <a:rPr lang="en-US" sz="1600" u="sng" dirty="0" smtClean="0"/>
              <a:t>1959: First 3-point seat belts (Volvo)</a:t>
            </a:r>
            <a:endParaRPr lang="en-US" sz="1600" u="sng" dirty="0"/>
          </a:p>
        </p:txBody>
      </p:sp>
      <p:sp>
        <p:nvSpPr>
          <p:cNvPr id="20" name="Content Placeholder 3"/>
          <p:cNvSpPr txBox="1">
            <a:spLocks/>
          </p:cNvSpPr>
          <p:nvPr/>
        </p:nvSpPr>
        <p:spPr>
          <a:xfrm>
            <a:off x="5623560" y="4524497"/>
            <a:ext cx="3117850" cy="356996"/>
          </a:xfrm>
          <a:prstGeom prst="rect">
            <a:avLst/>
          </a:prstGeom>
        </p:spPr>
        <p:txBody>
          <a:bodyPr vert="horz" lIns="91436" tIns="45718" rIns="91436" bIns="45718" rtlCol="0">
            <a:no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9pPr>
          </a:lstStyle>
          <a:p>
            <a:pPr marL="0" indent="0">
              <a:buFont typeface="Arial" pitchFamily="34" charset="0"/>
              <a:buNone/>
            </a:pPr>
            <a:r>
              <a:rPr lang="en-US" sz="1600" u="sng" dirty="0" smtClean="0"/>
              <a:t>1995: Seat belt laws in 49 states</a:t>
            </a:r>
            <a:endParaRPr lang="en-US" sz="1600" u="sng" dirty="0"/>
          </a:p>
        </p:txBody>
      </p:sp>
      <p:cxnSp>
        <p:nvCxnSpPr>
          <p:cNvPr id="23" name="Straight Connector 22"/>
          <p:cNvCxnSpPr/>
          <p:nvPr/>
        </p:nvCxnSpPr>
        <p:spPr>
          <a:xfrm flipV="1">
            <a:off x="4157091" y="4336096"/>
            <a:ext cx="0" cy="248604"/>
          </a:xfrm>
          <a:prstGeom prst="line">
            <a:avLst/>
          </a:prstGeom>
          <a:ln w="19050">
            <a:solidFill>
              <a:srgbClr val="FFC000"/>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007225" y="4336096"/>
            <a:ext cx="0" cy="281946"/>
          </a:xfrm>
          <a:prstGeom prst="line">
            <a:avLst/>
          </a:prstGeom>
          <a:ln w="19050">
            <a:solidFill>
              <a:srgbClr val="FFC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277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Tesla Fatal accident (May 7</a:t>
            </a:r>
            <a:r>
              <a:rPr lang="en-US" baseline="30000" dirty="0" smtClean="0"/>
              <a:t>th</a:t>
            </a:r>
            <a:r>
              <a:rPr lang="en-US" dirty="0" smtClean="0"/>
              <a:t> 2016)</a:t>
            </a:r>
            <a:endParaRPr lang="en-US" dirty="0"/>
          </a:p>
        </p:txBody>
      </p:sp>
      <p:sp>
        <p:nvSpPr>
          <p:cNvPr id="3" name="Content Placeholder 2"/>
          <p:cNvSpPr>
            <a:spLocks noGrp="1"/>
          </p:cNvSpPr>
          <p:nvPr>
            <p:ph sz="half" idx="1"/>
          </p:nvPr>
        </p:nvSpPr>
        <p:spPr>
          <a:xfrm>
            <a:off x="685800" y="1352551"/>
            <a:ext cx="3810000" cy="3352800"/>
          </a:xfrm>
        </p:spPr>
        <p:txBody>
          <a:bodyPr>
            <a:normAutofit/>
          </a:bodyPr>
          <a:lstStyle/>
          <a:p>
            <a:r>
              <a:rPr lang="en-US" dirty="0" smtClean="0"/>
              <a:t>Tesla Model S using Autopilot</a:t>
            </a:r>
          </a:p>
          <a:p>
            <a:pPr lvl="1"/>
            <a:r>
              <a:rPr lang="en-US" dirty="0" smtClean="0"/>
              <a:t>Trailer too high for forward radar</a:t>
            </a:r>
          </a:p>
          <a:p>
            <a:pPr lvl="1"/>
            <a:r>
              <a:rPr lang="en-US" dirty="0" smtClean="0"/>
              <a:t>White background blended in with sky</a:t>
            </a:r>
          </a:p>
          <a:p>
            <a:r>
              <a:rPr lang="en-US" dirty="0" smtClean="0"/>
              <a:t>First U.S. Autonomous Car fatality</a:t>
            </a:r>
          </a:p>
          <a:p>
            <a:pPr lvl="1"/>
            <a:r>
              <a:rPr lang="en-US" dirty="0" smtClean="0"/>
              <a:t>130 million miles driven with Autopilot</a:t>
            </a:r>
          </a:p>
          <a:p>
            <a:pPr lvl="1"/>
            <a:r>
              <a:rPr lang="en-US" dirty="0" smtClean="0"/>
              <a:t>U.S. </a:t>
            </a:r>
            <a:r>
              <a:rPr lang="en-US" dirty="0" err="1" smtClean="0"/>
              <a:t>Avg</a:t>
            </a:r>
            <a:r>
              <a:rPr lang="en-US" dirty="0" smtClean="0"/>
              <a:t>: 1 fatality/94 million miles</a:t>
            </a:r>
          </a:p>
          <a:p>
            <a:r>
              <a:rPr lang="en-US" dirty="0" smtClean="0"/>
              <a:t>Exposed lack of regulations</a:t>
            </a:r>
          </a:p>
          <a:p>
            <a:pPr lvl="1"/>
            <a:r>
              <a:rPr lang="en-US" dirty="0" smtClean="0"/>
              <a:t>Family may have grounds to sue?</a:t>
            </a:r>
          </a:p>
          <a:p>
            <a:r>
              <a:rPr lang="en-US" dirty="0" smtClean="0"/>
              <a:t>Tesla is upgrading radar capability</a:t>
            </a:r>
            <a:endParaRPr lang="en-US" dirty="0"/>
          </a:p>
        </p:txBody>
      </p:sp>
      <p:sp>
        <p:nvSpPr>
          <p:cNvPr id="5" name="Footer Placeholder 4"/>
          <p:cNvSpPr>
            <a:spLocks noGrp="1"/>
          </p:cNvSpPr>
          <p:nvPr>
            <p:ph type="ftr" sz="quarter" idx="11"/>
          </p:nvPr>
        </p:nvSpPr>
        <p:spPr/>
        <p:txBody>
          <a:bodyPr/>
          <a:lstStyle/>
          <a:p>
            <a:r>
              <a:rPr lang="en-US" dirty="0"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Nicholas S .Bradford</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[2], [3], [11]</a:t>
            </a:r>
            <a:endParaRPr lang="en-US" sz="1200" dirty="0">
              <a:solidFill>
                <a:schemeClr val="tx1"/>
              </a:solidFill>
            </a:endParaRPr>
          </a:p>
        </p:txBody>
      </p:sp>
      <p:pic>
        <p:nvPicPr>
          <p:cNvPr id="2052" name="Picture 4" descr="https://img.washingtonpost.com/wp-apps/imrs.php?src=https://img.washingtonpost.com/blogs/the-switch/files/2016/06/Teslareconstruction.jpg&amp;w=14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49" y="1524000"/>
            <a:ext cx="4296047" cy="27241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6318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sp>
        <p:nvSpPr>
          <p:cNvPr id="9" name="TextBox 8"/>
          <p:cNvSpPr txBox="1"/>
          <p:nvPr/>
        </p:nvSpPr>
        <p:spPr>
          <a:xfrm>
            <a:off x="2660679" y="4651659"/>
            <a:ext cx="4253087" cy="346249"/>
          </a:xfrm>
          <a:prstGeom prst="rect">
            <a:avLst/>
          </a:prstGeom>
          <a:noFill/>
        </p:spPr>
        <p:txBody>
          <a:bodyPr wrap="none" rtlCol="0">
            <a:spAutoFit/>
          </a:bodyPr>
          <a:lstStyle/>
          <a:p>
            <a:pPr>
              <a:lnSpc>
                <a:spcPct val="90000"/>
              </a:lnSpc>
            </a:pPr>
            <a:r>
              <a:rPr lang="en-US" dirty="0">
                <a:hlinkClick r:id="rId3"/>
              </a:rPr>
              <a:t>http://pbfcomics.com/</a:t>
            </a:r>
            <a:r>
              <a:rPr lang="en-US" dirty="0" smtClean="0">
                <a:hlinkClick r:id="rId3"/>
              </a:rPr>
              <a:t>197</a:t>
            </a:r>
            <a:r>
              <a:rPr lang="en-US" dirty="0" smtClean="0"/>
              <a:t> (2014-09-26)</a:t>
            </a:r>
            <a:endParaRPr lang="en-US" dirty="0"/>
          </a:p>
        </p:txBody>
      </p:sp>
      <p:pic>
        <p:nvPicPr>
          <p:cNvPr id="8" name="Picture 7" descr="PBF197-Automatic_Busines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7750"/>
            <a:ext cx="9144000" cy="30480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policy released Sept. 20</a:t>
            </a:r>
            <a:r>
              <a:rPr lang="en-US" baseline="30000" dirty="0" smtClean="0"/>
              <a:t>th</a:t>
            </a:r>
            <a:r>
              <a:rPr lang="en-US" dirty="0" smtClean="0"/>
              <a:t> 2016</a:t>
            </a:r>
            <a:endParaRPr lang="en-US" dirty="0"/>
          </a:p>
        </p:txBody>
      </p:sp>
      <p:sp>
        <p:nvSpPr>
          <p:cNvPr id="3" name="Content Placeholder 2"/>
          <p:cNvSpPr>
            <a:spLocks noGrp="1"/>
          </p:cNvSpPr>
          <p:nvPr>
            <p:ph sz="half" idx="1"/>
          </p:nvPr>
        </p:nvSpPr>
        <p:spPr>
          <a:xfrm>
            <a:off x="685800" y="1352551"/>
            <a:ext cx="4038600" cy="3352800"/>
          </a:xfrm>
        </p:spPr>
        <p:txBody>
          <a:bodyPr>
            <a:normAutofit/>
          </a:bodyPr>
          <a:lstStyle/>
          <a:p>
            <a:r>
              <a:rPr lang="en-US" dirty="0" smtClean="0"/>
              <a:t>“There </a:t>
            </a:r>
            <a:r>
              <a:rPr lang="en-US" dirty="0"/>
              <a:t>has been a strong call from state and local governments, industry, safety experts, </a:t>
            </a:r>
            <a:r>
              <a:rPr lang="en-US" dirty="0" smtClean="0"/>
              <a:t>and </a:t>
            </a:r>
            <a:r>
              <a:rPr lang="en-US" dirty="0"/>
              <a:t>average Americans to establish a clear policy for the deployment of automated </a:t>
            </a:r>
            <a:r>
              <a:rPr lang="en-US" dirty="0" smtClean="0"/>
              <a:t>vehicles” – DOT Secretary </a:t>
            </a:r>
            <a:r>
              <a:rPr lang="en-US" dirty="0"/>
              <a:t>Foxx.</a:t>
            </a:r>
          </a:p>
          <a:p>
            <a:r>
              <a:rPr lang="en-US" dirty="0" smtClean="0"/>
              <a:t>15 </a:t>
            </a:r>
            <a:r>
              <a:rPr lang="en-US" dirty="0"/>
              <a:t>Point Safety </a:t>
            </a:r>
            <a:r>
              <a:rPr lang="en-US" dirty="0" smtClean="0"/>
              <a:t>Assessment</a:t>
            </a:r>
          </a:p>
          <a:p>
            <a:pPr lvl="1"/>
            <a:r>
              <a:rPr lang="en-US" dirty="0" smtClean="0"/>
              <a:t>To aid manufacturers in developing, testing, </a:t>
            </a:r>
            <a:r>
              <a:rPr lang="en-US" dirty="0"/>
              <a:t>and </a:t>
            </a:r>
            <a:r>
              <a:rPr lang="en-US" dirty="0" smtClean="0"/>
              <a:t>deploying autonomous cars</a:t>
            </a:r>
            <a:endParaRPr lang="en-US" dirty="0"/>
          </a:p>
          <a:p>
            <a:r>
              <a:rPr lang="en-US" dirty="0"/>
              <a:t>Model State </a:t>
            </a:r>
            <a:r>
              <a:rPr lang="en-US" dirty="0" smtClean="0"/>
              <a:t>Policy </a:t>
            </a:r>
          </a:p>
          <a:p>
            <a:pPr lvl="1"/>
            <a:r>
              <a:rPr lang="en-US" dirty="0" smtClean="0"/>
              <a:t>Goal is a </a:t>
            </a:r>
            <a:r>
              <a:rPr lang="en-US" dirty="0"/>
              <a:t>consistent national </a:t>
            </a:r>
            <a:r>
              <a:rPr lang="en-US" dirty="0" smtClean="0"/>
              <a:t>framework</a:t>
            </a:r>
            <a:endParaRPr lang="en-US" dirty="0"/>
          </a:p>
        </p:txBody>
      </p:sp>
      <p:sp>
        <p:nvSpPr>
          <p:cNvPr id="5" name="Footer Placeholder 4"/>
          <p:cNvSpPr>
            <a:spLocks noGrp="1"/>
          </p:cNvSpPr>
          <p:nvPr>
            <p:ph type="ftr" sz="quarter" idx="11"/>
          </p:nvPr>
        </p:nvSpPr>
        <p:spPr/>
        <p:txBody>
          <a:bodyPr/>
          <a:lstStyle/>
          <a:p>
            <a:r>
              <a:rPr lang="en-US" dirty="0"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Nicholas S .Bradford</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[5]</a:t>
            </a:r>
            <a:endParaRPr lang="en-US" sz="1200" dirty="0">
              <a:solidFill>
                <a:schemeClr val="tx1"/>
              </a:solidFill>
            </a:endParaRPr>
          </a:p>
        </p:txBody>
      </p:sp>
      <p:pic>
        <p:nvPicPr>
          <p:cNvPr id="9" name="Picture 2" descr="Image result for nhts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2" y="1731334"/>
            <a:ext cx="3623410" cy="205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9681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future questions</a:t>
            </a:r>
            <a:endParaRPr lang="en-US" dirty="0"/>
          </a:p>
        </p:txBody>
      </p:sp>
      <p:sp>
        <p:nvSpPr>
          <p:cNvPr id="3" name="Content Placeholder 2"/>
          <p:cNvSpPr>
            <a:spLocks noGrp="1"/>
          </p:cNvSpPr>
          <p:nvPr>
            <p:ph sz="half" idx="1"/>
          </p:nvPr>
        </p:nvSpPr>
        <p:spPr>
          <a:xfrm>
            <a:off x="685800" y="1352551"/>
            <a:ext cx="4241800" cy="3352800"/>
          </a:xfrm>
        </p:spPr>
        <p:txBody>
          <a:bodyPr>
            <a:normAutofit/>
          </a:bodyPr>
          <a:lstStyle/>
          <a:p>
            <a:r>
              <a:rPr lang="en-US" dirty="0" smtClean="0"/>
              <a:t>Standardize laws and liability </a:t>
            </a:r>
            <a:r>
              <a:rPr lang="en-US" dirty="0" smtClean="0">
                <a:sym typeface="Wingdings" panose="05000000000000000000" pitchFamily="2" charset="2"/>
              </a:rPr>
              <a:t> increased safety for everyone</a:t>
            </a:r>
          </a:p>
          <a:p>
            <a:pPr lvl="1"/>
            <a:r>
              <a:rPr lang="en-US" dirty="0" smtClean="0">
                <a:sym typeface="Wingdings" panose="05000000000000000000" pitchFamily="2" charset="2"/>
              </a:rPr>
              <a:t>More experimentation  improvements</a:t>
            </a:r>
            <a:endParaRPr lang="en-US" dirty="0" smtClean="0"/>
          </a:p>
          <a:p>
            <a:r>
              <a:rPr lang="en-US" dirty="0" smtClean="0"/>
              <a:t>Should car collide with a bus or with a pedestrian?</a:t>
            </a:r>
          </a:p>
          <a:p>
            <a:pPr lvl="1"/>
            <a:r>
              <a:rPr lang="en-US" dirty="0" smtClean="0"/>
              <a:t>Unified heuristic for least expected damage</a:t>
            </a:r>
          </a:p>
          <a:p>
            <a:r>
              <a:rPr lang="en-US" dirty="0"/>
              <a:t>Should cars in the future even allow humans to drive?</a:t>
            </a:r>
          </a:p>
          <a:p>
            <a:pPr lvl="1"/>
            <a:r>
              <a:rPr lang="en-US" dirty="0"/>
              <a:t>Yes, but only in extreme cases</a:t>
            </a:r>
          </a:p>
          <a:p>
            <a:pPr lvl="1"/>
            <a:r>
              <a:rPr lang="en-US" dirty="0" smtClean="0"/>
              <a:t>Most </a:t>
            </a:r>
            <a:r>
              <a:rPr lang="en-US" dirty="0"/>
              <a:t>people </a:t>
            </a:r>
            <a:r>
              <a:rPr lang="en-US" dirty="0" smtClean="0"/>
              <a:t>should get </a:t>
            </a:r>
            <a:r>
              <a:rPr lang="en-US" dirty="0"/>
              <a:t>by with robot Uber</a:t>
            </a:r>
          </a:p>
          <a:p>
            <a:pPr lvl="1"/>
            <a:endParaRPr lang="en-US" dirty="0"/>
          </a:p>
        </p:txBody>
      </p:sp>
      <p:sp>
        <p:nvSpPr>
          <p:cNvPr id="5" name="Footer Placeholder 4"/>
          <p:cNvSpPr>
            <a:spLocks noGrp="1"/>
          </p:cNvSpPr>
          <p:nvPr>
            <p:ph type="ftr" sz="quarter" idx="11"/>
          </p:nvPr>
        </p:nvSpPr>
        <p:spPr/>
        <p:txBody>
          <a:bodyPr/>
          <a:lstStyle/>
          <a:p>
            <a:r>
              <a:rPr lang="en-US" dirty="0"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Nicholas S .Bradford</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[7]</a:t>
            </a:r>
            <a:endParaRPr lang="en-US" sz="1200" dirty="0">
              <a:solidFill>
                <a:schemeClr val="tx1"/>
              </a:solidFill>
            </a:endParaRPr>
          </a:p>
        </p:txBody>
      </p:sp>
      <p:pic>
        <p:nvPicPr>
          <p:cNvPr id="9" name="Picture 2" descr="Google 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8561" y="1546669"/>
            <a:ext cx="3525773" cy="264433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0925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150946"/>
            <a:ext cx="7772400" cy="3352800"/>
          </a:xfrm>
        </p:spPr>
        <p:txBody>
          <a:bodyPr>
            <a:noAutofit/>
          </a:bodyPr>
          <a:lstStyle/>
          <a:p>
            <a:pPr marL="0" indent="0">
              <a:lnSpc>
                <a:spcPct val="70000"/>
              </a:lnSpc>
              <a:buNone/>
            </a:pPr>
            <a:r>
              <a:rPr lang="en-US" sz="800" dirty="0" smtClean="0"/>
              <a:t>[1] </a:t>
            </a:r>
            <a:r>
              <a:rPr lang="en-US" sz="800" dirty="0"/>
              <a:t>Frontal offset crash test of a Hyundai </a:t>
            </a:r>
            <a:r>
              <a:rPr lang="en-US" sz="800" dirty="0" smtClean="0"/>
              <a:t>Tucson. Wikipedia. Accessed 21 September 2016 from </a:t>
            </a:r>
            <a:r>
              <a:rPr lang="en-US" sz="800" dirty="0" smtClean="0">
                <a:hlinkClick r:id="rId2"/>
              </a:rPr>
              <a:t>https</a:t>
            </a:r>
            <a:r>
              <a:rPr lang="en-US" sz="800" dirty="0">
                <a:hlinkClick r:id="rId2"/>
              </a:rPr>
              <a:t>://</a:t>
            </a:r>
            <a:r>
              <a:rPr lang="en-US" sz="800" dirty="0" smtClean="0">
                <a:hlinkClick r:id="rId2"/>
              </a:rPr>
              <a:t>en.wikipedia.org/wiki/Insurance_Institute_for_Highway_Safety</a:t>
            </a:r>
            <a:r>
              <a:rPr lang="en-US" sz="800" dirty="0" smtClean="0"/>
              <a:t> </a:t>
            </a:r>
          </a:p>
          <a:p>
            <a:pPr marL="0" indent="0">
              <a:lnSpc>
                <a:spcPct val="70000"/>
              </a:lnSpc>
              <a:buNone/>
            </a:pPr>
            <a:r>
              <a:rPr lang="en-US" sz="800" dirty="0" smtClean="0"/>
              <a:t>[2] A Tragic Loss. Tesla Blog. Accessed </a:t>
            </a:r>
            <a:r>
              <a:rPr lang="en-US" sz="800" dirty="0"/>
              <a:t>21 September 2016 from </a:t>
            </a:r>
            <a:r>
              <a:rPr lang="en-US" sz="800" dirty="0">
                <a:hlinkClick r:id="rId3"/>
              </a:rPr>
              <a:t>https://</a:t>
            </a:r>
            <a:r>
              <a:rPr lang="en-US" sz="800" dirty="0" smtClean="0">
                <a:hlinkClick r:id="rId3"/>
              </a:rPr>
              <a:t>www.tesla.com/blog/tragic-loss</a:t>
            </a:r>
            <a:r>
              <a:rPr lang="en-US" sz="800" dirty="0" smtClean="0"/>
              <a:t> </a:t>
            </a:r>
          </a:p>
          <a:p>
            <a:pPr marL="0" indent="0">
              <a:lnSpc>
                <a:spcPct val="70000"/>
              </a:lnSpc>
              <a:buNone/>
            </a:pPr>
            <a:r>
              <a:rPr lang="en-US" sz="800" dirty="0" smtClean="0"/>
              <a:t>[3] The Technology Behind the Tesla Crash Explained, by Brian Fung. The Washington Post. Accessed </a:t>
            </a:r>
            <a:r>
              <a:rPr lang="en-US" sz="800" dirty="0"/>
              <a:t>21 September 2016 </a:t>
            </a:r>
            <a:r>
              <a:rPr lang="en-US" sz="800" dirty="0" smtClean="0"/>
              <a:t>from </a:t>
            </a:r>
            <a:r>
              <a:rPr lang="en-US" sz="800" dirty="0" smtClean="0">
                <a:hlinkClick r:id="rId4"/>
              </a:rPr>
              <a:t>https</a:t>
            </a:r>
            <a:r>
              <a:rPr lang="en-US" sz="800" dirty="0">
                <a:hlinkClick r:id="rId4"/>
              </a:rPr>
              <a:t>://www.washingtonpost.com/news/the-switch/wp/2016/07/01/the-technology-behind-the-tesla-crash-explained</a:t>
            </a:r>
            <a:r>
              <a:rPr lang="en-US" sz="800" dirty="0" smtClean="0">
                <a:hlinkClick r:id="rId4"/>
              </a:rPr>
              <a:t>/</a:t>
            </a:r>
            <a:r>
              <a:rPr lang="en-US" sz="800" dirty="0" smtClean="0"/>
              <a:t> </a:t>
            </a:r>
          </a:p>
          <a:p>
            <a:pPr marL="0" indent="0">
              <a:lnSpc>
                <a:spcPct val="70000"/>
              </a:lnSpc>
              <a:buNone/>
            </a:pPr>
            <a:r>
              <a:rPr lang="en-US" sz="800" dirty="0" smtClean="0"/>
              <a:t>[4</a:t>
            </a:r>
            <a:r>
              <a:rPr lang="en-US" sz="800" dirty="0"/>
              <a:t>] U.S. Department of Transportation Releases Policy on Automated Vehicle </a:t>
            </a:r>
            <a:r>
              <a:rPr lang="en-US" sz="800" dirty="0" smtClean="0"/>
              <a:t>Development. National Highway Traffic Safety Administration. Accessed 21 September 2016 from </a:t>
            </a:r>
            <a:r>
              <a:rPr lang="en-US" sz="800" dirty="0" smtClean="0">
                <a:hlinkClick r:id="rId5"/>
              </a:rPr>
              <a:t>http://www.nhtsa.gov/About+NHTSA/Press+Releases/U.S.+Department+of+Transportation+Releases+Policy+on+Automated+Vehicle+Development</a:t>
            </a:r>
            <a:r>
              <a:rPr lang="en-US" sz="800" dirty="0" smtClean="0"/>
              <a:t> </a:t>
            </a:r>
            <a:endParaRPr lang="en-US" sz="800" dirty="0" smtClean="0"/>
          </a:p>
          <a:p>
            <a:pPr marL="0" indent="0">
              <a:lnSpc>
                <a:spcPct val="70000"/>
              </a:lnSpc>
              <a:buNone/>
            </a:pPr>
            <a:r>
              <a:rPr lang="en-US" sz="800" dirty="0"/>
              <a:t>[5] U.S. DOT issues Federal Policy for safe testing and deployment of automated vehicles. National Highway Traffic Safety Administration. Accessed 21 September 2016 from </a:t>
            </a:r>
            <a:r>
              <a:rPr lang="en-US" sz="800" dirty="0">
                <a:hlinkClick r:id="rId6"/>
              </a:rPr>
              <a:t>http://www.nhtsa.gov/About+NHTSA/Press+Releases/dot-federal-policy-for-automated-vehicles-09202016</a:t>
            </a:r>
            <a:r>
              <a:rPr lang="en-US" sz="800" dirty="0"/>
              <a:t> </a:t>
            </a:r>
          </a:p>
          <a:p>
            <a:pPr marL="0" indent="0">
              <a:lnSpc>
                <a:spcPct val="70000"/>
              </a:lnSpc>
              <a:buNone/>
            </a:pPr>
            <a:r>
              <a:rPr lang="en-US" sz="800" dirty="0"/>
              <a:t>[6] AUTONOMOUS | SELF-DRIVING VEHICLES LEGISLATION. National Conference of State Legislatures. Accessed 21 September 2016 from </a:t>
            </a:r>
            <a:r>
              <a:rPr lang="en-US" sz="800" dirty="0">
                <a:hlinkClick r:id="rId7"/>
              </a:rPr>
              <a:t>http://www.ncsl.org/research/transportation/autonomous-vehicles-legislation.aspx</a:t>
            </a:r>
            <a:endParaRPr lang="en-US" sz="800" dirty="0"/>
          </a:p>
          <a:p>
            <a:pPr marL="0" indent="0">
              <a:lnSpc>
                <a:spcPct val="70000"/>
              </a:lnSpc>
              <a:buNone/>
            </a:pPr>
            <a:r>
              <a:rPr lang="en-US" sz="800" dirty="0"/>
              <a:t>[7] Who is Responsible when a Driverless Car Crashes? By Brian Fung. The Washington Post. Accessed 21 September 2016 from </a:t>
            </a:r>
            <a:r>
              <a:rPr lang="en-US" sz="800" dirty="0">
                <a:hlinkClick r:id="rId8"/>
              </a:rPr>
              <a:t>http://www.businessinsider.com/who-is-responsible-when-a-driverless-car-crashes-2016-2</a:t>
            </a:r>
            <a:r>
              <a:rPr lang="en-US" sz="800" dirty="0"/>
              <a:t>  </a:t>
            </a:r>
          </a:p>
          <a:p>
            <a:pPr marL="0" indent="0">
              <a:lnSpc>
                <a:spcPct val="70000"/>
              </a:lnSpc>
              <a:buNone/>
            </a:pPr>
            <a:r>
              <a:rPr lang="en-US" sz="800" dirty="0"/>
              <a:t>[8] What It Feels Like to Ride in a Self-Driving </a:t>
            </a:r>
            <a:r>
              <a:rPr lang="en-US" sz="800" dirty="0" err="1"/>
              <a:t>Uber</a:t>
            </a:r>
            <a:r>
              <a:rPr lang="en-US" sz="800" dirty="0"/>
              <a:t>. By Mike Isaac. The New York Times. Accessed 21 September 2016 from </a:t>
            </a:r>
            <a:r>
              <a:rPr lang="en-US" sz="800" dirty="0">
                <a:hlinkClick r:id="rId9"/>
              </a:rPr>
              <a:t>http://www.nytimes.com/2016/09/15/technology/our-reporter-goes-for-a-spin-in-a-self-driving-uber-car.html</a:t>
            </a:r>
            <a:r>
              <a:rPr lang="en-US" sz="800" dirty="0"/>
              <a:t> </a:t>
            </a:r>
          </a:p>
          <a:p>
            <a:pPr marL="0" indent="0">
              <a:lnSpc>
                <a:spcPct val="70000"/>
              </a:lnSpc>
              <a:buNone/>
            </a:pPr>
            <a:r>
              <a:rPr lang="en-US" sz="800" dirty="0"/>
              <a:t>[9] Otto Self-Driving Trucks. Otto. Accessed 21 September 2016 from </a:t>
            </a:r>
            <a:r>
              <a:rPr lang="en-US" sz="800" dirty="0">
                <a:hlinkClick r:id="rId10"/>
              </a:rPr>
              <a:t>http://ot.to/</a:t>
            </a:r>
            <a:r>
              <a:rPr lang="en-US" sz="800" dirty="0"/>
              <a:t> </a:t>
            </a:r>
          </a:p>
          <a:p>
            <a:pPr marL="0" indent="0">
              <a:lnSpc>
                <a:spcPct val="70000"/>
              </a:lnSpc>
              <a:buNone/>
            </a:pPr>
            <a:r>
              <a:rPr lang="en-US" sz="800" dirty="0"/>
              <a:t>[10] How Google’s Self-Driving Car Works. By </a:t>
            </a:r>
            <a:r>
              <a:rPr lang="en-US" sz="800" dirty="0" err="1"/>
              <a:t>Erico</a:t>
            </a:r>
            <a:r>
              <a:rPr lang="en-US" sz="800" dirty="0"/>
              <a:t> </a:t>
            </a:r>
            <a:r>
              <a:rPr lang="en-US" sz="800" dirty="0" err="1"/>
              <a:t>Guizzo</a:t>
            </a:r>
            <a:r>
              <a:rPr lang="en-US" sz="800" dirty="0"/>
              <a:t>. IEEE Spectrum. Accessed 21 September 2016 from </a:t>
            </a:r>
            <a:r>
              <a:rPr lang="en-US" sz="800" dirty="0">
                <a:hlinkClick r:id="rId11"/>
              </a:rPr>
              <a:t>http://spectrum.ieee.org/automaton/robotics/artificial-intelligence/how-google-self-driving-car-works</a:t>
            </a:r>
            <a:r>
              <a:rPr lang="en-US" sz="800" dirty="0"/>
              <a:t> </a:t>
            </a:r>
          </a:p>
          <a:p>
            <a:pPr marL="0" indent="0">
              <a:lnSpc>
                <a:spcPct val="70000"/>
              </a:lnSpc>
              <a:buNone/>
            </a:pPr>
            <a:r>
              <a:rPr lang="en-US" sz="800" dirty="0"/>
              <a:t>[11] Upgrading Autopilot: Seeing the World in Radar. Tesla Blog. Accessed 21 September 2016 from </a:t>
            </a:r>
            <a:r>
              <a:rPr lang="en-US" sz="800" dirty="0">
                <a:hlinkClick r:id="rId12"/>
              </a:rPr>
              <a:t>https://www.tesla.com/blog/upgrading-autopilot-seeing-world-radar</a:t>
            </a:r>
            <a:r>
              <a:rPr lang="en-US" sz="800" dirty="0"/>
              <a:t> </a:t>
            </a:r>
          </a:p>
          <a:p>
            <a:pPr marL="0" indent="0">
              <a:lnSpc>
                <a:spcPct val="70000"/>
              </a:lnSpc>
              <a:buNone/>
            </a:pPr>
            <a:r>
              <a:rPr lang="en-US" sz="800" dirty="0"/>
              <a:t>[12] The Driverless Car Debate: How Safe Are Autonomous Vehicles? By Lauren Keating. Tech Times. Accessed 21 September 2016 from </a:t>
            </a:r>
            <a:r>
              <a:rPr lang="en-US" sz="800" dirty="0">
                <a:hlinkClick r:id="rId13"/>
              </a:rPr>
              <a:t>http://www.techtimes.com/articles/67253/20150728/driverless-cars-safe.htm</a:t>
            </a:r>
            <a:r>
              <a:rPr lang="en-US" sz="800" dirty="0"/>
              <a:t> </a:t>
            </a:r>
          </a:p>
          <a:p>
            <a:pPr marL="0" indent="0">
              <a:lnSpc>
                <a:spcPct val="70000"/>
              </a:lnSpc>
              <a:buNone/>
            </a:pPr>
            <a:r>
              <a:rPr lang="en-US" sz="800" dirty="0"/>
              <a:t>[13] The Evolution of Safety Features in Cars. By O'Connor, </a:t>
            </a:r>
            <a:r>
              <a:rPr lang="en-US" sz="800" dirty="0" err="1"/>
              <a:t>Acciani</a:t>
            </a:r>
            <a:r>
              <a:rPr lang="en-US" sz="800" dirty="0"/>
              <a:t> and Levy Law Offices. Accessed 22 September 2016 from </a:t>
            </a:r>
            <a:r>
              <a:rPr lang="en-US" sz="800" dirty="0">
                <a:hlinkClick r:id="rId14"/>
              </a:rPr>
              <a:t>http://www.oal-law.com/history-car-safety-features.html</a:t>
            </a:r>
            <a:r>
              <a:rPr lang="en-US" sz="800" dirty="0"/>
              <a:t> </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Nicholas S .Bradford</a:t>
            </a:r>
          </a:p>
        </p:txBody>
      </p:sp>
    </p:spTree>
    <p:extLst>
      <p:ext uri="{BB962C8B-B14F-4D97-AF65-F5344CB8AC3E}">
        <p14:creationId xmlns:p14="http://schemas.microsoft.com/office/powerpoint/2010/main" val="4631928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Abstraction in technology:</a:t>
            </a:r>
            <a:br>
              <a:rPr lang="en-US" dirty="0" smtClean="0"/>
            </a:br>
            <a:r>
              <a:rPr lang="en-US" sz="2000" dirty="0" smtClean="0"/>
              <a:t>Higher level thinking or error-prone ignorance?</a:t>
            </a:r>
            <a:endParaRPr lang="en-US" sz="2000" dirty="0"/>
          </a:p>
        </p:txBody>
      </p:sp>
      <p:sp>
        <p:nvSpPr>
          <p:cNvPr id="3" name="Content Placeholder 2"/>
          <p:cNvSpPr>
            <a:spLocks noGrp="1"/>
          </p:cNvSpPr>
          <p:nvPr>
            <p:ph sz="half" idx="1"/>
          </p:nvPr>
        </p:nvSpPr>
        <p:spPr>
          <a:xfrm>
            <a:off x="685799" y="1352551"/>
            <a:ext cx="7833361" cy="3352800"/>
          </a:xfrm>
        </p:spPr>
        <p:txBody>
          <a:bodyPr>
            <a:normAutofit/>
          </a:bodyPr>
          <a:lstStyle/>
          <a:p>
            <a:r>
              <a:rPr lang="en-US" dirty="0" smtClean="0"/>
              <a:t>Does abstraction undermine our understanding of technology?</a:t>
            </a:r>
          </a:p>
          <a:p>
            <a:r>
              <a:rPr lang="en-US" dirty="0" smtClean="0"/>
              <a:t>Is it safe to have and incorporate “black boxes”  into our designs?</a:t>
            </a:r>
          </a:p>
          <a:p>
            <a:r>
              <a:rPr lang="en-US" dirty="0" smtClean="0"/>
              <a:t>How do we handle ever increasing complexity?</a:t>
            </a:r>
          </a:p>
          <a:p>
            <a:r>
              <a:rPr lang="en-US" dirty="0" smtClean="0"/>
              <a:t>Abstraction is a necessary design tool that we must take time to understand. </a:t>
            </a:r>
          </a:p>
          <a:p>
            <a:pPr marL="205768" lvl="1" indent="0">
              <a:buNone/>
            </a:pP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Annie Hernandez</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https://en.wikipedia.org/wiki/Black_box</a:t>
            </a:r>
            <a:endParaRPr lang="en-US" sz="1200" dirty="0">
              <a:solidFill>
                <a:schemeClr val="tx1"/>
              </a:solidFill>
            </a:endParaRP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972434" y="3436462"/>
            <a:ext cx="3260090" cy="958850"/>
          </a:xfrm>
          <a:ln>
            <a:solidFill>
              <a:schemeClr val="bg1"/>
            </a:solidFill>
          </a:ln>
        </p:spPr>
      </p:pic>
    </p:spTree>
    <p:extLst>
      <p:ext uri="{BB962C8B-B14F-4D97-AF65-F5344CB8AC3E}">
        <p14:creationId xmlns:p14="http://schemas.microsoft.com/office/powerpoint/2010/main" val="35728332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Abstraction in hardware</a:t>
            </a:r>
            <a:endParaRPr lang="en-US" dirty="0"/>
          </a:p>
        </p:txBody>
      </p:sp>
      <p:sp>
        <p:nvSpPr>
          <p:cNvPr id="3" name="Content Placeholder 2"/>
          <p:cNvSpPr>
            <a:spLocks noGrp="1"/>
          </p:cNvSpPr>
          <p:nvPr>
            <p:ph sz="half" idx="1"/>
          </p:nvPr>
        </p:nvSpPr>
        <p:spPr>
          <a:xfrm>
            <a:off x="685800" y="1352551"/>
            <a:ext cx="2514600" cy="3352800"/>
          </a:xfrm>
        </p:spPr>
        <p:txBody>
          <a:bodyPr/>
          <a:lstStyle/>
          <a:p>
            <a:r>
              <a:rPr lang="en-US" dirty="0" smtClean="0"/>
              <a:t>When it comes to hardware, we are manipulating information in the forms of 0s and 1s.</a:t>
            </a:r>
          </a:p>
          <a:p>
            <a:pPr marL="0" indent="0">
              <a:buNone/>
            </a:pP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Annie Hernandez</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https</a:t>
            </a:r>
            <a:r>
              <a:rPr lang="en-US" sz="1200" dirty="0"/>
              <a:t>://</a:t>
            </a:r>
            <a:r>
              <a:rPr lang="en-US" sz="1200" dirty="0" smtClean="0"/>
              <a:t>learn.digilentinc.com/Documents/313</a:t>
            </a:r>
            <a:endParaRPr lang="en-US" sz="1200" dirty="0">
              <a:solidFill>
                <a:schemeClr val="tx1"/>
              </a:solidFill>
            </a:endParaRPr>
          </a:p>
        </p:txBody>
      </p:sp>
      <p:pic>
        <p:nvPicPr>
          <p:cNvPr id="9"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250" y="1803400"/>
            <a:ext cx="4636150" cy="2221853"/>
          </a:xfrm>
          <a:prstGeom prst="rect">
            <a:avLst/>
          </a:prstGeom>
          <a:ln>
            <a:solidFill>
              <a:schemeClr val="bg1"/>
            </a:solidFill>
          </a:ln>
        </p:spPr>
      </p:pic>
    </p:spTree>
    <p:extLst>
      <p:ext uri="{BB962C8B-B14F-4D97-AF65-F5344CB8AC3E}">
        <p14:creationId xmlns:p14="http://schemas.microsoft.com/office/powerpoint/2010/main" val="30009805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transistors to gates</a:t>
            </a:r>
            <a:endParaRPr lang="en-US" dirty="0"/>
          </a:p>
        </p:txBody>
      </p:sp>
      <p:sp>
        <p:nvSpPr>
          <p:cNvPr id="3" name="Content Placeholder 2"/>
          <p:cNvSpPr>
            <a:spLocks noGrp="1"/>
          </p:cNvSpPr>
          <p:nvPr>
            <p:ph sz="half" idx="1"/>
          </p:nvPr>
        </p:nvSpPr>
        <p:spPr>
          <a:xfrm>
            <a:off x="685800" y="1276350"/>
            <a:ext cx="3429000" cy="3505021"/>
          </a:xfrm>
        </p:spPr>
        <p:txBody>
          <a:bodyPr>
            <a:normAutofit/>
          </a:bodyPr>
          <a:lstStyle/>
          <a:p>
            <a:r>
              <a:rPr lang="en-US" dirty="0" smtClean="0"/>
              <a:t>While this may have worked in the early days, this is tedious when trying to develop new hardware.</a:t>
            </a:r>
          </a:p>
          <a:p>
            <a:r>
              <a:rPr lang="en-US" dirty="0" smtClean="0"/>
              <a:t>We make templates of commonly used combinations to speed up the design process.</a:t>
            </a:r>
          </a:p>
          <a:p>
            <a:r>
              <a:rPr lang="en-US" dirty="0" smtClean="0"/>
              <a:t>This also leads to Boolean algebra, which can solve any problem with truth tables and </a:t>
            </a:r>
            <a:r>
              <a:rPr lang="en-US" dirty="0" err="1"/>
              <a:t>K</a:t>
            </a:r>
            <a:r>
              <a:rPr lang="en-US" dirty="0" err="1" smtClean="0"/>
              <a:t>arnough</a:t>
            </a:r>
            <a:r>
              <a:rPr lang="en-US" dirty="0" smtClean="0"/>
              <a:t> maps.</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Annie Hernandez</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https://izatxamir.wordpress.com/2010/02/01/4-bit-binary-full-adder-logic-gate/</a:t>
            </a:r>
            <a:endParaRPr lang="en-US" sz="1200" dirty="0">
              <a:solidFill>
                <a:schemeClr val="tx1"/>
              </a:solidFill>
            </a:endParaRPr>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33357" y="812798"/>
            <a:ext cx="2253343" cy="3943352"/>
          </a:xfrm>
        </p:spPr>
      </p:pic>
    </p:spTree>
    <p:extLst>
      <p:ext uri="{BB962C8B-B14F-4D97-AF65-F5344CB8AC3E}">
        <p14:creationId xmlns:p14="http://schemas.microsoft.com/office/powerpoint/2010/main" val="29138123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Gate level to RTL and beyond</a:t>
            </a:r>
            <a:endParaRPr lang="en-US" dirty="0"/>
          </a:p>
        </p:txBody>
      </p:sp>
      <p:sp>
        <p:nvSpPr>
          <p:cNvPr id="3" name="Content Placeholder 2"/>
          <p:cNvSpPr>
            <a:spLocks noGrp="1"/>
          </p:cNvSpPr>
          <p:nvPr>
            <p:ph sz="half" idx="1"/>
          </p:nvPr>
        </p:nvSpPr>
        <p:spPr>
          <a:xfrm>
            <a:off x="685800" y="1104900"/>
            <a:ext cx="3136900" cy="3638551"/>
          </a:xfrm>
        </p:spPr>
        <p:txBody>
          <a:bodyPr>
            <a:normAutofit/>
          </a:bodyPr>
          <a:lstStyle/>
          <a:p>
            <a:r>
              <a:rPr lang="en-US" dirty="0" smtClean="0"/>
              <a:t>Just as we decided transistors are tedious to place, we decide the same for gates.</a:t>
            </a:r>
            <a:endParaRPr lang="en-US" dirty="0"/>
          </a:p>
          <a:p>
            <a:r>
              <a:rPr lang="en-US" dirty="0" smtClean="0"/>
              <a:t>We already know adders and memory. What if we drag and drop in a block of RAM? An ALU?</a:t>
            </a:r>
          </a:p>
          <a:p>
            <a:r>
              <a:rPr lang="en-US" dirty="0" smtClean="0"/>
              <a:t>We can go even further into transaction level modeling (TLM) by using C++ to algorithmically generate our RTL blocks for us.</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Annie Hernandez</a:t>
            </a:r>
          </a:p>
        </p:txBody>
      </p:sp>
      <p:pic>
        <p:nvPicPr>
          <p:cNvPr id="14" name="Content Placeholder 1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27500" y="1244600"/>
            <a:ext cx="4432300" cy="3324225"/>
          </a:xfrm>
        </p:spPr>
      </p:pic>
      <p:sp>
        <p:nvSpPr>
          <p:cNvPr id="15" name="TextBox 14"/>
          <p:cNvSpPr txBox="1"/>
          <p:nvPr/>
        </p:nvSpPr>
        <p:spPr>
          <a:xfrm>
            <a:off x="0" y="4726877"/>
            <a:ext cx="9144000" cy="276999"/>
          </a:xfrm>
          <a:prstGeom prst="rect">
            <a:avLst/>
          </a:prstGeom>
          <a:noFill/>
        </p:spPr>
        <p:txBody>
          <a:bodyPr wrap="square" rtlCol="0">
            <a:spAutoFit/>
          </a:bodyPr>
          <a:lstStyle/>
          <a:p>
            <a:pPr algn="r"/>
            <a:r>
              <a:rPr lang="en-US" sz="1200" dirty="0" smtClean="0"/>
              <a:t>Own coursework from ECE505: Computer Architecture</a:t>
            </a:r>
            <a:endParaRPr lang="en-US" sz="1200" dirty="0">
              <a:solidFill>
                <a:schemeClr val="tx1"/>
              </a:solidFill>
            </a:endParaRPr>
          </a:p>
        </p:txBody>
      </p:sp>
    </p:spTree>
    <p:extLst>
      <p:ext uri="{BB962C8B-B14F-4D97-AF65-F5344CB8AC3E}">
        <p14:creationId xmlns:p14="http://schemas.microsoft.com/office/powerpoint/2010/main" val="5622400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triage errors?</a:t>
            </a:r>
            <a:endParaRPr lang="en-US" dirty="0"/>
          </a:p>
        </p:txBody>
      </p:sp>
      <p:sp>
        <p:nvSpPr>
          <p:cNvPr id="3" name="Content Placeholder 2"/>
          <p:cNvSpPr>
            <a:spLocks noGrp="1"/>
          </p:cNvSpPr>
          <p:nvPr>
            <p:ph sz="half" idx="1"/>
          </p:nvPr>
        </p:nvSpPr>
        <p:spPr>
          <a:xfrm>
            <a:off x="685800" y="1352550"/>
            <a:ext cx="2921000" cy="3644645"/>
          </a:xfrm>
        </p:spPr>
        <p:txBody>
          <a:bodyPr>
            <a:normAutofit/>
          </a:bodyPr>
          <a:lstStyle/>
          <a:p>
            <a:r>
              <a:rPr lang="en-US" dirty="0" smtClean="0"/>
              <a:t>FPGAs and simulations reveal logic errors and accidental </a:t>
            </a:r>
            <a:r>
              <a:rPr lang="en-US" dirty="0" err="1" smtClean="0"/>
              <a:t>mis</a:t>
            </a:r>
            <a:r>
              <a:rPr lang="en-US" dirty="0" smtClean="0"/>
              <a:t>-wiring.</a:t>
            </a:r>
          </a:p>
          <a:p>
            <a:r>
              <a:rPr lang="en-US" dirty="0" smtClean="0"/>
              <a:t>We can see every signal </a:t>
            </a:r>
            <a:br>
              <a:rPr lang="en-US" dirty="0" smtClean="0"/>
            </a:br>
            <a:r>
              <a:rPr lang="en-US" dirty="0" smtClean="0"/>
              <a:t>in every bus to find where connections fail.</a:t>
            </a:r>
          </a:p>
          <a:p>
            <a:r>
              <a:rPr lang="en-US" dirty="0" smtClean="0"/>
              <a:t>WPI offers an entire, graduate-level course (ECE5724) for finding faults and designing extensive tests to check all transistors and timing.</a:t>
            </a:r>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pic>
        <p:nvPicPr>
          <p:cNvPr id="8"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4899" y="1828800"/>
            <a:ext cx="5227769" cy="1866811"/>
          </a:xfrm>
          <a:prstGeom prst="rect">
            <a:avLst/>
          </a:prstGeom>
        </p:spPr>
      </p:pic>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a:t>Own coursework from ECE505: Computer Architecture</a:t>
            </a:r>
            <a:endParaRPr lang="en-US" sz="1200" dirty="0">
              <a:solidFill>
                <a:schemeClr val="tx1"/>
              </a:solidFill>
            </a:endParaRPr>
          </a:p>
        </p:txBody>
      </p:sp>
    </p:spTree>
    <p:extLst>
      <p:ext uri="{BB962C8B-B14F-4D97-AF65-F5344CB8AC3E}">
        <p14:creationId xmlns:p14="http://schemas.microsoft.com/office/powerpoint/2010/main" val="24608123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Abstraction in software</a:t>
            </a:r>
            <a:endParaRPr lang="en-US" dirty="0"/>
          </a:p>
        </p:txBody>
      </p:sp>
      <p:sp>
        <p:nvSpPr>
          <p:cNvPr id="3" name="Content Placeholder 2"/>
          <p:cNvSpPr>
            <a:spLocks noGrp="1"/>
          </p:cNvSpPr>
          <p:nvPr>
            <p:ph sz="half" idx="1"/>
          </p:nvPr>
        </p:nvSpPr>
        <p:spPr/>
        <p:txBody>
          <a:bodyPr/>
          <a:lstStyle/>
          <a:p>
            <a:r>
              <a:rPr lang="en-US" dirty="0" smtClean="0"/>
              <a:t>Software also has abstraction, mostly in nested methods.</a:t>
            </a:r>
          </a:p>
          <a:p>
            <a:r>
              <a:rPr lang="en-US" dirty="0" smtClean="0"/>
              <a:t>Data abstractions include having classes and </a:t>
            </a:r>
            <a:r>
              <a:rPr lang="en-US" dirty="0" err="1" smtClean="0"/>
              <a:t>polytypes</a:t>
            </a:r>
            <a:r>
              <a:rPr lang="en-US" dirty="0" smtClean="0"/>
              <a:t>.</a:t>
            </a:r>
          </a:p>
          <a:p>
            <a:r>
              <a:rPr lang="en-US" dirty="0" smtClean="0"/>
              <a:t>Various languages and their predefined functions are abstractions of assembly, too!</a:t>
            </a:r>
          </a:p>
          <a:p>
            <a:r>
              <a:rPr lang="en-US" dirty="0" smtClean="0"/>
              <a:t>Also uses encapsulation to hide intricacies from users.</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Annie Hernandez</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http://www.bbc.co.uk/education/guides/zgmpr82/revision/2</a:t>
            </a:r>
            <a:endParaRPr lang="en-US" sz="1200" dirty="0">
              <a:solidFill>
                <a:schemeClr val="tx1"/>
              </a:solidFill>
            </a:endParaRPr>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34114" y="1609913"/>
            <a:ext cx="4246212" cy="2187164"/>
          </a:xfrm>
        </p:spPr>
      </p:pic>
    </p:spTree>
    <p:extLst>
      <p:ext uri="{BB962C8B-B14F-4D97-AF65-F5344CB8AC3E}">
        <p14:creationId xmlns:p14="http://schemas.microsoft.com/office/powerpoint/2010/main" val="38432424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Abstraction</a:t>
            </a:r>
            <a:endParaRPr lang="en-US" dirty="0"/>
          </a:p>
        </p:txBody>
      </p:sp>
      <p:sp>
        <p:nvSpPr>
          <p:cNvPr id="3" name="Content Placeholder 2"/>
          <p:cNvSpPr>
            <a:spLocks noGrp="1"/>
          </p:cNvSpPr>
          <p:nvPr>
            <p:ph sz="half" idx="1"/>
          </p:nvPr>
        </p:nvSpPr>
        <p:spPr>
          <a:xfrm>
            <a:off x="685800" y="1365250"/>
            <a:ext cx="3733800" cy="3581221"/>
          </a:xfrm>
        </p:spPr>
        <p:txBody>
          <a:bodyPr>
            <a:normAutofit/>
          </a:bodyPr>
          <a:lstStyle/>
          <a:p>
            <a:r>
              <a:rPr lang="en-US" dirty="0" smtClean="0"/>
              <a:t>The higher the level of abstraction, the more complex and varied the boxes become.</a:t>
            </a:r>
          </a:p>
          <a:p>
            <a:r>
              <a:rPr lang="en-US" dirty="0"/>
              <a:t>You require trust for modules made by others to work as described</a:t>
            </a:r>
            <a:r>
              <a:rPr lang="en-US" dirty="0" smtClean="0"/>
              <a:t>.</a:t>
            </a:r>
          </a:p>
          <a:p>
            <a:r>
              <a:rPr lang="en-US" dirty="0" smtClean="0"/>
              <a:t>Problems can be obfuscated by abstraction and lead you astray.</a:t>
            </a:r>
          </a:p>
          <a:p>
            <a:r>
              <a:rPr lang="en-US" dirty="0" smtClean="0"/>
              <a:t>Compatibility issues</a:t>
            </a:r>
            <a:endParaRPr lang="en-US" dirty="0"/>
          </a:p>
          <a:p>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632204"/>
            <a:ext cx="3733800" cy="2514092"/>
          </a:xfrm>
          <a:ln>
            <a:solidFill>
              <a:schemeClr val="bg1"/>
            </a:solidFill>
          </a:ln>
        </p:spPr>
      </p:pic>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Annie Hernandez</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http://www.123rf.com/photo_15661598_needle-in-a-haystack-close-up.html</a:t>
            </a:r>
            <a:endParaRPr lang="en-US" sz="1200" dirty="0">
              <a:solidFill>
                <a:schemeClr val="tx1"/>
              </a:solidFill>
            </a:endParaRPr>
          </a:p>
        </p:txBody>
      </p:sp>
    </p:spTree>
    <p:extLst>
      <p:ext uri="{BB962C8B-B14F-4D97-AF65-F5344CB8AC3E}">
        <p14:creationId xmlns:p14="http://schemas.microsoft.com/office/powerpoint/2010/main" val="15882870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a:p>
            <a:pPr marL="457200" indent="-457200">
              <a:buFont typeface="+mj-lt"/>
              <a:buAutoNum type="arabicPeriod"/>
            </a:pPr>
            <a:r>
              <a:rPr lang="en-US" dirty="0" smtClean="0"/>
              <a:t>Guest Speaker</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abstraction</a:t>
            </a:r>
            <a:endParaRPr lang="en-US" dirty="0"/>
          </a:p>
        </p:txBody>
      </p:sp>
      <p:sp>
        <p:nvSpPr>
          <p:cNvPr id="3" name="Content Placeholder 2"/>
          <p:cNvSpPr>
            <a:spLocks noGrp="1"/>
          </p:cNvSpPr>
          <p:nvPr>
            <p:ph sz="half" idx="1"/>
          </p:nvPr>
        </p:nvSpPr>
        <p:spPr>
          <a:xfrm>
            <a:off x="685800" y="1352551"/>
            <a:ext cx="3733800" cy="3352800"/>
          </a:xfrm>
        </p:spPr>
        <p:txBody>
          <a:bodyPr/>
          <a:lstStyle/>
          <a:p>
            <a:r>
              <a:rPr lang="en-US" dirty="0" smtClean="0"/>
              <a:t>Allows for specialists to worry only about their specialty.</a:t>
            </a:r>
          </a:p>
          <a:p>
            <a:r>
              <a:rPr lang="en-US" dirty="0" smtClean="0"/>
              <a:t>Ideas can be formed much more quickly when you don’t have to reinvent the wheel every project.</a:t>
            </a:r>
          </a:p>
          <a:p>
            <a:r>
              <a:rPr lang="en-US" dirty="0" smtClean="0"/>
              <a:t>The black box model is the best simplification. Details can be looked up in the user guide.</a:t>
            </a:r>
          </a:p>
          <a:p>
            <a:r>
              <a:rPr lang="en-US" dirty="0" smtClean="0"/>
              <a:t>Testing and simulations are quick to run, edit, and rerun digitally.</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Annie Hernandez</a:t>
            </a:r>
          </a:p>
        </p:txBody>
      </p:sp>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a:t>https://www.cise.ufl.edu/~mssz/CompOrg/CDA-proc.html</a:t>
            </a:r>
            <a:endParaRPr lang="en-US" sz="1200" dirty="0">
              <a:solidFill>
                <a:schemeClr val="tx1"/>
              </a:solidFill>
            </a:endParaRPr>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752600"/>
            <a:ext cx="4167721" cy="2311988"/>
          </a:xfrm>
        </p:spPr>
      </p:pic>
    </p:spTree>
    <p:extLst>
      <p:ext uri="{BB962C8B-B14F-4D97-AF65-F5344CB8AC3E}">
        <p14:creationId xmlns:p14="http://schemas.microsoft.com/office/powerpoint/2010/main" val="40909948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Abstraction as layers</a:t>
            </a:r>
            <a:endParaRPr lang="en-US" dirty="0"/>
          </a:p>
        </p:txBody>
      </p:sp>
      <p:sp>
        <p:nvSpPr>
          <p:cNvPr id="3" name="Content Placeholder 2"/>
          <p:cNvSpPr>
            <a:spLocks noGrp="1"/>
          </p:cNvSpPr>
          <p:nvPr>
            <p:ph sz="half" idx="1"/>
          </p:nvPr>
        </p:nvSpPr>
        <p:spPr/>
        <p:txBody>
          <a:bodyPr/>
          <a:lstStyle/>
          <a:p>
            <a:r>
              <a:rPr lang="en-US" dirty="0" smtClean="0"/>
              <a:t>Many departments use various layers to create specialties.</a:t>
            </a:r>
          </a:p>
          <a:p>
            <a:pPr lvl="1"/>
            <a:r>
              <a:rPr lang="en-US" dirty="0" smtClean="0"/>
              <a:t>Computer Science</a:t>
            </a:r>
            <a:endParaRPr lang="en-US" dirty="0"/>
          </a:p>
          <a:p>
            <a:pPr lvl="1"/>
            <a:r>
              <a:rPr lang="en-US" dirty="0" smtClean="0"/>
              <a:t>Networks Engineering</a:t>
            </a:r>
          </a:p>
          <a:p>
            <a:pPr lvl="1"/>
            <a:endParaRPr lang="en-US" dirty="0" smtClean="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Annie Hernandez</a:t>
            </a:r>
            <a:endParaRPr lang="en-US" sz="1400" dirty="0">
              <a:solidFill>
                <a:schemeClr val="tx1"/>
              </a:solidFill>
              <a:latin typeface="+mj-lt"/>
            </a:endParaRPr>
          </a:p>
        </p:txBody>
      </p:sp>
      <p:sp>
        <p:nvSpPr>
          <p:cNvPr id="8" name="TextBox 7"/>
          <p:cNvSpPr txBox="1"/>
          <p:nvPr/>
        </p:nvSpPr>
        <p:spPr>
          <a:xfrm>
            <a:off x="0" y="4726877"/>
            <a:ext cx="9144000" cy="461665"/>
          </a:xfrm>
          <a:prstGeom prst="rect">
            <a:avLst/>
          </a:prstGeom>
          <a:noFill/>
        </p:spPr>
        <p:txBody>
          <a:bodyPr wrap="square" rtlCol="0">
            <a:spAutoFit/>
          </a:bodyPr>
          <a:lstStyle/>
          <a:p>
            <a:pPr algn="r"/>
            <a:r>
              <a:rPr lang="en-US" sz="1200" dirty="0"/>
              <a:t>https://www.cise.ufl.edu/~</a:t>
            </a:r>
            <a:r>
              <a:rPr lang="en-US" sz="1200" dirty="0" smtClean="0"/>
              <a:t>mssz/CompOrg/CDAintro.html</a:t>
            </a:r>
            <a:br>
              <a:rPr lang="en-US" sz="1200" dirty="0" smtClean="0"/>
            </a:br>
            <a:r>
              <a:rPr lang="en-US" sz="1200" dirty="0" smtClean="0"/>
              <a:t> </a:t>
            </a:r>
            <a:r>
              <a:rPr lang="en-US" sz="1200" dirty="0"/>
              <a:t>http://computermasters66.blogspot.com/2015/10/what-is-osi-open-systems.html</a:t>
            </a:r>
            <a:endParaRPr lang="en-US" sz="1200" dirty="0">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29" y="2701745"/>
            <a:ext cx="4351742" cy="196550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7542" y="1286409"/>
            <a:ext cx="3705225" cy="2834172"/>
          </a:xfrm>
          <a:prstGeom prst="rect">
            <a:avLst/>
          </a:prstGeom>
        </p:spPr>
      </p:pic>
    </p:spTree>
    <p:extLst>
      <p:ext uri="{BB962C8B-B14F-4D97-AF65-F5344CB8AC3E}">
        <p14:creationId xmlns:p14="http://schemas.microsoft.com/office/powerpoint/2010/main" val="28089693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lstStyle/>
          <a:p>
            <a:r>
              <a:rPr lang="en-US" dirty="0" smtClean="0"/>
              <a:t>Abstraction is one of the most useful engineering tools we have and allows us to accomplish much greater feats, even if it does require trust in others.</a:t>
            </a:r>
          </a:p>
          <a:p>
            <a:r>
              <a:rPr lang="en-US" dirty="0" smtClean="0"/>
              <a:t>This trust must be earned over time – companies will only go with well-known, well-respected names to ensure quality.</a:t>
            </a:r>
            <a:endParaRPr lang="en-US" dirty="0"/>
          </a:p>
        </p:txBody>
      </p:sp>
      <p:sp>
        <p:nvSpPr>
          <p:cNvPr id="4" name="Content Placeholder 3"/>
          <p:cNvSpPr>
            <a:spLocks noGrp="1"/>
          </p:cNvSpPr>
          <p:nvPr>
            <p:ph sz="half" idx="2"/>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Annie Hernandez</a:t>
            </a:r>
          </a:p>
        </p:txBody>
      </p:sp>
    </p:spTree>
    <p:extLst>
      <p:ext uri="{BB962C8B-B14F-4D97-AF65-F5344CB8AC3E}">
        <p14:creationId xmlns:p14="http://schemas.microsoft.com/office/powerpoint/2010/main" val="3208654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 </a:t>
            </a:r>
            <a:r>
              <a:rPr lang="en-US" dirty="0"/>
              <a:t>"</a:t>
            </a:r>
            <a:r>
              <a:rPr lang="en-US" dirty="0" err="1"/>
              <a:t>Learn.Digilentinc</a:t>
            </a:r>
            <a:r>
              <a:rPr lang="en-US" dirty="0"/>
              <a:t>." Introduction to CMOS Technology. Accessed September 22, 2016. https://learn.digilentinc.com/Documents/313.</a:t>
            </a:r>
          </a:p>
          <a:p>
            <a:r>
              <a:rPr lang="en-US" dirty="0" smtClean="0"/>
              <a:t>[2] </a:t>
            </a:r>
            <a:r>
              <a:rPr lang="en-US" dirty="0" err="1"/>
              <a:t>Ferdjallah</a:t>
            </a:r>
            <a:r>
              <a:rPr lang="en-US" dirty="0"/>
              <a:t>, Mohammed. Introduction to Digital Systems : Modeling, Synthesis, and Simulation Using VHDL (1). Hoboken, US: Wiley, 2011. Accessed September 22, 2016. ProQuest </a:t>
            </a:r>
            <a:r>
              <a:rPr lang="en-US" dirty="0" err="1"/>
              <a:t>ebrary</a:t>
            </a:r>
            <a:r>
              <a:rPr lang="en-US" dirty="0"/>
              <a:t>.</a:t>
            </a:r>
          </a:p>
          <a:p>
            <a:r>
              <a:rPr lang="en-US" dirty="0" smtClean="0"/>
              <a:t>[3] </a:t>
            </a:r>
            <a:r>
              <a:rPr lang="en-US" dirty="0"/>
              <a:t>"Boolean algebra." </a:t>
            </a:r>
            <a:r>
              <a:rPr lang="en-US" i="1" dirty="0"/>
              <a:t>World of Computer Science</a:t>
            </a:r>
            <a:r>
              <a:rPr lang="en-US" dirty="0"/>
              <a:t>. Gale, 2007. </a:t>
            </a:r>
            <a:r>
              <a:rPr lang="en-US" i="1" dirty="0"/>
              <a:t>Science in Context</a:t>
            </a:r>
            <a:r>
              <a:rPr lang="en-US" dirty="0"/>
              <a:t>. Web. 22 Sept. 2016.</a:t>
            </a:r>
          </a:p>
          <a:p>
            <a:r>
              <a:rPr lang="en-US" dirty="0" smtClean="0"/>
              <a:t>[4] </a:t>
            </a:r>
            <a:r>
              <a:rPr lang="en-US" dirty="0"/>
              <a:t>"Apple A8X IPad </a:t>
            </a:r>
            <a:r>
              <a:rPr lang="en-US" dirty="0" err="1"/>
              <a:t>SoC.</a:t>
            </a:r>
            <a:r>
              <a:rPr lang="en-US" dirty="0"/>
              <a:t>" Notebook Check. Accessed September 22, 2016. http://www.notebookcheck.net/Apple-A8X-iPad-SoC.128403.0.html.</a:t>
            </a:r>
          </a:p>
          <a:p>
            <a:r>
              <a:rPr lang="en-US" dirty="0" smtClean="0"/>
              <a:t>[5] </a:t>
            </a:r>
            <a:r>
              <a:rPr lang="en-US" dirty="0"/>
              <a:t>"Oracle Cranks Up The Cores To 32 With </a:t>
            </a:r>
            <a:r>
              <a:rPr lang="en-US" dirty="0" err="1"/>
              <a:t>Sparc</a:t>
            </a:r>
            <a:r>
              <a:rPr lang="en-US" dirty="0"/>
              <a:t> M7 Chip." </a:t>
            </a:r>
            <a:r>
              <a:rPr lang="en-US" dirty="0" err="1"/>
              <a:t>EnterpriseTech</a:t>
            </a:r>
            <a:r>
              <a:rPr lang="en-US" dirty="0"/>
              <a:t>. 2014. Accessed September 22, 2016. http://www.enterprisetech.com/2014/08/13/oracle-cranks-cores-32-sparc-m7-chip</a:t>
            </a:r>
            <a:r>
              <a:rPr lang="en-US" dirty="0" smtClean="0"/>
              <a:t>/</a:t>
            </a:r>
            <a:r>
              <a:rPr lang="en-US" dirty="0"/>
              <a:t>.</a:t>
            </a:r>
            <a:endParaRPr lang="en-US" dirty="0" smtClean="0"/>
          </a:p>
          <a:p>
            <a:r>
              <a:rPr lang="en-US" dirty="0" smtClean="0"/>
              <a:t>[6] </a:t>
            </a:r>
            <a:r>
              <a:rPr lang="en-US" dirty="0"/>
              <a:t>"Abstraction." Lecture, Cornell, Ithaca, NY, September 22, </a:t>
            </a:r>
            <a:r>
              <a:rPr lang="en-US" dirty="0" smtClean="0"/>
              <a:t>2016</a:t>
            </a:r>
            <a:r>
              <a:rPr lang="en-US" dirty="0"/>
              <a:t>.</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Annie Hernandez</a:t>
            </a:r>
            <a:endParaRPr lang="en-US" sz="1400" dirty="0">
              <a:solidFill>
                <a:schemeClr val="tx1"/>
              </a:solidFill>
              <a:latin typeface="+mj-lt"/>
            </a:endParaRPr>
          </a:p>
        </p:txBody>
      </p:sp>
    </p:spTree>
    <p:extLst>
      <p:ext uri="{BB962C8B-B14F-4D97-AF65-F5344CB8AC3E}">
        <p14:creationId xmlns:p14="http://schemas.microsoft.com/office/powerpoint/2010/main" val="284139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[7] </a:t>
            </a:r>
            <a:r>
              <a:rPr lang="en-US" dirty="0"/>
              <a:t>Hall, E. C. "Reliability History of the Apollo Guidance Computer." NASA Technical Reports Server. 2013. Accessed September 22, 2016. http://ntrs.nasa.gov/search.jsp?R=19750004273.</a:t>
            </a:r>
          </a:p>
          <a:p>
            <a:r>
              <a:rPr lang="en-US" dirty="0" smtClean="0"/>
              <a:t>[</a:t>
            </a:r>
            <a:r>
              <a:rPr lang="en-US" dirty="0"/>
              <a:t>8</a:t>
            </a:r>
            <a:r>
              <a:rPr lang="en-US" dirty="0" smtClean="0"/>
              <a:t>] </a:t>
            </a:r>
            <a:r>
              <a:rPr lang="en-US" dirty="0"/>
              <a:t>Thompson, Robert Bruce., and Barbara </a:t>
            </a:r>
            <a:r>
              <a:rPr lang="en-US" dirty="0" err="1"/>
              <a:t>Fritchman</a:t>
            </a:r>
            <a:r>
              <a:rPr lang="en-US" dirty="0"/>
              <a:t>. Thompson. </a:t>
            </a:r>
            <a:r>
              <a:rPr lang="en-US" i="1" dirty="0"/>
              <a:t>Building the Perfect PC, pg. 5. </a:t>
            </a:r>
            <a:r>
              <a:rPr lang="en-US" i="1" dirty="0" err="1"/>
              <a:t>Farnham</a:t>
            </a:r>
            <a:r>
              <a:rPr lang="en-US" i="1" dirty="0"/>
              <a:t>: O'Reilly, 2010. </a:t>
            </a:r>
            <a:endParaRPr lang="en-US" i="1" dirty="0" smtClean="0"/>
          </a:p>
          <a:p>
            <a:r>
              <a:rPr lang="en-US" dirty="0" smtClean="0"/>
              <a:t>[9] </a:t>
            </a:r>
            <a:r>
              <a:rPr lang="en-US" dirty="0"/>
              <a:t>Frey, Heinz H. </a:t>
            </a:r>
            <a:r>
              <a:rPr lang="en-US" i="1" dirty="0"/>
              <a:t>Safety of Computer Control Systems 1992 (SAFECOMP '92) ; Computer Systems in Safety Critical Applications ; Proceedings of the IFAC Symposium, </a:t>
            </a:r>
            <a:r>
              <a:rPr lang="en-US" i="1" dirty="0" err="1"/>
              <a:t>Zürich</a:t>
            </a:r>
            <a:r>
              <a:rPr lang="en-US" i="1" dirty="0"/>
              <a:t>, Switzerland, 28-30 October 1992</a:t>
            </a:r>
            <a:r>
              <a:rPr lang="en-US" dirty="0"/>
              <a:t>. Oxford: </a:t>
            </a:r>
            <a:r>
              <a:rPr lang="en-US" dirty="0" err="1"/>
              <a:t>Pergamon</a:t>
            </a:r>
            <a:r>
              <a:rPr lang="en-US" dirty="0"/>
              <a:t> Press, 1992.</a:t>
            </a:r>
          </a:p>
          <a:p>
            <a:r>
              <a:rPr lang="en-US" dirty="0" smtClean="0"/>
              <a:t>[10] </a:t>
            </a:r>
            <a:r>
              <a:rPr lang="en-US" dirty="0"/>
              <a:t>"IPhone7 Teardown." </a:t>
            </a:r>
            <a:r>
              <a:rPr lang="en-US" dirty="0" err="1"/>
              <a:t>IFixIt</a:t>
            </a:r>
            <a:r>
              <a:rPr lang="en-US" dirty="0"/>
              <a:t>. September 16, 2016. Accessed September 22, 2016. https://www.ifixit.com/Teardown/iPhone 7 Teardown/67382.</a:t>
            </a:r>
          </a:p>
          <a:p>
            <a:r>
              <a:rPr lang="en-US" dirty="0" smtClean="0"/>
              <a:t>[11] </a:t>
            </a:r>
            <a:r>
              <a:rPr lang="en-US" dirty="0"/>
              <a:t>"What Is OSI (Open Systems Interconnection) Model?" </a:t>
            </a:r>
            <a:r>
              <a:rPr lang="en-US" dirty="0" err="1"/>
              <a:t>ComputerMasters</a:t>
            </a:r>
            <a:r>
              <a:rPr lang="en-US" dirty="0"/>
              <a:t>. October 13, 2015. Accessed September 22, 2016. http://computermasters66.blogspot.com/2015/10/what-is-osi-open-systems.html.</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Annie Hernandez</a:t>
            </a:r>
            <a:endParaRPr lang="en-US" sz="1400" dirty="0">
              <a:solidFill>
                <a:schemeClr val="tx1"/>
              </a:solidFill>
              <a:latin typeface="+mj-lt"/>
            </a:endParaRPr>
          </a:p>
        </p:txBody>
      </p:sp>
    </p:spTree>
    <p:extLst>
      <p:ext uri="{BB962C8B-B14F-4D97-AF65-F5344CB8AC3E}">
        <p14:creationId xmlns:p14="http://schemas.microsoft.com/office/powerpoint/2010/main" val="5072312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9</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Reliability Of Statistics</a:t>
            </a:r>
          </a:p>
        </p:txBody>
      </p:sp>
      <p:sp>
        <p:nvSpPr>
          <p:cNvPr id="74758" name="Rectangle 3"/>
          <p:cNvSpPr>
            <a:spLocks noGrp="1" noChangeArrowheads="1"/>
          </p:cNvSpPr>
          <p:nvPr>
            <p:ph idx="1"/>
          </p:nvPr>
        </p:nvSpPr>
        <p:spPr/>
        <p:txBody>
          <a:bodyPr/>
          <a:lstStyle/>
          <a:p>
            <a:pPr eaLnBrk="1" hangingPunct="1"/>
            <a:r>
              <a:rPr lang="en-US" dirty="0">
                <a:ea typeface="ＭＳ Ｐゴシック" pitchFamily="-109" charset="-128"/>
                <a:cs typeface="ＭＳ Ｐゴシック" pitchFamily="-109" charset="-128"/>
              </a:rPr>
              <a:t>Are other factors controlled?</a:t>
            </a:r>
          </a:p>
          <a:p>
            <a:pPr eaLnBrk="1" hangingPunct="1"/>
            <a:r>
              <a:rPr lang="en-US" dirty="0">
                <a:ea typeface="ＭＳ Ｐゴシック" pitchFamily="-109" charset="-128"/>
                <a:cs typeface="ＭＳ Ｐゴシック" pitchFamily="-109" charset="-128"/>
              </a:rPr>
              <a:t>Is enough time covered?</a:t>
            </a:r>
          </a:p>
          <a:p>
            <a:pPr eaLnBrk="1" hangingPunct="1"/>
            <a:r>
              <a:rPr lang="en-US" dirty="0">
                <a:ea typeface="ＭＳ Ｐゴシック" pitchFamily="-109" charset="-128"/>
                <a:cs typeface="ＭＳ Ｐゴシック" pitchFamily="-109" charset="-128"/>
              </a:rPr>
              <a:t>Is all data reported</a:t>
            </a:r>
            <a:r>
              <a:rPr lang="en-US" dirty="0" smtClean="0">
                <a:ea typeface="ＭＳ Ｐゴシック" pitchFamily="-109" charset="-128"/>
                <a:cs typeface="ＭＳ Ｐゴシック" pitchFamily="-109" charset="-128"/>
              </a:rPr>
              <a:t>?</a:t>
            </a:r>
          </a:p>
          <a:p>
            <a:pPr eaLnBrk="1" hangingPunct="1"/>
            <a:endParaRPr lang="en-US" dirty="0">
              <a:ea typeface="ＭＳ Ｐゴシック" pitchFamily="-109" charset="-128"/>
              <a:cs typeface="ＭＳ Ｐゴシック" pitchFamily="-109" charset="-128"/>
            </a:endParaRPr>
          </a:p>
          <a:p>
            <a:pPr eaLnBrk="1" hangingPunct="1"/>
            <a:r>
              <a:rPr lang="en-US" dirty="0" smtClean="0">
                <a:ea typeface="ＭＳ Ｐゴシック" pitchFamily="-109" charset="-128"/>
                <a:cs typeface="ＭＳ Ｐゴシック" pitchFamily="-109" charset="-128"/>
              </a:rPr>
              <a:t>Use Intuition</a:t>
            </a:r>
          </a:p>
          <a:p>
            <a:pPr lvl="1"/>
            <a:r>
              <a:rPr lang="en-US" dirty="0" smtClean="0">
                <a:ea typeface="ＭＳ Ｐゴシック" pitchFamily="-109" charset="-128"/>
                <a:cs typeface="ＭＳ Ｐゴシック" pitchFamily="-109" charset="-128"/>
              </a:rPr>
              <a:t>Are results reasonable?</a:t>
            </a:r>
            <a:endParaRPr lang="en-US" dirty="0">
              <a:ea typeface="ＭＳ Ｐゴシック" pitchFamily="-109" charset="-128"/>
              <a:cs typeface="ＭＳ Ｐゴシック" pitchFamily="-109" charset="-128"/>
            </a:endParaRPr>
          </a:p>
        </p:txBody>
      </p:sp>
      <p:sp>
        <p:nvSpPr>
          <p:cNvPr id="2" name="Footer Placeholder 1"/>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36</a:t>
            </a:fld>
            <a:endParaRPr lang="en-US"/>
          </a:p>
        </p:txBody>
      </p:sp>
    </p:spTree>
    <p:extLst>
      <p:ext uri="{BB962C8B-B14F-4D97-AF65-F5344CB8AC3E}">
        <p14:creationId xmlns:p14="http://schemas.microsoft.com/office/powerpoint/2010/main" val="12184950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Cost-Benefit Analysis</a:t>
            </a:r>
          </a:p>
        </p:txBody>
      </p:sp>
      <p:sp>
        <p:nvSpPr>
          <p:cNvPr id="812035"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How much does it cost?</a:t>
            </a:r>
          </a:p>
          <a:p>
            <a:pPr eaLnBrk="1" hangingPunct="1"/>
            <a:r>
              <a:rPr lang="en-US">
                <a:ea typeface="ＭＳ Ｐゴシック" pitchFamily="-109" charset="-128"/>
                <a:cs typeface="ＭＳ Ｐゴシック" pitchFamily="-109" charset="-128"/>
              </a:rPr>
              <a:t>What do I get for this cost?</a:t>
            </a:r>
          </a:p>
        </p:txBody>
      </p:sp>
      <p:sp>
        <p:nvSpPr>
          <p:cNvPr id="2" name="Footer Placeholder 1"/>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37</a:t>
            </a:fld>
            <a:endParaRPr lang="en-US"/>
          </a:p>
        </p:txBody>
      </p:sp>
    </p:spTree>
    <p:extLst>
      <p:ext uri="{BB962C8B-B14F-4D97-AF65-F5344CB8AC3E}">
        <p14:creationId xmlns:p14="http://schemas.microsoft.com/office/powerpoint/2010/main" val="19823925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Risk-Benefit Analysis</a:t>
            </a:r>
          </a:p>
        </p:txBody>
      </p:sp>
      <p:sp>
        <p:nvSpPr>
          <p:cNvPr id="814083"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What could go wrong?</a:t>
            </a:r>
          </a:p>
          <a:p>
            <a:pPr eaLnBrk="1" hangingPunct="1"/>
            <a:r>
              <a:rPr lang="en-US">
                <a:ea typeface="ＭＳ Ｐゴシック" pitchFamily="-109" charset="-128"/>
                <a:cs typeface="ＭＳ Ｐゴシック" pitchFamily="-109" charset="-128"/>
              </a:rPr>
              <a:t>How likely is it?</a:t>
            </a:r>
          </a:p>
          <a:p>
            <a:pPr eaLnBrk="1" hangingPunct="1"/>
            <a:r>
              <a:rPr lang="en-US">
                <a:ea typeface="ＭＳ Ｐゴシック" pitchFamily="-109" charset="-128"/>
                <a:cs typeface="ＭＳ Ｐゴシック" pitchFamily="-109" charset="-128"/>
              </a:rPr>
              <a:t>How costly are the consequences?</a:t>
            </a:r>
          </a:p>
        </p:txBody>
      </p:sp>
      <p:sp>
        <p:nvSpPr>
          <p:cNvPr id="2" name="Footer Placeholder 1"/>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38</a:t>
            </a:fld>
            <a:endParaRPr lang="en-US"/>
          </a:p>
        </p:txBody>
      </p:sp>
    </p:spTree>
    <p:extLst>
      <p:ext uri="{BB962C8B-B14F-4D97-AF65-F5344CB8AC3E}">
        <p14:creationId xmlns:p14="http://schemas.microsoft.com/office/powerpoint/2010/main" val="18163332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Rectangle 2"/>
          <p:cNvSpPr>
            <a:spLocks noGrp="1" noChangeArrowheads="1"/>
          </p:cNvSpPr>
          <p:nvPr>
            <p:ph type="title"/>
          </p:nvPr>
        </p:nvSpPr>
        <p:spPr/>
        <p:txBody>
          <a:bodyPr/>
          <a:lstStyle/>
          <a:p>
            <a:pPr eaLnBrk="1" hangingPunct="1"/>
            <a:r>
              <a:rPr lang="en-US" sz="3200">
                <a:ea typeface="ＭＳ Ｐゴシック" pitchFamily="-109" charset="-128"/>
                <a:cs typeface="ＭＳ Ｐゴシック" pitchFamily="-109" charset="-128"/>
              </a:rPr>
              <a:t>Limitations to </a:t>
            </a:r>
            <a:br>
              <a:rPr lang="en-US" sz="3200">
                <a:ea typeface="ＭＳ Ｐゴシック" pitchFamily="-109" charset="-128"/>
                <a:cs typeface="ＭＳ Ｐゴシック" pitchFamily="-109" charset="-128"/>
              </a:rPr>
            </a:br>
            <a:r>
              <a:rPr lang="en-US" sz="3200">
                <a:ea typeface="ＭＳ Ｐゴシック" pitchFamily="-109" charset="-128"/>
                <a:cs typeface="ＭＳ Ｐゴシック" pitchFamily="-109" charset="-128"/>
              </a:rPr>
              <a:t>Risk-Benefit Analysis</a:t>
            </a:r>
          </a:p>
        </p:txBody>
      </p:sp>
      <p:sp>
        <p:nvSpPr>
          <p:cNvPr id="815107"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Hard to quantify probabilities</a:t>
            </a:r>
          </a:p>
          <a:p>
            <a:pPr eaLnBrk="1" hangingPunct="1"/>
            <a:r>
              <a:rPr lang="en-US">
                <a:ea typeface="ＭＳ Ｐゴシック" pitchFamily="-109" charset="-128"/>
                <a:cs typeface="ＭＳ Ｐゴシック" pitchFamily="-109" charset="-128"/>
              </a:rPr>
              <a:t>Hard to quantify costs</a:t>
            </a:r>
          </a:p>
          <a:p>
            <a:pPr eaLnBrk="1" hangingPunct="1"/>
            <a:r>
              <a:rPr lang="en-US">
                <a:ea typeface="ＭＳ Ｐゴシック" pitchFamily="-109" charset="-128"/>
                <a:cs typeface="ＭＳ Ｐゴシック" pitchFamily="-109" charset="-128"/>
              </a:rPr>
              <a:t>Who bears the costs?</a:t>
            </a:r>
          </a:p>
          <a:p>
            <a:pPr eaLnBrk="1" hangingPunct="1"/>
            <a:r>
              <a:rPr lang="en-US">
                <a:ea typeface="ＭＳ Ｐゴシック" pitchFamily="-109" charset="-128"/>
                <a:cs typeface="ＭＳ Ｐゴシック" pitchFamily="-109" charset="-128"/>
              </a:rPr>
              <a:t>Are the potential benefits worth it?</a:t>
            </a:r>
          </a:p>
        </p:txBody>
      </p:sp>
      <p:sp>
        <p:nvSpPr>
          <p:cNvPr id="2" name="Footer Placeholder 1"/>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39</a:t>
            </a:fld>
            <a:endParaRPr lang="en-US"/>
          </a:p>
        </p:txBody>
      </p:sp>
    </p:spTree>
    <p:extLst>
      <p:ext uri="{BB962C8B-B14F-4D97-AF65-F5344CB8AC3E}">
        <p14:creationId xmlns:p14="http://schemas.microsoft.com/office/powerpoint/2010/main" val="4606779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pp. </a:t>
            </a:r>
            <a:r>
              <a:rPr lang="en-US" dirty="0" smtClean="0"/>
              <a:t>366 </a:t>
            </a:r>
            <a:r>
              <a:rPr lang="en-US" dirty="0" smtClean="0"/>
              <a:t>Any false arrests since 1989?</a:t>
            </a:r>
          </a:p>
          <a:p>
            <a:r>
              <a:rPr lang="en-US" dirty="0" smtClean="0"/>
              <a:t>pp. 368 </a:t>
            </a:r>
            <a:r>
              <a:rPr lang="en-US" dirty="0" smtClean="0"/>
              <a:t>Argument assumes DB cannot exist without </a:t>
            </a:r>
            <a:r>
              <a:rPr lang="en-US" dirty="0" smtClean="0"/>
              <a:t>existing inaccuracies. </a:t>
            </a:r>
          </a:p>
          <a:p>
            <a:r>
              <a:rPr lang="en-US" dirty="0" smtClean="0"/>
              <a:t>pp. 373 This </a:t>
            </a:r>
            <a:r>
              <a:rPr lang="en-US" dirty="0" smtClean="0"/>
              <a:t>is not to keep the </a:t>
            </a:r>
            <a:r>
              <a:rPr lang="en-US" dirty="0" smtClean="0"/>
              <a:t>PATRIOT system </a:t>
            </a:r>
            <a:r>
              <a:rPr lang="en-US" dirty="0" smtClean="0"/>
              <a:t>from responding to false alarms.</a:t>
            </a:r>
          </a:p>
          <a:p>
            <a:r>
              <a:rPr lang="en-US" dirty="0" smtClean="0"/>
              <a:t>pp. </a:t>
            </a:r>
            <a:r>
              <a:rPr lang="en-US" dirty="0" smtClean="0"/>
              <a:t>375 </a:t>
            </a:r>
            <a:r>
              <a:rPr lang="en-US" dirty="0" smtClean="0"/>
              <a:t>Always encapsulate units!</a:t>
            </a:r>
          </a:p>
          <a:p>
            <a:r>
              <a:rPr lang="en-US" dirty="0" smtClean="0"/>
              <a:t>pp. </a:t>
            </a:r>
            <a:r>
              <a:rPr lang="en-US" dirty="0" smtClean="0"/>
              <a:t>378 </a:t>
            </a:r>
            <a:r>
              <a:rPr lang="en-US" dirty="0" smtClean="0"/>
              <a:t>Why did </a:t>
            </a:r>
            <a:r>
              <a:rPr lang="en-US" dirty="0" smtClean="0"/>
              <a:t>the Tokyo Stock Exchange </a:t>
            </a:r>
            <a:r>
              <a:rPr lang="en-US" dirty="0" smtClean="0"/>
              <a:t>refuse?</a:t>
            </a:r>
          </a:p>
          <a:p>
            <a:r>
              <a:rPr lang="en-US" dirty="0"/>
              <a:t>pp. </a:t>
            </a:r>
            <a:r>
              <a:rPr lang="en-US" dirty="0" smtClean="0"/>
              <a:t>380 </a:t>
            </a:r>
            <a:r>
              <a:rPr lang="en-US" dirty="0" smtClean="0"/>
              <a:t>Republicans and </a:t>
            </a:r>
            <a:r>
              <a:rPr lang="en-US" dirty="0" smtClean="0"/>
              <a:t>Florida?</a:t>
            </a:r>
          </a:p>
          <a:p>
            <a:r>
              <a:rPr lang="en-US" dirty="0"/>
              <a:t>pp. 381. Do the second thoughts on DRE machines make the interview at end Chapter’s end less relevant?</a:t>
            </a:r>
          </a:p>
          <a:p>
            <a:r>
              <a:rPr lang="en-US" dirty="0"/>
              <a:t>pp. 389 No simulation examples since 2002</a:t>
            </a:r>
            <a:r>
              <a:rPr lang="en-US" dirty="0" smtClean="0"/>
              <a:t>?</a:t>
            </a:r>
            <a:endParaRPr lang="en-US" dirty="0"/>
          </a:p>
        </p:txBody>
      </p:sp>
      <p:sp>
        <p:nvSpPr>
          <p:cNvPr id="11" name="Content Placeholder 10"/>
          <p:cNvSpPr>
            <a:spLocks noGrp="1"/>
          </p:cNvSpPr>
          <p:nvPr>
            <p:ph sz="half" idx="2"/>
          </p:nvPr>
        </p:nvSpPr>
        <p:spPr/>
        <p:txBody>
          <a:bodyPr>
            <a:normAutofit fontScale="77500" lnSpcReduction="20000"/>
          </a:bodyPr>
          <a:lstStyle/>
          <a:p>
            <a:r>
              <a:rPr lang="en-US" dirty="0" smtClean="0"/>
              <a:t>pp</a:t>
            </a:r>
            <a:r>
              <a:rPr lang="en-US" dirty="0" smtClean="0"/>
              <a:t>. </a:t>
            </a:r>
            <a:r>
              <a:rPr lang="en-US" dirty="0" smtClean="0"/>
              <a:t>390 </a:t>
            </a:r>
            <a:r>
              <a:rPr lang="en-US" dirty="0"/>
              <a:t>D</a:t>
            </a:r>
            <a:r>
              <a:rPr lang="en-US" dirty="0" smtClean="0"/>
              <a:t>id </a:t>
            </a:r>
            <a:r>
              <a:rPr lang="en-US" dirty="0" smtClean="0"/>
              <a:t>The Limits to Growth predictions </a:t>
            </a:r>
            <a:r>
              <a:rPr lang="en-US" dirty="0" smtClean="0"/>
              <a:t>motivate people to change?</a:t>
            </a:r>
          </a:p>
          <a:p>
            <a:r>
              <a:rPr lang="en-US" dirty="0" smtClean="0"/>
              <a:t>pp. 392 What happened to Verification?</a:t>
            </a:r>
          </a:p>
          <a:p>
            <a:r>
              <a:rPr lang="en-US" dirty="0" smtClean="0"/>
              <a:t>pp</a:t>
            </a:r>
            <a:r>
              <a:rPr lang="en-US" dirty="0" smtClean="0"/>
              <a:t>. </a:t>
            </a:r>
            <a:r>
              <a:rPr lang="en-US" dirty="0" smtClean="0"/>
              <a:t>394 </a:t>
            </a:r>
            <a:r>
              <a:rPr lang="en-US" dirty="0" smtClean="0"/>
              <a:t>“satisfies the specification” = verification. “needs of the user” = validation.</a:t>
            </a:r>
          </a:p>
          <a:p>
            <a:r>
              <a:rPr lang="en-US" dirty="0"/>
              <a:t>p</a:t>
            </a:r>
            <a:r>
              <a:rPr lang="en-US" dirty="0" smtClean="0"/>
              <a:t>p. 395 SW quality since 2007?</a:t>
            </a:r>
          </a:p>
          <a:p>
            <a:r>
              <a:rPr lang="en-US" dirty="0" smtClean="0"/>
              <a:t>pp. 396 Gender bias nice addition!</a:t>
            </a:r>
          </a:p>
          <a:p>
            <a:r>
              <a:rPr lang="en-US" dirty="0" smtClean="0"/>
              <a:t>pp. 406 21, source form 2004, is it implemented yet? 23 like game release question in next chapter.</a:t>
            </a:r>
          </a:p>
          <a:p>
            <a:r>
              <a:rPr lang="en-US" dirty="0" smtClean="0"/>
              <a:t>Questions I liked: 10, 12, 16, 17, 18, 20, 21</a:t>
            </a:r>
            <a:endParaRPr lang="en-US" dirty="0" smtClean="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Some Measures</a:t>
            </a:r>
          </a:p>
        </p:txBody>
      </p:sp>
      <p:sp>
        <p:nvSpPr>
          <p:cNvPr id="82950"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Mean Time To Failure (MTTF)</a:t>
            </a:r>
          </a:p>
          <a:p>
            <a:pPr eaLnBrk="1" hangingPunct="1"/>
            <a:r>
              <a:rPr lang="en-US">
                <a:ea typeface="ＭＳ Ｐゴシック" pitchFamily="-109" charset="-128"/>
                <a:cs typeface="ＭＳ Ｐゴシック" pitchFamily="-109" charset="-128"/>
              </a:rPr>
              <a:t>Mean Time Between Failures (MTBF)</a:t>
            </a:r>
          </a:p>
          <a:p>
            <a:pPr eaLnBrk="1" hangingPunct="1"/>
            <a:r>
              <a:rPr lang="en-US">
                <a:ea typeface="ＭＳ Ｐゴシック" pitchFamily="-109" charset="-128"/>
                <a:cs typeface="ＭＳ Ｐゴシック" pitchFamily="-109" charset="-128"/>
              </a:rPr>
              <a:t>Mean Time To Repair (MTTR)</a:t>
            </a:r>
          </a:p>
        </p:txBody>
      </p:sp>
      <p:sp>
        <p:nvSpPr>
          <p:cNvPr id="2" name="Footer Placeholder 1"/>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40</a:t>
            </a:fld>
            <a:endParaRPr lang="en-US"/>
          </a:p>
        </p:txBody>
      </p:sp>
    </p:spTree>
    <p:extLst>
      <p:ext uri="{BB962C8B-B14F-4D97-AF65-F5344CB8AC3E}">
        <p14:creationId xmlns:p14="http://schemas.microsoft.com/office/powerpoint/2010/main" val="32983854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Relying Too Much</a:t>
            </a:r>
          </a:p>
        </p:txBody>
      </p:sp>
      <p:sp>
        <p:nvSpPr>
          <p:cNvPr id="84998"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Limits of modeling reality</a:t>
            </a:r>
          </a:p>
          <a:p>
            <a:pPr eaLnBrk="1" hangingPunct="1"/>
            <a:r>
              <a:rPr lang="en-US">
                <a:ea typeface="ＭＳ Ｐゴシック" pitchFamily="-109" charset="-128"/>
                <a:cs typeface="ＭＳ Ｐゴシック" pitchFamily="-109" charset="-128"/>
              </a:rPr>
              <a:t>Limits of precision</a:t>
            </a:r>
          </a:p>
          <a:p>
            <a:pPr eaLnBrk="1" hangingPunct="1"/>
            <a:r>
              <a:rPr lang="en-US">
                <a:ea typeface="ＭＳ Ｐゴシック" pitchFamily="-109" charset="-128"/>
                <a:cs typeface="ＭＳ Ｐゴシック" pitchFamily="-109" charset="-128"/>
              </a:rPr>
              <a:t>Limits of algorithms</a:t>
            </a:r>
          </a:p>
          <a:p>
            <a:pPr eaLnBrk="1" hangingPunct="1"/>
            <a:r>
              <a:rPr lang="en-US">
                <a:ea typeface="ＭＳ Ｐゴシック" pitchFamily="-109" charset="-128"/>
                <a:cs typeface="ＭＳ Ｐゴシック" pitchFamily="-109" charset="-128"/>
              </a:rPr>
              <a:t>Limits of interpretation</a:t>
            </a:r>
          </a:p>
          <a:p>
            <a:pPr eaLnBrk="1" hangingPunct="1"/>
            <a:endParaRPr lang="en-US">
              <a:ea typeface="ＭＳ Ｐゴシック" pitchFamily="-109" charset="-128"/>
              <a:cs typeface="ＭＳ Ｐゴシック" pitchFamily="-109" charset="-128"/>
            </a:endParaRPr>
          </a:p>
        </p:txBody>
      </p:sp>
      <p:sp>
        <p:nvSpPr>
          <p:cNvPr id="2" name="Footer Placeholder 1"/>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41</a:t>
            </a:fld>
            <a:endParaRPr lang="en-US"/>
          </a:p>
        </p:txBody>
      </p:sp>
    </p:spTree>
    <p:extLst>
      <p:ext uri="{BB962C8B-B14F-4D97-AF65-F5344CB8AC3E}">
        <p14:creationId xmlns:p14="http://schemas.microsoft.com/office/powerpoint/2010/main" val="39536999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Producing Good Software</a:t>
            </a:r>
          </a:p>
        </p:txBody>
      </p:sp>
      <p:sp>
        <p:nvSpPr>
          <p:cNvPr id="89094" name="Rectangle 3"/>
          <p:cNvSpPr>
            <a:spLocks noGrp="1" noChangeArrowheads="1"/>
          </p:cNvSpPr>
          <p:nvPr>
            <p:ph idx="1"/>
          </p:nvPr>
        </p:nvSpPr>
        <p:spPr/>
        <p:txBody>
          <a:bodyPr/>
          <a:lstStyle/>
          <a:p>
            <a:pPr eaLnBrk="1" hangingPunct="1"/>
            <a:r>
              <a:rPr lang="en-US" sz="2600">
                <a:ea typeface="ＭＳ Ｐゴシック" pitchFamily="-109" charset="-128"/>
                <a:cs typeface="ＭＳ Ｐゴシック" pitchFamily="-109" charset="-128"/>
              </a:rPr>
              <a:t>Good specifications</a:t>
            </a:r>
          </a:p>
          <a:p>
            <a:pPr eaLnBrk="1" hangingPunct="1"/>
            <a:r>
              <a:rPr lang="en-US" sz="2600">
                <a:ea typeface="ＭＳ Ｐゴシック" pitchFamily="-109" charset="-128"/>
                <a:cs typeface="ＭＳ Ｐゴシック" pitchFamily="-109" charset="-128"/>
              </a:rPr>
              <a:t>Good usability</a:t>
            </a:r>
          </a:p>
          <a:p>
            <a:pPr eaLnBrk="1" hangingPunct="1"/>
            <a:r>
              <a:rPr lang="en-US" sz="2600">
                <a:ea typeface="ＭＳ Ｐゴシック" pitchFamily="-109" charset="-128"/>
                <a:cs typeface="ＭＳ Ｐゴシック" pitchFamily="-109" charset="-128"/>
              </a:rPr>
              <a:t>Good design</a:t>
            </a:r>
          </a:p>
          <a:p>
            <a:pPr eaLnBrk="1" hangingPunct="1"/>
            <a:r>
              <a:rPr lang="en-US" sz="2600">
                <a:ea typeface="ＭＳ Ｐゴシック" pitchFamily="-109" charset="-128"/>
                <a:cs typeface="ＭＳ Ｐゴシック" pitchFamily="-109" charset="-128"/>
              </a:rPr>
              <a:t>Robustness</a:t>
            </a:r>
          </a:p>
          <a:p>
            <a:pPr eaLnBrk="1" hangingPunct="1"/>
            <a:r>
              <a:rPr lang="en-US" sz="2600">
                <a:ea typeface="ＭＳ Ｐゴシック" pitchFamily="-109" charset="-128"/>
                <a:cs typeface="ＭＳ Ｐゴシック" pitchFamily="-109" charset="-128"/>
              </a:rPr>
              <a:t>Good implementation</a:t>
            </a:r>
          </a:p>
          <a:p>
            <a:pPr eaLnBrk="1" hangingPunct="1"/>
            <a:r>
              <a:rPr lang="en-US" sz="2600">
                <a:ea typeface="ＭＳ Ｐゴシック" pitchFamily="-109" charset="-128"/>
                <a:cs typeface="ＭＳ Ｐゴシック" pitchFamily="-109" charset="-128"/>
              </a:rPr>
              <a:t>Testing</a:t>
            </a:r>
          </a:p>
          <a:p>
            <a:pPr eaLnBrk="1" hangingPunct="1"/>
            <a:endParaRPr lang="en-US" sz="2600">
              <a:ea typeface="ＭＳ Ｐゴシック" pitchFamily="-109" charset="-128"/>
              <a:cs typeface="ＭＳ Ｐゴシック" pitchFamily="-109" charset="-128"/>
            </a:endParaRPr>
          </a:p>
          <a:p>
            <a:pPr eaLnBrk="1" hangingPunct="1"/>
            <a:endParaRPr lang="en-US" sz="2600">
              <a:ea typeface="ＭＳ Ｐゴシック" pitchFamily="-109" charset="-128"/>
              <a:cs typeface="ＭＳ Ｐゴシック" pitchFamily="-109" charset="-128"/>
            </a:endParaRPr>
          </a:p>
        </p:txBody>
      </p:sp>
      <p:sp>
        <p:nvSpPr>
          <p:cNvPr id="2" name="Footer Placeholder 1"/>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42</a:t>
            </a:fld>
            <a:endParaRPr lang="en-US"/>
          </a:p>
        </p:txBody>
      </p:sp>
    </p:spTree>
    <p:extLst>
      <p:ext uri="{BB962C8B-B14F-4D97-AF65-F5344CB8AC3E}">
        <p14:creationId xmlns:p14="http://schemas.microsoft.com/office/powerpoint/2010/main" val="31650532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Plan For The Long Term</a:t>
            </a:r>
          </a:p>
        </p:txBody>
      </p:sp>
      <p:sp>
        <p:nvSpPr>
          <p:cNvPr id="91142"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Version control</a:t>
            </a:r>
          </a:p>
          <a:p>
            <a:pPr eaLnBrk="1" hangingPunct="1"/>
            <a:r>
              <a:rPr lang="en-US">
                <a:ea typeface="ＭＳ Ｐゴシック" pitchFamily="-109" charset="-128"/>
                <a:cs typeface="ＭＳ Ｐゴシック" pitchFamily="-109" charset="-128"/>
              </a:rPr>
              <a:t>Future development</a:t>
            </a:r>
          </a:p>
          <a:p>
            <a:pPr eaLnBrk="1" hangingPunct="1"/>
            <a:r>
              <a:rPr lang="en-US">
                <a:ea typeface="ＭＳ Ｐゴシック" pitchFamily="-109" charset="-128"/>
                <a:cs typeface="ＭＳ Ｐゴシック" pitchFamily="-109" charset="-128"/>
              </a:rPr>
              <a:t>New platforms</a:t>
            </a:r>
          </a:p>
          <a:p>
            <a:pPr eaLnBrk="1" hangingPunct="1"/>
            <a:r>
              <a:rPr lang="en-US">
                <a:ea typeface="ＭＳ Ｐゴシック" pitchFamily="-109" charset="-128"/>
                <a:cs typeface="ＭＳ Ｐゴシック" pitchFamily="-109" charset="-128"/>
              </a:rPr>
              <a:t>Patches</a:t>
            </a:r>
          </a:p>
          <a:p>
            <a:pPr eaLnBrk="1" hangingPunct="1"/>
            <a:r>
              <a:rPr lang="en-US">
                <a:ea typeface="ＭＳ Ｐゴシック" pitchFamily="-109" charset="-128"/>
                <a:cs typeface="ＭＳ Ｐゴシック" pitchFamily="-109" charset="-128"/>
              </a:rPr>
              <a:t>Security</a:t>
            </a:r>
          </a:p>
          <a:p>
            <a:pPr eaLnBrk="1" hangingPunct="1"/>
            <a:r>
              <a:rPr lang="en-US">
                <a:ea typeface="ＭＳ Ｐゴシック" pitchFamily="-109" charset="-128"/>
                <a:cs typeface="ＭＳ Ｐゴシック" pitchFamily="-109" charset="-128"/>
              </a:rPr>
              <a:t>Training</a:t>
            </a:r>
          </a:p>
          <a:p>
            <a:pPr eaLnBrk="1" hangingPunct="1"/>
            <a:r>
              <a:rPr lang="en-US">
                <a:ea typeface="ＭＳ Ｐゴシック" pitchFamily="-109" charset="-128"/>
                <a:cs typeface="ＭＳ Ｐゴシック" pitchFamily="-109" charset="-128"/>
              </a:rPr>
              <a:t>Customer support</a:t>
            </a:r>
          </a:p>
        </p:txBody>
      </p:sp>
      <p:sp>
        <p:nvSpPr>
          <p:cNvPr id="2" name="Footer Placeholder 1"/>
          <p:cNvSpPr>
            <a:spLocks noGrp="1"/>
          </p:cNvSpPr>
          <p:nvPr>
            <p:ph type="ftr" sz="quarter" idx="11"/>
          </p:nvPr>
        </p:nvSpPr>
        <p:spPr/>
        <p:txBody>
          <a:bodyPr/>
          <a:lstStyle/>
          <a:p>
            <a:r>
              <a:rPr lang="en-US" smtClean="0"/>
              <a:t>© 2016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43</a:t>
            </a:fld>
            <a:endParaRPr lang="en-US"/>
          </a:p>
        </p:txBody>
      </p:sp>
    </p:spTree>
    <p:extLst>
      <p:ext uri="{BB962C8B-B14F-4D97-AF65-F5344CB8AC3E}">
        <p14:creationId xmlns:p14="http://schemas.microsoft.com/office/powerpoint/2010/main" val="39343315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sp>
        <p:nvSpPr>
          <p:cNvPr id="9" name="TextBox 8"/>
          <p:cNvSpPr txBox="1"/>
          <p:nvPr/>
        </p:nvSpPr>
        <p:spPr>
          <a:xfrm>
            <a:off x="0" y="3404452"/>
            <a:ext cx="2581112" cy="1204432"/>
          </a:xfrm>
          <a:prstGeom prst="rect">
            <a:avLst/>
          </a:prstGeom>
          <a:noFill/>
        </p:spPr>
        <p:txBody>
          <a:bodyPr wrap="square" rtlCol="0">
            <a:spAutoFit/>
          </a:bodyPr>
          <a:lstStyle/>
          <a:p>
            <a:pPr>
              <a:lnSpc>
                <a:spcPct val="90000"/>
              </a:lnSpc>
            </a:pPr>
            <a:r>
              <a:rPr lang="en-US" sz="1600" dirty="0" smtClean="0">
                <a:hlinkClick r:id="rId3"/>
              </a:rPr>
              <a:t>marginalrevolution.com</a:t>
            </a:r>
            <a:r>
              <a:rPr lang="en-US" sz="1600" dirty="0">
                <a:hlinkClick r:id="rId3"/>
              </a:rPr>
              <a:t>/marginalrevolution/2014/05/type-i-and-type-ii-errors-</a:t>
            </a:r>
            <a:r>
              <a:rPr lang="en-US" sz="1600" dirty="0" smtClean="0">
                <a:hlinkClick r:id="rId3"/>
              </a:rPr>
              <a:t>simplified.html</a:t>
            </a:r>
            <a:r>
              <a:rPr lang="en-US" sz="1600" dirty="0" smtClean="0"/>
              <a:t> (2016-04-11)</a:t>
            </a:r>
            <a:endParaRPr lang="en-US" sz="1600" dirty="0"/>
          </a:p>
        </p:txBody>
      </p:sp>
      <p:sp>
        <p:nvSpPr>
          <p:cNvPr id="2" name="Slide Number Placeholder 1"/>
          <p:cNvSpPr>
            <a:spLocks noGrp="1"/>
          </p:cNvSpPr>
          <p:nvPr>
            <p:ph type="sldNum" sz="quarter" idx="12"/>
          </p:nvPr>
        </p:nvSpPr>
        <p:spPr/>
        <p:txBody>
          <a:bodyPr/>
          <a:lstStyle/>
          <a:p>
            <a:fld id="{A2A17EAB-8B51-5C40-8776-6683E51FA7A0}" type="slidenum">
              <a:rPr lang="en-US" smtClean="0"/>
              <a:t>44</a:t>
            </a:fld>
            <a:endParaRPr lang="en-US"/>
          </a:p>
        </p:txBody>
      </p:sp>
      <p:pic>
        <p:nvPicPr>
          <p:cNvPr id="3" name="Picture 2"/>
          <p:cNvPicPr>
            <a:picLocks noChangeAspect="1"/>
          </p:cNvPicPr>
          <p:nvPr/>
        </p:nvPicPr>
        <p:blipFill>
          <a:blip r:embed="rId4"/>
          <a:stretch>
            <a:fillRect/>
          </a:stretch>
        </p:blipFill>
        <p:spPr>
          <a:xfrm>
            <a:off x="2660679" y="329129"/>
            <a:ext cx="6234064" cy="4668067"/>
          </a:xfrm>
          <a:prstGeom prst="rect">
            <a:avLst/>
          </a:prstGeom>
        </p:spPr>
      </p:pic>
    </p:spTree>
    <p:extLst>
      <p:ext uri="{BB962C8B-B14F-4D97-AF65-F5344CB8AC3E}">
        <p14:creationId xmlns:p14="http://schemas.microsoft.com/office/powerpoint/2010/main" val="24103529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 – 1 Page </a:t>
            </a:r>
            <a:r>
              <a:rPr lang="en-US" dirty="0" smtClean="0"/>
              <a:t>Paper</a:t>
            </a:r>
            <a:endParaRPr lang="en-US" dirty="0"/>
          </a:p>
        </p:txBody>
      </p:sp>
      <p:sp>
        <p:nvSpPr>
          <p:cNvPr id="3" name="Content Placeholder 2"/>
          <p:cNvSpPr>
            <a:spLocks noGrp="1"/>
          </p:cNvSpPr>
          <p:nvPr>
            <p:ph idx="1"/>
          </p:nvPr>
        </p:nvSpPr>
        <p:spPr/>
        <p:txBody>
          <a:bodyPr>
            <a:normAutofit/>
          </a:bodyPr>
          <a:lstStyle/>
          <a:p>
            <a:r>
              <a:rPr lang="en-US" dirty="0" smtClean="0"/>
              <a:t>From </a:t>
            </a:r>
            <a:r>
              <a:rPr lang="en-US" dirty="0"/>
              <a:t>Chapter 9 In-class Exercises # </a:t>
            </a:r>
            <a:r>
              <a:rPr lang="en-US" dirty="0" smtClean="0"/>
              <a:t>24.</a:t>
            </a:r>
            <a:endParaRPr lang="en-US" dirty="0"/>
          </a:p>
          <a:p>
            <a:r>
              <a:rPr lang="en-US" dirty="0"/>
              <a:t>Should the company produce the game?</a:t>
            </a:r>
          </a:p>
          <a:p>
            <a:r>
              <a:rPr lang="en-US" dirty="0"/>
              <a:t>Use the SWE Code Of Ethics as the basis for your argument.</a:t>
            </a:r>
          </a:p>
          <a:p>
            <a:r>
              <a:rPr lang="en-US" dirty="0"/>
              <a:t>The SWE Code of Ethics should not be the sole source for your premises.</a:t>
            </a:r>
          </a:p>
          <a:p>
            <a:pPr marL="0" indent="0">
              <a:buNone/>
            </a:pPr>
            <a:endParaRPr lang="en-US" dirty="0" smtClean="0"/>
          </a:p>
          <a:p>
            <a:pPr marL="0" indent="0" algn="ctr">
              <a:buNone/>
            </a:pPr>
            <a:r>
              <a:rPr lang="en-US" dirty="0" smtClean="0"/>
              <a:t>OR</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45</a:t>
            </a:fld>
            <a:endParaRPr lang="en-US"/>
          </a:p>
        </p:txBody>
      </p:sp>
    </p:spTree>
    <p:extLst>
      <p:ext uri="{BB962C8B-B14F-4D97-AF65-F5344CB8AC3E}">
        <p14:creationId xmlns:p14="http://schemas.microsoft.com/office/powerpoint/2010/main" val="179401071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 – 1 Page </a:t>
            </a:r>
            <a:r>
              <a:rPr lang="en-US" dirty="0" smtClean="0"/>
              <a:t>Paper</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ACM COPE </a:t>
            </a:r>
            <a:r>
              <a:rPr lang="en-US" b="1" dirty="0" smtClean="0"/>
              <a:t>Code </a:t>
            </a:r>
            <a:r>
              <a:rPr lang="en-US" b="1" dirty="0"/>
              <a:t>2018 </a:t>
            </a:r>
            <a:r>
              <a:rPr lang="en-US" b="1" dirty="0" smtClean="0"/>
              <a:t>Project</a:t>
            </a:r>
          </a:p>
          <a:p>
            <a:pPr marL="0" indent="0">
              <a:buNone/>
            </a:pPr>
            <a:r>
              <a:rPr lang="en-US" b="1" dirty="0" smtClean="0"/>
              <a:t>http</a:t>
            </a:r>
            <a:r>
              <a:rPr lang="en-US" b="1" dirty="0"/>
              <a:t>://</a:t>
            </a:r>
            <a:r>
              <a:rPr lang="en-US" b="1" dirty="0" err="1"/>
              <a:t>ethics.acm.org</a:t>
            </a:r>
            <a:r>
              <a:rPr lang="en-US" b="1" dirty="0"/>
              <a:t>/code-of-ethics/code-2018/</a:t>
            </a:r>
            <a:endParaRPr lang="en-US" dirty="0" smtClean="0"/>
          </a:p>
          <a:p>
            <a:pPr marL="0" indent="0">
              <a:buNone/>
            </a:pPr>
            <a:r>
              <a:rPr lang="en-US" dirty="0" smtClean="0"/>
              <a:t>24 Clauses. For your assigned clause:</a:t>
            </a:r>
          </a:p>
          <a:p>
            <a:pPr marL="457200" indent="-457200">
              <a:buFont typeface="+mj-lt"/>
              <a:buAutoNum type="arabicPeriod"/>
            </a:pPr>
            <a:r>
              <a:rPr lang="en-US" dirty="0" smtClean="0"/>
              <a:t>What </a:t>
            </a:r>
            <a:r>
              <a:rPr lang="en-US" dirty="0"/>
              <a:t>parts of The Code no longer make sense, due to changes in technology or society? What could be done to make them better fit the current context?</a:t>
            </a:r>
          </a:p>
          <a:p>
            <a:pPr marL="457200" indent="-457200">
              <a:buFont typeface="+mj-lt"/>
              <a:buAutoNum type="arabicPeriod"/>
            </a:pPr>
            <a:r>
              <a:rPr lang="en-US" dirty="0"/>
              <a:t>Are there any blind spots in The Code? Principles that ought to be contained in The Code that are currently missing?</a:t>
            </a:r>
          </a:p>
          <a:p>
            <a:pPr marL="457200" indent="-457200">
              <a:buFont typeface="+mj-lt"/>
              <a:buAutoNum type="arabicPeriod"/>
            </a:pPr>
            <a:r>
              <a:rPr lang="en-US" dirty="0"/>
              <a:t>In the area of technology where you are most expert, what have been the greatest changes since 1992, and how might The Code be updated to reflect these changes?</a:t>
            </a:r>
          </a:p>
          <a:p>
            <a:pPr marL="457200" indent="-457200">
              <a:buFont typeface="+mj-lt"/>
              <a:buAutoNum type="arabicPeriod"/>
            </a:pPr>
            <a:r>
              <a:rPr lang="en-US" dirty="0"/>
              <a:t>What parts of The Code are confusing, ambiguous, or likely to be </a:t>
            </a:r>
            <a:r>
              <a:rPr lang="en-US" dirty="0" err="1"/>
              <a:t>mis</a:t>
            </a:r>
            <a:r>
              <a:rPr lang="en-US" dirty="0"/>
              <a:t>-interpreted</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41985757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4072"/>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a:p>
            <a:pPr marL="457200" indent="-457200">
              <a:buFont typeface="+mj-lt"/>
              <a:buAutoNum type="arabicPeriod"/>
            </a:pPr>
            <a:r>
              <a:rPr lang="en-US" strike="sngStrike" dirty="0" smtClean="0"/>
              <a:t>Guest Speaker</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5624987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Misuse of medical Robots</a:t>
            </a:r>
          </a:p>
        </p:txBody>
      </p:sp>
      <p:sp>
        <p:nvSpPr>
          <p:cNvPr id="3" name="Content Placeholder 2"/>
          <p:cNvSpPr>
            <a:spLocks noGrp="1"/>
          </p:cNvSpPr>
          <p:nvPr>
            <p:ph sz="half" idx="1"/>
          </p:nvPr>
        </p:nvSpPr>
        <p:spPr>
          <a:xfrm>
            <a:off x="685800" y="1352551"/>
            <a:ext cx="8340996" cy="3352800"/>
          </a:xfrm>
        </p:spPr>
        <p:txBody>
          <a:bodyPr/>
          <a:lstStyle/>
          <a:p>
            <a:r>
              <a:rPr lang="en-US" dirty="0"/>
              <a:t>Are medical robots truly the Holy Grail or medical revolution many have made it out to be?</a:t>
            </a:r>
          </a:p>
          <a:p>
            <a:r>
              <a:rPr lang="en-US" dirty="0"/>
              <a:t>No, when many realize this they </a:t>
            </a:r>
            <a:r>
              <a:rPr lang="en-US" dirty="0" smtClean="0"/>
              <a:t>start </a:t>
            </a:r>
            <a:r>
              <a:rPr lang="en-US" dirty="0"/>
              <a:t>opposing this technology.</a:t>
            </a:r>
          </a:p>
        </p:txBody>
      </p:sp>
      <p:sp>
        <p:nvSpPr>
          <p:cNvPr id="5" name="Footer Placeholder 4"/>
          <p:cNvSpPr>
            <a:spLocks noGrp="1"/>
          </p:cNvSpPr>
          <p:nvPr>
            <p:ph type="ftr" sz="quarter" idx="11"/>
          </p:nvPr>
        </p:nvSpPr>
        <p:spPr/>
        <p:txBody>
          <a:bodyPr/>
          <a:lstStyle/>
          <a:p>
            <a:r>
              <a:rPr lang="en-US" dirty="0"/>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Kevin A. Valente-Comas</a:t>
            </a:r>
          </a:p>
        </p:txBody>
      </p:sp>
    </p:spTree>
    <p:extLst>
      <p:ext uri="{BB962C8B-B14F-4D97-AF65-F5344CB8AC3E}">
        <p14:creationId xmlns:p14="http://schemas.microsoft.com/office/powerpoint/2010/main" val="3494881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medical robots</a:t>
            </a:r>
          </a:p>
        </p:txBody>
      </p:sp>
      <p:sp>
        <p:nvSpPr>
          <p:cNvPr id="3" name="Content Placeholder 2"/>
          <p:cNvSpPr>
            <a:spLocks noGrp="1"/>
          </p:cNvSpPr>
          <p:nvPr>
            <p:ph sz="half" idx="1"/>
          </p:nvPr>
        </p:nvSpPr>
        <p:spPr/>
        <p:txBody>
          <a:bodyPr/>
          <a:lstStyle/>
          <a:p>
            <a:r>
              <a:rPr lang="en-US" dirty="0"/>
              <a:t>Logistics</a:t>
            </a:r>
          </a:p>
          <a:p>
            <a:r>
              <a:rPr lang="en-US" dirty="0"/>
              <a:t>Prosthetics</a:t>
            </a:r>
          </a:p>
          <a:p>
            <a:r>
              <a:rPr lang="en-US" dirty="0"/>
              <a:t>Rehabilitation</a:t>
            </a:r>
          </a:p>
          <a:p>
            <a:r>
              <a:rPr lang="en-US" dirty="0"/>
              <a:t>Surgery </a:t>
            </a:r>
            <a:r>
              <a:rPr lang="en-US" dirty="0" smtClean="0"/>
              <a:t>Robots</a:t>
            </a:r>
            <a:endParaRPr lang="en-US" dirty="0"/>
          </a:p>
        </p:txBody>
      </p:sp>
      <p:pic>
        <p:nvPicPr>
          <p:cNvPr id="9" name="Content Placeholder 8" descr="da-Vinci-robot2.jpg"/>
          <p:cNvPicPr>
            <a:picLocks noGrp="1" noChangeAspect="1"/>
          </p:cNvPicPr>
          <p:nvPr>
            <p:ph sz="half" idx="2"/>
          </p:nvPr>
        </p:nvPicPr>
        <p:blipFill>
          <a:blip r:embed="rId3">
            <a:extLst>
              <a:ext uri="{28A0092B-C50C-407E-A947-70E740481C1C}">
                <a14:useLocalDpi xmlns:a14="http://schemas.microsoft.com/office/drawing/2010/main" val="0"/>
              </a:ext>
            </a:extLst>
          </a:blip>
          <a:srcRect l="-5682" r="-5682"/>
          <a:stretch>
            <a:fillRect/>
          </a:stretch>
        </p:blipFill>
        <p:spPr>
          <a:xfrm>
            <a:off x="4724400" y="1352550"/>
            <a:ext cx="3733800" cy="3352800"/>
          </a:xfrm>
        </p:spPr>
      </p:pic>
      <p:sp>
        <p:nvSpPr>
          <p:cNvPr id="5" name="Footer Placeholder 4"/>
          <p:cNvSpPr>
            <a:spLocks noGrp="1"/>
          </p:cNvSpPr>
          <p:nvPr>
            <p:ph type="ftr" sz="quarter" idx="11"/>
          </p:nvPr>
        </p:nvSpPr>
        <p:spPr/>
        <p:txBody>
          <a:bodyPr/>
          <a:lstStyle/>
          <a:p>
            <a:r>
              <a:rPr lang="en-US" dirty="0"/>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dirty="0"/>
          </a:p>
        </p:txBody>
      </p:sp>
      <p:sp>
        <p:nvSpPr>
          <p:cNvPr id="8" name="TextBox 7"/>
          <p:cNvSpPr txBox="1"/>
          <p:nvPr/>
        </p:nvSpPr>
        <p:spPr>
          <a:xfrm>
            <a:off x="6898893" y="389991"/>
            <a:ext cx="2245107" cy="289823"/>
          </a:xfrm>
          <a:prstGeom prst="rect">
            <a:avLst/>
          </a:prstGeom>
          <a:noFill/>
        </p:spPr>
        <p:txBody>
          <a:bodyPr wrap="square" rtlCol="0">
            <a:spAutoFit/>
          </a:bodyPr>
          <a:lstStyle/>
          <a:p>
            <a:pPr>
              <a:lnSpc>
                <a:spcPct val="90000"/>
              </a:lnSpc>
            </a:pPr>
            <a:r>
              <a:rPr lang="en-US" sz="1400" dirty="0"/>
              <a:t>Kevin A. Valente-Comas</a:t>
            </a:r>
          </a:p>
        </p:txBody>
      </p:sp>
      <p:sp>
        <p:nvSpPr>
          <p:cNvPr id="10" name="TextBox 9"/>
          <p:cNvSpPr txBox="1"/>
          <p:nvPr/>
        </p:nvSpPr>
        <p:spPr>
          <a:xfrm>
            <a:off x="4875089" y="4707373"/>
            <a:ext cx="4268911" cy="289823"/>
          </a:xfrm>
          <a:prstGeom prst="rect">
            <a:avLst/>
          </a:prstGeom>
          <a:noFill/>
        </p:spPr>
        <p:txBody>
          <a:bodyPr wrap="square" rtlCol="0">
            <a:spAutoFit/>
          </a:bodyPr>
          <a:lstStyle/>
          <a:p>
            <a:pPr algn="r">
              <a:lnSpc>
                <a:spcPct val="90000"/>
              </a:lnSpc>
            </a:pPr>
            <a:r>
              <a:rPr lang="en-US" sz="1400" dirty="0"/>
              <a:t>Images from [1]</a:t>
            </a:r>
          </a:p>
        </p:txBody>
      </p:sp>
    </p:spTree>
    <p:extLst>
      <p:ext uri="{BB962C8B-B14F-4D97-AF65-F5344CB8AC3E}">
        <p14:creationId xmlns:p14="http://schemas.microsoft.com/office/powerpoint/2010/main" val="6374361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a:t>
            </a:r>
          </a:p>
        </p:txBody>
      </p:sp>
      <p:sp>
        <p:nvSpPr>
          <p:cNvPr id="3" name="Content Placeholder 2"/>
          <p:cNvSpPr>
            <a:spLocks noGrp="1"/>
          </p:cNvSpPr>
          <p:nvPr>
            <p:ph sz="half" idx="1"/>
          </p:nvPr>
        </p:nvSpPr>
        <p:spPr/>
        <p:txBody>
          <a:bodyPr/>
          <a:lstStyle/>
          <a:p>
            <a:r>
              <a:rPr lang="en-US" dirty="0"/>
              <a:t>Short term</a:t>
            </a:r>
          </a:p>
          <a:p>
            <a:pPr lvl="1"/>
            <a:r>
              <a:rPr lang="en-US" dirty="0"/>
              <a:t>Reduced pain and blood loss</a:t>
            </a:r>
          </a:p>
          <a:p>
            <a:pPr lvl="1"/>
            <a:r>
              <a:rPr lang="en-US" dirty="0"/>
              <a:t>Smaller incisions</a:t>
            </a:r>
          </a:p>
          <a:p>
            <a:pPr lvl="1"/>
            <a:r>
              <a:rPr lang="en-US" dirty="0"/>
              <a:t>Effective cancer control</a:t>
            </a:r>
          </a:p>
          <a:p>
            <a:pPr lvl="1"/>
            <a:r>
              <a:rPr lang="en-US" dirty="0"/>
              <a:t>More precision and control </a:t>
            </a:r>
          </a:p>
          <a:p>
            <a:pPr marL="617303" lvl="3" indent="0">
              <a:buNone/>
            </a:pPr>
            <a:r>
              <a:rPr lang="en-US" dirty="0"/>
              <a:t>Note: this is true for several types of robotics-assisted  surgeries not all of them</a:t>
            </a:r>
          </a:p>
          <a:p>
            <a:pPr lvl="1"/>
            <a:endParaRPr lang="en-US" dirty="0"/>
          </a:p>
        </p:txBody>
      </p:sp>
      <p:sp>
        <p:nvSpPr>
          <p:cNvPr id="4" name="Content Placeholder 3"/>
          <p:cNvSpPr>
            <a:spLocks noGrp="1"/>
          </p:cNvSpPr>
          <p:nvPr>
            <p:ph sz="half" idx="2"/>
          </p:nvPr>
        </p:nvSpPr>
        <p:spPr/>
        <p:txBody>
          <a:bodyPr/>
          <a:lstStyle/>
          <a:p>
            <a:r>
              <a:rPr lang="en-US" dirty="0"/>
              <a:t>Long Term</a:t>
            </a:r>
          </a:p>
          <a:p>
            <a:pPr lvl="1"/>
            <a:r>
              <a:rPr lang="en-US" dirty="0"/>
              <a:t>???</a:t>
            </a:r>
          </a:p>
        </p:txBody>
      </p:sp>
      <p:sp>
        <p:nvSpPr>
          <p:cNvPr id="5" name="Footer Placeholder 4"/>
          <p:cNvSpPr>
            <a:spLocks noGrp="1"/>
          </p:cNvSpPr>
          <p:nvPr>
            <p:ph type="ftr" sz="quarter" idx="11"/>
          </p:nvPr>
        </p:nvSpPr>
        <p:spPr/>
        <p:txBody>
          <a:bodyPr/>
          <a:lstStyle/>
          <a:p>
            <a:r>
              <a:rPr lang="en-US" dirty="0"/>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dirty="0"/>
          </a:p>
        </p:txBody>
      </p:sp>
      <p:sp>
        <p:nvSpPr>
          <p:cNvPr id="7" name="TextBox 6"/>
          <p:cNvSpPr txBox="1"/>
          <p:nvPr/>
        </p:nvSpPr>
        <p:spPr>
          <a:xfrm>
            <a:off x="7122730" y="388134"/>
            <a:ext cx="2021270" cy="289823"/>
          </a:xfrm>
          <a:prstGeom prst="rect">
            <a:avLst/>
          </a:prstGeom>
          <a:noFill/>
        </p:spPr>
        <p:txBody>
          <a:bodyPr wrap="square" rtlCol="0">
            <a:spAutoFit/>
          </a:bodyPr>
          <a:lstStyle/>
          <a:p>
            <a:pPr>
              <a:lnSpc>
                <a:spcPct val="90000"/>
              </a:lnSpc>
            </a:pPr>
            <a:r>
              <a:rPr lang="en-US" sz="1400" dirty="0"/>
              <a:t>Kevin A. Valente-Comas</a:t>
            </a:r>
          </a:p>
        </p:txBody>
      </p:sp>
    </p:spTree>
    <p:extLst>
      <p:ext uri="{BB962C8B-B14F-4D97-AF65-F5344CB8AC3E}">
        <p14:creationId xmlns:p14="http://schemas.microsoft.com/office/powerpoint/2010/main" val="14835284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20456</TotalTime>
  <Words>6391</Words>
  <Application>Microsoft Macintosh PowerPoint</Application>
  <PresentationFormat>On-screen Show (16:9)</PresentationFormat>
  <Paragraphs>558</Paragraphs>
  <Slides>45</Slides>
  <Notes>42</Notes>
  <HiddenSlides>1</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Red Radial 16x9</vt:lpstr>
      <vt:lpstr>Class 9 Errors Failures Risks</vt:lpstr>
      <vt:lpstr>PowerPoint Presentation</vt:lpstr>
      <vt:lpstr>Overview</vt:lpstr>
      <vt:lpstr>My Reading Notes</vt:lpstr>
      <vt:lpstr>Assignment – 1 Page Paper</vt:lpstr>
      <vt:lpstr>Overview</vt:lpstr>
      <vt:lpstr>Misuse of medical Robots</vt:lpstr>
      <vt:lpstr>Types of medical robots</vt:lpstr>
      <vt:lpstr>Pros</vt:lpstr>
      <vt:lpstr>Misuse and negative effects</vt:lpstr>
      <vt:lpstr>Conclusion</vt:lpstr>
      <vt:lpstr>References</vt:lpstr>
      <vt:lpstr>Autonomous car safety</vt:lpstr>
      <vt:lpstr>Why autonomous vehicles?</vt:lpstr>
      <vt:lpstr>How do they work?</vt:lpstr>
      <vt:lpstr>Regulations</vt:lpstr>
      <vt:lpstr>Who is responsible for a crash?</vt:lpstr>
      <vt:lpstr>Timeline of U.s. vehicle fatalities</vt:lpstr>
      <vt:lpstr>Tesla Fatal accident (May 7th 2016)</vt:lpstr>
      <vt:lpstr>Federal policy released Sept. 20th 2016</vt:lpstr>
      <vt:lpstr>Conclusion and future questions</vt:lpstr>
      <vt:lpstr>References</vt:lpstr>
      <vt:lpstr>Abstraction in technology: Higher level thinking or error-prone ignorance?</vt:lpstr>
      <vt:lpstr>Abstraction in hardware</vt:lpstr>
      <vt:lpstr>From transistors to gates</vt:lpstr>
      <vt:lpstr>From Gate level to RTL and beyond</vt:lpstr>
      <vt:lpstr>How to triage errors?</vt:lpstr>
      <vt:lpstr>Abstraction in software</vt:lpstr>
      <vt:lpstr>Problems with Abstraction</vt:lpstr>
      <vt:lpstr>Advantages of abstraction</vt:lpstr>
      <vt:lpstr>Abstraction as layers</vt:lpstr>
      <vt:lpstr>Conclusion</vt:lpstr>
      <vt:lpstr>References</vt:lpstr>
      <vt:lpstr>References (Cont.)</vt:lpstr>
      <vt:lpstr>Class 9 The End</vt:lpstr>
      <vt:lpstr>Reliability Of Statistics</vt:lpstr>
      <vt:lpstr>Cost-Benefit Analysis</vt:lpstr>
      <vt:lpstr>Risk-Benefit Analysis</vt:lpstr>
      <vt:lpstr>Limitations to  Risk-Benefit Analysis</vt:lpstr>
      <vt:lpstr>Some Measures</vt:lpstr>
      <vt:lpstr>Relying Too Much</vt:lpstr>
      <vt:lpstr>Producing Good Software</vt:lpstr>
      <vt:lpstr>Plan For The Long Term</vt:lpstr>
      <vt:lpstr>PowerPoint Presentation</vt:lpstr>
      <vt:lpstr>Assignment – 1 Page Paper</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300</cp:revision>
  <dcterms:created xsi:type="dcterms:W3CDTF">2014-08-25T02:19:16Z</dcterms:created>
  <dcterms:modified xsi:type="dcterms:W3CDTF">2016-09-24T19:02:50Z</dcterms:modified>
</cp:coreProperties>
</file>