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59" r:id="rId3"/>
    <p:sldId id="277" r:id="rId4"/>
    <p:sldId id="291" r:id="rId5"/>
    <p:sldId id="261" r:id="rId6"/>
    <p:sldId id="264" r:id="rId7"/>
    <p:sldId id="323" r:id="rId8"/>
    <p:sldId id="267" r:id="rId9"/>
    <p:sldId id="297" r:id="rId10"/>
    <p:sldId id="314" r:id="rId11"/>
    <p:sldId id="315" r:id="rId12"/>
    <p:sldId id="316" r:id="rId13"/>
    <p:sldId id="317" r:id="rId14"/>
    <p:sldId id="318" r:id="rId15"/>
    <p:sldId id="319" r:id="rId16"/>
    <p:sldId id="320" r:id="rId17"/>
    <p:sldId id="321" r:id="rId18"/>
    <p:sldId id="322" r:id="rId19"/>
    <p:sldId id="307" r:id="rId20"/>
    <p:sldId id="308" r:id="rId21"/>
    <p:sldId id="309" r:id="rId22"/>
    <p:sldId id="310" r:id="rId23"/>
    <p:sldId id="311" r:id="rId24"/>
    <p:sldId id="312" r:id="rId25"/>
    <p:sldId id="313" r:id="rId26"/>
    <p:sldId id="269" r:id="rId27"/>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323"/>
            <p14:sldId id="267"/>
            <p14:sldId id="297"/>
          </p14:sldIdLst>
        </p14:section>
        <p14:section name="Students" id="{03AE23C9-21E0-8F4A-B153-0900C2F809BC}">
          <p14:sldIdLst>
            <p14:sldId id="314"/>
            <p14:sldId id="315"/>
            <p14:sldId id="316"/>
            <p14:sldId id="317"/>
            <p14:sldId id="318"/>
            <p14:sldId id="319"/>
            <p14:sldId id="320"/>
            <p14:sldId id="321"/>
            <p14:sldId id="322"/>
            <p14:sldId id="307"/>
            <p14:sldId id="308"/>
            <p14:sldId id="309"/>
            <p14:sldId id="310"/>
            <p14:sldId id="311"/>
            <p14:sldId id="312"/>
            <p14:sldId id="313"/>
          </p14:sldIdLst>
        </p14:section>
        <p14:section name="Common" id="{62B1AA91-D93D-9C4F-8ABE-6423F5BD3A6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3" d="100"/>
          <a:sy n="113" d="100"/>
        </p:scale>
        <p:origin x="-848" y="-104"/>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2016-09-06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2016-09-06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baseline="0" dirty="0" smtClean="0">
                <a:latin typeface="Arial" charset="0"/>
                <a:ea typeface="ＭＳ Ｐゴシック" charset="-128"/>
                <a:cs typeface="ＭＳ Ｐゴシック" charset="-128"/>
              </a:rPr>
              <a:t> Notes: </a:t>
            </a:r>
          </a:p>
          <a:p>
            <a:pPr marL="171450" indent="-171450" eaLnBrk="1" hangingPunct="1">
              <a:buFont typeface="Arial"/>
              <a:buChar char="•"/>
            </a:pPr>
            <a:r>
              <a:rPr lang="en-US" baseline="0" dirty="0" smtClean="0">
                <a:latin typeface="Arial" charset="0"/>
                <a:ea typeface="ＭＳ Ｐゴシック" charset="-128"/>
                <a:cs typeface="ＭＳ Ｐゴシック" charset="-128"/>
              </a:rPr>
              <a:t>Average: ~5.5 (usually 4)</a:t>
            </a:r>
          </a:p>
          <a:p>
            <a:pPr marL="171450" indent="-171450" eaLnBrk="1" hangingPunct="1">
              <a:buFont typeface="Arial"/>
              <a:buChar char="•"/>
            </a:pPr>
            <a:r>
              <a:rPr lang="en-US" baseline="0" dirty="0" smtClean="0">
                <a:latin typeface="Arial" charset="0"/>
                <a:ea typeface="ＭＳ Ｐゴシック" charset="-128"/>
                <a:cs typeface="ＭＳ Ｐゴシック" charset="-128"/>
              </a:rPr>
              <a:t>Quantify</a:t>
            </a:r>
          </a:p>
          <a:p>
            <a:pPr marL="171450" indent="-171450" eaLnBrk="1" hangingPunct="1">
              <a:buFont typeface="Arial"/>
              <a:buChar char="•"/>
            </a:pPr>
            <a:r>
              <a:rPr lang="en-US" baseline="0" dirty="0" smtClean="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smtClean="0">
                <a:latin typeface="Arial" charset="0"/>
                <a:ea typeface="ＭＳ Ｐゴシック" charset="-128"/>
                <a:cs typeface="ＭＳ Ｐゴシック" charset="-128"/>
              </a:rPr>
              <a:t>Be sure to put quotes around </a:t>
            </a:r>
            <a:r>
              <a:rPr lang="en-US" baseline="0" smtClean="0">
                <a:latin typeface="Arial" charset="0"/>
                <a:ea typeface="ＭＳ Ｐゴシック" charset="-128"/>
                <a:cs typeface="ＭＳ Ｐゴシック" charset="-128"/>
              </a:rPr>
              <a:t>entire quote</a:t>
            </a:r>
            <a:endParaRPr lang="en-US" baseline="0" dirty="0" smtClean="0">
              <a:latin typeface="Arial" charset="0"/>
              <a:ea typeface="ＭＳ Ｐゴシック" charset="-128"/>
              <a:cs typeface="ＭＳ Ｐゴシック" charset="-128"/>
            </a:endParaRPr>
          </a:p>
          <a:p>
            <a:pPr marL="171450" indent="-171450" eaLnBrk="1" hangingPunct="1">
              <a:buFont typeface="Arial"/>
              <a:buChar char="•"/>
            </a:pPr>
            <a:r>
              <a:rPr lang="en-US" baseline="0" dirty="0" smtClean="0">
                <a:latin typeface="Arial" charset="0"/>
                <a:ea typeface="ＭＳ Ｐゴシック" charset="-128"/>
                <a:cs typeface="ＭＳ Ｐゴシック" charset="-128"/>
              </a:rPr>
              <a:t>Try reading paper aloud to proof</a:t>
            </a:r>
          </a:p>
          <a:p>
            <a:pPr marL="0" indent="0" eaLnBrk="1" hangingPunct="1">
              <a:buFont typeface="Arial"/>
              <a:buNone/>
            </a:pPr>
            <a:endParaRPr lang="en-US" baseline="0" dirty="0" smtClean="0">
              <a:latin typeface="Arial" charset="0"/>
              <a:ea typeface="ＭＳ Ｐゴシック" charset="-128"/>
              <a:cs typeface="ＭＳ Ｐゴシック" charset="-128"/>
              <a:sym typeface="Wingdings"/>
            </a:endParaRPr>
          </a:p>
          <a:p>
            <a:pPr marL="0" indent="0" eaLnBrk="1" hangingPunct="1">
              <a:buFont typeface="Arial"/>
              <a:buNone/>
            </a:pPr>
            <a:r>
              <a:rPr lang="en-US" baseline="0" dirty="0" smtClean="0">
                <a:latin typeface="Arial" charset="0"/>
                <a:ea typeface="ＭＳ Ｐゴシック" charset="-128"/>
                <a:cs typeface="ＭＳ Ｐゴシック" charset="-128"/>
                <a:sym typeface="Wingdings"/>
              </a:rPr>
              <a:t>Save for next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Arial" charset="0"/>
                <a:ea typeface="ＭＳ Ｐゴシック" charset="-128"/>
                <a:cs typeface="ＭＳ Ｐゴシック" charset="-128"/>
              </a:rPr>
              <a:t>State Conclusion clearly</a:t>
            </a:r>
          </a:p>
          <a:p>
            <a:pPr marL="0" indent="0" eaLnBrk="1" hangingPunct="1">
              <a:buFont typeface="Arial"/>
              <a:buNone/>
            </a:pP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Avatar Based Interactions:</a:t>
            </a:r>
            <a:br>
              <a:rPr lang="en-US" dirty="0"/>
            </a:br>
            <a:r>
              <a:rPr lang="en-US" sz="1200" dirty="0"/>
              <a:t>The Ethics of Self-representation</a:t>
            </a:r>
            <a:endParaRPr lang="en-US" dirty="0"/>
          </a:p>
          <a:p>
            <a:endParaRPr lang="en-US" dirty="0"/>
          </a:p>
          <a:p>
            <a:r>
              <a:rPr lang="en-US" dirty="0"/>
              <a:t>Computers let us represent ourselves</a:t>
            </a:r>
            <a:r>
              <a:rPr lang="en-US" baseline="0" dirty="0"/>
              <a:t> in all sorts of new ways . The question: i</a:t>
            </a:r>
            <a:r>
              <a:rPr lang="en-US" dirty="0"/>
              <a:t>s it ethical to use these</a:t>
            </a:r>
            <a:r>
              <a:rPr lang="en-US" baseline="0" dirty="0"/>
              <a:t> tools to assume a decidedly different online avatar? Is this a form of trickery to other players? </a:t>
            </a:r>
          </a:p>
          <a:p>
            <a:r>
              <a:rPr lang="en-US" baseline="0" dirty="0"/>
              <a:t>In my opinion, no. It’s an old adage to not judge a book by its cover, and to me it seems even more unethical to require people to restrict their freedom of self-expression to the physical characteristics they were born in to.</a:t>
            </a:r>
            <a:r>
              <a:rPr lang="en-US" dirty="0"/>
              <a:t> </a:t>
            </a:r>
          </a:p>
          <a:p>
            <a:r>
              <a:rPr lang="en-US" dirty="0"/>
              <a:t>Even if it is dishonest, as long as it isn’t used to hurt</a:t>
            </a:r>
            <a:r>
              <a:rPr lang="en-US" baseline="0" dirty="0"/>
              <a:t> someone, it’s ethically neutral at worst.</a:t>
            </a:r>
          </a:p>
          <a:p>
            <a:endParaRPr lang="en-US" dirty="0"/>
          </a:p>
          <a:p>
            <a:r>
              <a:rPr lang="en-US" dirty="0"/>
              <a:t>Furthermore, it’s unclear at best whether or not games like these even intend</a:t>
            </a:r>
            <a:r>
              <a:rPr lang="en-US" baseline="0" dirty="0"/>
              <a:t> for you to be creating your “real-self” in the first place. However, it becomes tricky when role-players are put in the same pipeline of social interaction as people less dedicated to being “in character”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82642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people in this class are probably familiar with the concept of an Avatar, so no need to dawdle on the subject.</a:t>
            </a:r>
          </a:p>
          <a:p>
            <a:r>
              <a:rPr lang="en-US" dirty="0"/>
              <a:t>Quickly</a:t>
            </a:r>
            <a:r>
              <a:rPr lang="en-US" baseline="0" dirty="0"/>
              <a:t> address the two types of avatars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41868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Life is a social MMO that is extremely user-driven. It offers a kind of unbelievable amount of customization options, because the content is user-created.</a:t>
            </a:r>
          </a:p>
          <a:p>
            <a:r>
              <a:rPr lang="en-US" baseline="0" dirty="0"/>
              <a:t>Obviously, the graphic provided is cherry-picked to demonstrate a high level of user-avatar parity and impress potential customers, but Second Life is actually remarkably good in this aspect.</a:t>
            </a:r>
          </a:p>
          <a:p>
            <a:endParaRPr lang="en-US" dirty="0"/>
          </a:p>
          <a:p>
            <a:r>
              <a:rPr lang="en-US" dirty="0"/>
              <a:t>Because people tend to gravitate towards making avatars that resemble them, they</a:t>
            </a:r>
            <a:r>
              <a:rPr lang="en-US" baseline="0" dirty="0"/>
              <a:t> come to expect other people to do the same, which can cause problems when not everyone follows that mindset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79074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example. We just can’t draw any conclusions about the user behind the avatar, but people will still make assumptions.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Confusion arises when a fantasy-self avatar contains human-enough characteristics to also pass as a theoretical real-self avatar</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89289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cases, players choose to forego a real-self avatar for ethically trivial reasons. For example, in </a:t>
            </a:r>
            <a:r>
              <a:rPr lang="en-US" baseline="0" dirty="0" err="1"/>
              <a:t>WoW</a:t>
            </a:r>
            <a:r>
              <a:rPr lang="en-US" baseline="0" dirty="0"/>
              <a:t>, many men that play as opposite-sex avatars simply because the game is in a third-person perspective, and they prefer to be staring at a woman’s butt over another man’s.</a:t>
            </a:r>
          </a:p>
          <a:p>
            <a:endParaRPr lang="en-US" baseline="0" dirty="0"/>
          </a:p>
          <a:p>
            <a:r>
              <a:rPr lang="en-US" baseline="0" dirty="0"/>
              <a:t>As trite as that may be, there are some people who take these representations at face value and implicitly assume the player is female as well. In an article I read, the phrase “don’t ask, don’t tell” is used to describe player mentality in regards to user identity. Usually, player identity doesn’t matter “so long as you can fight”, so people don’t ask. Additionally, lonely male players often just “hope for the chance of there being a cute girl on the other end”[4]</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67229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ethically</a:t>
            </a:r>
            <a:r>
              <a:rPr lang="en-US" baseline="0" dirty="0"/>
              <a:t> dilemma, a</a:t>
            </a:r>
            <a:r>
              <a:rPr lang="en-US" dirty="0"/>
              <a:t>sk the class to think about this one, it will come back at the end for discussion</a:t>
            </a:r>
          </a:p>
          <a:p>
            <a:endParaRPr lang="en-US" dirty="0"/>
          </a:p>
          <a:p>
            <a:r>
              <a:rPr lang="en-US" dirty="0"/>
              <a:t>Is it fair to put the onus on Player 1? To</a:t>
            </a:r>
            <a:r>
              <a:rPr lang="en-US" baseline="0" dirty="0"/>
              <a:t> me, that feels like a “guilty until proven innocent” kind of situation.</a:t>
            </a:r>
          </a:p>
          <a:p>
            <a:endParaRPr lang="en-US" baseline="0" dirty="0"/>
          </a:p>
          <a:p>
            <a:r>
              <a:rPr lang="en-US" baseline="0" dirty="0"/>
              <a:t>Things get complicated because these games are often RPGs, but not everyone gets into in-character roleplay. Still, they’re in the social pipeline, so someone who is not playing a character might not realize that someone else is.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99178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extension of the previous hypothetical to</a:t>
            </a:r>
            <a:r>
              <a:rPr lang="en-US" baseline="0" dirty="0"/>
              <a:t> help convey my point.  It’s ridiculous to assume that people match their avatar, when people are so complex but most avatars are relatively simplistic.</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5541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different is too different? Studies</a:t>
            </a:r>
            <a:r>
              <a:rPr lang="en-US" baseline="0" dirty="0"/>
              <a:t> actually find that people in Second Life care more about parity between avatar appearance and mannerisms than avatar identity and user’s identity</a:t>
            </a:r>
            <a:endParaRPr lang="en-US" dirty="0"/>
          </a:p>
          <a:p>
            <a:r>
              <a:rPr lang="en-US" dirty="0"/>
              <a:t>Active lying would be: telling people “yes I am my avatar in the physical realm”</a:t>
            </a:r>
          </a:p>
          <a:p>
            <a:r>
              <a:rPr lang="en-US" dirty="0"/>
              <a:t>Passive lying in this case would be looking</a:t>
            </a:r>
            <a:r>
              <a:rPr lang="en-US" baseline="0" dirty="0"/>
              <a:t> a certain way, which I contend can’t really be a type of lie.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81633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overview of conclusion (last point is the conclusion)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study concerned with the use of Social Media, it was determined that most of the student’s online friends were people they knew from offline connections [1].  It was also discovered that “the friends they spent the most time with online and offline were very good friends whom they saw most often in-person” [1].  Connecting with friends online allows an individual to learn more about and spend more time with their friends, when it may not be possible, such as late at night when they cannot meet normally.</a:t>
            </a:r>
          </a:p>
          <a:p>
            <a:r>
              <a:rPr lang="en-US" sz="1200" kern="1200" dirty="0" smtClean="0">
                <a:solidFill>
                  <a:schemeClr val="tx1"/>
                </a:solidFill>
                <a:effectLst/>
                <a:latin typeface="+mn-lt"/>
                <a:ea typeface="+mn-ea"/>
                <a:cs typeface="+mn-cs"/>
              </a:rPr>
              <a:t>Social media is used to strengthen these offline connections [2].  One study showed that adults, “use online communication for offline issues, and to connect with people in their offline lives” [2].  When you meet online, you are given opportunities to express yourself more, such as in a post, allowing friends to learn more about you and provide opportunities for friends to connect with your beliefs and opinions.</a:t>
            </a:r>
          </a:p>
          <a:p>
            <a:r>
              <a:rPr lang="en-US" sz="1200" kern="1200" dirty="0" smtClean="0">
                <a:solidFill>
                  <a:schemeClr val="tx1"/>
                </a:solidFill>
                <a:effectLst/>
                <a:latin typeface="+mn-lt"/>
                <a:ea typeface="+mn-ea"/>
                <a:cs typeface="+mn-cs"/>
              </a:rPr>
              <a:t>People living in communities that are connected both offline and online participate are in contact with each other more often [3].  Online communication, as mentioned before is used to strengthen offline connections.  Connecting with people online allows for individuals to learn more about others and learn about new ways that they can connect offline.  For example, learning that you both love sports.</a:t>
            </a:r>
          </a:p>
          <a:p>
            <a:r>
              <a:rPr lang="en-US" sz="1200" kern="1200" dirty="0" smtClean="0">
                <a:solidFill>
                  <a:schemeClr val="tx1"/>
                </a:solidFill>
                <a:effectLst/>
                <a:latin typeface="+mn-lt"/>
                <a:ea typeface="+mn-ea"/>
                <a:cs typeface="+mn-cs"/>
              </a:rPr>
              <a:t>There is a chance in online communications where a message one individual writes gets forwarded to a friend of a friend, resulting in the creation of more friendships [4].  Computer networks allow us to connect with the community, such as when setting up meetings [4].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03836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i="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absence of direct feedback in most [Computer-mediated communication] encourages more extreme forms of communication” [4].  Without direct feedback, individuals can say what they want without having to be concerned with what particular people have to say.  With this freedom, individuals can say or ask things that they might otherwise have been too nervous or embarrassed to say in person.  In one study (new friendships), it was found that “Individuals are more likely to disclose not only more personal information but also information that they otherwise might not in person” [3].  For an earlier stage in friendship, it is easier to talk about some things online than in person, since an individual might be nervous about how their friend would respond.  Being able to learn about friends online can reveal new connections with that person, strengthening offline friendships.</a:t>
            </a:r>
          </a:p>
          <a:p>
            <a:r>
              <a:rPr lang="en-US" sz="1200" kern="1200" dirty="0" smtClean="0">
                <a:solidFill>
                  <a:schemeClr val="tx1"/>
                </a:solidFill>
                <a:effectLst/>
                <a:latin typeface="+mn-lt"/>
                <a:ea typeface="+mn-ea"/>
                <a:cs typeface="+mn-cs"/>
              </a:rPr>
              <a:t>	“Online contexts might present an alternative, and less threatening, forum for younger adolescents” [5].  When meeting online where a large number of friends have the opportunity to respond to posts, resulting in the creator of the post having a wide array of responses to look at.  This works for helping out an individual with personal concerns, as well as learning what their friends think about a particular idea.  Communicating with distant friends not only helps to stay in touch with more distant friends, but can also provide more variety in views [4].  Overall, communicating in this way online can be used to improve relations (what you know about them) with the friends you meet offline.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66457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a study about college students, social media websites were used “as a means of staying in touch with their friends as well as their family members and relatives” that they do not see often [2].  Using online communications such as social media allows for individuals to communicate with distant friends and relatives, which helps with the continuation of current connections.  Online communication can be used to connect people with varying schedules, such as those in different time zones [4].  Without social media and online communication, many of these connections could easily fall apart.  Thus, social media can be used to keep these weak-ties (relationships with distant people) supported until a meeting can occur in person to strengthen these ties again.</a:t>
            </a:r>
          </a:p>
          <a:p>
            <a:r>
              <a:rPr lang="en-US" sz="1200" kern="1200" dirty="0" smtClean="0">
                <a:solidFill>
                  <a:schemeClr val="tx1"/>
                </a:solidFill>
                <a:effectLst/>
                <a:latin typeface="+mn-lt"/>
                <a:ea typeface="+mn-ea"/>
                <a:cs typeface="+mn-cs"/>
              </a:rPr>
              <a:t>	Communicating with distant friends online also allows for the exchange of what is happening in their community and your own community.  The use of social media can connect various social communities and provide different set of information for individuals [4].  A person can be informed about changes in the community far away while also maintaining the changes in their current community.  For example, you could learn about the difference between the community in New York City and Boston.  In this way individuals can better connect with friends in person.  Friends will be better informed with what is going on in the various communities so they do not have to catch up with what has been going on, since this could put a strain on their relationship.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0436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While online communications are useful, it is important to remember that it is not necessary to spend a large amount of time using them.  In a study about the well-being of youths, it was found that “Internet use by socially anxious youths as an alternative to face-to-face communication results in poorer well-being” [6].  However, socially anxious youths could benefit from their online use if they participated in many offline meetings.</a:t>
            </a:r>
          </a:p>
          <a:p>
            <a:r>
              <a:rPr lang="en-US" sz="1200" kern="1200" dirty="0" smtClean="0">
                <a:solidFill>
                  <a:schemeClr val="tx1"/>
                </a:solidFill>
                <a:effectLst/>
                <a:latin typeface="+mn-lt"/>
                <a:ea typeface="+mn-ea"/>
                <a:cs typeface="+mn-cs"/>
              </a:rPr>
              <a:t>	Some people use online communications for popularity.  However, one study showed that an individual’s self-esteem related to offline popularity, not online popularity [7].  There is no need to try to make yourself look popular online since most people identify popularity in offline communications.  Also, people can identify misleading information [8].  Information, such as having a lot of friends, does not make a person look more popular, since it is so easy to gain a large number of friends.  Posting often has a similar effect.</a:t>
            </a:r>
          </a:p>
          <a:p>
            <a:r>
              <a:rPr lang="en-US" sz="1200" kern="1200" dirty="0" smtClean="0">
                <a:solidFill>
                  <a:schemeClr val="tx1"/>
                </a:solidFill>
                <a:effectLst/>
                <a:latin typeface="+mn-lt"/>
                <a:ea typeface="+mn-ea"/>
                <a:cs typeface="+mn-cs"/>
              </a:rPr>
              <a:t>	Occasionally, people will exaggerate information about themselves online [7].  It has been shown that youths with low self-esteem and high sociability might present themselves differently than they do when in person [7].  Misleading information can have a negative impact on an individuals’ social connections, especially if you are not closely connected to others.  For example, “misleading online information signified untrustworthiness and hypocrisy to a significantly greater extent for acquaintances than friends” [8].  This could ruin chances of friendships with other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20412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Use remaining time to form groups, approve group topics, etc.</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smtClean="0"/>
              <a:t>But before that:</a:t>
            </a:r>
          </a:p>
          <a:p>
            <a:pPr eaLnBrk="1" hangingPunct="1"/>
            <a:endParaRPr lang="en-US" b="1" i="0" dirty="0" smtClean="0"/>
          </a:p>
          <a:p>
            <a:pPr eaLnBrk="1" hangingPunct="1"/>
            <a:r>
              <a:rPr lang="en-US" b="1" i="0" dirty="0" smtClean="0"/>
              <a:t>CPG Grey - This Video Will Make You Angry [Thought Germs] (7:25)</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=rE3j_RHkqJc</a:t>
            </a:r>
          </a:p>
          <a:p>
            <a:pPr eaLnBrk="1" hangingPunct="1"/>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Cedric </a:t>
            </a:r>
            <a:r>
              <a:rPr lang="en-US" b="1" dirty="0" err="1" smtClean="0"/>
              <a:t>Gervais</a:t>
            </a:r>
            <a:r>
              <a:rPr lang="en-US" b="1" dirty="0" smtClean="0"/>
              <a:t> - </a:t>
            </a:r>
            <a:r>
              <a:rPr lang="en-US" b="1" dirty="0" err="1" smtClean="0"/>
              <a:t>Hashtag</a:t>
            </a:r>
            <a:r>
              <a:rPr lang="en-US" b="1" dirty="0" smtClean="0"/>
              <a:t> (Original Mix) (3:58)</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=6OmBKd7X7EE</a:t>
            </a:r>
          </a:p>
          <a:p>
            <a:pPr eaLnBrk="1" hangingPunct="1"/>
            <a:endParaRPr lang="en-US" b="1"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Dave </a:t>
            </a:r>
            <a:r>
              <a:rPr lang="en-US" b="1" dirty="0" err="1" smtClean="0">
                <a:latin typeface="Arial" charset="0"/>
                <a:ea typeface="ＭＳ Ｐゴシック" charset="-128"/>
                <a:cs typeface="ＭＳ Ｐゴシック" charset="-128"/>
              </a:rPr>
              <a:t>Audé</a:t>
            </a:r>
            <a:r>
              <a:rPr lang="en-US" b="1" dirty="0" smtClean="0">
                <a:latin typeface="Arial" charset="0"/>
                <a:ea typeface="ＭＳ Ｐゴシック" charset="-128"/>
                <a:cs typeface="ＭＳ Ｐゴシック" charset="-128"/>
              </a:rPr>
              <a:t> </a:t>
            </a:r>
            <a:r>
              <a:rPr lang="en-US" b="1" dirty="0" err="1" smtClean="0">
                <a:latin typeface="Arial" charset="0"/>
                <a:ea typeface="ＭＳ Ｐゴシック" charset="-128"/>
                <a:cs typeface="ＭＳ Ｐゴシック" charset="-128"/>
              </a:rPr>
              <a:t>vs</a:t>
            </a:r>
            <a:r>
              <a:rPr lang="en-US" b="1" dirty="0" smtClean="0">
                <a:latin typeface="Arial" charset="0"/>
                <a:ea typeface="ＭＳ Ｐゴシック" charset="-128"/>
                <a:cs typeface="ＭＳ Ｐゴシック" charset="-128"/>
              </a:rPr>
              <a:t> Luciana - You Only Talk In #HASHTAG (3:36)</a:t>
            </a:r>
          </a:p>
          <a:p>
            <a:pPr eaLnBrk="1" hangingPunct="1"/>
            <a:r>
              <a:rPr lang="en-US" i="0" dirty="0" smtClean="0"/>
              <a:t>http://</a:t>
            </a:r>
            <a:r>
              <a:rPr lang="en-US" i="0" dirty="0" err="1" smtClean="0"/>
              <a:t>www.youtube.com</a:t>
            </a:r>
            <a:r>
              <a:rPr lang="en-US" i="0" dirty="0" smtClean="0"/>
              <a:t>/</a:t>
            </a:r>
            <a:r>
              <a:rPr lang="en-US" i="0" dirty="0" err="1" smtClean="0"/>
              <a:t>watch?v</a:t>
            </a:r>
            <a:r>
              <a:rPr lang="en-US" i="0" dirty="0" smtClean="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Or review group project and individual presentation guidelines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r>
              <a:rPr lang="en-US" dirty="0" smtClean="0"/>
              <a:t>Possible One page paper:</a:t>
            </a:r>
          </a:p>
          <a:p>
            <a:pPr lvl="1"/>
            <a:r>
              <a:rPr lang="en-US" dirty="0" smtClean="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cnet.com/news/female-impersonation-tarts-up-online-games/" TargetMode="External"/><Relationship Id="rId4" Type="http://schemas.openxmlformats.org/officeDocument/2006/relationships/hyperlink" Target="http://secondlife.com/whatis/avatar/?lang=en_gb" TargetMode="External"/><Relationship Id="rId5" Type="http://schemas.openxmlformats.org/officeDocument/2006/relationships/hyperlink" Target="http://eu.battle.net/wow/en/media/screenshots/transmog/nightelves?view=nightelf-female008&amp;keywords=female" TargetMode="External"/><Relationship Id="rId1" Type="http://schemas.openxmlformats.org/officeDocument/2006/relationships/slideLayout" Target="../slideLayouts/slideLayout2.xml"/><Relationship Id="rId2" Type="http://schemas.openxmlformats.org/officeDocument/2006/relationships/hyperlink" Target="http://www.slate.com/blogs/future_tense/2014/05/13/world_of_warcraft_gender_switching_why_men_choose_female_avatar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direct.com/science/article/pii/S0193397308000713" TargetMode="External"/><Relationship Id="rId4" Type="http://schemas.openxmlformats.org/officeDocument/2006/relationships/hyperlink" Target="http://abs.sagepub.com/content/53/8/1170" TargetMode="External"/><Relationship Id="rId5" Type="http://schemas.openxmlformats.org/officeDocument/2006/relationships/hyperlink" Target="http://www.jstor.org/stable/2655535?pq-origsite=summon&amp;seq=1%23page_scan_tab_contents" TargetMode="External"/><Relationship Id="rId1" Type="http://schemas.openxmlformats.org/officeDocument/2006/relationships/slideLayout" Target="../slideLayouts/slideLayout2.xml"/><Relationship Id="rId2" Type="http://schemas.openxmlformats.org/officeDocument/2006/relationships/hyperlink" Target="http://psycnet.apa.org/journals/dev/48/2/35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au4sb9ax7m.search.serialssolutions.com/?ctx_ver=Z39.88-2004&amp;ctx_enc=info:ofi/enc:UTF-8&amp;rfr_id=info:sid/summon.serialssolutions.com&amp;rft_val_fmt=info:ofi/fmt:kev:mtx:journal&amp;rft.genre=article&amp;rft.atitle=The+Double+Meaning+of+Online+Social+Space:+Three-Way+Interactions+Among+Social+Anxiety,+Online+Social+Behavior,+and+Offline+Social+Behavior&amp;rft.jtitle=CYBERPSYCHOLOGY+BEHAVIOR+AND+SOCIAL+NETWORKING&amp;rft.au=Koo,+HJ&amp;rft.au=Woo,+S&amp;rft.au=Yang,+E&amp;rft.au=Kwon,+JH&amp;rft.date=2015-09-01&amp;rft.pub=MARY+ANN+LIEBERT,+INC&amp;rft.issn=2152-2715&amp;rft.eissn=2152-2723&amp;rft.volume=18&amp;rft.issue=9&amp;rft.spage=514&amp;rft.epage=520&amp;rft_id=info:doi/10.1089/cyber.2014.0396&amp;rft.externalDBID=n/a&amp;rft.externalDocID=000360829100005&amp;paramdict=en-US" TargetMode="External"/><Relationship Id="rId4" Type="http://schemas.openxmlformats.org/officeDocument/2006/relationships/hyperlink" Target="http://onlinelibrary.wiley.com/doi/10.1111/j.1083-6101.2008.01429.x/abstract" TargetMode="External"/><Relationship Id="rId5" Type="http://schemas.openxmlformats.org/officeDocument/2006/relationships/hyperlink" Target="http://crx.sagepub.com/content/38/6/805.full.pdf+html" TargetMode="External"/><Relationship Id="rId1" Type="http://schemas.openxmlformats.org/officeDocument/2006/relationships/slideLayout" Target="../slideLayouts/slideLayout2.xml"/><Relationship Id="rId2" Type="http://schemas.openxmlformats.org/officeDocument/2006/relationships/hyperlink" Target="http://www.tandfonline.com/doi/full/10.1080/03637750701543493?scroll=top&amp;needAccess=tru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en.wikipedia.org/wiki/Wikipedia:Citing_Wikip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Freedom Of Speech</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Avatar Based Interactions:</a:t>
            </a:r>
            <a:br>
              <a:rPr lang="en-US" dirty="0"/>
            </a:br>
            <a:r>
              <a:rPr lang="en-US" sz="1800" dirty="0"/>
              <a:t>The Ethics of Self-representation</a:t>
            </a:r>
            <a:endParaRPr lang="en-US" dirty="0"/>
          </a:p>
        </p:txBody>
      </p:sp>
      <p:sp>
        <p:nvSpPr>
          <p:cNvPr id="3" name="Content Placeholder 2"/>
          <p:cNvSpPr>
            <a:spLocks noGrp="1"/>
          </p:cNvSpPr>
          <p:nvPr>
            <p:ph sz="half" idx="1"/>
          </p:nvPr>
        </p:nvSpPr>
        <p:spPr>
          <a:xfrm>
            <a:off x="685800" y="1352551"/>
            <a:ext cx="7833360" cy="3352800"/>
          </a:xfrm>
        </p:spPr>
        <p:txBody>
          <a:bodyPr/>
          <a:lstStyle/>
          <a:p>
            <a:r>
              <a:rPr lang="en-US" dirty="0"/>
              <a:t>Is it dishonest to misrepresent yourself with an avatar?</a:t>
            </a:r>
          </a:p>
          <a:p>
            <a:r>
              <a:rPr lang="en-US" dirty="0"/>
              <a:t>Doesn’t matter unless deception is intentionally being used to take advantage of others</a:t>
            </a:r>
          </a:p>
          <a:p>
            <a:endParaRPr lang="en-US" dirty="0"/>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Tree>
    <p:extLst>
      <p:ext uri="{BB962C8B-B14F-4D97-AF65-F5344CB8AC3E}">
        <p14:creationId xmlns:p14="http://schemas.microsoft.com/office/powerpoint/2010/main" val="3254013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Avatars</a:t>
            </a:r>
          </a:p>
        </p:txBody>
      </p:sp>
      <p:sp>
        <p:nvSpPr>
          <p:cNvPr id="3" name="Content Placeholder 2"/>
          <p:cNvSpPr>
            <a:spLocks noGrp="1"/>
          </p:cNvSpPr>
          <p:nvPr>
            <p:ph sz="half" idx="1"/>
          </p:nvPr>
        </p:nvSpPr>
        <p:spPr/>
        <p:txBody>
          <a:bodyPr/>
          <a:lstStyle/>
          <a:p>
            <a:r>
              <a:rPr lang="en-US" dirty="0"/>
              <a:t>Real-Self Avatars</a:t>
            </a:r>
          </a:p>
          <a:p>
            <a:pPr lvl="1"/>
            <a:r>
              <a:rPr lang="en-US" dirty="0"/>
              <a:t>Designed to closely resemble user</a:t>
            </a:r>
          </a:p>
          <a:p>
            <a:pPr marL="0" indent="0">
              <a:buNone/>
            </a:pPr>
            <a:endParaRPr lang="en-US" dirty="0"/>
          </a:p>
          <a:p>
            <a:r>
              <a:rPr lang="en-US" dirty="0"/>
              <a:t>Fantasy-Self Avatars</a:t>
            </a:r>
          </a:p>
          <a:p>
            <a:pPr lvl="1"/>
            <a:r>
              <a:rPr lang="en-US" dirty="0"/>
              <a:t>Entirely different than user</a:t>
            </a:r>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15" name="TextBox 14"/>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Images from [1]</a:t>
            </a:r>
          </a:p>
        </p:txBody>
      </p:sp>
      <p:pic>
        <p:nvPicPr>
          <p:cNvPr id="16" name="Picture 15"/>
          <p:cNvPicPr>
            <a:picLocks noChangeAspect="1"/>
          </p:cNvPicPr>
          <p:nvPr/>
        </p:nvPicPr>
        <p:blipFill>
          <a:blip r:embed="rId3"/>
          <a:stretch>
            <a:fillRect/>
          </a:stretch>
        </p:blipFill>
        <p:spPr>
          <a:xfrm>
            <a:off x="5562600" y="1163354"/>
            <a:ext cx="1754490" cy="1540141"/>
          </a:xfrm>
          <a:prstGeom prst="rect">
            <a:avLst/>
          </a:prstGeom>
        </p:spPr>
      </p:pic>
      <p:pic>
        <p:nvPicPr>
          <p:cNvPr id="17" name="Picture 16"/>
          <p:cNvPicPr>
            <a:picLocks noChangeAspect="1"/>
          </p:cNvPicPr>
          <p:nvPr/>
        </p:nvPicPr>
        <p:blipFill>
          <a:blip r:embed="rId4"/>
          <a:stretch>
            <a:fillRect/>
          </a:stretch>
        </p:blipFill>
        <p:spPr>
          <a:xfrm>
            <a:off x="5562600" y="2973814"/>
            <a:ext cx="1754490" cy="1539166"/>
          </a:xfrm>
          <a:prstGeom prst="rect">
            <a:avLst/>
          </a:prstGeom>
        </p:spPr>
      </p:pic>
    </p:spTree>
    <p:extLst>
      <p:ext uri="{BB962C8B-B14F-4D97-AF65-F5344CB8AC3E}">
        <p14:creationId xmlns:p14="http://schemas.microsoft.com/office/powerpoint/2010/main" val="3805686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Avatar as the Essential Self</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[5]</a:t>
            </a:r>
          </a:p>
        </p:txBody>
      </p:sp>
      <p:pic>
        <p:nvPicPr>
          <p:cNvPr id="9" name="Picture 8"/>
          <p:cNvPicPr>
            <a:picLocks noChangeAspect="1"/>
          </p:cNvPicPr>
          <p:nvPr/>
        </p:nvPicPr>
        <p:blipFill>
          <a:blip r:embed="rId3"/>
          <a:stretch>
            <a:fillRect/>
          </a:stretch>
        </p:blipFill>
        <p:spPr>
          <a:xfrm>
            <a:off x="2185745" y="2958514"/>
            <a:ext cx="4772510" cy="1768363"/>
          </a:xfrm>
          <a:prstGeom prst="rect">
            <a:avLst/>
          </a:prstGeom>
        </p:spPr>
      </p:pic>
      <p:sp>
        <p:nvSpPr>
          <p:cNvPr id="4" name="Content Placeholder 3"/>
          <p:cNvSpPr>
            <a:spLocks noGrp="1"/>
          </p:cNvSpPr>
          <p:nvPr>
            <p:ph sz="half" idx="1"/>
          </p:nvPr>
        </p:nvSpPr>
        <p:spPr>
          <a:xfrm>
            <a:off x="685799" y="1352551"/>
            <a:ext cx="7833361" cy="1740914"/>
          </a:xfrm>
        </p:spPr>
        <p:txBody>
          <a:bodyPr/>
          <a:lstStyle/>
          <a:p>
            <a:pPr marL="205767" lvl="1">
              <a:spcBef>
                <a:spcPts val="1200"/>
              </a:spcBef>
              <a:buFont typeface="Arial" pitchFamily="34" charset="0"/>
              <a:buChar char="•"/>
            </a:pPr>
            <a:r>
              <a:rPr lang="en-US" sz="1800" dirty="0"/>
              <a:t>Studies find that people tend to make avatars that resemble them</a:t>
            </a:r>
            <a:r>
              <a:rPr lang="en-US" sz="1800" baseline="30000" dirty="0"/>
              <a:t>1</a:t>
            </a:r>
            <a:endParaRPr lang="en-US" sz="1800" dirty="0"/>
          </a:p>
          <a:p>
            <a:pPr marL="205767" lvl="1">
              <a:spcBef>
                <a:spcPts val="1200"/>
              </a:spcBef>
              <a:buFont typeface="Arial" pitchFamily="34" charset="0"/>
              <a:buChar char="•"/>
            </a:pPr>
            <a:r>
              <a:rPr lang="en-US" sz="1800" dirty="0"/>
              <a:t>Users expect others to follow this mindset</a:t>
            </a:r>
          </a:p>
          <a:p>
            <a:pPr marL="411534" lvl="2">
              <a:spcBef>
                <a:spcPts val="1200"/>
              </a:spcBef>
            </a:pPr>
            <a:r>
              <a:rPr lang="en-US" sz="1700" dirty="0"/>
              <a:t>Creates expectation of “visual honesty”</a:t>
            </a:r>
          </a:p>
          <a:p>
            <a:pPr marL="205767" lvl="1">
              <a:spcBef>
                <a:spcPts val="1200"/>
              </a:spcBef>
              <a:buFont typeface="Arial" pitchFamily="34" charset="0"/>
              <a:buChar char="•"/>
            </a:pPr>
            <a:endParaRPr lang="en-US" sz="1800" dirty="0"/>
          </a:p>
          <a:p>
            <a:endParaRPr lang="en-US" dirty="0"/>
          </a:p>
        </p:txBody>
      </p:sp>
    </p:spTree>
    <p:extLst>
      <p:ext uri="{BB962C8B-B14F-4D97-AF65-F5344CB8AC3E}">
        <p14:creationId xmlns:p14="http://schemas.microsoft.com/office/powerpoint/2010/main" val="431421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Avatar as the Essential Self</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a:t>
            </a:r>
            <a:r>
              <a:rPr lang="en-US" sz="1200" dirty="0">
                <a:solidFill>
                  <a:schemeClr val="tx1"/>
                </a:solidFill>
              </a:rPr>
              <a:t>mage from [6]</a:t>
            </a:r>
          </a:p>
        </p:txBody>
      </p:sp>
      <p:sp>
        <p:nvSpPr>
          <p:cNvPr id="4" name="Content Placeholder 3"/>
          <p:cNvSpPr>
            <a:spLocks noGrp="1"/>
          </p:cNvSpPr>
          <p:nvPr>
            <p:ph sz="half" idx="1"/>
          </p:nvPr>
        </p:nvSpPr>
        <p:spPr>
          <a:xfrm>
            <a:off x="685799" y="1352550"/>
            <a:ext cx="3847455" cy="3114675"/>
          </a:xfrm>
        </p:spPr>
        <p:txBody>
          <a:bodyPr>
            <a:normAutofit/>
          </a:bodyPr>
          <a:lstStyle/>
          <a:p>
            <a:pPr marL="205767" lvl="1">
              <a:spcBef>
                <a:spcPts val="1200"/>
              </a:spcBef>
              <a:buFont typeface="Arial" pitchFamily="34" charset="0"/>
              <a:buChar char="•"/>
            </a:pPr>
            <a:r>
              <a:rPr lang="en-US" sz="1800" dirty="0"/>
              <a:t>Who is the user behind this avatar, “</a:t>
            </a:r>
            <a:r>
              <a:rPr lang="en-US" sz="1800" dirty="0" err="1"/>
              <a:t>Cogewea</a:t>
            </a:r>
            <a:r>
              <a:rPr lang="en-US" sz="1800" dirty="0"/>
              <a:t> the Night Elf”?</a:t>
            </a:r>
          </a:p>
          <a:p>
            <a:pPr marL="205767" lvl="1">
              <a:spcBef>
                <a:spcPts val="1200"/>
              </a:spcBef>
              <a:buFont typeface="Arial" pitchFamily="34" charset="0"/>
              <a:buChar char="•"/>
            </a:pPr>
            <a:r>
              <a:rPr lang="en-US" sz="1800" dirty="0"/>
              <a:t>How do we know?</a:t>
            </a:r>
          </a:p>
          <a:p>
            <a:pPr marL="205767" lvl="1">
              <a:spcBef>
                <a:spcPts val="1200"/>
              </a:spcBef>
              <a:buFont typeface="Arial" pitchFamily="34" charset="0"/>
              <a:buChar char="•"/>
            </a:pPr>
            <a:r>
              <a:rPr lang="en-US" sz="1800" dirty="0"/>
              <a:t>Can we know?</a:t>
            </a:r>
          </a:p>
        </p:txBody>
      </p:sp>
      <p:pic>
        <p:nvPicPr>
          <p:cNvPr id="3" name="Picture 2"/>
          <p:cNvPicPr>
            <a:picLocks noChangeAspect="1"/>
          </p:cNvPicPr>
          <p:nvPr/>
        </p:nvPicPr>
        <p:blipFill>
          <a:blip r:embed="rId3"/>
          <a:stretch>
            <a:fillRect/>
          </a:stretch>
        </p:blipFill>
        <p:spPr>
          <a:xfrm>
            <a:off x="5548312" y="1352551"/>
            <a:ext cx="1952625" cy="3114675"/>
          </a:xfrm>
          <a:prstGeom prst="rect">
            <a:avLst/>
          </a:prstGeom>
        </p:spPr>
      </p:pic>
    </p:spTree>
    <p:extLst>
      <p:ext uri="{BB962C8B-B14F-4D97-AF65-F5344CB8AC3E}">
        <p14:creationId xmlns:p14="http://schemas.microsoft.com/office/powerpoint/2010/main" val="2339463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Dishonesty</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4" name="Content Placeholder 3"/>
          <p:cNvSpPr>
            <a:spLocks noGrp="1"/>
          </p:cNvSpPr>
          <p:nvPr>
            <p:ph sz="half" idx="1"/>
          </p:nvPr>
        </p:nvSpPr>
        <p:spPr>
          <a:xfrm>
            <a:off x="685799" y="1352551"/>
            <a:ext cx="7833361" cy="3374326"/>
          </a:xfrm>
        </p:spPr>
        <p:txBody>
          <a:bodyPr>
            <a:normAutofit/>
          </a:bodyPr>
          <a:lstStyle/>
          <a:p>
            <a:pPr marL="205767" lvl="1">
              <a:spcBef>
                <a:spcPts val="1200"/>
              </a:spcBef>
              <a:buFont typeface="Arial" pitchFamily="34" charset="0"/>
              <a:buChar char="•"/>
            </a:pPr>
            <a:r>
              <a:rPr lang="en-US" sz="1800" dirty="0"/>
              <a:t>In World of Warcraft, men are three times more likely than women to play as an opposite-sex avatar</a:t>
            </a:r>
            <a:r>
              <a:rPr lang="en-US" sz="1800" baseline="30000" dirty="0"/>
              <a:t>3</a:t>
            </a:r>
          </a:p>
          <a:p>
            <a:pPr marL="411534" lvl="2">
              <a:spcBef>
                <a:spcPts val="1200"/>
              </a:spcBef>
            </a:pPr>
            <a:r>
              <a:rPr lang="en-US" sz="1700" dirty="0"/>
              <a:t>The reason is trite: they just prefer to look at a female avatar</a:t>
            </a:r>
            <a:r>
              <a:rPr lang="en-US" sz="1600" baseline="30000" dirty="0"/>
              <a:t>3</a:t>
            </a:r>
            <a:endParaRPr lang="en-US" sz="1700" dirty="0"/>
          </a:p>
          <a:p>
            <a:pPr marL="205767" lvl="1">
              <a:spcBef>
                <a:spcPts val="1200"/>
              </a:spcBef>
              <a:buFont typeface="Arial" pitchFamily="34" charset="0"/>
              <a:buChar char="•"/>
            </a:pPr>
            <a:r>
              <a:rPr lang="en-US" sz="1800" dirty="0"/>
              <a:t>Some users take avatars at face value</a:t>
            </a:r>
          </a:p>
          <a:p>
            <a:pPr marL="411534" lvl="2">
              <a:spcBef>
                <a:spcPts val="1200"/>
              </a:spcBef>
            </a:pPr>
            <a:r>
              <a:rPr lang="en-US" sz="1700" dirty="0"/>
              <a:t>Users “</a:t>
            </a:r>
            <a:r>
              <a:rPr lang="en-US" sz="1700" i="1" dirty="0"/>
              <a:t>take a don't-ask, don't-tell approach when it comes to […] avatars</a:t>
            </a:r>
            <a:r>
              <a:rPr lang="en-US" sz="1700" dirty="0"/>
              <a:t>”</a:t>
            </a:r>
            <a:r>
              <a:rPr lang="en-US" sz="1700" baseline="30000" dirty="0"/>
              <a:t> 4</a:t>
            </a:r>
            <a:endParaRPr lang="en-US" sz="1700" dirty="0"/>
          </a:p>
          <a:p>
            <a:pPr marL="411534" lvl="2">
              <a:spcBef>
                <a:spcPts val="1200"/>
              </a:spcBef>
            </a:pPr>
            <a:r>
              <a:rPr lang="en-US" sz="1700" dirty="0"/>
              <a:t>“</a:t>
            </a:r>
            <a:r>
              <a:rPr lang="en-US" sz="1700" i="1" dirty="0"/>
              <a:t>Female avatars are often the center of attention and showered with gifts such as swords or armor by other characters</a:t>
            </a:r>
            <a:r>
              <a:rPr lang="en-US" sz="1700" dirty="0"/>
              <a:t>” as a form of flirtatious behavior</a:t>
            </a:r>
            <a:r>
              <a:rPr lang="en-US" sz="1700" baseline="30000" dirty="0"/>
              <a:t> 4</a:t>
            </a:r>
          </a:p>
          <a:p>
            <a:pPr marL="411534" lvl="2">
              <a:spcBef>
                <a:spcPts val="1200"/>
              </a:spcBef>
            </a:pPr>
            <a:endParaRPr lang="en-US" sz="1700" baseline="30000" dirty="0"/>
          </a:p>
          <a:p>
            <a:endParaRPr lang="en-US" dirty="0"/>
          </a:p>
        </p:txBody>
      </p:sp>
    </p:spTree>
    <p:extLst>
      <p:ext uri="{BB962C8B-B14F-4D97-AF65-F5344CB8AC3E}">
        <p14:creationId xmlns:p14="http://schemas.microsoft.com/office/powerpoint/2010/main" val="2785221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Dishonest Representation</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4" name="Content Placeholder 3"/>
          <p:cNvSpPr>
            <a:spLocks noGrp="1"/>
          </p:cNvSpPr>
          <p:nvPr>
            <p:ph sz="half" idx="1"/>
          </p:nvPr>
        </p:nvSpPr>
        <p:spPr>
          <a:xfrm>
            <a:off x="685799" y="1352551"/>
            <a:ext cx="7833361" cy="3374326"/>
          </a:xfrm>
        </p:spPr>
        <p:txBody>
          <a:bodyPr>
            <a:normAutofit/>
          </a:bodyPr>
          <a:lstStyle/>
          <a:p>
            <a:r>
              <a:rPr lang="en-US" dirty="0"/>
              <a:t>Consider the following scenario:</a:t>
            </a:r>
          </a:p>
          <a:p>
            <a:pPr lvl="1"/>
            <a:r>
              <a:rPr lang="en-US" dirty="0"/>
              <a:t>Player 1 plays as a female avatar because he would prefer to stare at a female avatar during hours of gameplay</a:t>
            </a:r>
          </a:p>
          <a:p>
            <a:pPr lvl="1"/>
            <a:r>
              <a:rPr lang="en-US" dirty="0"/>
              <a:t>Player 2 sees this female avatar and assumes the user is also female</a:t>
            </a:r>
          </a:p>
          <a:p>
            <a:pPr lvl="1"/>
            <a:r>
              <a:rPr lang="en-US" dirty="0"/>
              <a:t>Player 2 begins being extra-friendly to Player 1 as a form of flirtation</a:t>
            </a:r>
          </a:p>
          <a:p>
            <a:pPr lvl="1"/>
            <a:r>
              <a:rPr lang="en-US" dirty="0"/>
              <a:t>It is never stated by Player 2 to Player 1 that this behavior is due the assumption of Player 1’s identity</a:t>
            </a:r>
          </a:p>
          <a:p>
            <a:r>
              <a:rPr lang="en-US" dirty="0"/>
              <a:t>Is this a form of lying on Player 1’s part?</a:t>
            </a:r>
          </a:p>
          <a:p>
            <a:pPr lvl="1"/>
            <a:r>
              <a:rPr lang="en-US" dirty="0"/>
              <a:t>Kantian ethics suggest lying is ALWAYS wrong</a:t>
            </a:r>
          </a:p>
          <a:p>
            <a:pPr lvl="1"/>
            <a:r>
              <a:rPr lang="en-US" dirty="0"/>
              <a:t>Is the ethical onus on Player 1 to provide a “disclaimer” about themselves?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70200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Compulsory Dishonesty</a:t>
            </a:r>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4" name="Content Placeholder 3"/>
          <p:cNvSpPr>
            <a:spLocks noGrp="1"/>
          </p:cNvSpPr>
          <p:nvPr>
            <p:ph sz="half" idx="1"/>
          </p:nvPr>
        </p:nvSpPr>
        <p:spPr>
          <a:xfrm>
            <a:off x="685799" y="1352551"/>
            <a:ext cx="7833361" cy="1740914"/>
          </a:xfrm>
        </p:spPr>
        <p:txBody>
          <a:bodyPr/>
          <a:lstStyle/>
          <a:p>
            <a:r>
              <a:rPr lang="en-US" dirty="0"/>
              <a:t>Second Life lets users model their own assets</a:t>
            </a:r>
          </a:p>
          <a:p>
            <a:pPr lvl="1"/>
            <a:r>
              <a:rPr lang="en-US" dirty="0"/>
              <a:t>Most editors are not so flexible</a:t>
            </a:r>
          </a:p>
          <a:p>
            <a:pPr lvl="1"/>
            <a:r>
              <a:rPr lang="en-US" dirty="0"/>
              <a:t>For example, many games lack sophisticated “body-type” options</a:t>
            </a:r>
          </a:p>
          <a:p>
            <a:r>
              <a:rPr lang="en-US" dirty="0"/>
              <a:t>Can an editor force you to be dishonest?</a:t>
            </a:r>
          </a:p>
        </p:txBody>
      </p:sp>
    </p:spTree>
    <p:extLst>
      <p:ext uri="{BB962C8B-B14F-4D97-AF65-F5344CB8AC3E}">
        <p14:creationId xmlns:p14="http://schemas.microsoft.com/office/powerpoint/2010/main" val="4254224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In-Between Real and Fantasy</a:t>
            </a:r>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Tom </a:t>
            </a:r>
            <a:r>
              <a:rPr lang="en-US" sz="1400" dirty="0" err="1">
                <a:latin typeface="+mj-lt"/>
              </a:rPr>
              <a:t>Farro</a:t>
            </a:r>
            <a:endParaRPr lang="en-US" sz="1400" dirty="0">
              <a:solidFill>
                <a:schemeClr val="tx1"/>
              </a:solidFill>
              <a:latin typeface="+mj-lt"/>
            </a:endParaRPr>
          </a:p>
        </p:txBody>
      </p:sp>
      <p:sp>
        <p:nvSpPr>
          <p:cNvPr id="4" name="Content Placeholder 3"/>
          <p:cNvSpPr>
            <a:spLocks noGrp="1"/>
          </p:cNvSpPr>
          <p:nvPr>
            <p:ph sz="half" idx="1"/>
          </p:nvPr>
        </p:nvSpPr>
        <p:spPr>
          <a:xfrm>
            <a:off x="685799" y="1352551"/>
            <a:ext cx="7833361" cy="2535570"/>
          </a:xfrm>
        </p:spPr>
        <p:txBody>
          <a:bodyPr>
            <a:normAutofit/>
          </a:bodyPr>
          <a:lstStyle/>
          <a:p>
            <a:r>
              <a:rPr lang="en-US" dirty="0"/>
              <a:t>Suppose the disparity between user and avatar is more subtle</a:t>
            </a:r>
          </a:p>
          <a:p>
            <a:pPr lvl="1"/>
            <a:r>
              <a:rPr lang="en-US" dirty="0"/>
              <a:t>Many Second Life users make their avatars their ideal selves, rather than photorealistic copies</a:t>
            </a:r>
            <a:r>
              <a:rPr lang="en-US" baseline="30000" dirty="0"/>
              <a:t>2</a:t>
            </a:r>
          </a:p>
          <a:p>
            <a:r>
              <a:rPr lang="en-US" dirty="0"/>
              <a:t>At what point is the line drawn?</a:t>
            </a:r>
          </a:p>
          <a:p>
            <a:pPr lvl="1"/>
            <a:r>
              <a:rPr lang="en-US" dirty="0"/>
              <a:t>Survey find that users care about consistency rather than accuracy</a:t>
            </a:r>
            <a:r>
              <a:rPr lang="en-US" baseline="30000" dirty="0"/>
              <a:t>2</a:t>
            </a:r>
            <a:endParaRPr lang="en-US" dirty="0"/>
          </a:p>
          <a:p>
            <a:r>
              <a:rPr lang="en-US" dirty="0"/>
              <a:t>When does it become “lying” to other players?</a:t>
            </a:r>
          </a:p>
          <a:p>
            <a:pPr lvl="1"/>
            <a:r>
              <a:rPr lang="en-US" dirty="0"/>
              <a:t>Active lying vs passive lying</a:t>
            </a:r>
          </a:p>
          <a:p>
            <a:pPr lvl="1"/>
            <a:r>
              <a:rPr lang="en-US" dirty="0"/>
              <a:t>You cannot be lying by just existing</a:t>
            </a:r>
          </a:p>
        </p:txBody>
      </p:sp>
    </p:spTree>
    <p:extLst>
      <p:ext uri="{BB962C8B-B14F-4D97-AF65-F5344CB8AC3E}">
        <p14:creationId xmlns:p14="http://schemas.microsoft.com/office/powerpoint/2010/main" val="38738350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pPr marL="0" indent="0">
              <a:buNone/>
            </a:pPr>
            <a:r>
              <a:rPr lang="en-US" sz="1600" dirty="0"/>
              <a:t>[1] Mohammad </a:t>
            </a:r>
            <a:r>
              <a:rPr lang="en-US" sz="1600" dirty="0" err="1"/>
              <a:t>Nur</a:t>
            </a:r>
            <a:r>
              <a:rPr lang="en-US" sz="1600" dirty="0"/>
              <a:t> </a:t>
            </a:r>
            <a:r>
              <a:rPr lang="en-US" sz="1600" dirty="0" err="1"/>
              <a:t>Azhar</a:t>
            </a:r>
            <a:r>
              <a:rPr lang="en-US" sz="1600" dirty="0"/>
              <a:t> </a:t>
            </a:r>
            <a:r>
              <a:rPr lang="en-US" sz="1600" dirty="0" err="1"/>
              <a:t>Mazlan</a:t>
            </a:r>
            <a:r>
              <a:rPr lang="en-US" sz="1600" dirty="0"/>
              <a:t>, Mohamad </a:t>
            </a:r>
            <a:r>
              <a:rPr lang="en-US" sz="1600" dirty="0" err="1"/>
              <a:t>Azhari</a:t>
            </a:r>
            <a:r>
              <a:rPr lang="en-US" sz="1600" dirty="0"/>
              <a:t> Abu Bakar, “</a:t>
            </a:r>
            <a:r>
              <a:rPr lang="en-US" sz="1600" i="1" dirty="0"/>
              <a:t>Students’ Perception of Self-presentation towards Avatar</a:t>
            </a:r>
            <a:r>
              <a:rPr lang="en-US" sz="1600" dirty="0"/>
              <a:t>”, from Procedia: Social and Behavioral Sciences, 2013.</a:t>
            </a:r>
          </a:p>
          <a:p>
            <a:pPr marL="0" indent="0">
              <a:buNone/>
            </a:pPr>
            <a:r>
              <a:rPr lang="en-US" sz="1600" dirty="0"/>
              <a:t>[2] Simon Gottschalk, “</a:t>
            </a:r>
            <a:r>
              <a:rPr lang="en-US" sz="1600" i="1" dirty="0"/>
              <a:t>The Presentation of Avatars in Second Life: Self and Interaction in Social Virtual Spaces</a:t>
            </a:r>
            <a:r>
              <a:rPr lang="en-US" sz="1600" dirty="0"/>
              <a:t>”, from Symbolic Interaction Vol. 10, Fall 2010.</a:t>
            </a:r>
          </a:p>
          <a:p>
            <a:pPr marL="0" indent="0">
              <a:buNone/>
            </a:pPr>
            <a:r>
              <a:rPr lang="en-US" sz="1600" dirty="0"/>
              <a:t>[3] Nick Yee, “The Surprisingly Unsurprising Reason Why Men Choose Female Avatars in World of Warcraft”, from Slate, accessed September 5</a:t>
            </a:r>
            <a:r>
              <a:rPr lang="en-US" sz="1600" baseline="30000" dirty="0"/>
              <a:t>th</a:t>
            </a:r>
            <a:r>
              <a:rPr lang="en-US" sz="1600" dirty="0"/>
              <a:t>, 2016 </a:t>
            </a:r>
            <a:r>
              <a:rPr lang="en-US" sz="1600" dirty="0">
                <a:hlinkClick r:id="rId2"/>
              </a:rPr>
              <a:t>http://www.slate.com/blogs/future_tense/2014/05/13/world_of_warcraft_gender_switching_why_men_choose_female_avatars.html</a:t>
            </a:r>
            <a:endParaRPr lang="en-US" sz="1600" dirty="0"/>
          </a:p>
          <a:p>
            <a:pPr marL="0" indent="0">
              <a:buNone/>
            </a:pPr>
            <a:r>
              <a:rPr lang="en-US" sz="1600" dirty="0"/>
              <a:t>[4] Reuters, “Female Impersonation Tarts Up Online Game”, from CNET, accessed September 5</a:t>
            </a:r>
            <a:r>
              <a:rPr lang="en-US" sz="1600" baseline="30000" dirty="0"/>
              <a:t>th</a:t>
            </a:r>
            <a:r>
              <a:rPr lang="en-US" sz="1600" dirty="0"/>
              <a:t>, 2016 </a:t>
            </a:r>
            <a:r>
              <a:rPr lang="en-US" sz="1600" dirty="0">
                <a:hlinkClick r:id="rId3"/>
              </a:rPr>
              <a:t>http://www.cnet.com/news/female-impersonation-tarts-up-online-games/</a:t>
            </a:r>
            <a:r>
              <a:rPr lang="en-US" sz="1600" dirty="0"/>
              <a:t> </a:t>
            </a:r>
          </a:p>
          <a:p>
            <a:pPr marL="0" indent="0">
              <a:buNone/>
            </a:pPr>
            <a:r>
              <a:rPr lang="en-US" sz="1600" dirty="0"/>
              <a:t>[5] “What is an Avatar?” from the Second Life Official Website, accessed September 5</a:t>
            </a:r>
            <a:r>
              <a:rPr lang="en-US" sz="1600" baseline="30000" dirty="0"/>
              <a:t>th</a:t>
            </a:r>
            <a:r>
              <a:rPr lang="en-US" sz="1600" dirty="0"/>
              <a:t> 2016 </a:t>
            </a:r>
            <a:r>
              <a:rPr lang="en-US" sz="1600" dirty="0">
                <a:hlinkClick r:id="rId4"/>
              </a:rPr>
              <a:t>http://secondlife.com/whatis/avatar//?lang=en_gb</a:t>
            </a:r>
            <a:r>
              <a:rPr lang="en-US" sz="1600" dirty="0"/>
              <a:t> </a:t>
            </a:r>
          </a:p>
          <a:p>
            <a:pPr marL="0" indent="0">
              <a:buNone/>
            </a:pPr>
            <a:r>
              <a:rPr lang="en-US" sz="1600" dirty="0"/>
              <a:t>[6] </a:t>
            </a:r>
            <a:r>
              <a:rPr lang="en-US" sz="1600" dirty="0" err="1"/>
              <a:t>Cogewea</a:t>
            </a:r>
            <a:r>
              <a:rPr lang="en-US" sz="1600" dirty="0"/>
              <a:t>, “Public Screenshot”, accessed September 5</a:t>
            </a:r>
            <a:r>
              <a:rPr lang="en-US" sz="1600" baseline="30000" dirty="0"/>
              <a:t>th</a:t>
            </a:r>
            <a:r>
              <a:rPr lang="en-US" sz="1600" dirty="0"/>
              <a:t>, 2016 </a:t>
            </a:r>
            <a:r>
              <a:rPr lang="en-US" sz="1600" dirty="0">
                <a:hlinkClick r:id="rId5"/>
              </a:rPr>
              <a:t>http://eu.battle.net/wow/en/media/screenshots/transmog/nightelves?view=nightelf-female008&amp;keywords=female</a:t>
            </a:r>
            <a:r>
              <a:rPr lang="en-US" sz="1600" dirty="0"/>
              <a:t> </a:t>
            </a:r>
          </a:p>
          <a:p>
            <a:pPr marL="0" indent="0">
              <a:buNone/>
            </a:pPr>
            <a:endParaRPr lang="en-US" sz="1800"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Tom </a:t>
            </a:r>
            <a:r>
              <a:rPr lang="en-US" sz="1400" dirty="0" err="1">
                <a:solidFill>
                  <a:schemeClr val="tx1"/>
                </a:solidFill>
                <a:latin typeface="+mj-lt"/>
              </a:rPr>
              <a:t>Farro</a:t>
            </a:r>
            <a:endParaRPr lang="en-US" sz="1400" dirty="0">
              <a:solidFill>
                <a:schemeClr val="tx1"/>
              </a:solidFill>
              <a:latin typeface="+mj-lt"/>
            </a:endParaRPr>
          </a:p>
        </p:txBody>
      </p:sp>
    </p:spTree>
    <p:extLst>
      <p:ext uri="{BB962C8B-B14F-4D97-AF65-F5344CB8AC3E}">
        <p14:creationId xmlns:p14="http://schemas.microsoft.com/office/powerpoint/2010/main" val="1849488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 Changes with Networked Communications</a:t>
            </a:r>
            <a:endParaRPr lang="en-US" dirty="0"/>
          </a:p>
        </p:txBody>
      </p:sp>
      <p:sp>
        <p:nvSpPr>
          <p:cNvPr id="3" name="Content Placeholder 2"/>
          <p:cNvSpPr>
            <a:spLocks noGrp="1"/>
          </p:cNvSpPr>
          <p:nvPr>
            <p:ph idx="1"/>
          </p:nvPr>
        </p:nvSpPr>
        <p:spPr/>
        <p:txBody>
          <a:bodyPr/>
          <a:lstStyle/>
          <a:p>
            <a:r>
              <a:rPr lang="en-US" dirty="0" smtClean="0"/>
              <a:t>The use of online communication is now part of our everyday lives</a:t>
            </a:r>
          </a:p>
          <a:p>
            <a:pPr lvl="1"/>
            <a:r>
              <a:rPr lang="en-US" dirty="0" smtClean="0"/>
              <a:t>What effect has this had on social interactions?</a:t>
            </a:r>
          </a:p>
          <a:p>
            <a:r>
              <a:rPr lang="en-US" dirty="0" smtClean="0"/>
              <a:t>Networked communications (email, social media), when used in moderation, help improve social interactions offline</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Tree>
    <p:extLst>
      <p:ext uri="{BB962C8B-B14F-4D97-AF65-F5344CB8AC3E}">
        <p14:creationId xmlns:p14="http://schemas.microsoft.com/office/powerpoint/2010/main" val="2946735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community Bonds</a:t>
            </a:r>
            <a:endParaRPr lang="en-US" dirty="0"/>
          </a:p>
        </p:txBody>
      </p:sp>
      <p:sp>
        <p:nvSpPr>
          <p:cNvPr id="3" name="Content Placeholder 2"/>
          <p:cNvSpPr>
            <a:spLocks noGrp="1"/>
          </p:cNvSpPr>
          <p:nvPr>
            <p:ph idx="1"/>
          </p:nvPr>
        </p:nvSpPr>
        <p:spPr/>
        <p:txBody>
          <a:bodyPr/>
          <a:lstStyle/>
          <a:p>
            <a:r>
              <a:rPr lang="en-US" dirty="0" smtClean="0"/>
              <a:t>Use of Social media</a:t>
            </a:r>
          </a:p>
          <a:p>
            <a:pPr lvl="1"/>
            <a:r>
              <a:rPr lang="en-US" dirty="0" smtClean="0"/>
              <a:t>Usually friends with offline friends</a:t>
            </a:r>
          </a:p>
          <a:p>
            <a:pPr lvl="1"/>
            <a:r>
              <a:rPr lang="en-US" dirty="0" smtClean="0"/>
              <a:t>Strengthen connections with others</a:t>
            </a:r>
          </a:p>
          <a:p>
            <a:pPr lvl="1"/>
            <a:r>
              <a:rPr lang="en-US" dirty="0" smtClean="0"/>
              <a:t>Knowing each other off and online = more often meet each other</a:t>
            </a:r>
          </a:p>
          <a:p>
            <a:r>
              <a:rPr lang="en-US" dirty="0" smtClean="0"/>
              <a:t>Meeting new friends</a:t>
            </a:r>
          </a:p>
          <a:p>
            <a:pPr lvl="1"/>
            <a:r>
              <a:rPr lang="en-US" dirty="0" smtClean="0"/>
              <a:t>Chances of being introduced to friends of friends</a:t>
            </a:r>
          </a:p>
          <a:p>
            <a:r>
              <a:rPr lang="en-US" dirty="0" smtClean="0"/>
              <a:t>Strengthen local connections</a:t>
            </a:r>
          </a:p>
          <a:p>
            <a:pPr lvl="1"/>
            <a:r>
              <a:rPr lang="en-US" dirty="0" smtClean="0"/>
              <a:t>At home, workplace, neighborhood, </a:t>
            </a:r>
            <a:r>
              <a:rPr lang="en-US" dirty="0" err="1" smtClean="0"/>
              <a:t>ect</a:t>
            </a:r>
            <a:r>
              <a:rPr lang="en-US" dirty="0" smtClean="0"/>
              <a:t>.</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[1],[2],[3],[4]</a:t>
            </a:r>
            <a:endParaRPr lang="en-US" sz="1200" dirty="0">
              <a:solidFill>
                <a:schemeClr val="tx1"/>
              </a:solidFill>
            </a:endParaRPr>
          </a:p>
        </p:txBody>
      </p:sp>
    </p:spTree>
    <p:extLst>
      <p:ext uri="{BB962C8B-B14F-4D97-AF65-F5344CB8AC3E}">
        <p14:creationId xmlns:p14="http://schemas.microsoft.com/office/powerpoint/2010/main" val="906653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 of Support</a:t>
            </a:r>
            <a:endParaRPr lang="en-US" dirty="0"/>
          </a:p>
        </p:txBody>
      </p:sp>
      <p:sp>
        <p:nvSpPr>
          <p:cNvPr id="3" name="Content Placeholder 2"/>
          <p:cNvSpPr>
            <a:spLocks noGrp="1"/>
          </p:cNvSpPr>
          <p:nvPr>
            <p:ph idx="1"/>
          </p:nvPr>
        </p:nvSpPr>
        <p:spPr/>
        <p:txBody>
          <a:bodyPr/>
          <a:lstStyle/>
          <a:p>
            <a:r>
              <a:rPr lang="en-US" dirty="0" smtClean="0"/>
              <a:t>Sharing of more personal ideas</a:t>
            </a:r>
          </a:p>
          <a:p>
            <a:pPr lvl="1"/>
            <a:r>
              <a:rPr lang="en-US" dirty="0" smtClean="0"/>
              <a:t>No direct feedback</a:t>
            </a:r>
          </a:p>
          <a:p>
            <a:pPr lvl="1"/>
            <a:r>
              <a:rPr lang="en-US" dirty="0" smtClean="0"/>
              <a:t>Disclose more personal information online</a:t>
            </a:r>
          </a:p>
          <a:p>
            <a:r>
              <a:rPr lang="en-US" dirty="0" smtClean="0"/>
              <a:t>Speak to more people</a:t>
            </a:r>
          </a:p>
          <a:p>
            <a:pPr lvl="1"/>
            <a:r>
              <a:rPr lang="en-US" dirty="0" smtClean="0"/>
              <a:t>Wider group can participate online</a:t>
            </a:r>
          </a:p>
          <a:p>
            <a:pPr lvl="1"/>
            <a:r>
              <a:rPr lang="en-US" dirty="0" smtClean="0"/>
              <a:t>Beneficial to communicate with more distant friends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[1],[4],[5]</a:t>
            </a:r>
            <a:endParaRPr lang="en-US" sz="1200" dirty="0">
              <a:solidFill>
                <a:schemeClr val="tx1"/>
              </a:solidFill>
            </a:endParaRPr>
          </a:p>
        </p:txBody>
      </p:sp>
    </p:spTree>
    <p:extLst>
      <p:ext uri="{BB962C8B-B14F-4D97-AF65-F5344CB8AC3E}">
        <p14:creationId xmlns:p14="http://schemas.microsoft.com/office/powerpoint/2010/main" val="3290895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touch with all friends</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People they don’t see often</a:t>
            </a:r>
          </a:p>
          <a:p>
            <a:pPr lvl="1"/>
            <a:r>
              <a:rPr lang="en-US" dirty="0" smtClean="0"/>
              <a:t>Distance communication</a:t>
            </a:r>
          </a:p>
          <a:p>
            <a:pPr lvl="1"/>
            <a:r>
              <a:rPr lang="en-US" dirty="0" smtClean="0"/>
              <a:t>Maintain connections</a:t>
            </a:r>
          </a:p>
          <a:p>
            <a:r>
              <a:rPr lang="en-US" dirty="0" smtClean="0"/>
              <a:t>Information gathering</a:t>
            </a:r>
          </a:p>
          <a:p>
            <a:pPr lvl="1"/>
            <a:r>
              <a:rPr lang="en-US" dirty="0" smtClean="0"/>
              <a:t>Learn what is happening in their lives</a:t>
            </a:r>
          </a:p>
          <a:p>
            <a:pPr lvl="1"/>
            <a:r>
              <a:rPr lang="en-US" dirty="0" smtClean="0"/>
              <a:t>Learn about different cultures (such as different city cultures)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a:t>
            </a:r>
            <a:endParaRPr lang="en-US" sz="1200" dirty="0">
              <a:solidFill>
                <a:schemeClr val="tx1"/>
              </a:solidFill>
            </a:endParaRPr>
          </a:p>
        </p:txBody>
      </p:sp>
    </p:spTree>
    <p:extLst>
      <p:ext uri="{BB962C8B-B14F-4D97-AF65-F5344CB8AC3E}">
        <p14:creationId xmlns:p14="http://schemas.microsoft.com/office/powerpoint/2010/main" val="1766573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moderation</a:t>
            </a:r>
            <a:endParaRPr lang="en-US" dirty="0"/>
          </a:p>
        </p:txBody>
      </p:sp>
      <p:sp>
        <p:nvSpPr>
          <p:cNvPr id="3" name="Content Placeholder 2"/>
          <p:cNvSpPr>
            <a:spLocks noGrp="1"/>
          </p:cNvSpPr>
          <p:nvPr>
            <p:ph idx="1"/>
          </p:nvPr>
        </p:nvSpPr>
        <p:spPr/>
        <p:txBody>
          <a:bodyPr/>
          <a:lstStyle/>
          <a:p>
            <a:r>
              <a:rPr lang="en-US" dirty="0" smtClean="0"/>
              <a:t>Social anxiety</a:t>
            </a:r>
          </a:p>
          <a:p>
            <a:pPr lvl="1"/>
            <a:r>
              <a:rPr lang="en-US" dirty="0" smtClean="0"/>
              <a:t>Online communications is not an alternative</a:t>
            </a:r>
          </a:p>
          <a:p>
            <a:pPr lvl="1"/>
            <a:r>
              <a:rPr lang="en-US" dirty="0" smtClean="0"/>
              <a:t>Need offline meetings</a:t>
            </a:r>
          </a:p>
          <a:p>
            <a:r>
              <a:rPr lang="en-US" dirty="0" smtClean="0"/>
              <a:t>Not as important</a:t>
            </a:r>
          </a:p>
          <a:p>
            <a:pPr lvl="1"/>
            <a:r>
              <a:rPr lang="en-US" dirty="0" smtClean="0"/>
              <a:t>Popularity</a:t>
            </a:r>
          </a:p>
          <a:p>
            <a:pPr lvl="1"/>
            <a:r>
              <a:rPr lang="en-US" dirty="0" smtClean="0"/>
              <a:t>Online profile = not convincing</a:t>
            </a:r>
            <a:endParaRPr lang="en-US" dirty="0"/>
          </a:p>
          <a:p>
            <a:r>
              <a:rPr lang="en-US" dirty="0" smtClean="0"/>
              <a:t>Misleading information</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[6],[7],[8]</a:t>
            </a:r>
            <a:endParaRPr lang="en-US" sz="1200" dirty="0">
              <a:solidFill>
                <a:schemeClr val="tx1"/>
              </a:solidFill>
            </a:endParaRPr>
          </a:p>
        </p:txBody>
      </p:sp>
    </p:spTree>
    <p:extLst>
      <p:ext uri="{BB962C8B-B14F-4D97-AF65-F5344CB8AC3E}">
        <p14:creationId xmlns:p14="http://schemas.microsoft.com/office/powerpoint/2010/main" val="2551719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0" indent="0">
              <a:buNone/>
            </a:pPr>
            <a:r>
              <a:rPr lang="en-US" sz="1600" dirty="0" smtClean="0"/>
              <a:t>[1] Reich, </a:t>
            </a:r>
            <a:r>
              <a:rPr lang="en-US" sz="1600" dirty="0" err="1" smtClean="0"/>
              <a:t>Subrahmanyam</a:t>
            </a:r>
            <a:r>
              <a:rPr lang="en-US" sz="1600" dirty="0" smtClean="0"/>
              <a:t> and Espinoza, </a:t>
            </a:r>
            <a:r>
              <a:rPr lang="en-US" sz="1600" u="sng" dirty="0"/>
              <a:t>Friending, </a:t>
            </a:r>
            <a:r>
              <a:rPr lang="en-US" sz="1600" u="sng" dirty="0" err="1"/>
              <a:t>IMing</a:t>
            </a:r>
            <a:r>
              <a:rPr lang="en-US" sz="1600" u="sng" dirty="0"/>
              <a:t>, and hanging out face-to-face: Overlap in adolescents' online and offline social </a:t>
            </a:r>
            <a:r>
              <a:rPr lang="en-US" sz="1600" u="sng" dirty="0" smtClean="0"/>
              <a:t>networks</a:t>
            </a:r>
            <a:r>
              <a:rPr lang="en-US" sz="1600" dirty="0" smtClean="0"/>
              <a:t> (</a:t>
            </a:r>
            <a:r>
              <a:rPr lang="en-US" sz="1600" dirty="0"/>
              <a:t>US: American Psychological </a:t>
            </a:r>
            <a:r>
              <a:rPr lang="en-US" sz="1600" dirty="0" smtClean="0"/>
              <a:t>Association, March </a:t>
            </a:r>
            <a:r>
              <a:rPr lang="en-US" sz="1600" dirty="0"/>
              <a:t>2012), </a:t>
            </a:r>
            <a:r>
              <a:rPr lang="en-US" sz="1600" dirty="0">
                <a:hlinkClick r:id="rId2"/>
              </a:rPr>
              <a:t>http://</a:t>
            </a:r>
            <a:r>
              <a:rPr lang="en-US" sz="1600" dirty="0" smtClean="0">
                <a:hlinkClick r:id="rId2"/>
              </a:rPr>
              <a:t>psycnet.apa.org/journals/dev/48/2/356</a:t>
            </a:r>
            <a:endParaRPr lang="en-US" sz="1600" dirty="0" smtClean="0"/>
          </a:p>
          <a:p>
            <a:pPr marL="0" indent="0">
              <a:buNone/>
            </a:pPr>
            <a:r>
              <a:rPr lang="en-US" sz="1600" dirty="0" smtClean="0"/>
              <a:t>[2] </a:t>
            </a:r>
            <a:r>
              <a:rPr lang="en-US" sz="1600" dirty="0"/>
              <a:t>Reich, </a:t>
            </a:r>
            <a:r>
              <a:rPr lang="en-US" sz="1600" dirty="0" err="1"/>
              <a:t>Subrahmanyam</a:t>
            </a:r>
            <a:r>
              <a:rPr lang="en-US" sz="1600" dirty="0" smtClean="0"/>
              <a:t>, Waechter </a:t>
            </a:r>
            <a:r>
              <a:rPr lang="en-US" sz="1600" dirty="0"/>
              <a:t>and Espinoza, </a:t>
            </a:r>
            <a:r>
              <a:rPr lang="en-US" sz="1600" u="sng" dirty="0"/>
              <a:t>Online and offline social networks: Use of social networking sites by emerging </a:t>
            </a:r>
            <a:r>
              <a:rPr lang="en-US" sz="1600" u="sng" dirty="0" smtClean="0"/>
              <a:t>adults</a:t>
            </a:r>
            <a:r>
              <a:rPr lang="en-US" sz="1600" dirty="0" smtClean="0"/>
              <a:t> (</a:t>
            </a:r>
            <a:r>
              <a:rPr lang="en-US" sz="1600" dirty="0"/>
              <a:t>Journal of Applied Developmental </a:t>
            </a:r>
            <a:r>
              <a:rPr lang="en-US" sz="1600" dirty="0" smtClean="0"/>
              <a:t>Psychology, Volume 29</a:t>
            </a:r>
            <a:r>
              <a:rPr lang="en-US" sz="1600" dirty="0"/>
              <a:t>, Issue 6, 2008), Pages 420-433, </a:t>
            </a:r>
            <a:r>
              <a:rPr lang="en-US" sz="1600" dirty="0">
                <a:hlinkClick r:id="rId3"/>
              </a:rPr>
              <a:t>http://</a:t>
            </a:r>
            <a:r>
              <a:rPr lang="en-US" sz="1600" dirty="0" smtClean="0">
                <a:hlinkClick r:id="rId3"/>
              </a:rPr>
              <a:t>www.sciencedirect.com/science/article/pii/S0193397308000713</a:t>
            </a:r>
            <a:endParaRPr lang="en-US" sz="1600" dirty="0" smtClean="0"/>
          </a:p>
          <a:p>
            <a:pPr marL="0" indent="0">
              <a:buNone/>
            </a:pPr>
            <a:r>
              <a:rPr lang="en-US" sz="1600" dirty="0" smtClean="0"/>
              <a:t>[3] Uwe </a:t>
            </a:r>
            <a:r>
              <a:rPr lang="en-US" sz="1600" dirty="0" err="1" smtClean="0"/>
              <a:t>Matzat</a:t>
            </a:r>
            <a:r>
              <a:rPr lang="en-US" sz="1600" dirty="0" smtClean="0"/>
              <a:t>, </a:t>
            </a:r>
            <a:r>
              <a:rPr lang="en-US" sz="1600" u="sng" dirty="0" smtClean="0"/>
              <a:t>Reducing Problems of Sociability in Online Communities: Integrating Online Communication With Offline Interaction</a:t>
            </a:r>
            <a:r>
              <a:rPr lang="en-US" sz="1600" dirty="0" smtClean="0"/>
              <a:t> (SAGE Publications, 2010), </a:t>
            </a:r>
            <a:r>
              <a:rPr lang="en-US" sz="1600" dirty="0" smtClean="0">
                <a:hlinkClick r:id="rId4"/>
              </a:rPr>
              <a:t>http://abs.sagepub.com/content/53/8/1170</a:t>
            </a:r>
            <a:endParaRPr lang="en-US" sz="1600" dirty="0" smtClean="0"/>
          </a:p>
          <a:p>
            <a:pPr marL="0" indent="0">
              <a:buNone/>
            </a:pPr>
            <a:r>
              <a:rPr lang="en-US" sz="1600" dirty="0" smtClean="0"/>
              <a:t>[4] </a:t>
            </a:r>
            <a:r>
              <a:rPr lang="en-US" sz="1600" dirty="0"/>
              <a:t>Barry Wellman and Keith </a:t>
            </a:r>
            <a:r>
              <a:rPr lang="en-US" sz="1600" dirty="0" smtClean="0"/>
              <a:t>Hampton, </a:t>
            </a:r>
            <a:r>
              <a:rPr lang="en-US" sz="1600" u="sng" dirty="0"/>
              <a:t>Living Networked On and </a:t>
            </a:r>
            <a:r>
              <a:rPr lang="en-US" sz="1600" u="sng" dirty="0" smtClean="0"/>
              <a:t>Offline</a:t>
            </a:r>
            <a:r>
              <a:rPr lang="en-US" sz="1600" dirty="0"/>
              <a:t> </a:t>
            </a:r>
            <a:r>
              <a:rPr lang="en-US" sz="1600" dirty="0" smtClean="0"/>
              <a:t>(</a:t>
            </a:r>
            <a:r>
              <a:rPr lang="en-US" sz="1600" dirty="0"/>
              <a:t>American Sociological </a:t>
            </a:r>
            <a:r>
              <a:rPr lang="en-US" sz="1600" dirty="0" smtClean="0"/>
              <a:t>Association</a:t>
            </a:r>
            <a:r>
              <a:rPr lang="en-US" sz="1600" dirty="0"/>
              <a:t>, 1999), </a:t>
            </a:r>
            <a:r>
              <a:rPr lang="en-US" sz="1600" dirty="0">
                <a:hlinkClick r:id="rId5"/>
              </a:rPr>
              <a:t>http://</a:t>
            </a:r>
            <a:r>
              <a:rPr lang="en-US" sz="1600" dirty="0" smtClean="0">
                <a:hlinkClick r:id="rId5"/>
              </a:rPr>
              <a:t>www.jstor.org/stable/2655535?pq-origsite=summon&amp;seq=1#page_scan_tab_contents</a:t>
            </a:r>
            <a:endParaRPr lang="en-US" sz="1600"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Tree>
    <p:extLst>
      <p:ext uri="{BB962C8B-B14F-4D97-AF65-F5344CB8AC3E}">
        <p14:creationId xmlns:p14="http://schemas.microsoft.com/office/powerpoint/2010/main" val="2936765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Autofit/>
          </a:bodyPr>
          <a:lstStyle/>
          <a:p>
            <a:pPr marL="0" indent="0">
              <a:buNone/>
            </a:pPr>
            <a:r>
              <a:rPr lang="en-US" sz="1400" dirty="0" smtClean="0"/>
              <a:t>[5] </a:t>
            </a:r>
            <a:r>
              <a:rPr lang="en-US" sz="1400" dirty="0" err="1" smtClean="0"/>
              <a:t>Artemio</a:t>
            </a:r>
            <a:r>
              <a:rPr lang="en-US" sz="1400" dirty="0" smtClean="0"/>
              <a:t> Ramirez Jr. and </a:t>
            </a:r>
            <a:r>
              <a:rPr lang="en-US" sz="1400" dirty="0" err="1" smtClean="0"/>
              <a:t>Shuangyue</a:t>
            </a:r>
            <a:r>
              <a:rPr lang="en-US" sz="1400" dirty="0" smtClean="0"/>
              <a:t> Zhang, </a:t>
            </a:r>
            <a:r>
              <a:rPr lang="en-US" sz="1400" u="sng" dirty="0"/>
              <a:t>When Online Meets Offline: The Effect of Modality Switching on Relational </a:t>
            </a:r>
            <a:r>
              <a:rPr lang="en-US" sz="1400" u="sng" dirty="0" smtClean="0"/>
              <a:t>Communication</a:t>
            </a:r>
            <a:r>
              <a:rPr lang="en-US" sz="1400" dirty="0" smtClean="0"/>
              <a:t>, (Communication Monographs, Vol. 74, Issue 3, 2007</a:t>
            </a:r>
            <a:r>
              <a:rPr lang="en-US" sz="1400" dirty="0"/>
              <a:t>), Pages 287-310, </a:t>
            </a:r>
            <a:r>
              <a:rPr lang="en-US" sz="1400" dirty="0">
                <a:hlinkClick r:id="rId2"/>
              </a:rPr>
              <a:t>http://</a:t>
            </a:r>
            <a:r>
              <a:rPr lang="en-US" sz="1400" dirty="0" smtClean="0">
                <a:hlinkClick r:id="rId2"/>
              </a:rPr>
              <a:t>www.tandfonline.com/doi/full/10.1080/03637750701543493?scroll=top&amp;needAccess=true</a:t>
            </a:r>
            <a:endParaRPr lang="en-US" sz="1400" dirty="0" smtClean="0"/>
          </a:p>
          <a:p>
            <a:pPr marL="0" indent="0">
              <a:buNone/>
            </a:pPr>
            <a:r>
              <a:rPr lang="en-US" sz="1400" dirty="0" smtClean="0"/>
              <a:t>[6] </a:t>
            </a:r>
            <a:r>
              <a:rPr lang="en-US" sz="1400" dirty="0"/>
              <a:t>Koo </a:t>
            </a:r>
            <a:r>
              <a:rPr lang="en-US" sz="1400" dirty="0" err="1"/>
              <a:t>Hoon</a:t>
            </a:r>
            <a:r>
              <a:rPr lang="en-US" sz="1400" dirty="0"/>
              <a:t> Jung, Woo </a:t>
            </a:r>
            <a:r>
              <a:rPr lang="en-US" sz="1400" dirty="0" err="1"/>
              <a:t>Sungbum</a:t>
            </a:r>
            <a:r>
              <a:rPr lang="en-US" sz="1400" dirty="0"/>
              <a:t>, Yang </a:t>
            </a:r>
            <a:r>
              <a:rPr lang="en-US" sz="1400" dirty="0" err="1"/>
              <a:t>Eunjoo</a:t>
            </a:r>
            <a:r>
              <a:rPr lang="en-US" sz="1400" dirty="0"/>
              <a:t>, and Kwon Jung </a:t>
            </a:r>
            <a:r>
              <a:rPr lang="en-US" sz="1400" dirty="0" err="1"/>
              <a:t>Hye</a:t>
            </a:r>
            <a:r>
              <a:rPr lang="en-US" sz="1400" dirty="0"/>
              <a:t>. </a:t>
            </a:r>
            <a:r>
              <a:rPr lang="en-US" sz="1400" dirty="0" err="1"/>
              <a:t>Cyberpsychology</a:t>
            </a:r>
            <a:r>
              <a:rPr lang="en-US" sz="1400" dirty="0"/>
              <a:t>, Behavior, and Social Networking. September 2015, 18(9): 514-520</a:t>
            </a:r>
            <a:r>
              <a:rPr lang="en-US" sz="1400" dirty="0" smtClean="0"/>
              <a:t>.  </a:t>
            </a:r>
            <a:r>
              <a:rPr lang="en-US" sz="1400" dirty="0" smtClean="0">
                <a:hlinkClick r:id="rId3"/>
              </a:rPr>
              <a:t>Link</a:t>
            </a:r>
            <a:endParaRPr lang="en-US" sz="1400" dirty="0" smtClean="0"/>
          </a:p>
          <a:p>
            <a:pPr marL="0" indent="0" fontAlgn="base">
              <a:buNone/>
            </a:pPr>
            <a:r>
              <a:rPr lang="en-US" sz="1400" dirty="0" smtClean="0"/>
              <a:t>[7] Jolene </a:t>
            </a:r>
            <a:r>
              <a:rPr lang="en-US" sz="1400" dirty="0" err="1" smtClean="0"/>
              <a:t>Zywica</a:t>
            </a:r>
            <a:r>
              <a:rPr lang="en-US" sz="1400" dirty="0"/>
              <a:t> </a:t>
            </a:r>
            <a:r>
              <a:rPr lang="en-US" sz="1400" dirty="0" smtClean="0"/>
              <a:t>and James </a:t>
            </a:r>
            <a:r>
              <a:rPr lang="en-US" sz="1400" dirty="0" err="1" smtClean="0"/>
              <a:t>Danowski</a:t>
            </a:r>
            <a:r>
              <a:rPr lang="en-US" sz="1400" dirty="0" smtClean="0"/>
              <a:t>, </a:t>
            </a:r>
            <a:r>
              <a:rPr lang="en-US" sz="1400" u="sng" dirty="0"/>
              <a:t>The Faces of </a:t>
            </a:r>
            <a:r>
              <a:rPr lang="en-US" sz="1400" u="sng" dirty="0" err="1"/>
              <a:t>Facebookers</a:t>
            </a:r>
            <a:r>
              <a:rPr lang="en-US" sz="1400" u="sng" dirty="0"/>
              <a:t>: Investigating Social Enhancement and Social Compensation Hypotheses; Predicting Facebook™ and Offline Popularity from Sociability and Self-Esteem, and Mapping the Meanings of Popularity with Semantic </a:t>
            </a:r>
            <a:r>
              <a:rPr lang="en-US" sz="1400" u="sng" dirty="0" smtClean="0"/>
              <a:t>Networks</a:t>
            </a:r>
            <a:r>
              <a:rPr lang="en-US" sz="1400" dirty="0" smtClean="0"/>
              <a:t>, (Journal of Computer-mediated Communication, Vol. 14</a:t>
            </a:r>
            <a:r>
              <a:rPr lang="en-US" sz="1400" dirty="0"/>
              <a:t>, Issue 1, 2008), Pages 1-34, </a:t>
            </a:r>
            <a:r>
              <a:rPr lang="en-US" sz="1400" dirty="0">
                <a:hlinkClick r:id="rId4"/>
              </a:rPr>
              <a:t>http://</a:t>
            </a:r>
            <a:r>
              <a:rPr lang="en-US" sz="1400" dirty="0" smtClean="0">
                <a:hlinkClick r:id="rId4"/>
              </a:rPr>
              <a:t>onlinelibrary.wiley.com/doi/10.1111/j.1083-6101.2008.01429.x/abstract</a:t>
            </a:r>
            <a:endParaRPr lang="en-US" sz="1400" dirty="0" smtClean="0"/>
          </a:p>
          <a:p>
            <a:pPr marL="0" indent="0" fontAlgn="base">
              <a:buNone/>
            </a:pPr>
            <a:r>
              <a:rPr lang="en-US" sz="1400" dirty="0" smtClean="0"/>
              <a:t>[8] David </a:t>
            </a:r>
            <a:r>
              <a:rPr lang="en-US" sz="1400" dirty="0" err="1" smtClean="0"/>
              <a:t>DeAndrea</a:t>
            </a:r>
            <a:r>
              <a:rPr lang="en-US" sz="1400" dirty="0" smtClean="0"/>
              <a:t> and </a:t>
            </a:r>
            <a:r>
              <a:rPr lang="en-US" sz="1400" dirty="0"/>
              <a:t>Joseph Walther, </a:t>
            </a:r>
            <a:r>
              <a:rPr lang="en-US" sz="1400" u="sng" dirty="0"/>
              <a:t>Attributions for Inconsistencies Between Online and Offline </a:t>
            </a:r>
            <a:r>
              <a:rPr lang="en-US" sz="1400" u="sng" dirty="0" err="1" smtClean="0"/>
              <a:t>SelfPresentations</a:t>
            </a:r>
            <a:r>
              <a:rPr lang="en-US" sz="1400" dirty="0" smtClean="0"/>
              <a:t>, (Communication Research, Vol. 38, No. </a:t>
            </a:r>
            <a:r>
              <a:rPr lang="en-US" sz="1400" dirty="0"/>
              <a:t>6, 2011), Pages 805-825, </a:t>
            </a:r>
            <a:r>
              <a:rPr lang="en-US" sz="1400" dirty="0">
                <a:hlinkClick r:id="rId5"/>
              </a:rPr>
              <a:t>http://</a:t>
            </a:r>
            <a:r>
              <a:rPr lang="en-US" sz="1400" dirty="0" smtClean="0">
                <a:hlinkClick r:id="rId5"/>
              </a:rPr>
              <a:t>crx.sagepub.com/content/38/6/805.full.pdf+html</a:t>
            </a:r>
            <a:endParaRPr lang="en-US" sz="1400" dirty="0" smtClean="0"/>
          </a:p>
          <a:p>
            <a:pPr marL="0" indent="0" fontAlgn="base">
              <a:buNone/>
            </a:pPr>
            <a:endParaRPr lang="en-US" sz="1400" dirty="0"/>
          </a:p>
        </p:txBody>
      </p:sp>
      <p:sp>
        <p:nvSpPr>
          <p:cNvPr id="4" name="Footer Placeholder 3"/>
          <p:cNvSpPr>
            <a:spLocks noGrp="1"/>
          </p:cNvSpPr>
          <p:nvPr>
            <p:ph type="ftr" sz="quarter" idx="11"/>
          </p:nvPr>
        </p:nvSpPr>
        <p:spPr/>
        <p:txBody>
          <a:bodyPr/>
          <a:lstStyle/>
          <a:p>
            <a:r>
              <a:rPr lang="en-US" dirty="0"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a:t>
            </a:r>
            <a:r>
              <a:rPr lang="en-US" sz="1400" dirty="0" err="1" smtClean="0">
                <a:solidFill>
                  <a:schemeClr val="tx1"/>
                </a:solidFill>
                <a:latin typeface="+mj-lt"/>
              </a:rPr>
              <a:t>Huot</a:t>
            </a:r>
            <a:endParaRPr lang="en-US" sz="1400" dirty="0">
              <a:solidFill>
                <a:schemeClr val="tx1"/>
              </a:solidFill>
              <a:latin typeface="+mj-lt"/>
            </a:endParaRPr>
          </a:p>
        </p:txBody>
      </p:sp>
    </p:spTree>
    <p:extLst>
      <p:ext uri="{BB962C8B-B14F-4D97-AF65-F5344CB8AC3E}">
        <p14:creationId xmlns:p14="http://schemas.microsoft.com/office/powerpoint/2010/main" val="613065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r>
              <a:rPr lang="en-US" dirty="0" smtClean="0"/>
              <a:t>/</a:t>
            </a:r>
            <a:endParaRPr lang="en-US" dirty="0"/>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3485" y="760931"/>
            <a:ext cx="497101" cy="480561"/>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pp. 110 What powers the cell phones and towers? “everyday tasks” not apparent from image.</a:t>
            </a:r>
          </a:p>
          <a:p>
            <a:r>
              <a:rPr lang="en-US" dirty="0" smtClean="0"/>
              <a:t>pp. 114 Ann did not force people to complain.</a:t>
            </a:r>
          </a:p>
          <a:p>
            <a:r>
              <a:rPr lang="en-US" dirty="0" smtClean="0"/>
              <a:t>pp. 117 7% # transactions or $$? Wikipedia critics source [19] from 2005, how has quality turned out? Nice to see </a:t>
            </a:r>
            <a:r>
              <a:rPr lang="en-US" dirty="0" err="1" smtClean="0"/>
              <a:t>darknet</a:t>
            </a:r>
            <a:r>
              <a:rPr lang="en-US" dirty="0" smtClean="0"/>
              <a:t> added.</a:t>
            </a:r>
          </a:p>
          <a:p>
            <a:r>
              <a:rPr lang="en-US" dirty="0" smtClean="0"/>
              <a:t>pp. 118 [27] PC bangs youth source from 2003, all grown up now.</a:t>
            </a:r>
          </a:p>
          <a:p>
            <a:r>
              <a:rPr lang="en-US" dirty="0" smtClean="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smtClean="0"/>
              <a:t>pp. 134 Web access for no cost?</a:t>
            </a:r>
          </a:p>
          <a:p>
            <a:r>
              <a:rPr lang="en-US" dirty="0" smtClean="0"/>
              <a:t>pp. 145 More accurate to say addicted to single app?</a:t>
            </a:r>
          </a:p>
          <a:p>
            <a:r>
              <a:rPr lang="en-US" dirty="0" smtClean="0"/>
              <a:t>pp. 149 20 same as 39</a:t>
            </a:r>
          </a:p>
          <a:p>
            <a:r>
              <a:rPr lang="en-US" dirty="0" smtClean="0"/>
              <a:t>pp. 150 36 same as 42</a:t>
            </a:r>
          </a:p>
          <a:p>
            <a:r>
              <a:rPr lang="en-US" dirty="0" smtClean="0"/>
              <a:t>End </a:t>
            </a:r>
            <a:r>
              <a:rPr lang="en-US" dirty="0"/>
              <a:t>of Chapter questions I liked</a:t>
            </a:r>
            <a:r>
              <a:rPr lang="en-US" dirty="0" smtClean="0"/>
              <a:t>: 2, 25 </a:t>
            </a:r>
            <a:r>
              <a:rPr lang="en-US" dirty="0" smtClean="0">
                <a:hlinkClick r:id="rId3"/>
              </a:rPr>
              <a:t>http</a:t>
            </a:r>
            <a:r>
              <a:rPr lang="en-US" dirty="0">
                <a:hlinkClick r:id="rId3"/>
              </a:rPr>
              <a:t>://en.wikipedia.org/wiki/</a:t>
            </a:r>
            <a:r>
              <a:rPr lang="en-US" dirty="0" smtClean="0">
                <a:hlinkClick r:id="rId3"/>
              </a:rPr>
              <a:t>Wikipedia:Citing_Wikipedia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Quiz</a:t>
            </a:r>
            <a:endParaRPr lang="en-US" dirty="0"/>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85274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Reading</a:t>
            </a:r>
          </a:p>
          <a:p>
            <a:r>
              <a:rPr lang="en-US" dirty="0" smtClean="0"/>
              <a:t>Individual Presentations</a:t>
            </a:r>
          </a:p>
          <a:p>
            <a:r>
              <a:rPr lang="en-US" dirty="0" smtClean="0"/>
              <a:t>Extra </a:t>
            </a:r>
            <a:r>
              <a:rPr lang="en-US" dirty="0"/>
              <a:t>Credit – One page </a:t>
            </a:r>
            <a:r>
              <a:rPr lang="en-US" dirty="0" smtClean="0"/>
              <a:t>paper</a:t>
            </a:r>
          </a:p>
          <a:p>
            <a:pPr lvl="1"/>
            <a:r>
              <a:rPr lang="en-US" dirty="0" smtClean="0"/>
              <a:t>Is </a:t>
            </a:r>
            <a:r>
              <a:rPr lang="en-US" dirty="0"/>
              <a:t>WPI’s IT Acceptable Use Policy morally acceptable</a:t>
            </a:r>
            <a:r>
              <a:rPr lang="en-US" dirty="0" smtClean="0"/>
              <a:t>?</a:t>
            </a:r>
          </a:p>
          <a:p>
            <a:r>
              <a:rPr lang="en-US" dirty="0" smtClean="0"/>
              <a:t>Work </a:t>
            </a:r>
            <a:r>
              <a:rPr lang="en-US" dirty="0"/>
              <a:t>on your group project.</a:t>
            </a:r>
          </a:p>
          <a:p>
            <a:pPr lvl="1"/>
            <a:r>
              <a:rPr lang="en-US" dirty="0"/>
              <a:t>See full group project description on course website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13266</TotalTime>
  <Words>3037</Words>
  <Application>Microsoft Macintosh PowerPoint</Application>
  <PresentationFormat>On-screen Show (16:9)</PresentationFormat>
  <Paragraphs>317</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Red Radial 16x9</vt:lpstr>
      <vt:lpstr>Class 4 Freedom Of Speech</vt:lpstr>
      <vt:lpstr>Overview</vt:lpstr>
      <vt:lpstr>PowerPoint Presentation</vt:lpstr>
      <vt:lpstr>PowerPoint Presentation</vt:lpstr>
      <vt:lpstr>My Reading Notes</vt:lpstr>
      <vt:lpstr>Group Quiz</vt:lpstr>
      <vt:lpstr>Overview</vt:lpstr>
      <vt:lpstr>Assignment</vt:lpstr>
      <vt:lpstr>Overview</vt:lpstr>
      <vt:lpstr>Avatar Based Interactions: The Ethics of Self-representation</vt:lpstr>
      <vt:lpstr>Categories of Avatars</vt:lpstr>
      <vt:lpstr>The Avatar as the Essential Self</vt:lpstr>
      <vt:lpstr>The Avatar as the Essential Self</vt:lpstr>
      <vt:lpstr>Visual Dishonesty</vt:lpstr>
      <vt:lpstr>Dishonest Representation</vt:lpstr>
      <vt:lpstr>Compulsory Dishonesty</vt:lpstr>
      <vt:lpstr>In-Between Real and Fantasy</vt:lpstr>
      <vt:lpstr>References</vt:lpstr>
      <vt:lpstr>Social Norm Changes with Networked Communications</vt:lpstr>
      <vt:lpstr>Strengthening community Bonds</vt:lpstr>
      <vt:lpstr>New Form of Support</vt:lpstr>
      <vt:lpstr>Keep in touch with all friends</vt:lpstr>
      <vt:lpstr>Need for moderation</vt:lpstr>
      <vt:lpstr>References</vt:lpstr>
      <vt:lpstr>References Continued</vt:lpstr>
      <vt:lpstr>Class 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179</cp:revision>
  <dcterms:created xsi:type="dcterms:W3CDTF">2014-08-25T02:19:16Z</dcterms:created>
  <dcterms:modified xsi:type="dcterms:W3CDTF">2016-09-06T22:21:06Z</dcterms:modified>
</cp:coreProperties>
</file>