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handoutMasterIdLst>
    <p:handoutMasterId r:id="rId43"/>
  </p:handoutMasterIdLst>
  <p:sldIdLst>
    <p:sldId id="256" r:id="rId2"/>
    <p:sldId id="259" r:id="rId3"/>
    <p:sldId id="277" r:id="rId4"/>
    <p:sldId id="325" r:id="rId5"/>
    <p:sldId id="420" r:id="rId6"/>
    <p:sldId id="412" r:id="rId7"/>
    <p:sldId id="326" r:id="rId8"/>
    <p:sldId id="328" r:id="rId9"/>
    <p:sldId id="329" r:id="rId10"/>
    <p:sldId id="261" r:id="rId11"/>
    <p:sldId id="308" r:id="rId12"/>
    <p:sldId id="267" r:id="rId13"/>
    <p:sldId id="330" r:id="rId14"/>
    <p:sldId id="309" r:id="rId15"/>
    <p:sldId id="443" r:id="rId16"/>
    <p:sldId id="444" r:id="rId17"/>
    <p:sldId id="445" r:id="rId18"/>
    <p:sldId id="446" r:id="rId19"/>
    <p:sldId id="447" r:id="rId20"/>
    <p:sldId id="448" r:id="rId21"/>
    <p:sldId id="449" r:id="rId22"/>
    <p:sldId id="450" r:id="rId23"/>
    <p:sldId id="451" r:id="rId24"/>
    <p:sldId id="452" r:id="rId25"/>
    <p:sldId id="453" r:id="rId26"/>
    <p:sldId id="437" r:id="rId27"/>
    <p:sldId id="438" r:id="rId28"/>
    <p:sldId id="439" r:id="rId29"/>
    <p:sldId id="440" r:id="rId30"/>
    <p:sldId id="441" r:id="rId31"/>
    <p:sldId id="442" r:id="rId32"/>
    <p:sldId id="269" r:id="rId33"/>
    <p:sldId id="331" r:id="rId34"/>
    <p:sldId id="332" r:id="rId35"/>
    <p:sldId id="333" r:id="rId36"/>
    <p:sldId id="334" r:id="rId37"/>
    <p:sldId id="335" r:id="rId38"/>
    <p:sldId id="336" r:id="rId39"/>
    <p:sldId id="337" r:id="rId40"/>
    <p:sldId id="338"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E7BE287-3DE4-C947-AA8E-C91CDAC72794}">
          <p14:sldIdLst>
            <p14:sldId id="256"/>
            <p14:sldId id="259"/>
            <p14:sldId id="277"/>
            <p14:sldId id="325"/>
            <p14:sldId id="420"/>
            <p14:sldId id="412"/>
            <p14:sldId id="326"/>
            <p14:sldId id="328"/>
            <p14:sldId id="329"/>
            <p14:sldId id="261"/>
            <p14:sldId id="308"/>
            <p14:sldId id="267"/>
            <p14:sldId id="330"/>
            <p14:sldId id="309"/>
          </p14:sldIdLst>
        </p14:section>
        <p14:section name="Students" id="{20244982-054D-774B-9E12-24C2D44D25DA}">
          <p14:sldIdLst>
            <p14:sldId id="443"/>
            <p14:sldId id="444"/>
            <p14:sldId id="445"/>
            <p14:sldId id="446"/>
            <p14:sldId id="447"/>
            <p14:sldId id="448"/>
            <p14:sldId id="449"/>
            <p14:sldId id="450"/>
            <p14:sldId id="451"/>
            <p14:sldId id="452"/>
            <p14:sldId id="453"/>
            <p14:sldId id="437"/>
            <p14:sldId id="438"/>
            <p14:sldId id="439"/>
            <p14:sldId id="440"/>
            <p14:sldId id="441"/>
            <p14:sldId id="442"/>
          </p14:sldIdLst>
        </p14:section>
        <p14:section name="Common" id="{4A019CEC-5F1D-154A-B7D5-1C807EE4A006}">
          <p14:sldIdLst>
            <p14:sldId id="269"/>
            <p14:sldId id="331"/>
            <p14:sldId id="332"/>
            <p14:sldId id="333"/>
            <p14:sldId id="334"/>
            <p14:sldId id="335"/>
            <p14:sldId id="336"/>
            <p14:sldId id="337"/>
            <p14:sldId id="33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15" d="100"/>
          <a:sy n="115" d="100"/>
        </p:scale>
        <p:origin x="-1096" y="-96"/>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530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Is anyone not excited?</a:t>
            </a:r>
          </a:p>
          <a:p>
            <a:pPr eaLnBrk="1" hangingPunct="1"/>
            <a:r>
              <a:rPr lang="en-US" dirty="0" smtClean="0">
                <a:latin typeface="Arial" pitchFamily="-109" charset="0"/>
                <a:ea typeface="ＭＳ Ｐゴシック" pitchFamily="-109" charset="-128"/>
                <a:cs typeface="ＭＳ Ｐゴシック" pitchFamily="-109" charset="-128"/>
              </a:rPr>
              <a:t>Paper Reminders: </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5 High quality sources</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Conclusion, Argument, Counter</a:t>
            </a:r>
            <a:r>
              <a:rPr lang="en-US" baseline="0" dirty="0" smtClean="0">
                <a:latin typeface="Arial" pitchFamily="-109" charset="0"/>
                <a:ea typeface="ＭＳ Ｐゴシック" pitchFamily="-109" charset="-128"/>
                <a:cs typeface="ＭＳ Ｐゴシック" pitchFamily="-109" charset="-128"/>
              </a:rPr>
              <a:t> </a:t>
            </a:r>
            <a:r>
              <a:rPr lang="en-US" dirty="0" smtClean="0">
                <a:latin typeface="Arial" pitchFamily="-109" charset="0"/>
                <a:ea typeface="ＭＳ Ｐゴシック" pitchFamily="-109" charset="-128"/>
                <a:cs typeface="ＭＳ Ｐゴシック" pitchFamily="-109" charset="-128"/>
              </a:rPr>
              <a:t>Point, Response</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Try</a:t>
            </a:r>
            <a:r>
              <a:rPr lang="en-US" baseline="0" dirty="0" smtClean="0">
                <a:latin typeface="Arial" pitchFamily="-109" charset="0"/>
                <a:ea typeface="ＭＳ Ｐゴシック" pitchFamily="-109" charset="-128"/>
                <a:cs typeface="ＭＳ Ｐゴシック" pitchFamily="-109" charset="-128"/>
              </a:rPr>
              <a:t> reading paper </a:t>
            </a:r>
            <a:r>
              <a:rPr lang="en-US" baseline="0" dirty="0" smtClean="0">
                <a:latin typeface="Arial" pitchFamily="-109" charset="0"/>
                <a:ea typeface="ＭＳ Ｐゴシック" pitchFamily="-109" charset="-128"/>
                <a:cs typeface="ＭＳ Ｐゴシック" pitchFamily="-109" charset="-128"/>
              </a:rPr>
              <a:t>aloud</a:t>
            </a:r>
          </a:p>
          <a:p>
            <a:pPr marL="171450" indent="-171450" eaLnBrk="1" hangingPunct="1">
              <a:buFont typeface="Arial"/>
              <a:buChar char="•"/>
            </a:pPr>
            <a:endParaRPr lang="en-US" baseline="0" dirty="0" smtClean="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Paper 6.5</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short answer format expected.</a:t>
            </a:r>
          </a:p>
          <a:p>
            <a:r>
              <a:rPr lang="en-US" baseline="0" dirty="0" smtClean="0"/>
              <a:t>Note: 2. only one argument needed, should include logic for all parties</a:t>
            </a:r>
          </a:p>
          <a:p>
            <a:r>
              <a:rPr lang="en-US" baseline="0" dirty="0" smtClean="0"/>
              <a:t>Note: 3. same law(s) should be applicable to all parties</a:t>
            </a:r>
            <a:endParaRPr lang="en-US"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95997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The online working example source code is best not viewed with IE though looking at the source for the page will reveal the implementation.</a:t>
            </a:r>
          </a:p>
          <a:p>
            <a:pPr eaLnBrk="1" hangingPunct="1"/>
            <a:r>
              <a:rPr lang="en-US" dirty="0" smtClean="0">
                <a:latin typeface="Arial" pitchFamily="-109" charset="0"/>
                <a:ea typeface="ＭＳ Ｐゴシック" pitchFamily="-109" charset="-128"/>
                <a:cs typeface="ＭＳ Ｐゴシック" pitchFamily="-109" charset="-128"/>
              </a:rPr>
              <a:t>If guest</a:t>
            </a:r>
            <a:r>
              <a:rPr lang="en-US" baseline="0" dirty="0" smtClean="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smtClean="0">
                <a:latin typeface="Arial" pitchFamily="-109" charset="0"/>
                <a:ea typeface="ＭＳ Ｐゴシック" pitchFamily="-109" charset="-128"/>
                <a:cs typeface="ＭＳ Ｐゴシック" pitchFamily="-109" charset="-128"/>
              </a:rPr>
              <a:t>Remember to work on groups projects.</a:t>
            </a:r>
          </a:p>
          <a:p>
            <a:pPr eaLnBrk="1" hangingPunct="1"/>
            <a:r>
              <a:rPr lang="en-US" baseline="0" dirty="0" smtClean="0">
                <a:latin typeface="Arial" pitchFamily="-109" charset="0"/>
                <a:ea typeface="ＭＳ Ｐゴシック" pitchFamily="-109" charset="-128"/>
                <a:cs typeface="ＭＳ Ｐゴシック" pitchFamily="-109" charset="-128"/>
              </a:rPr>
              <a:t>Each group should have material on their sites for the topics we’ve covered so far.</a:t>
            </a: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r>
              <a:rPr lang="en-US" dirty="0" smtClean="0">
                <a:latin typeface="Arial" pitchFamily="-109" charset="0"/>
                <a:ea typeface="ＭＳ Ｐゴシック" pitchFamily="-109" charset="-128"/>
                <a:cs typeface="ＭＳ Ｐゴシック" pitchFamily="-109" charset="-128"/>
              </a:rPr>
              <a:t>Bold lines are real</a:t>
            </a:r>
            <a:r>
              <a:rPr lang="en-US" baseline="0" dirty="0" smtClean="0">
                <a:latin typeface="Arial" pitchFamily="-109" charset="0"/>
                <a:ea typeface="ＭＳ Ｐゴシック" pitchFamily="-109" charset="-128"/>
                <a:cs typeface="ＭＳ Ｐゴシック" pitchFamily="-109" charset="-128"/>
              </a:rPr>
              <a:t> focus.</a:t>
            </a:r>
            <a:endParaRPr lang="en-US" dirty="0" smtClean="0">
              <a:latin typeface="Arial" pitchFamily="-109" charset="0"/>
              <a:ea typeface="ＭＳ Ｐゴシック" pitchFamily="-109" charset="-128"/>
              <a:cs typeface="ＭＳ Ｐゴシック" pitchFamily="-109" charset="-128"/>
            </a:endParaRPr>
          </a:p>
          <a:p>
            <a:pPr marL="514350" indent="-514350"/>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Example input:</a:t>
            </a:r>
          </a:p>
          <a:p>
            <a:pPr marL="514350" indent="-514350"/>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amount = 100.05; </a:t>
            </a:r>
          </a:p>
          <a:p>
            <a:pPr marL="514350" indent="-514350"/>
            <a:r>
              <a:rPr lang="en-US" dirty="0" err="1" smtClean="0">
                <a:latin typeface="Arial" pitchFamily="-109" charset="0"/>
                <a:ea typeface="ＭＳ Ｐゴシック" pitchFamily="-109" charset="-128"/>
                <a:cs typeface="ＭＳ Ｐゴシック" pitchFamily="-109" charset="-128"/>
              </a:rPr>
              <a:t>discountRate</a:t>
            </a:r>
            <a:r>
              <a:rPr lang="en-US" dirty="0" smtClean="0">
                <a:latin typeface="Arial" pitchFamily="-109" charset="0"/>
                <a:ea typeface="ＭＳ Ｐゴシック" pitchFamily="-109" charset="-128"/>
                <a:cs typeface="ＭＳ Ｐゴシック" pitchFamily="-109" charset="-128"/>
              </a:rPr>
              <a:t> = 0.10; </a:t>
            </a:r>
          </a:p>
          <a:p>
            <a:pPr marL="514350" indent="-514350"/>
            <a:r>
              <a:rPr lang="en-US" dirty="0" err="1" smtClean="0">
                <a:latin typeface="Arial" pitchFamily="-109" charset="0"/>
                <a:ea typeface="ＭＳ Ｐゴシック" pitchFamily="-109" charset="-128"/>
                <a:cs typeface="ＭＳ Ｐゴシック" pitchFamily="-109" charset="-128"/>
              </a:rPr>
              <a:t>taxRate</a:t>
            </a:r>
            <a:r>
              <a:rPr lang="en-US" dirty="0" smtClean="0">
                <a:latin typeface="Arial" pitchFamily="-109" charset="0"/>
                <a:ea typeface="ＭＳ Ｐゴシック" pitchFamily="-109" charset="-128"/>
                <a:cs typeface="ＭＳ Ｐゴシック" pitchFamily="-109" charset="-128"/>
              </a:rPr>
              <a:t> = 0.05; </a:t>
            </a:r>
          </a:p>
          <a:p>
            <a:pPr marL="514350" indent="-514350">
              <a:buFontTx/>
              <a:buChar char="•"/>
            </a:pPr>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OR</a:t>
            </a:r>
          </a:p>
          <a:p>
            <a:pPr marL="514350" indent="-514350">
              <a:buFontTx/>
              <a:buChar char="•"/>
            </a:pPr>
            <a:endParaRPr lang="en-US" dirty="0" smtClean="0">
              <a:latin typeface="Arial" pitchFamily="-109" charset="0"/>
              <a:ea typeface="ＭＳ Ｐゴシック" pitchFamily="-109" charset="-128"/>
              <a:cs typeface="ＭＳ Ｐゴシック" pitchFamily="-109" charset="-128"/>
            </a:endParaRPr>
          </a:p>
          <a:p>
            <a:pPr marL="514350" indent="-514350"/>
            <a:r>
              <a:rPr lang="en-US" smtClean="0">
                <a:latin typeface="Arial" pitchFamily="-109" charset="0"/>
                <a:ea typeface="ＭＳ Ｐゴシック" pitchFamily="-109" charset="-128"/>
                <a:cs typeface="ＭＳ Ｐゴシック" pitchFamily="-109" charset="-128"/>
              </a:rPr>
              <a:t>0.70</a:t>
            </a:r>
            <a:r>
              <a:rPr lang="en-US" dirty="0" smtClean="0">
                <a:latin typeface="Arial" pitchFamily="-109" charset="0"/>
                <a:ea typeface="ＭＳ Ｐゴシック" pitchFamily="-109" charset="-128"/>
                <a:cs typeface="ＭＳ Ｐゴシック" pitchFamily="-109" charset="-128"/>
              </a:rPr>
              <a:t>, 0.0, 0.05</a:t>
            </a:r>
          </a:p>
          <a:p>
            <a:pPr marL="514350" indent="-514350"/>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95.67, 0.20, 0.7</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name, intro: Today</a:t>
            </a:r>
            <a:r>
              <a:rPr lang="en-US" baseline="0" dirty="0" smtClean="0"/>
              <a:t> I’m going to talk about security vs. features.</a:t>
            </a:r>
          </a:p>
          <a:p>
            <a:pPr marL="171450" indent="-171450">
              <a:buFontTx/>
              <a:buChar char="-"/>
            </a:pPr>
            <a:r>
              <a:rPr lang="en-US" baseline="0" dirty="0" smtClean="0"/>
              <a:t>Complex topic, so focusing on an extreme case</a:t>
            </a:r>
          </a:p>
          <a:p>
            <a:pPr marL="171450" indent="-171450">
              <a:buFontTx/>
              <a:buChar char="-"/>
            </a:pPr>
            <a:r>
              <a:rPr lang="en-US" baseline="0" dirty="0" smtClean="0"/>
              <a:t>Security not emphasized as often as it should be</a:t>
            </a:r>
          </a:p>
          <a:p>
            <a:pPr marL="171450" indent="-171450">
              <a:buFontTx/>
              <a:buChar char="-"/>
            </a:pPr>
            <a:r>
              <a:rPr lang="en-US" baseline="0" dirty="0" smtClean="0"/>
              <a:t>I recognize there is another side to this – certainly features are what make money</a:t>
            </a:r>
          </a:p>
          <a:p>
            <a:pPr marL="171450" indent="-171450">
              <a:buFontTx/>
              <a:buChar char="-"/>
            </a:pPr>
            <a:r>
              <a:rPr lang="en-US" baseline="0" dirty="0" smtClean="0"/>
              <a:t>But safety is important </a:t>
            </a:r>
            <a:r>
              <a:rPr lang="en-US" baseline="0" dirty="0" smtClean="0"/>
              <a:t>too</a:t>
            </a:r>
            <a:endParaRPr lang="en-US" baseline="0" dirty="0" smtClean="0"/>
          </a:p>
          <a:p>
            <a:pPr marL="171450" indent="-171450">
              <a:buFontTx/>
              <a:buChar char="-"/>
            </a:pPr>
            <a:endParaRPr lang="en-US" baseline="0" dirty="0" smtClean="0"/>
          </a:p>
          <a:p>
            <a:pPr marL="171450" indent="-171450">
              <a:buFontTx/>
              <a:buChar char="-"/>
            </a:pPr>
            <a:r>
              <a:rPr lang="en-US" baseline="0" dirty="0" smtClean="0"/>
              <a:t>So we’re going to talk about a particular incident that shows this importance in a rather dramatic way…</a:t>
            </a:r>
          </a:p>
          <a:p>
            <a:pPr marL="171450" indent="-171450">
              <a:buFontTx/>
              <a:buChar char="-"/>
            </a:pPr>
            <a:r>
              <a:rPr lang="en-US" baseline="0" dirty="0" smtClean="0"/>
              <a:t>Before I go on, does anyone know who these two people are and what they did?</a:t>
            </a:r>
          </a:p>
          <a:p>
            <a:pPr marL="171450" indent="-171450">
              <a:buFontTx/>
              <a:buChar char="-"/>
            </a:pPr>
            <a:r>
              <a:rPr lang="en-US" baseline="0" dirty="0" smtClean="0"/>
              <a:t>Charlie Miller is a security researcher for Twitter and used to work for the NSA [1]</a:t>
            </a:r>
          </a:p>
          <a:p>
            <a:pPr marL="171450" indent="-171450">
              <a:buFontTx/>
              <a:buChar char="-"/>
            </a:pPr>
            <a:r>
              <a:rPr lang="en-US" baseline="0" dirty="0" smtClean="0"/>
              <a:t>Chris </a:t>
            </a:r>
            <a:r>
              <a:rPr lang="en-US" baseline="0" dirty="0" err="1" smtClean="0"/>
              <a:t>Valasek</a:t>
            </a:r>
            <a:r>
              <a:rPr lang="en-US" baseline="0" dirty="0" smtClean="0"/>
              <a:t> is the director of vehicle security research at </a:t>
            </a:r>
            <a:r>
              <a:rPr lang="en-US" baseline="0" dirty="0" err="1" smtClean="0"/>
              <a:t>IOActive</a:t>
            </a:r>
            <a:r>
              <a:rPr lang="en-US" baseline="0" dirty="0" smtClean="0"/>
              <a:t> [1]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They are the ones behind the Jeep hacks from a few months ago.</a:t>
            </a:r>
          </a:p>
          <a:p>
            <a:endParaRPr lang="en-US" baseline="0" dirty="0" smtClean="0"/>
          </a:p>
          <a:p>
            <a:r>
              <a:rPr lang="en-US" baseline="0" dirty="0" smtClean="0"/>
              <a:t>So in July 2015, they managed to hack a Jeep remotely</a:t>
            </a:r>
          </a:p>
          <a:p>
            <a:pPr marL="171450" indent="-171450">
              <a:buFontTx/>
              <a:buChar char="-"/>
            </a:pPr>
            <a:r>
              <a:rPr lang="en-US" baseline="0" dirty="0" smtClean="0"/>
              <a:t>Could do lots of scary stuff</a:t>
            </a:r>
          </a:p>
          <a:p>
            <a:pPr marL="171450" indent="-171450">
              <a:buFontTx/>
              <a:buChar char="-"/>
            </a:pPr>
            <a:r>
              <a:rPr lang="en-US" baseline="0" dirty="0" smtClean="0"/>
              <a:t>(including tracking the car’s location through GPS)</a:t>
            </a:r>
          </a:p>
          <a:p>
            <a:pPr marL="171450" indent="-171450">
              <a:buFontTx/>
              <a:buChar char="-"/>
            </a:pPr>
            <a:r>
              <a:rPr lang="en-US" baseline="0" dirty="0" smtClean="0"/>
              <a:t>They put an image of themselves on the car’s digital display</a:t>
            </a:r>
          </a:p>
          <a:p>
            <a:pPr marL="171450" indent="-171450">
              <a:buFontTx/>
              <a:buChar char="-"/>
            </a:pPr>
            <a:endParaRPr lang="en-US" baseline="0" dirty="0" smtClean="0"/>
          </a:p>
          <a:p>
            <a:pPr marL="0" indent="0">
              <a:buFontTx/>
              <a:buNone/>
            </a:pPr>
            <a:r>
              <a:rPr lang="en-US" baseline="0" dirty="0" smtClean="0"/>
              <a:t>This was the culmination of several years of research.</a:t>
            </a:r>
          </a:p>
          <a:p>
            <a:pPr marL="0" indent="0">
              <a:buFontTx/>
              <a:buNone/>
            </a:pPr>
            <a:r>
              <a:rPr lang="en-US" baseline="0" dirty="0" smtClean="0"/>
              <a:t>They got an $80,000 DARPA grant to buy some cars and reverse-engineer them</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err="1" smtClean="0"/>
              <a:t>Uconnect</a:t>
            </a:r>
            <a:r>
              <a:rPr lang="en-US" baseline="0" dirty="0" smtClean="0"/>
              <a:t> is the internet-connected entertainment system of the car</a:t>
            </a:r>
          </a:p>
          <a:p>
            <a:pPr marL="171450" indent="-171450">
              <a:buFontTx/>
              <a:buChar char="-"/>
            </a:pPr>
            <a:r>
              <a:rPr lang="en-US" baseline="0" dirty="0" smtClean="0"/>
              <a:t>Without getting into too many details, the </a:t>
            </a:r>
            <a:r>
              <a:rPr lang="en-US" baseline="0" dirty="0" err="1" smtClean="0"/>
              <a:t>wifi</a:t>
            </a:r>
            <a:r>
              <a:rPr lang="en-US" baseline="0" dirty="0" smtClean="0"/>
              <a:t> password was generated based on a random seed, but this seed wasn’t actually random.</a:t>
            </a:r>
          </a:p>
          <a:p>
            <a:pPr marL="171450" indent="-171450">
              <a:buFontTx/>
              <a:buChar char="-"/>
            </a:pPr>
            <a:r>
              <a:rPr lang="en-US" baseline="0" dirty="0" smtClean="0"/>
              <a:t>It was based on the time of production, and varied only by a few seconds at most (Jan 1 2013) [6]</a:t>
            </a:r>
          </a:p>
          <a:p>
            <a:pPr marL="171450" indent="-171450">
              <a:buFontTx/>
              <a:buChar char="-"/>
            </a:pPr>
            <a:r>
              <a:rPr lang="en-US" baseline="0" dirty="0" smtClean="0"/>
              <a:t>As a result there were very few distinct passwords to try, so they could crack it easily</a:t>
            </a:r>
          </a:p>
          <a:p>
            <a:pPr marL="171450" indent="-171450">
              <a:buFontTx/>
              <a:buChar char="-"/>
            </a:pPr>
            <a:endParaRPr lang="en-US" baseline="0" dirty="0" smtClean="0"/>
          </a:p>
          <a:p>
            <a:pPr marL="171450" indent="-171450">
              <a:buFontTx/>
              <a:buChar char="-"/>
            </a:pPr>
            <a:r>
              <a:rPr lang="en-US" baseline="0" dirty="0" smtClean="0"/>
              <a:t>All the head units are connected to the Sprint cell network [6]</a:t>
            </a:r>
          </a:p>
          <a:p>
            <a:pPr marL="171450" indent="-171450">
              <a:buFontTx/>
              <a:buChar char="-"/>
            </a:pPr>
            <a:r>
              <a:rPr lang="en-US" baseline="0" dirty="0" smtClean="0"/>
              <a:t>“Easier to hack all the jeeps than one specific one”</a:t>
            </a:r>
          </a:p>
          <a:p>
            <a:pPr marL="171450" indent="-171450">
              <a:buFontTx/>
              <a:buChar char="-"/>
            </a:pPr>
            <a:r>
              <a:rPr lang="en-US" baseline="0" dirty="0" smtClean="0"/>
              <a:t>But can narrow it down with GPS tracker (get all the Jeeps to send their location via GPS and then figure out which ones are where</a:t>
            </a:r>
            <a:r>
              <a:rPr lang="en-US" baseline="0" dirty="0" smtClean="0"/>
              <a:t>)</a:t>
            </a:r>
            <a:endParaRPr lang="en-US" baseline="0" dirty="0" smtClean="0"/>
          </a:p>
          <a:p>
            <a:pPr marL="171450" indent="-171450">
              <a:buFontTx/>
              <a:buChar char="-"/>
            </a:pPr>
            <a:endParaRPr lang="en-US" baseline="0" dirty="0" smtClean="0"/>
          </a:p>
          <a:p>
            <a:pPr marL="171450" indent="-171450">
              <a:buFontTx/>
              <a:buChar char="-"/>
            </a:pPr>
            <a:r>
              <a:rPr lang="en-US" baseline="0" dirty="0" smtClean="0"/>
              <a:t>CAN (Controller Area Network) bus = car’s internal computer network [1]</a:t>
            </a:r>
          </a:p>
          <a:p>
            <a:pPr marL="171450" indent="-171450">
              <a:buFontTx/>
              <a:buChar char="-"/>
            </a:pPr>
            <a:r>
              <a:rPr lang="en-US" baseline="0" dirty="0" smtClean="0"/>
              <a:t>Manufacturers claimed it *was* isolated from entertainment system</a:t>
            </a:r>
          </a:p>
          <a:p>
            <a:pPr marL="171450" indent="-171450">
              <a:buFontTx/>
              <a:buChar char="-"/>
            </a:pPr>
            <a:r>
              <a:rPr lang="en-US" baseline="0" dirty="0" smtClean="0"/>
              <a:t>But wasn’t actually – there was a “middle guy” that could communicate with the entertainment system AND the CAN bus</a:t>
            </a:r>
          </a:p>
          <a:p>
            <a:pPr marL="171450" indent="-171450">
              <a:buFontTx/>
              <a:buChar char="-"/>
            </a:pPr>
            <a:endParaRPr lang="en-US" baseline="0" dirty="0" smtClean="0"/>
          </a:p>
          <a:p>
            <a:pPr marL="171450" indent="-171450">
              <a:buFontTx/>
              <a:buChar char="-"/>
            </a:pPr>
            <a:r>
              <a:rPr lang="en-US" baseline="0" dirty="0" smtClean="0"/>
              <a:t>Access to the CAN bus got them pretty much everything – since lots of a car’s functionality is now computerized</a:t>
            </a:r>
          </a:p>
          <a:p>
            <a:pPr marL="0" indent="0">
              <a:buFontTx/>
              <a:buNone/>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They had done this before with their DARPA grant, but they had to have physical access to the cars.</a:t>
            </a:r>
          </a:p>
          <a:p>
            <a:pPr marL="0" indent="0">
              <a:buFontTx/>
              <a:buNone/>
            </a:pPr>
            <a:endParaRPr lang="en-US" dirty="0" smtClean="0"/>
          </a:p>
          <a:p>
            <a:pPr marL="0" indent="0">
              <a:buFontTx/>
              <a:buNone/>
            </a:pPr>
            <a:r>
              <a:rPr lang="en-US" dirty="0" smtClean="0"/>
              <a:t>The manufacturers</a:t>
            </a:r>
            <a:r>
              <a:rPr lang="en-US" baseline="0" dirty="0" smtClean="0"/>
              <a:t> were not convinced by a wired in attack.</a:t>
            </a:r>
          </a:p>
          <a:p>
            <a:pPr marL="0" indent="0">
              <a:buFontTx/>
              <a:buNone/>
            </a:pPr>
            <a:r>
              <a:rPr lang="en-US" baseline="0" dirty="0" smtClean="0"/>
              <a:t>Understandable, but this is still dangerous.</a:t>
            </a:r>
          </a:p>
          <a:p>
            <a:pPr marL="0" indent="0">
              <a:buFontTx/>
              <a:buNone/>
            </a:pPr>
            <a:endParaRPr lang="en-US" baseline="0" dirty="0" smtClean="0"/>
          </a:p>
          <a:p>
            <a:pPr marL="0" indent="0">
              <a:buFontTx/>
              <a:buNone/>
            </a:pPr>
            <a:r>
              <a:rPr lang="en-US" baseline="0" dirty="0" smtClean="0"/>
              <a:t>The wireless attack convinced them more.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Fiat</a:t>
            </a:r>
            <a:r>
              <a:rPr lang="en-US" baseline="0" dirty="0" smtClean="0"/>
              <a:t> Chrysler Automobiles (FCA) did recall a lot of vehicles and released a patch for the others</a:t>
            </a:r>
            <a:endParaRPr lang="en-US" baseline="0" dirty="0"/>
          </a:p>
          <a:p>
            <a:r>
              <a:rPr lang="en-US" baseline="0" dirty="0" smtClean="0"/>
              <a:t>Note: the hackers did not actually publish all of the exploit – the firmware needed to hack into the CAN bus was not there</a:t>
            </a:r>
          </a:p>
          <a:p>
            <a:r>
              <a:rPr lang="en-US" baseline="0" dirty="0" smtClean="0"/>
              <a:t>(and is hard to develop) [1]</a:t>
            </a:r>
          </a:p>
          <a:p>
            <a:endParaRPr lang="en-US" baseline="0" dirty="0" smtClean="0"/>
          </a:p>
          <a:p>
            <a:r>
              <a:rPr lang="en-US" baseline="0" dirty="0" smtClean="0"/>
              <a:t>It has also prompted a movement towards new legislation.</a:t>
            </a:r>
          </a:p>
          <a:p>
            <a:pPr marL="171450" indent="-171450">
              <a:buFontTx/>
              <a:buChar char="-"/>
            </a:pPr>
            <a:r>
              <a:rPr lang="en-US" b="0" baseline="0" dirty="0" smtClean="0"/>
              <a:t>Markey and Blumenthal introduced the SPY Car act</a:t>
            </a:r>
          </a:p>
          <a:p>
            <a:pPr marL="171450" indent="-171450">
              <a:buFontTx/>
              <a:buChar char="-"/>
            </a:pPr>
            <a:r>
              <a:rPr lang="en-US" b="0" baseline="0" dirty="0" smtClean="0"/>
              <a:t>It’s still in process, but hopefully will become adopted soon.</a:t>
            </a:r>
          </a:p>
          <a:p>
            <a:pPr marL="171450" indent="-171450">
              <a:buFontTx/>
              <a:buChar char="-"/>
            </a:pPr>
            <a:endParaRPr lang="en-US" b="0" baseline="0" dirty="0" smtClean="0"/>
          </a:p>
          <a:p>
            <a:pPr marL="171450" indent="-171450">
              <a:buFontTx/>
              <a:buChar char="-"/>
            </a:pPr>
            <a:r>
              <a:rPr lang="en-US" b="0" baseline="0" dirty="0" smtClean="0"/>
              <a:t>The hope for this is that it will provide an incentive for companies to make security a priority</a:t>
            </a:r>
          </a:p>
          <a:p>
            <a:pPr marL="0" indent="0">
              <a:buFontTx/>
              <a:buNone/>
            </a:pPr>
            <a:r>
              <a:rPr lang="en-US" b="0" baseline="0" dirty="0" smtClean="0"/>
              <a:t>rather than only focusing on adding new features [1]</a:t>
            </a:r>
          </a:p>
          <a:p>
            <a:pPr marL="0" indent="0">
              <a:buFontTx/>
              <a:buNone/>
            </a:pPr>
            <a:r>
              <a:rPr lang="en-US" b="0" baseline="0" dirty="0" smtClean="0"/>
              <a:t>According to Josh </a:t>
            </a:r>
            <a:r>
              <a:rPr lang="en-US" b="0" baseline="0" dirty="0" err="1" smtClean="0"/>
              <a:t>Corman</a:t>
            </a:r>
            <a:r>
              <a:rPr lang="en-US" b="0" baseline="0" dirty="0" smtClean="0"/>
              <a:t>, cofounder of an organization devoted to protecting </a:t>
            </a:r>
            <a:r>
              <a:rPr lang="en-US" b="0" baseline="0" dirty="0" err="1" smtClean="0"/>
              <a:t>IoT</a:t>
            </a:r>
            <a:r>
              <a:rPr lang="en-US" b="0" baseline="0" dirty="0" smtClean="0"/>
              <a:t> (Internet of Things) devices,</a:t>
            </a:r>
          </a:p>
          <a:p>
            <a:pPr marL="0" indent="0">
              <a:buFontTx/>
              <a:buNone/>
            </a:pPr>
            <a:r>
              <a:rPr lang="en-US" b="0" baseline="0" dirty="0" smtClean="0"/>
              <a:t>“</a:t>
            </a:r>
            <a:r>
              <a:rPr lang="en-US" dirty="0" smtClean="0"/>
              <a:t>They’re getting worse faster than they’re getting better. If it takes a year to introduce a new hackable feature, then it takes them four to five years to protect it.”</a:t>
            </a:r>
            <a:endParaRPr lang="en-US" b="0"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82771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mention</a:t>
            </a:r>
            <a:r>
              <a:rPr lang="en-US" baseline="0" dirty="0" smtClean="0"/>
              <a:t> that unprotected data can be recovered, analyzed &amp; large amounts of personal info can be found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t>
            </a:r>
            <a:r>
              <a:rPr lang="en-US" baseline="0" dirty="0" smtClean="0"/>
              <a:t> simple principles of data recovery for 2-3 minutes</a:t>
            </a:r>
          </a:p>
          <a:p>
            <a:endParaRPr lang="en-US" baseline="0" dirty="0" smtClean="0"/>
          </a:p>
          <a:p>
            <a:r>
              <a:rPr lang="en-US" baseline="0" dirty="0" smtClean="0"/>
              <a:t>Deleted files are marked for overwrite by the system in order to save processing time, this is usually good behavior, but can have consequences with sensitive information.</a:t>
            </a:r>
          </a:p>
          <a:p>
            <a:endParaRPr lang="en-US" baseline="0" dirty="0" smtClean="0"/>
          </a:p>
          <a:p>
            <a:r>
              <a:rPr lang="en-US" baseline="0" dirty="0" smtClean="0"/>
              <a:t>Given a </a:t>
            </a:r>
            <a:r>
              <a:rPr lang="en-US" baseline="0" dirty="0" err="1" smtClean="0"/>
              <a:t>cyberforensics</a:t>
            </a:r>
            <a:r>
              <a:rPr lang="en-US" baseline="0" dirty="0" smtClean="0"/>
              <a:t> suite (or any number of open source programs) files can be recovered.  [1]</a:t>
            </a:r>
          </a:p>
          <a:p>
            <a:endParaRPr lang="en-US" baseline="0" dirty="0" smtClean="0"/>
          </a:p>
          <a:p>
            <a:r>
              <a:rPr lang="en-US" baseline="0" dirty="0" smtClean="0"/>
              <a:t>Data can be protected thru functions such as </a:t>
            </a:r>
            <a:r>
              <a:rPr lang="en-US" baseline="0" dirty="0" err="1" smtClean="0"/>
              <a:t>unix</a:t>
            </a:r>
            <a:r>
              <a:rPr lang="en-US" baseline="0" dirty="0" smtClean="0"/>
              <a:t> built in “shred” [2], or thru your anti-virus suite</a:t>
            </a:r>
          </a:p>
          <a:p>
            <a:endParaRPr lang="en-US" baseline="0" dirty="0" smtClean="0"/>
          </a:p>
          <a:p>
            <a:r>
              <a:rPr lang="en-US" baseline="0" dirty="0" smtClean="0"/>
              <a:t>Magnetic force Microscopy can sometimes recover data after it has been overwritten on magnetic storage devices [3]</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889999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 data analysis</a:t>
            </a:r>
            <a:r>
              <a:rPr lang="en-US" baseline="0" dirty="0" smtClean="0"/>
              <a:t> techniques, scalpel foremost 3 minutes</a:t>
            </a:r>
          </a:p>
          <a:p>
            <a:endParaRPr lang="en-US" baseline="0" dirty="0" smtClean="0"/>
          </a:p>
          <a:p>
            <a:r>
              <a:rPr lang="en-US" baseline="0" dirty="0" smtClean="0"/>
              <a:t>Modern disks are large enough that manual inspection can be time consuming.</a:t>
            </a:r>
          </a:p>
          <a:p>
            <a:endParaRPr lang="en-US" dirty="0" smtClean="0"/>
          </a:p>
          <a:p>
            <a:r>
              <a:rPr lang="en-US" dirty="0" smtClean="0"/>
              <a:t>Several tools exist to attempt</a:t>
            </a:r>
            <a:r>
              <a:rPr lang="en-US" baseline="0" dirty="0" smtClean="0"/>
              <a:t> to automatically recover data, bulk extractor and scalpel are only two.  Sophisticated pattern matching, automatic</a:t>
            </a:r>
          </a:p>
          <a:p>
            <a:r>
              <a:rPr lang="en-US" baseline="0" dirty="0" smtClean="0"/>
              <a:t>Similar to grep &amp; others.</a:t>
            </a:r>
          </a:p>
          <a:p>
            <a:endParaRPr lang="en-US" baseline="0" dirty="0" smtClean="0"/>
          </a:p>
          <a:p>
            <a:r>
              <a:rPr lang="en-US" baseline="0" dirty="0" smtClean="0"/>
              <a:t>Find things matching credit card numbers, </a:t>
            </a:r>
            <a:r>
              <a:rPr lang="en-US" baseline="0" dirty="0" err="1" smtClean="0"/>
              <a:t>ssn’s</a:t>
            </a:r>
            <a:r>
              <a:rPr lang="en-US" baseline="0" dirty="0" smtClean="0"/>
              <a:t>, phone numbers, </a:t>
            </a:r>
            <a:r>
              <a:rPr lang="en-US" baseline="0" dirty="0" err="1" smtClean="0"/>
              <a:t>gps</a:t>
            </a:r>
            <a:r>
              <a:rPr lang="en-US" baseline="0" dirty="0" smtClean="0"/>
              <a:t> records, URLs, anything and everything stored on your computer, catalogued, analyzed, and extracted.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912617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Summarize</a:t>
            </a:r>
            <a:r>
              <a:rPr lang="en-US" baseline="0" dirty="0" smtClean="0"/>
              <a:t> main points again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3563950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Hacking team is a company </a:t>
            </a:r>
            <a:r>
              <a:rPr lang="en-US" sz="1200" kern="1200" baseline="0" dirty="0" smtClean="0">
                <a:solidFill>
                  <a:schemeClr val="tx1"/>
                </a:solidFill>
                <a:effectLst/>
                <a:latin typeface="+mn-lt"/>
                <a:ea typeface="+mn-ea"/>
                <a:cs typeface="+mn-cs"/>
              </a:rPr>
              <a:t> based on Milan, Italy, and was found in 2003. </a:t>
            </a:r>
            <a:r>
              <a:rPr lang="en-US" sz="1200" kern="1200" dirty="0" smtClean="0">
                <a:solidFill>
                  <a:schemeClr val="tx1"/>
                </a:solidFill>
                <a:effectLst/>
                <a:latin typeface="+mn-lt"/>
                <a:ea typeface="+mn-ea"/>
                <a:cs typeface="+mn-cs"/>
              </a:rPr>
              <a:t>Specializing in surveillance technology, Hacking Team sells intrusion and surveillance tools to governments and law enforcement agencies.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July 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2015, the hacking team got hacked and a huge amount of data (415 GB), including emails, files, source code, account usernames and password, was compromised. This was the tweet posted by the attackers after hacking team account on Twitter was compromised. No</a:t>
            </a:r>
            <a:r>
              <a:rPr lang="en-US" sz="1200" kern="1200" baseline="0" dirty="0" smtClean="0">
                <a:solidFill>
                  <a:schemeClr val="tx1"/>
                </a:solidFill>
                <a:effectLst/>
                <a:latin typeface="+mn-lt"/>
                <a:ea typeface="+mn-ea"/>
                <a:cs typeface="+mn-cs"/>
              </a:rPr>
              <a:t> individual or group claims credit for hacking the hacking team.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Advanced persist</a:t>
            </a:r>
            <a:r>
              <a:rPr lang="en-US" sz="1200" kern="1200" baseline="0" dirty="0" smtClean="0">
                <a:solidFill>
                  <a:schemeClr val="tx1"/>
                </a:solidFill>
                <a:effectLst/>
                <a:latin typeface="+mn-lt"/>
                <a:ea typeface="+mn-ea"/>
                <a:cs typeface="+mn-cs"/>
              </a:rPr>
              <a:t> thread.</a:t>
            </a:r>
          </a:p>
          <a:p>
            <a:r>
              <a:rPr lang="en-US" sz="1200" kern="1200" baseline="0" dirty="0" smtClean="0">
                <a:solidFill>
                  <a:schemeClr val="tx1"/>
                </a:solidFill>
                <a:effectLst/>
                <a:latin typeface="+mn-lt"/>
                <a:ea typeface="+mn-ea"/>
                <a:cs typeface="+mn-cs"/>
              </a:rPr>
              <a:t>The attackers are very likely to use advanced persist thread, which means they have intruded inside the company and been correcting data for a long period of time.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 look at the compromised</a:t>
            </a:r>
            <a:r>
              <a:rPr lang="en-US" baseline="0" dirty="0" smtClean="0"/>
              <a:t> data. It contains more than 1.3 GB source code. (Huge amount). </a:t>
            </a:r>
          </a:p>
          <a:p>
            <a:endParaRPr lang="en-US" baseline="0" dirty="0" smtClean="0"/>
          </a:p>
          <a:p>
            <a:r>
              <a:rPr lang="en-US" baseline="0" dirty="0" smtClean="0"/>
              <a:t>The source codes contains different types of spywares. </a:t>
            </a:r>
          </a:p>
          <a:p>
            <a:r>
              <a:rPr lang="en-US" baseline="0" dirty="0" smtClean="0"/>
              <a:t>RCS: Put on a person’s computers </a:t>
            </a:r>
            <a:r>
              <a:rPr lang="en-US" baseline="0" dirty="0" err="1" smtClean="0"/>
              <a:t>ormobile</a:t>
            </a:r>
            <a:r>
              <a:rPr lang="en-US" baseline="0" dirty="0" smtClean="0"/>
              <a:t> devices, and monitor what the person is doing with his or her devices.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day exploit: A zero day vulnerability refers to a security hole that is exploited by hackers before the vendor becomes aware and hurries to fix it—this exploit is called a zero day attack</a:t>
            </a:r>
            <a:r>
              <a:rPr lang="en-US" baseline="0" dirty="0" smtClean="0"/>
              <a:t>.</a:t>
            </a:r>
            <a:endParaRPr lang="en-US" baseline="0" dirty="0" smtClean="0"/>
          </a:p>
          <a:p>
            <a:endParaRPr lang="en-US" baseline="0" dirty="0" smtClean="0"/>
          </a:p>
          <a:p>
            <a:r>
              <a:rPr lang="en-US" baseline="0" dirty="0" smtClean="0"/>
              <a:t>They have spyware tools target at most platforms.</a:t>
            </a:r>
          </a:p>
          <a:p>
            <a:r>
              <a:rPr lang="en-US" baseline="0" dirty="0" smtClean="0"/>
              <a:t>The products of hacking team cover almost all mainstream platform</a:t>
            </a:r>
          </a:p>
          <a:p>
            <a:endParaRPr lang="en-US" baseline="0" dirty="0" smtClean="0"/>
          </a:p>
          <a:p>
            <a:r>
              <a:rPr lang="en-US" baseline="0" dirty="0" smtClean="0"/>
              <a:t>Before the leak of hacking team, the spyware industry was filled with a lot of unprofessional demos with few engineering things. A new age is opened, especially for the network underground industry chains.</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attacker published all compromised information. And I found a </a:t>
            </a:r>
            <a:r>
              <a:rPr lang="en-US" baseline="0" dirty="0" err="1" smtClean="0"/>
              <a:t>client_overview</a:t>
            </a:r>
            <a:r>
              <a:rPr lang="en-US" baseline="0" dirty="0" smtClean="0"/>
              <a:t> list for 2015 in the compromised data. I cannot guarantee this client overview is truthful. Maybe the attacker forged data and put it there on purpose. But through another evidence, such as emails between the company and its customers, I would say this client overview list is real.</a:t>
            </a:r>
          </a:p>
          <a:p>
            <a:endParaRPr lang="en-US" dirty="0" smtClean="0"/>
          </a:p>
          <a:p>
            <a:r>
              <a:rPr lang="en-US" dirty="0" smtClean="0"/>
              <a:t>I checked</a:t>
            </a:r>
            <a:r>
              <a:rPr lang="en-US" baseline="0" dirty="0" smtClean="0"/>
              <a:t> their client overview list for 2015.</a:t>
            </a:r>
            <a:endParaRPr lang="en-US" dirty="0" smtClean="0"/>
          </a:p>
          <a:p>
            <a:endParaRPr lang="en-US" dirty="0" smtClean="0"/>
          </a:p>
          <a:p>
            <a:r>
              <a:rPr lang="en-US" dirty="0" smtClean="0"/>
              <a:t>FBI has</a:t>
            </a:r>
            <a:r>
              <a:rPr lang="en-US" baseline="0" dirty="0" smtClean="0"/>
              <a:t> spent 700,000 on hacking team product since 2011.</a:t>
            </a:r>
          </a:p>
          <a:p>
            <a:r>
              <a:rPr lang="en-US" baseline="0" dirty="0" smtClean="0"/>
              <a:t>DEA has spent 600,000 on hacking team product since 2012.</a:t>
            </a:r>
          </a:p>
          <a:p>
            <a:r>
              <a:rPr lang="en-US" baseline="0" dirty="0" smtClean="0"/>
              <a:t>Also, one US Action plan has been found in leaked data, which describes their plan to expand the market in united states.</a:t>
            </a:r>
          </a:p>
          <a:p>
            <a:endParaRPr lang="en-US" baseline="0" dirty="0" smtClean="0"/>
          </a:p>
          <a:p>
            <a:r>
              <a:rPr lang="en-US" baseline="0" dirty="0" smtClean="0"/>
              <a:t>I am not going to argue about whether government agency should use surveillance tool to monitor the people or not. I am just stating the fact.</a:t>
            </a:r>
          </a:p>
          <a:p>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a:t>
            </a:r>
            <a:r>
              <a:rPr lang="en-US" dirty="0" err="1" smtClean="0"/>
              <a:t>gartner</a:t>
            </a:r>
            <a:r>
              <a:rPr lang="en-US" baseline="0" dirty="0" smtClean="0"/>
              <a:t> (American information technology research company), t</a:t>
            </a:r>
            <a:r>
              <a:rPr lang="en-US" dirty="0" smtClean="0"/>
              <a:t>he security market grew 5.3% in 2014, touching $21.4 billion in revenue, (https://</a:t>
            </a:r>
            <a:r>
              <a:rPr lang="en-US" dirty="0" err="1" smtClean="0"/>
              <a:t>www.eset.sg</a:t>
            </a:r>
            <a:r>
              <a:rPr lang="en-US" dirty="0" smtClean="0"/>
              <a:t>/html/86/1324/)</a:t>
            </a:r>
          </a:p>
          <a:p>
            <a:endParaRPr lang="en-US" dirty="0" smtClean="0"/>
          </a:p>
          <a:p>
            <a:r>
              <a:rPr lang="en-US" dirty="0" smtClean="0"/>
              <a:t>What</a:t>
            </a:r>
            <a:r>
              <a:rPr lang="en-US" baseline="0" dirty="0" smtClean="0"/>
              <a:t> I am trying to argue is about the spyware industry.</a:t>
            </a:r>
          </a:p>
          <a:p>
            <a:endParaRPr lang="en-US" baseline="0" dirty="0" smtClean="0"/>
          </a:p>
          <a:p>
            <a:r>
              <a:rPr lang="en-US" baseline="0" dirty="0" smtClean="0"/>
              <a:t>This industry is very profitable.</a:t>
            </a:r>
          </a:p>
          <a:p>
            <a:r>
              <a:rPr lang="en-US" baseline="0" dirty="0" smtClean="0"/>
              <a:t>It has a big market.</a:t>
            </a:r>
          </a:p>
          <a:p>
            <a:endParaRPr lang="en-US" baseline="0" dirty="0" smtClean="0"/>
          </a:p>
          <a:p>
            <a:r>
              <a:rPr lang="en-US" dirty="0" smtClean="0"/>
              <a:t>Comments from</a:t>
            </a:r>
            <a:r>
              <a:rPr lang="en-US" baseline="0" dirty="0" smtClean="0"/>
              <a:t> internet:</a:t>
            </a:r>
          </a:p>
          <a:p>
            <a:r>
              <a:rPr lang="en-US" dirty="0" smtClean="0"/>
              <a:t>The exposure of </a:t>
            </a:r>
            <a:r>
              <a:rPr lang="en-US" dirty="0" err="1" smtClean="0"/>
              <a:t>Stuxnet</a:t>
            </a:r>
            <a:r>
              <a:rPr lang="en-US" dirty="0" smtClean="0"/>
              <a:t> made the public realize that : "this is really happening". Further more, Snowden issue told us: "there are more of such events" . what’s, HT leak told us : "This can even be a business</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Even though they claim hacking team shall never be liable with the effect of remote control system made by the end user, they are actually breaking the law.</a:t>
            </a:r>
          </a:p>
          <a:p>
            <a:r>
              <a:rPr lang="en-US" baseline="0" dirty="0" smtClean="0"/>
              <a:t>In the United States, lawmakers introduced a bill in 2005 entitled the Internet Spyware Prevention Act, which would imprison creators of spyware</a:t>
            </a:r>
          </a:p>
          <a:p>
            <a:endParaRPr lang="en-US" baseline="0" dirty="0" smtClean="0"/>
          </a:p>
          <a:p>
            <a:r>
              <a:rPr lang="en-US" baseline="0" dirty="0" smtClean="0"/>
              <a:t>Companies like hacking team that contract with governments are not likely to get involved in lawsuit due to creating spyware because their customers are governments. However, since these companies make commercial product, they may sell their products to criminals or terrorist in very high price. </a:t>
            </a:r>
          </a:p>
          <a:p>
            <a:endParaRPr lang="en-US" baseline="0" dirty="0" smtClean="0"/>
          </a:p>
          <a:p>
            <a:r>
              <a:rPr lang="en-US" baseline="0" dirty="0" smtClean="0"/>
              <a:t>Different from government agency, companies like hacking team lack of strict regulations.</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any questions on the assigned reading?</a:t>
            </a:r>
          </a:p>
          <a:p>
            <a:r>
              <a:rPr lang="en-US" dirty="0" smtClean="0"/>
              <a:t>Use the slides ahead to explain any of the attack methods from</a:t>
            </a:r>
            <a:r>
              <a:rPr lang="en-US" baseline="0" dirty="0" smtClean="0"/>
              <a:t> the text. </a:t>
            </a:r>
          </a:p>
          <a:p>
            <a:r>
              <a:rPr lang="en-US" baseline="0" dirty="0" smtClean="0"/>
              <a:t>If there are no questions you can skip those slides.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9/20/15</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33</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smtClean="0">
                <a:latin typeface="Arial" charset="0"/>
              </a:rPr>
              <a:t>Exploit security holes, Break encryption, Spoofing</a:t>
            </a:r>
          </a:p>
          <a:p>
            <a:pPr eaLnBrk="1" hangingPunct="1"/>
            <a:r>
              <a:rPr lang="en-US" dirty="0" smtClean="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smtClean="0">
                <a:latin typeface="Arial" charset="0"/>
                <a:ea typeface="ＭＳ Ｐゴシック" charset="-128"/>
                <a:cs typeface="ＭＳ Ｐゴシック" charset="-128"/>
              </a:rPr>
              <a:t>Poor </a:t>
            </a:r>
            <a:r>
              <a:rPr lang="en-US" dirty="0">
                <a:latin typeface="Arial" charset="0"/>
                <a:ea typeface="ＭＳ Ｐゴシック" charset="-128"/>
                <a:cs typeface="ＭＳ Ｐゴシック" charset="-128"/>
              </a:rPr>
              <a:t>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9/20/15</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34</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9/20/15</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35</a:t>
            </a:fld>
            <a:endParaRPr lang="en-US"/>
          </a:p>
        </p:txBody>
      </p:sp>
      <p:sp>
        <p:nvSpPr>
          <p:cNvPr id="57348" name="Rectangle 2"/>
          <p:cNvSpPr>
            <a:spLocks noGrp="1" noRot="1" noChangeAspect="1" noChangeArrowheads="1" noTextEdit="1"/>
          </p:cNvSpPr>
          <p:nvPr>
            <p:ph type="sldImg"/>
          </p:nvPr>
        </p:nvSpPr>
        <p:spPr>
          <a:xfrm>
            <a:off x="381000" y="684213"/>
            <a:ext cx="6097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9/20/15</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36</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9/20/15</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37</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Script kiddies</a:t>
            </a:r>
          </a:p>
          <a:p>
            <a:pPr eaLnBrk="1" hangingPunct="1"/>
            <a:r>
              <a:rPr lang="en-US" dirty="0" err="1">
                <a:latin typeface="Arial" charset="0"/>
                <a:ea typeface="ＭＳ Ｐゴシック" charset="-128"/>
                <a:cs typeface="ＭＳ Ｐゴシック" charset="-128"/>
              </a:rPr>
              <a:t>Phreakers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Security analysts</a:t>
            </a:r>
          </a:p>
          <a:p>
            <a:pPr eaLnBrk="1" hangingPunct="1"/>
            <a:r>
              <a:rPr lang="en-US" dirty="0">
                <a:latin typeface="Arial" charset="0"/>
                <a:ea typeface="ＭＳ Ｐゴシック" charset="-128"/>
                <a:cs typeface="ＭＳ Ｐゴシック" charset="-128"/>
              </a:rPr>
              <a:t>Packet monkey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9/20/15</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38</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9/20/15</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39</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9/20/15</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40</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charset="-128"/>
                <a:cs typeface="ＭＳ Ｐゴシック" charset="-128"/>
              </a:rPr>
              <a:t>When a function call is made, local variables, return address, parameters stored on run time stack. Local variables occupy lower memory addresses.</a:t>
            </a:r>
          </a:p>
          <a:p>
            <a:r>
              <a:rPr lang="en-US" b="1" dirty="0" smtClean="0">
                <a:latin typeface="Arial" charset="0"/>
                <a:ea typeface="ＭＳ Ｐゴシック" charset="-128"/>
                <a:cs typeface="ＭＳ Ｐゴシック" charset="-128"/>
              </a:rPr>
              <a:t>Variable attack </a:t>
            </a:r>
            <a:r>
              <a:rPr lang="en-US" dirty="0" smtClean="0">
                <a:latin typeface="Arial" charset="0"/>
                <a:ea typeface="ＭＳ Ｐゴシック" charset="-128"/>
                <a:cs typeface="ＭＳ Ｐゴシック" charset="-128"/>
              </a:rPr>
              <a:t>– change variable value. Program expects user to input character and allocates a buffer for them. Attacker supplies too many characters and ends up over writing a variable.</a:t>
            </a:r>
          </a:p>
          <a:p>
            <a:r>
              <a:rPr lang="en-US" b="1" dirty="0" smtClean="0">
                <a:latin typeface="Arial" charset="0"/>
                <a:ea typeface="ＭＳ Ｐゴシック" charset="-128"/>
                <a:cs typeface="ＭＳ Ｐゴシック" charset="-128"/>
              </a:rPr>
              <a:t>Stack Attack </a:t>
            </a:r>
            <a:r>
              <a:rPr lang="en-US" dirty="0" smtClean="0">
                <a:latin typeface="Arial" charset="0"/>
                <a:ea typeface="ＭＳ Ｐゴシック" charset="-128"/>
                <a:cs typeface="ＭＳ Ｐゴシック" charset="-128"/>
              </a:rPr>
              <a:t>– goal is to change value of return address so execution control goes to code which the attacker has provided in the input buffer.</a:t>
            </a:r>
          </a:p>
          <a:p>
            <a:r>
              <a:rPr lang="en-US" b="1" dirty="0" smtClean="0">
                <a:latin typeface="Arial" charset="0"/>
                <a:ea typeface="ＭＳ Ｐゴシック" charset="-128"/>
                <a:cs typeface="ＭＳ Ｐゴシック" charset="-128"/>
              </a:rPr>
              <a:t>Prevention</a:t>
            </a:r>
            <a:r>
              <a:rPr lang="en-US" dirty="0" smtClean="0">
                <a:latin typeface="Arial" charset="0"/>
                <a:ea typeface="ＭＳ Ｐゴシック" charset="-128"/>
                <a:cs typeface="ＭＳ Ｐゴシック" charset="-128"/>
              </a:rPr>
              <a:t> – add </a:t>
            </a:r>
            <a:r>
              <a:rPr lang="en-US" dirty="0" smtClean="0">
                <a:latin typeface="Arial" charset="0"/>
                <a:ea typeface="ＭＳ Ｐゴシック" charset="-128"/>
                <a:cs typeface="ＭＳ Ｐゴシック" charset="-128"/>
              </a:rPr>
              <a:t>checks against array bounds being exceeded, or modify operating system to not execute instructions stored on run time stack.</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433126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&gt;</a:t>
            </a:r>
            <a:r>
              <a:rPr lang="en-US" baseline="0" dirty="0" smtClean="0"/>
              <a:t> i</a:t>
            </a:r>
            <a:r>
              <a:rPr lang="en-US" dirty="0" smtClean="0"/>
              <a:t>mps</a:t>
            </a:r>
          </a:p>
          <a:p>
            <a:r>
              <a:rPr lang="en-US" dirty="0" smtClean="0"/>
              <a:t>&gt; assembly</a:t>
            </a:r>
          </a:p>
          <a:p>
            <a:r>
              <a:rPr lang="en-US" dirty="0" smtClean="0"/>
              <a:t>&gt; </a:t>
            </a:r>
            <a:r>
              <a:rPr lang="de-DE" sz="1200" kern="1200" dirty="0" smtClean="0">
                <a:solidFill>
                  <a:schemeClr val="tx1"/>
                </a:solidFill>
                <a:latin typeface="+mn-lt"/>
                <a:ea typeface="+mn-ea"/>
                <a:cs typeface="+mn-cs"/>
              </a:rPr>
              <a:t>123456789qwerty1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22819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SYNchronize</a:t>
            </a:r>
            <a:endParaRPr lang="en-US" dirty="0" smtClean="0"/>
          </a:p>
          <a:p>
            <a:r>
              <a:rPr lang="en-US" dirty="0" err="1" smtClean="0"/>
              <a:t>SYNchronize</a:t>
            </a:r>
            <a:r>
              <a:rPr lang="en-US" dirty="0" smtClean="0"/>
              <a:t> </a:t>
            </a:r>
            <a:r>
              <a:rPr lang="en-US" dirty="0" err="1" smtClean="0"/>
              <a:t>ACKnowledgement</a:t>
            </a:r>
            <a:r>
              <a:rPr lang="en-US" dirty="0" smtClean="0"/>
              <a:t> (socket reserved awaiting ACK)</a:t>
            </a:r>
            <a:endParaRPr lang="en-US" baseline="0" dirty="0" smtClean="0"/>
          </a:p>
          <a:p>
            <a:r>
              <a:rPr lang="en-US" dirty="0" err="1" smtClean="0"/>
              <a:t>ACKnowledgement</a:t>
            </a:r>
            <a:r>
              <a:rPr lang="en-US" dirty="0" smtClean="0"/>
              <a:t> </a:t>
            </a:r>
          </a:p>
          <a:p>
            <a:r>
              <a:rPr lang="en-US" dirty="0" smtClean="0"/>
              <a:t>TCP socket connection established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charset="-128"/>
                <a:cs typeface="ＭＳ Ｐゴシック" charset="-128"/>
              </a:rPr>
              <a:t>Attacker spoofs the IP address so the SYN-ACK is sent to a different machine that cannot respond to the SYN-ACK. </a:t>
            </a:r>
          </a:p>
          <a:p>
            <a:r>
              <a:rPr lang="en-US" dirty="0" smtClean="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smtClean="0">
                <a:latin typeface="Arial" charset="0"/>
                <a:ea typeface="ＭＳ Ｐゴシック" charset="-128"/>
                <a:cs typeface="ＭＳ Ｐゴシック" charset="-128"/>
              </a:rPr>
              <a:t>The attacker send many such spoofed SYN messages.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charset="-128"/>
                <a:cs typeface="ＭＳ Ｐゴシック" charset="-128"/>
              </a:rPr>
              <a:t>Attacker finds routers that support broadcasting messages to all computers on their local area networks. </a:t>
            </a:r>
          </a:p>
          <a:p>
            <a:r>
              <a:rPr lang="en-US" dirty="0" smtClean="0">
                <a:latin typeface="Arial" charset="0"/>
                <a:ea typeface="ＭＳ Ｐゴシック" charset="-128"/>
                <a:cs typeface="ＭＳ Ｐゴシック" charset="-128"/>
              </a:rPr>
              <a:t>The attacker sends a spoofed ping message, which the routers echo to the spoofed address.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42681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55329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2015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2015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ocialimps.keithpray.net/assignments/index.jsp?content=Code_Test.js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wired.com/2015/07/hackers-remotely-kill-jeep-highway/" TargetMode="External"/><Relationship Id="rId4" Type="http://schemas.openxmlformats.org/officeDocument/2006/relationships/hyperlink" Target="http://www.washingtonpost.com/news/morning-mix/wp/2015/07/22/car-hacking-just-got-real-hackers-disable-suv-on-busy-highway/" TargetMode="External"/><Relationship Id="rId5" Type="http://schemas.openxmlformats.org/officeDocument/2006/relationships/hyperlink" Target="http://www.autospies.com/images/users/Agent00R/main/jeep_wrangler_uconnect.jpg" TargetMode="External"/><Relationship Id="rId6" Type="http://schemas.openxmlformats.org/officeDocument/2006/relationships/hyperlink" Target="http://techaeris.com/wp-content/uploads/2015/07/Charlie-Miller-Chris-Valasek-400x225.jpg" TargetMode="External"/><Relationship Id="rId7" Type="http://schemas.openxmlformats.org/officeDocument/2006/relationships/hyperlink" Target="http://www.businessinsider.com/fiat-chrysler-recalls-14m-vehicles-after-wired-car-hacking-story-2015-7?op=1" TargetMode="External"/><Relationship Id="rId8" Type="http://schemas.openxmlformats.org/officeDocument/2006/relationships/hyperlink" Target="https://blog.kaspersky.com/blackhat-jeep-cherokee-hack-explained/9493/" TargetMode="External"/><Relationship Id="rId9" Type="http://schemas.openxmlformats.org/officeDocument/2006/relationships/hyperlink" Target="http://www.blumenthal.senate.gov/newsroom/press/release/blumenthal-markey-continue-investigation-of-automotive-cybersecurity-and-privacy-practices" TargetMode="External"/><Relationship Id="rId10" Type="http://schemas.openxmlformats.org/officeDocument/2006/relationships/hyperlink" Target="http://www.autonews.com/apps/pbcsi.dll/storyimage/CA/20150820/OEM02/150829989/V2/0/V2-150829989.jpg" TargetMode="External"/><Relationship Id="rId11" Type="http://schemas.openxmlformats.org/officeDocument/2006/relationships/hyperlink" Target="http://blogs-images.forbes.com/andygreenberg/files/2014/04/carhack-e1396974944366.jpg"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hyperlink" Target="http://www.sleuthkit.org/" TargetMode="External"/><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hyperlink" Target="http://linux.die.net/man/1/shred" TargetMode="External"/><Relationship Id="rId4" Type="http://schemas.openxmlformats.org/officeDocument/2006/relationships/hyperlink" Target="http://digitalcorpora.org/downloads/bulk_extractor/BEUsersManual.pdf" TargetMode="External"/><Relationship Id="rId5" Type="http://schemas.openxmlformats.org/officeDocument/2006/relationships/hyperlink" Target="https://github.com/sleuthkit/scalpel/blob/master/README" TargetMode="External"/><Relationship Id="rId1" Type="http://schemas.openxmlformats.org/officeDocument/2006/relationships/slideLayout" Target="../slideLayouts/slideLayout2.xml"/><Relationship Id="rId2" Type="http://schemas.openxmlformats.org/officeDocument/2006/relationships/hyperlink" Target="http://www.sleuthkit.org/autopsy/v2/"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hyperlink" Target="http://core0.staticworld.net/images/article/2015/07/ht_rcs_04-100595147-orig.jpg" TargetMode="External"/><Relationship Id="rId4" Type="http://schemas.openxmlformats.org/officeDocument/2006/relationships/image" Target="../media/image13.jp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s://ht.transparencytoolkit.org/Amministrazione/01%20-%20CLIENTI/HT_EULA_DIRECT_EndUserLicenseAgreement_052014_4%204.docx" TargetMode="External"/><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hyperlink" Target="https://ht.transparencytoolkit.org/" TargetMode="External"/><Relationship Id="rId4" Type="http://schemas.openxmlformats.org/officeDocument/2006/relationships/hyperlink" Target="https://docs.google.com/spreadsheets/d/1xBcnB8mPYrDh062XNtSjlPe_t7Agjdjpk_pnpz0sJgc/pub?output=xlsx" TargetMode="External"/><Relationship Id="rId5" Type="http://schemas.openxmlformats.org/officeDocument/2006/relationships/hyperlink" Target="https://ht.transparencytoolkit.org/Amministrazione/01%20-%20CLIENTI/HT_EULA_DIRECT_EndUserLicenseAgreement_052014_4%204.docx" TargetMode="External"/><Relationship Id="rId6" Type="http://schemas.openxmlformats.org/officeDocument/2006/relationships/hyperlink" Target="http://core0.staticworld.net/images/article/2015/07/ht_rcs_04-100595147-orig.jpg" TargetMode="External"/><Relationship Id="rId7" Type="http://schemas.openxmlformats.org/officeDocument/2006/relationships/hyperlink" Target="https://www.eset.sg/html/86/1324/" TargetMode="External"/><Relationship Id="rId1" Type="http://schemas.openxmlformats.org/officeDocument/2006/relationships/slideLayout" Target="../slideLayouts/slideLayout2.xml"/><Relationship Id="rId2" Type="http://schemas.openxmlformats.org/officeDocument/2006/relationships/hyperlink" Target="http://www.csoonline.com/article/2943968/data-breach/hacking-team-hacked-attackers-claim-400gb-in-dumped-data.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8</a:t>
            </a:r>
            <a:br>
              <a:rPr lang="en-US" dirty="0" smtClean="0"/>
            </a:br>
            <a:r>
              <a:rPr lang="en-US" dirty="0" smtClean="0"/>
              <a:t>Crime</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pp. 321 Might be interesting to compare password guidance over the years.</a:t>
            </a:r>
          </a:p>
          <a:p>
            <a:r>
              <a:rPr lang="en-US" dirty="0" smtClean="0"/>
              <a:t>pp. 323 How does </a:t>
            </a:r>
            <a:r>
              <a:rPr lang="en-US" dirty="0" err="1" smtClean="0"/>
              <a:t>Firesheep</a:t>
            </a:r>
            <a:r>
              <a:rPr lang="en-US" dirty="0" smtClean="0"/>
              <a:t> always get a user photo?</a:t>
            </a:r>
          </a:p>
          <a:p>
            <a:r>
              <a:rPr lang="en-US" dirty="0" smtClean="0"/>
              <a:t>pp. 328 Not current or virus unknown…</a:t>
            </a:r>
          </a:p>
          <a:p>
            <a:r>
              <a:rPr lang="en-US" dirty="0" smtClean="0"/>
              <a:t>pp. 330 Goals include infect 3 machine per LAN and as many computers as possible? Never make last minute changes before release. Were they related to the defects?</a:t>
            </a:r>
          </a:p>
          <a:p>
            <a:r>
              <a:rPr lang="en-US" dirty="0"/>
              <a:t>pp. 332 Do people use the Internet as an experimental laboratory these days</a:t>
            </a:r>
            <a:r>
              <a:rPr lang="en-US" dirty="0" smtClean="0"/>
              <a:t>? </a:t>
            </a:r>
            <a:r>
              <a:rPr lang="en-US" dirty="0"/>
              <a:t>Shutdown right after booting, “benign” doesn’t seem like the right word.</a:t>
            </a:r>
          </a:p>
        </p:txBody>
      </p:sp>
      <p:sp>
        <p:nvSpPr>
          <p:cNvPr id="11" name="Content Placeholder 10"/>
          <p:cNvSpPr>
            <a:spLocks noGrp="1"/>
          </p:cNvSpPr>
          <p:nvPr>
            <p:ph sz="half" idx="2"/>
          </p:nvPr>
        </p:nvSpPr>
        <p:spPr/>
        <p:txBody>
          <a:bodyPr>
            <a:normAutofit fontScale="85000" lnSpcReduction="10000"/>
          </a:bodyPr>
          <a:lstStyle/>
          <a:p>
            <a:r>
              <a:rPr lang="en-US" dirty="0" smtClean="0"/>
              <a:t>pp. 334 “send reports back to a </a:t>
            </a:r>
            <a:r>
              <a:rPr lang="en-US" b="1" dirty="0" smtClean="0"/>
              <a:t>host</a:t>
            </a:r>
            <a:r>
              <a:rPr lang="en-US" dirty="0" smtClean="0"/>
              <a:t> computer”?</a:t>
            </a:r>
          </a:p>
          <a:p>
            <a:r>
              <a:rPr lang="en-US" dirty="0" smtClean="0"/>
              <a:t>pp. 335 Firewalls often not running on same machine as malware, routers?</a:t>
            </a:r>
          </a:p>
          <a:p>
            <a:r>
              <a:rPr lang="en-US" dirty="0" smtClean="0"/>
              <a:t>pp. 337 Have 2003 fears of cyber terrorist attacks been realized?</a:t>
            </a:r>
          </a:p>
          <a:p>
            <a:r>
              <a:rPr lang="en-US" dirty="0" smtClean="0"/>
              <a:t>pp. 345 How is online voting a moral issue?</a:t>
            </a:r>
          </a:p>
          <a:p>
            <a:r>
              <a:rPr lang="en-US" dirty="0" smtClean="0"/>
              <a:t>pp. 346 Is Internet access due to financial restrictions still relevant? Could issue specific, unrelated code for each vote.</a:t>
            </a:r>
          </a:p>
          <a:p>
            <a:r>
              <a:rPr lang="en-US" dirty="0" smtClean="0"/>
              <a:t>End of Chapter questions:</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 denial of service attack shuts down a bunch of retailer, stock brokerage, large corporate entertainment and information web sites. Possible guilty parties:</a:t>
            </a:r>
          </a:p>
          <a:p>
            <a:pPr marL="662968" lvl="1" indent="-457200">
              <a:buFont typeface="+mj-lt"/>
              <a:buAutoNum type="alphaLcPeriod"/>
            </a:pPr>
            <a:r>
              <a:rPr lang="en-US" dirty="0"/>
              <a:t>Terrorist who aimed to cause billions of damage to U.S. economy.</a:t>
            </a:r>
          </a:p>
          <a:p>
            <a:pPr marL="662968" lvl="1" indent="-457200">
              <a:buFont typeface="+mj-lt"/>
              <a:buAutoNum type="alphaLcPeriod"/>
            </a:pPr>
            <a:r>
              <a:rPr lang="en-US" dirty="0"/>
              <a:t>Protest organization opposing commercialization of the web and corporate manipulation of consumers.</a:t>
            </a:r>
          </a:p>
          <a:p>
            <a:pPr marL="662968" lvl="1" indent="-457200">
              <a:buFont typeface="+mj-lt"/>
              <a:buAutoNum type="alphaLcPeriod"/>
            </a:pPr>
            <a:r>
              <a:rPr lang="en-US" dirty="0"/>
              <a:t>Script kiddie just having fun with tools he found on the web.</a:t>
            </a:r>
          </a:p>
          <a:p>
            <a:pPr marL="662968" lvl="1" indent="-457200">
              <a:buFont typeface="+mj-lt"/>
              <a:buAutoNum type="alphaLcPeriod"/>
            </a:pPr>
            <a:r>
              <a:rPr lang="en-US" dirty="0"/>
              <a:t>Show off hacker in search of bragging rights.</a:t>
            </a:r>
          </a:p>
          <a:p>
            <a:pPr marL="457200" indent="-457200">
              <a:buFont typeface="+mj-lt"/>
              <a:buAutoNum type="arabicPeriod"/>
            </a:pPr>
            <a:r>
              <a:rPr lang="en-US" dirty="0"/>
              <a:t>State what penalties are appropriate for each.</a:t>
            </a:r>
          </a:p>
          <a:p>
            <a:pPr marL="457200" indent="-457200">
              <a:buFont typeface="+mj-lt"/>
              <a:buAutoNum type="arabicPeriod"/>
            </a:pPr>
            <a:r>
              <a:rPr lang="en-US" dirty="0"/>
              <a:t>Explain your answer to 1. using a single Ethical Theory for all.</a:t>
            </a:r>
          </a:p>
          <a:p>
            <a:pPr marL="457200" indent="-457200">
              <a:buFont typeface="+mj-lt"/>
              <a:buAutoNum type="arabicPeriod"/>
            </a:pPr>
            <a:r>
              <a:rPr lang="en-US" dirty="0"/>
              <a:t>Name the laws/acts under which these parties could be prosecuted.</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1504764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br>
              <a:rPr lang="en-US" dirty="0" smtClean="0"/>
            </a:br>
            <a:r>
              <a:rPr lang="en-US" dirty="0"/>
              <a:t>Code Testing 1/2</a:t>
            </a:r>
          </a:p>
        </p:txBody>
      </p:sp>
      <p:sp>
        <p:nvSpPr>
          <p:cNvPr id="3" name="Content Placeholder 2"/>
          <p:cNvSpPr>
            <a:spLocks noGrp="1"/>
          </p:cNvSpPr>
          <p:nvPr>
            <p:ph idx="1"/>
          </p:nvPr>
        </p:nvSpPr>
        <p:spPr/>
        <p:txBody>
          <a:bodyPr>
            <a:normAutofit fontScale="85000" lnSpcReduction="20000"/>
          </a:bodyPr>
          <a:lstStyle/>
          <a:p>
            <a:r>
              <a:rPr lang="en-US" dirty="0"/>
              <a:t>Design tests for the code on the following slide.</a:t>
            </a:r>
          </a:p>
          <a:p>
            <a:r>
              <a:rPr lang="en-US" dirty="0"/>
              <a:t>Contains at least one major defect and several minor ones.</a:t>
            </a:r>
          </a:p>
          <a:p>
            <a:r>
              <a:rPr lang="en-US" dirty="0"/>
              <a:t>Write a paper (1-2 pages OK not counting source) including :</a:t>
            </a:r>
          </a:p>
          <a:p>
            <a:pPr lvl="1"/>
            <a:r>
              <a:rPr lang="en-US" dirty="0"/>
              <a:t>Did you choose a good test strategy? (This is your conclusion.)</a:t>
            </a:r>
          </a:p>
          <a:p>
            <a:pPr lvl="1"/>
            <a:r>
              <a:rPr lang="en-US" dirty="0"/>
              <a:t>The inputs and expected outputs</a:t>
            </a:r>
          </a:p>
          <a:p>
            <a:pPr lvl="1"/>
            <a:r>
              <a:rPr lang="en-US" dirty="0"/>
              <a:t>What defects you found</a:t>
            </a:r>
          </a:p>
          <a:p>
            <a:pPr lvl="1"/>
            <a:r>
              <a:rPr lang="en-US" dirty="0"/>
              <a:t>How you would fix the defects (you may include fixed source)</a:t>
            </a:r>
          </a:p>
          <a:p>
            <a:pPr lvl="1"/>
            <a:r>
              <a:rPr lang="en-US" dirty="0"/>
              <a:t>Why would that fix the problems?</a:t>
            </a:r>
          </a:p>
          <a:p>
            <a:pPr lvl="1"/>
            <a:r>
              <a:rPr lang="en-US" dirty="0"/>
              <a:t>What could happen if the defects are not found before the code is put into production?</a:t>
            </a:r>
          </a:p>
          <a:p>
            <a:r>
              <a:rPr lang="en-US" dirty="0"/>
              <a:t>Working example: </a:t>
            </a:r>
            <a:r>
              <a:rPr lang="en-US" dirty="0">
                <a:hlinkClick r:id="rId3"/>
              </a:rPr>
              <a:t>http://socialimps.keithpray.net/assignments/index.jsp?content=</a:t>
            </a:r>
            <a:r>
              <a:rPr lang="en-US" dirty="0" smtClean="0">
                <a:hlinkClick r:id="rId3"/>
              </a:rPr>
              <a:t>Code_Test.jsp</a:t>
            </a:r>
            <a:r>
              <a:rPr lang="en-US" dirty="0" smtClean="0"/>
              <a:t> </a:t>
            </a:r>
            <a:endParaRPr lang="en-US" dirty="0"/>
          </a:p>
          <a:p>
            <a:pPr marL="0" indent="0">
              <a:buNone/>
            </a:pPr>
            <a:endParaRPr lang="en-US" strike="sngStrike"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br>
              <a:rPr lang="en-US" dirty="0" smtClean="0"/>
            </a:br>
            <a:r>
              <a:rPr lang="en-US" dirty="0"/>
              <a:t>Code Testing </a:t>
            </a:r>
            <a:r>
              <a:rPr lang="en-US" dirty="0" smtClean="0"/>
              <a:t>2/</a:t>
            </a:r>
            <a:r>
              <a:rPr lang="en-US" dirty="0"/>
              <a:t>2</a:t>
            </a:r>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0"/>
              </a:spcBef>
              <a:buFont typeface="+mj-lt"/>
              <a:buAutoNum type="arabicPeriod"/>
            </a:pPr>
            <a:r>
              <a:rPr lang="en-US" dirty="0"/>
              <a:t>import </a:t>
            </a:r>
            <a:r>
              <a:rPr lang="en-US" dirty="0" err="1"/>
              <a:t>java.text.NumberFormat</a:t>
            </a:r>
            <a:r>
              <a:rPr lang="en-US" dirty="0"/>
              <a:t>;</a:t>
            </a:r>
          </a:p>
          <a:p>
            <a:pPr marL="457200" indent="-457200">
              <a:lnSpc>
                <a:spcPct val="120000"/>
              </a:lnSpc>
              <a:spcBef>
                <a:spcPts val="0"/>
              </a:spcBef>
              <a:buFont typeface="+mj-lt"/>
              <a:buAutoNum type="arabicPeriod"/>
            </a:pPr>
            <a:r>
              <a:rPr lang="en-US" dirty="0"/>
              <a:t>public class </a:t>
            </a:r>
            <a:r>
              <a:rPr lang="en-US" dirty="0" err="1"/>
              <a:t>SalesFun</a:t>
            </a:r>
            <a:r>
              <a:rPr lang="en-US" dirty="0"/>
              <a:t> { </a:t>
            </a:r>
          </a:p>
          <a:p>
            <a:pPr marL="457200" indent="-457200">
              <a:lnSpc>
                <a:spcPct val="120000"/>
              </a:lnSpc>
              <a:spcBef>
                <a:spcPts val="0"/>
              </a:spcBef>
              <a:buFont typeface="+mj-lt"/>
              <a:buAutoNum type="arabicPeriod"/>
            </a:pPr>
            <a:r>
              <a:rPr lang="en-US" dirty="0"/>
              <a:t>  public static double </a:t>
            </a:r>
            <a:r>
              <a:rPr lang="en-US" dirty="0" err="1"/>
              <a:t>calculateSalesTotal</a:t>
            </a:r>
            <a:r>
              <a:rPr lang="en-US" dirty="0"/>
              <a:t> ( double amount, double </a:t>
            </a:r>
            <a:r>
              <a:rPr lang="en-US" dirty="0" err="1"/>
              <a:t>discountRate</a:t>
            </a:r>
            <a:r>
              <a:rPr lang="en-US" dirty="0"/>
              <a:t>, double </a:t>
            </a:r>
            <a:r>
              <a:rPr lang="en-US" dirty="0" err="1"/>
              <a:t>taxRate</a:t>
            </a:r>
            <a:r>
              <a:rPr lang="en-US" dirty="0"/>
              <a:t> ) { </a:t>
            </a:r>
          </a:p>
          <a:p>
            <a:pPr marL="457200" indent="-457200">
              <a:lnSpc>
                <a:spcPct val="120000"/>
              </a:lnSpc>
              <a:spcBef>
                <a:spcPts val="0"/>
              </a:spcBef>
              <a:buFont typeface="+mj-lt"/>
              <a:buAutoNum type="arabicPeriod"/>
            </a:pPr>
            <a:r>
              <a:rPr lang="en-US" dirty="0">
                <a:solidFill>
                  <a:srgbClr val="000000"/>
                </a:solidFill>
              </a:rPr>
              <a:t>   </a:t>
            </a:r>
            <a:r>
              <a:rPr lang="en-US" b="1" dirty="0">
                <a:solidFill>
                  <a:srgbClr val="000000"/>
                </a:solidFill>
              </a:rPr>
              <a:t> double discount = amount * </a:t>
            </a:r>
            <a:r>
              <a:rPr lang="en-US" b="1" dirty="0" err="1">
                <a:solidFill>
                  <a:srgbClr val="000000"/>
                </a:solidFill>
              </a:rPr>
              <a:t>discountRate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total = amount - discount; </a:t>
            </a:r>
          </a:p>
          <a:p>
            <a:pPr marL="457200" indent="-457200">
              <a:lnSpc>
                <a:spcPct val="120000"/>
              </a:lnSpc>
              <a:spcBef>
                <a:spcPts val="0"/>
              </a:spcBef>
              <a:buFont typeface="+mj-lt"/>
              <a:buAutoNum type="arabicPeriod"/>
            </a:pPr>
            <a:r>
              <a:rPr lang="en-US" b="1" dirty="0">
                <a:solidFill>
                  <a:srgbClr val="000000"/>
                </a:solidFill>
              </a:rPr>
              <a:t>    double tax = total * </a:t>
            </a:r>
            <a:r>
              <a:rPr lang="en-US" b="1" dirty="0" err="1">
                <a:solidFill>
                  <a:srgbClr val="000000"/>
                </a:solidFill>
              </a:rPr>
              <a:t>taxRate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a:t>
            </a:r>
            <a:r>
              <a:rPr lang="en-US" b="1" dirty="0" err="1">
                <a:solidFill>
                  <a:srgbClr val="000000"/>
                </a:solidFill>
              </a:rPr>
              <a:t>taxedTotal</a:t>
            </a:r>
            <a:r>
              <a:rPr lang="en-US" b="1" dirty="0">
                <a:solidFill>
                  <a:srgbClr val="000000"/>
                </a:solidFill>
              </a:rPr>
              <a:t> = tax + total; </a:t>
            </a:r>
          </a:p>
          <a:p>
            <a:pPr marL="457200" indent="-457200">
              <a:lnSpc>
                <a:spcPct val="120000"/>
              </a:lnSpc>
              <a:spcBef>
                <a:spcPts val="0"/>
              </a:spcBef>
              <a:buFont typeface="+mj-lt"/>
              <a:buAutoNum type="arabicPeriod"/>
            </a:pPr>
            <a:r>
              <a:rPr lang="en-US" dirty="0" smtClean="0"/>
              <a:t>    </a:t>
            </a:r>
            <a:r>
              <a:rPr lang="en-US" dirty="0" err="1" smtClean="0"/>
              <a:t>NumberFormat</a:t>
            </a:r>
            <a:r>
              <a:rPr lang="en-US" dirty="0" smtClean="0"/>
              <a:t> </a:t>
            </a:r>
            <a:r>
              <a:rPr lang="en-US" dirty="0" err="1" smtClean="0"/>
              <a:t>numberFormat</a:t>
            </a:r>
            <a:r>
              <a:rPr lang="en-US" dirty="0" smtClean="0"/>
              <a:t> = </a:t>
            </a:r>
            <a:r>
              <a:rPr lang="en-US" dirty="0" err="1" smtClean="0"/>
              <a:t>NumberFormat.getCurrencyInstance</a:t>
            </a:r>
            <a:r>
              <a:rPr lang="en-US" dirty="0" smtClean="0"/>
              <a:t>();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"Subtotal : " + </a:t>
            </a:r>
            <a:r>
              <a:rPr lang="en-US" dirty="0" err="1" smtClean="0"/>
              <a:t>numberFormat.format</a:t>
            </a:r>
            <a:r>
              <a:rPr lang="en-US" dirty="0" smtClean="0"/>
              <a:t> ( amount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"Discount : " + </a:t>
            </a:r>
            <a:r>
              <a:rPr lang="en-US" dirty="0" err="1" smtClean="0"/>
              <a:t>numberFormat.format</a:t>
            </a:r>
            <a:r>
              <a:rPr lang="en-US" dirty="0" smtClean="0"/>
              <a:t> ( discount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"Total : " + </a:t>
            </a:r>
            <a:r>
              <a:rPr lang="en-US" dirty="0" err="1" smtClean="0"/>
              <a:t>numberFormat.format</a:t>
            </a:r>
            <a:r>
              <a:rPr lang="en-US" dirty="0" smtClean="0"/>
              <a:t> ( total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"Tax : " + </a:t>
            </a:r>
            <a:r>
              <a:rPr lang="en-US" dirty="0" err="1" smtClean="0"/>
              <a:t>numberFormat.format</a:t>
            </a:r>
            <a:r>
              <a:rPr lang="en-US" dirty="0" smtClean="0"/>
              <a:t> ( tax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a:t>
            </a:r>
            <a:r>
              <a:rPr lang="en-US" dirty="0" err="1" smtClean="0"/>
              <a:t>Tax+Total</a:t>
            </a:r>
            <a:r>
              <a:rPr lang="en-US" dirty="0" smtClean="0"/>
              <a:t>: " + </a:t>
            </a:r>
            <a:r>
              <a:rPr lang="en-US" dirty="0" err="1" smtClean="0"/>
              <a:t>numberFormat.format</a:t>
            </a:r>
            <a:r>
              <a:rPr lang="en-US" dirty="0" smtClean="0"/>
              <a:t> ( </a:t>
            </a:r>
            <a:r>
              <a:rPr lang="en-US" dirty="0" err="1" smtClean="0"/>
              <a:t>taxedTotal</a:t>
            </a:r>
            <a:r>
              <a:rPr lang="en-US" dirty="0" smtClean="0"/>
              <a:t> ) ); </a:t>
            </a:r>
          </a:p>
          <a:p>
            <a:pPr marL="457200" indent="-457200">
              <a:lnSpc>
                <a:spcPct val="120000"/>
              </a:lnSpc>
              <a:spcBef>
                <a:spcPts val="0"/>
              </a:spcBef>
              <a:buFont typeface="+mj-lt"/>
              <a:buAutoNum type="arabicPeriod"/>
            </a:pPr>
            <a:r>
              <a:rPr lang="en-US" dirty="0" smtClean="0"/>
              <a:t>    return </a:t>
            </a:r>
            <a:r>
              <a:rPr lang="en-US" dirty="0" err="1" smtClean="0"/>
              <a:t>taxedTotal</a:t>
            </a:r>
            <a:r>
              <a:rPr lang="en-US" dirty="0" smtClean="0"/>
              <a:t>;</a:t>
            </a:r>
          </a:p>
          <a:p>
            <a:pPr marL="457200" indent="-457200">
              <a:lnSpc>
                <a:spcPct val="120000"/>
              </a:lnSpc>
              <a:spcBef>
                <a:spcPts val="0"/>
              </a:spcBef>
              <a:buFont typeface="+mj-lt"/>
              <a:buAutoNum type="arabicPeriod"/>
            </a:pPr>
            <a:r>
              <a:rPr lang="en-US" dirty="0" smtClean="0"/>
              <a:t>  } </a:t>
            </a:r>
          </a:p>
          <a:p>
            <a:pPr marL="457200" indent="-457200">
              <a:lnSpc>
                <a:spcPct val="120000"/>
              </a:lnSpc>
              <a:spcBef>
                <a:spcPts val="0"/>
              </a:spcBef>
              <a:buFont typeface="+mj-lt"/>
              <a:buAutoNum type="arabicPeriod"/>
            </a:pPr>
            <a:r>
              <a:rPr lang="en-US" dirty="0" smtClean="0"/>
              <a:t>}</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8" name="TextBox 7"/>
          <p:cNvSpPr txBox="1"/>
          <p:nvPr/>
        </p:nvSpPr>
        <p:spPr>
          <a:xfrm>
            <a:off x="4565194" y="1444365"/>
            <a:ext cx="4343400" cy="1446550"/>
          </a:xfrm>
          <a:prstGeom prst="rect">
            <a:avLst/>
          </a:prstGeom>
          <a:noFill/>
        </p:spPr>
        <p:txBody>
          <a:bodyPr wrap="square" rtlCol="0" anchor="t" anchorCtr="0">
            <a:spAutoFit/>
          </a:bodyPr>
          <a:lstStyle/>
          <a:p>
            <a:pPr algn="l"/>
            <a:r>
              <a:rPr lang="en-US" sz="6600" dirty="0" smtClean="0">
                <a:solidFill>
                  <a:srgbClr val="000000"/>
                </a:solidFill>
              </a:rPr>
              <a:t>}</a:t>
            </a:r>
            <a:r>
              <a:rPr lang="en-US" sz="8800" dirty="0" smtClean="0">
                <a:solidFill>
                  <a:srgbClr val="000000"/>
                </a:solidFill>
              </a:rPr>
              <a:t> </a:t>
            </a:r>
            <a:r>
              <a:rPr lang="en-US" sz="3200" dirty="0" smtClean="0">
                <a:solidFill>
                  <a:srgbClr val="000000"/>
                </a:solidFill>
              </a:rPr>
              <a:t>Lines of interest</a:t>
            </a:r>
            <a:endParaRPr lang="en-US" sz="32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35748001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747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15864861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vs. Features – case study</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Complicated issue</a:t>
            </a:r>
          </a:p>
          <a:p>
            <a:pPr marL="0" indent="0">
              <a:buNone/>
            </a:pPr>
            <a:endParaRPr lang="en-US" dirty="0" smtClean="0"/>
          </a:p>
          <a:p>
            <a:pPr marL="0" indent="0">
              <a:buNone/>
            </a:pPr>
            <a:endParaRPr lang="en-US" dirty="0" smtClean="0"/>
          </a:p>
          <a:p>
            <a:r>
              <a:rPr lang="en-US" dirty="0" smtClean="0"/>
              <a:t>Security is often glossed over until it has to be dealt with [1]</a:t>
            </a:r>
          </a:p>
          <a:p>
            <a:pPr marL="0" indent="0">
              <a:buNone/>
            </a:pP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Joshua Keller</a:t>
            </a:r>
            <a:endParaRPr lang="en-US" sz="1400" dirty="0">
              <a:solidFill>
                <a:schemeClr val="tx1"/>
              </a:solidFill>
              <a:latin typeface="+mj-lt"/>
            </a:endParaRPr>
          </a:p>
        </p:txBody>
      </p:sp>
      <p:sp>
        <p:nvSpPr>
          <p:cNvPr id="11" name="TextBox 10"/>
          <p:cNvSpPr txBox="1"/>
          <p:nvPr/>
        </p:nvSpPr>
        <p:spPr>
          <a:xfrm>
            <a:off x="0" y="4726877"/>
            <a:ext cx="9144000" cy="276999"/>
          </a:xfrm>
          <a:prstGeom prst="rect">
            <a:avLst/>
          </a:prstGeom>
          <a:noFill/>
        </p:spPr>
        <p:txBody>
          <a:bodyPr wrap="square" rtlCol="0">
            <a:spAutoFit/>
          </a:bodyPr>
          <a:lstStyle/>
          <a:p>
            <a:pPr algn="r"/>
            <a:r>
              <a:rPr lang="en-US" sz="1200" dirty="0"/>
              <a:t>http://techaeris.com/wp-content/uploads/2015/07/Charlie-Miller-Chris-Valasek-400x225.jpg</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352551"/>
            <a:ext cx="4584462" cy="2578760"/>
          </a:xfrm>
          <a:prstGeom prst="rect">
            <a:avLst/>
          </a:prstGeom>
        </p:spPr>
      </p:pic>
      <p:sp>
        <p:nvSpPr>
          <p:cNvPr id="14" name="TextBox 13"/>
          <p:cNvSpPr txBox="1"/>
          <p:nvPr/>
        </p:nvSpPr>
        <p:spPr>
          <a:xfrm>
            <a:off x="5142585" y="4151064"/>
            <a:ext cx="3555187" cy="313932"/>
          </a:xfrm>
          <a:prstGeom prst="rect">
            <a:avLst/>
          </a:prstGeom>
          <a:noFill/>
        </p:spPr>
        <p:txBody>
          <a:bodyPr wrap="square" rtlCol="0">
            <a:spAutoFit/>
          </a:bodyPr>
          <a:lstStyle/>
          <a:p>
            <a:pPr>
              <a:lnSpc>
                <a:spcPct val="90000"/>
              </a:lnSpc>
            </a:pPr>
            <a:r>
              <a:rPr lang="en-US" sz="1600" dirty="0" smtClean="0"/>
              <a:t>Charlie Miller and Chris </a:t>
            </a:r>
            <a:r>
              <a:rPr lang="en-US" sz="1600" dirty="0" err="1" smtClean="0"/>
              <a:t>Valasek</a:t>
            </a:r>
            <a:endParaRPr lang="en-US" sz="1600" dirty="0"/>
          </a:p>
        </p:txBody>
      </p:sp>
    </p:spTree>
    <p:extLst>
      <p:ext uri="{BB962C8B-B14F-4D97-AF65-F5344CB8AC3E}">
        <p14:creationId xmlns:p14="http://schemas.microsoft.com/office/powerpoint/2010/main" val="40393319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p:sp>
        <p:nvSpPr>
          <p:cNvPr id="3" name="Content Placeholder 2"/>
          <p:cNvSpPr>
            <a:spLocks noGrp="1"/>
          </p:cNvSpPr>
          <p:nvPr>
            <p:ph sz="half" idx="1"/>
          </p:nvPr>
        </p:nvSpPr>
        <p:spPr/>
        <p:txBody>
          <a:bodyPr/>
          <a:lstStyle/>
          <a:p>
            <a:r>
              <a:rPr lang="en-US" dirty="0" smtClean="0"/>
              <a:t>2014 Jeep Cherokee was hacked</a:t>
            </a:r>
          </a:p>
          <a:p>
            <a:pPr lvl="1"/>
            <a:r>
              <a:rPr lang="en-US" dirty="0" smtClean="0"/>
              <a:t>wirelessly</a:t>
            </a:r>
            <a:endParaRPr lang="en-US" dirty="0"/>
          </a:p>
          <a:p>
            <a:r>
              <a:rPr lang="en-US" dirty="0" smtClean="0"/>
              <a:t>Lots of vulnerabilities</a:t>
            </a:r>
          </a:p>
          <a:p>
            <a:pPr lvl="1"/>
            <a:r>
              <a:rPr lang="en-US" dirty="0" smtClean="0"/>
              <a:t>Air conditioning</a:t>
            </a:r>
          </a:p>
          <a:p>
            <a:pPr lvl="1"/>
            <a:r>
              <a:rPr lang="en-US" dirty="0" smtClean="0"/>
              <a:t>Radio</a:t>
            </a:r>
          </a:p>
          <a:p>
            <a:pPr lvl="1"/>
            <a:r>
              <a:rPr lang="en-US" dirty="0" smtClean="0"/>
              <a:t>Windshield wipers</a:t>
            </a:r>
          </a:p>
          <a:p>
            <a:pPr lvl="1"/>
            <a:r>
              <a:rPr lang="en-US" dirty="0" smtClean="0"/>
              <a:t>Digital display</a:t>
            </a:r>
          </a:p>
          <a:p>
            <a:pPr lvl="1"/>
            <a:r>
              <a:rPr lang="en-US" dirty="0" smtClean="0"/>
              <a:t>GPS</a:t>
            </a:r>
          </a:p>
          <a:p>
            <a:pPr lvl="1"/>
            <a:r>
              <a:rPr lang="en-US" dirty="0" smtClean="0"/>
              <a:t>Transmission (scary)</a:t>
            </a:r>
          </a:p>
          <a:p>
            <a:pPr lvl="1"/>
            <a:r>
              <a:rPr lang="en-US" dirty="0" smtClean="0"/>
              <a:t>Brakes (also scary)</a:t>
            </a:r>
          </a:p>
          <a:p>
            <a:pPr lvl="1"/>
            <a:r>
              <a:rPr lang="en-US" dirty="0" smtClean="0"/>
              <a:t>Even steering (but only in reverse)</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smtClean="0"/>
              <a:t>&lt;Graphic&gt;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Joshua Keller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http://www.wired.com/wp-content/uploads/2015/07/IMG_0724-1024x768.jpg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773" y="1276349"/>
            <a:ext cx="4600905" cy="345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453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they did it</a:t>
            </a:r>
            <a:endParaRPr lang="en-US" dirty="0"/>
          </a:p>
        </p:txBody>
      </p:sp>
      <p:sp>
        <p:nvSpPr>
          <p:cNvPr id="3" name="Content Placeholder 2"/>
          <p:cNvSpPr>
            <a:spLocks noGrp="1"/>
          </p:cNvSpPr>
          <p:nvPr>
            <p:ph sz="half" idx="1"/>
          </p:nvPr>
        </p:nvSpPr>
        <p:spPr>
          <a:xfrm>
            <a:off x="450494" y="1351790"/>
            <a:ext cx="3733800" cy="3352800"/>
          </a:xfrm>
        </p:spPr>
        <p:txBody>
          <a:bodyPr/>
          <a:lstStyle/>
          <a:p>
            <a:r>
              <a:rPr lang="en-US" dirty="0" smtClean="0"/>
              <a:t>Exploited a vulnerability in </a:t>
            </a:r>
            <a:r>
              <a:rPr lang="en-US" dirty="0" err="1" smtClean="0"/>
              <a:t>uconnect</a:t>
            </a:r>
            <a:r>
              <a:rPr lang="en-US" sz="1400" b="1" dirty="0"/>
              <a:t>®</a:t>
            </a:r>
            <a:endParaRPr lang="en-US" sz="1400" dirty="0" smtClean="0"/>
          </a:p>
          <a:p>
            <a:pPr lvl="1"/>
            <a:r>
              <a:rPr lang="en-US" dirty="0" smtClean="0"/>
              <a:t>Generated </a:t>
            </a:r>
            <a:r>
              <a:rPr lang="en-US" dirty="0" err="1" smtClean="0"/>
              <a:t>wifi</a:t>
            </a:r>
            <a:r>
              <a:rPr lang="en-US" dirty="0" smtClean="0"/>
              <a:t> password was easy to crack</a:t>
            </a:r>
          </a:p>
          <a:p>
            <a:pPr lvl="1"/>
            <a:r>
              <a:rPr lang="en-US" dirty="0" smtClean="0"/>
              <a:t>Connected to Sprint cell network even if user didn’t pay for wireless service</a:t>
            </a:r>
          </a:p>
          <a:p>
            <a:pPr lvl="1"/>
            <a:endParaRPr lang="en-US" dirty="0" smtClean="0"/>
          </a:p>
          <a:p>
            <a:r>
              <a:rPr lang="en-US" dirty="0" smtClean="0"/>
              <a:t>From there they accessed the CAN (Controller Area Network) bus</a:t>
            </a:r>
          </a:p>
          <a:p>
            <a:pPr lvl="1"/>
            <a:r>
              <a:rPr lang="en-US" dirty="0" smtClean="0"/>
              <a:t>Not sufficiently isolated from the entertainment system</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Joshua Keller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http://www.autospies.com/images/users/Agent00R/main/jeep_wrangler_uconnect.jpg</a:t>
            </a:r>
            <a:endParaRPr lang="en-US" sz="1200"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294" y="1577612"/>
            <a:ext cx="4689042" cy="2608280"/>
          </a:xfrm>
          <a:prstGeom prst="rect">
            <a:avLst/>
          </a:prstGeom>
        </p:spPr>
      </p:pic>
      <p:sp>
        <p:nvSpPr>
          <p:cNvPr id="12" name="TextBox 11"/>
          <p:cNvSpPr txBox="1"/>
          <p:nvPr/>
        </p:nvSpPr>
        <p:spPr>
          <a:xfrm>
            <a:off x="4425696" y="4185892"/>
            <a:ext cx="4032504" cy="341632"/>
          </a:xfrm>
          <a:prstGeom prst="rect">
            <a:avLst/>
          </a:prstGeom>
          <a:noFill/>
        </p:spPr>
        <p:txBody>
          <a:bodyPr wrap="square" rtlCol="0">
            <a:spAutoFit/>
          </a:bodyPr>
          <a:lstStyle/>
          <a:p>
            <a:pPr>
              <a:lnSpc>
                <a:spcPct val="90000"/>
              </a:lnSpc>
            </a:pPr>
            <a:r>
              <a:rPr lang="en-US" dirty="0" smtClean="0"/>
              <a:t>An example of the </a:t>
            </a:r>
            <a:r>
              <a:rPr lang="en-US" dirty="0" err="1" smtClean="0"/>
              <a:t>uconnect</a:t>
            </a:r>
            <a:r>
              <a:rPr lang="en-US" sz="1400" b="1" dirty="0"/>
              <a:t>®</a:t>
            </a:r>
            <a:r>
              <a:rPr lang="en-US" dirty="0" smtClean="0"/>
              <a:t> system.</a:t>
            </a:r>
            <a:endParaRPr lang="en-US" dirty="0"/>
          </a:p>
        </p:txBody>
      </p:sp>
    </p:spTree>
    <p:extLst>
      <p:ext uri="{BB962C8B-B14F-4D97-AF65-F5344CB8AC3E}">
        <p14:creationId xmlns:p14="http://schemas.microsoft.com/office/powerpoint/2010/main" val="6923348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happened before</a:t>
            </a:r>
            <a:endParaRPr lang="en-US" dirty="0"/>
          </a:p>
        </p:txBody>
      </p:sp>
      <p:sp>
        <p:nvSpPr>
          <p:cNvPr id="3" name="Content Placeholder 2"/>
          <p:cNvSpPr>
            <a:spLocks noGrp="1"/>
          </p:cNvSpPr>
          <p:nvPr>
            <p:ph sz="half" idx="1"/>
          </p:nvPr>
        </p:nvSpPr>
        <p:spPr>
          <a:xfrm>
            <a:off x="348081" y="1351790"/>
            <a:ext cx="3733800" cy="3352800"/>
          </a:xfrm>
        </p:spPr>
        <p:txBody>
          <a:bodyPr/>
          <a:lstStyle/>
          <a:p>
            <a:r>
              <a:rPr lang="en-US" dirty="0" smtClean="0"/>
              <a:t>Toyota Prius and Ford Escape were attacked in 2013</a:t>
            </a:r>
            <a:endParaRPr lang="en-US" sz="1400" dirty="0" smtClean="0"/>
          </a:p>
          <a:p>
            <a:pPr lvl="1"/>
            <a:r>
              <a:rPr lang="en-US" dirty="0" smtClean="0"/>
              <a:t>Needed to be wired in though</a:t>
            </a:r>
          </a:p>
          <a:p>
            <a:pPr lvl="1"/>
            <a:endParaRPr lang="en-US" dirty="0" smtClean="0"/>
          </a:p>
          <a:p>
            <a:pPr lvl="1"/>
            <a:endParaRPr lang="en-US" dirty="0" smtClean="0"/>
          </a:p>
          <a:p>
            <a:r>
              <a:rPr lang="en-US" dirty="0" smtClean="0"/>
              <a:t>Didn’t get the reaction they wanted</a:t>
            </a:r>
          </a:p>
          <a:p>
            <a:pPr lvl="1"/>
            <a:r>
              <a:rPr lang="en-US" dirty="0" smtClean="0"/>
              <a:t>Manufacturers insisted that their systems were “robust against  wireless attacks”[1]</a:t>
            </a:r>
          </a:p>
          <a:p>
            <a:pPr lvl="1"/>
            <a:endParaRPr lang="en-US" dirty="0" smtClean="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Joshua Keller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http</a:t>
            </a:r>
            <a:r>
              <a:rPr lang="en-US" sz="1200" dirty="0"/>
              <a:t>://blogs-images.forbes.com/andygreenberg/files/2014/04/carhack-e1396974944366.jpg</a:t>
            </a:r>
            <a:endParaRPr lang="en-US" sz="1200"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519" y="1577611"/>
            <a:ext cx="5119830" cy="2877345"/>
          </a:xfrm>
          <a:prstGeom prst="rect">
            <a:avLst/>
          </a:prstGeom>
        </p:spPr>
      </p:pic>
    </p:spTree>
    <p:extLst>
      <p:ext uri="{BB962C8B-B14F-4D97-AF65-F5344CB8AC3E}">
        <p14:creationId xmlns:p14="http://schemas.microsoft.com/office/powerpoint/2010/main" val="31701117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reaction</a:t>
            </a:r>
            <a:endParaRPr lang="en-US" dirty="0"/>
          </a:p>
        </p:txBody>
      </p:sp>
      <p:sp>
        <p:nvSpPr>
          <p:cNvPr id="3" name="Content Placeholder 2"/>
          <p:cNvSpPr>
            <a:spLocks noGrp="1"/>
          </p:cNvSpPr>
          <p:nvPr>
            <p:ph sz="half" idx="1"/>
          </p:nvPr>
        </p:nvSpPr>
        <p:spPr/>
        <p:txBody>
          <a:bodyPr/>
          <a:lstStyle/>
          <a:p>
            <a:r>
              <a:rPr lang="en-US" dirty="0" smtClean="0"/>
              <a:t>Chrysler recalled 1.4 million vehicles</a:t>
            </a:r>
          </a:p>
          <a:p>
            <a:pPr lvl="1"/>
            <a:r>
              <a:rPr lang="en-US" dirty="0" smtClean="0"/>
              <a:t>After the hackers published the exploit</a:t>
            </a:r>
          </a:p>
          <a:p>
            <a:pPr lvl="1"/>
            <a:endParaRPr lang="en-US" dirty="0" smtClean="0"/>
          </a:p>
          <a:p>
            <a:r>
              <a:rPr lang="en-US" dirty="0" smtClean="0"/>
              <a:t>New Automotive Security legislation</a:t>
            </a:r>
          </a:p>
          <a:p>
            <a:pPr lvl="1"/>
            <a:r>
              <a:rPr lang="en-US" dirty="0" smtClean="0"/>
              <a:t>Senators Markey and Blumenthal introduced the Security and Privacy in Your Car act (SPY Car)[7]</a:t>
            </a:r>
          </a:p>
          <a:p>
            <a:pPr lvl="1"/>
            <a:endParaRPr lang="en-US" dirty="0" smtClean="0"/>
          </a:p>
          <a:p>
            <a:pPr lvl="1"/>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Joshua Keller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http://www.autonews.com/apps/pbcsi.dll/storyimage/CA/20150820/OEM02/150829989/V2/0/V2-150829989.jpg</a:t>
            </a:r>
            <a:endParaRPr lang="en-US" sz="1200"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284" y="1471421"/>
            <a:ext cx="4617090" cy="2595830"/>
          </a:xfrm>
          <a:prstGeom prst="rect">
            <a:avLst/>
          </a:prstGeom>
        </p:spPr>
      </p:pic>
      <p:sp>
        <p:nvSpPr>
          <p:cNvPr id="11" name="TextBox 10"/>
          <p:cNvSpPr txBox="1"/>
          <p:nvPr/>
        </p:nvSpPr>
        <p:spPr>
          <a:xfrm>
            <a:off x="4689043" y="4067251"/>
            <a:ext cx="3891687" cy="313932"/>
          </a:xfrm>
          <a:prstGeom prst="rect">
            <a:avLst/>
          </a:prstGeom>
          <a:noFill/>
        </p:spPr>
        <p:txBody>
          <a:bodyPr wrap="square" rtlCol="0">
            <a:spAutoFit/>
          </a:bodyPr>
          <a:lstStyle/>
          <a:p>
            <a:pPr>
              <a:lnSpc>
                <a:spcPct val="90000"/>
              </a:lnSpc>
            </a:pPr>
            <a:r>
              <a:rPr lang="en-US" sz="1600" dirty="0" smtClean="0"/>
              <a:t>Richard Blumenthal and Edward Markey</a:t>
            </a:r>
            <a:endParaRPr lang="en-US" sz="1600" dirty="0"/>
          </a:p>
        </p:txBody>
      </p:sp>
    </p:spTree>
    <p:extLst>
      <p:ext uri="{BB962C8B-B14F-4D97-AF65-F5344CB8AC3E}">
        <p14:creationId xmlns:p14="http://schemas.microsoft.com/office/powerpoint/2010/main" val="1972996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1600" dirty="0" smtClean="0"/>
              <a:t>[1] </a:t>
            </a:r>
            <a:r>
              <a:rPr lang="en-US" sz="1600" dirty="0">
                <a:hlinkClick r:id="rId3"/>
              </a:rPr>
              <a:t>http://www.wired.com/2015/07/hackers-remotely-kill-jeep-highway</a:t>
            </a:r>
            <a:r>
              <a:rPr lang="en-US" sz="1600" dirty="0" smtClean="0">
                <a:hlinkClick r:id="rId3"/>
              </a:rPr>
              <a:t>/</a:t>
            </a:r>
            <a:r>
              <a:rPr lang="en-US" sz="1600" dirty="0" smtClean="0"/>
              <a:t> (last accessed 21 Sept 2015)</a:t>
            </a:r>
          </a:p>
          <a:p>
            <a:pPr marL="0" indent="0">
              <a:buNone/>
            </a:pPr>
            <a:r>
              <a:rPr lang="en-US" sz="1600" dirty="0" smtClean="0"/>
              <a:t>[2] </a:t>
            </a:r>
            <a:r>
              <a:rPr lang="en-US" sz="1600" dirty="0">
                <a:hlinkClick r:id="rId4"/>
              </a:rPr>
              <a:t>http://www.washingtonpost.com/news/morning-mix/wp/2015/07/22/car-hacking-just-got-real-hackers-disable-suv-on-busy-highway</a:t>
            </a:r>
            <a:r>
              <a:rPr lang="en-US" sz="1600" dirty="0" smtClean="0">
                <a:hlinkClick r:id="rId4"/>
              </a:rPr>
              <a:t>/</a:t>
            </a:r>
            <a:r>
              <a:rPr lang="en-US" sz="1600" dirty="0" smtClean="0"/>
              <a:t> (last accessed 21 Sept 2015)</a:t>
            </a:r>
          </a:p>
          <a:p>
            <a:pPr marL="0" indent="0">
              <a:buNone/>
            </a:pPr>
            <a:r>
              <a:rPr lang="en-US" sz="1600" dirty="0" smtClean="0"/>
              <a:t>[3] </a:t>
            </a:r>
            <a:r>
              <a:rPr lang="en-US" sz="1600" dirty="0">
                <a:hlinkClick r:id="rId5"/>
              </a:rPr>
              <a:t>http://</a:t>
            </a:r>
            <a:r>
              <a:rPr lang="en-US" sz="1600" dirty="0" smtClean="0">
                <a:hlinkClick r:id="rId5"/>
              </a:rPr>
              <a:t>www.autospies.com/images/users/Agent00R/main/jeep_wrangler_uconnect.jpg</a:t>
            </a:r>
            <a:r>
              <a:rPr lang="en-US" sz="1600" dirty="0" smtClean="0"/>
              <a:t> </a:t>
            </a:r>
            <a:r>
              <a:rPr lang="en-US" sz="1600" dirty="0"/>
              <a:t>(last accessed 21 Sept 2015</a:t>
            </a:r>
            <a:r>
              <a:rPr lang="en-US" sz="1600" dirty="0" smtClean="0"/>
              <a:t>)</a:t>
            </a:r>
          </a:p>
          <a:p>
            <a:pPr marL="0" indent="0">
              <a:buNone/>
            </a:pPr>
            <a:r>
              <a:rPr lang="en-US" sz="1600" dirty="0" smtClean="0"/>
              <a:t>[4] </a:t>
            </a:r>
            <a:r>
              <a:rPr lang="en-US" sz="1600" dirty="0">
                <a:hlinkClick r:id="rId6"/>
              </a:rPr>
              <a:t>http://</a:t>
            </a:r>
            <a:r>
              <a:rPr lang="en-US" sz="1600" dirty="0" smtClean="0">
                <a:hlinkClick r:id="rId6"/>
              </a:rPr>
              <a:t>techaeris.com/wp-content/uploads/2015/07/Charlie-Miller-Chris-Valasek-400x225.jpg</a:t>
            </a:r>
            <a:r>
              <a:rPr lang="en-US" sz="1600" dirty="0" smtClean="0"/>
              <a:t> </a:t>
            </a:r>
            <a:r>
              <a:rPr lang="en-US" sz="1600" dirty="0"/>
              <a:t>(last accessed 21 Sept 2015</a:t>
            </a:r>
            <a:r>
              <a:rPr lang="en-US" sz="1600" dirty="0" smtClean="0"/>
              <a:t>)</a:t>
            </a:r>
          </a:p>
          <a:p>
            <a:pPr marL="0" indent="0">
              <a:buNone/>
            </a:pPr>
            <a:r>
              <a:rPr lang="en-US" sz="1600" dirty="0" smtClean="0"/>
              <a:t>[5] </a:t>
            </a:r>
            <a:r>
              <a:rPr lang="en-US" sz="1600" dirty="0">
                <a:hlinkClick r:id="rId7"/>
              </a:rPr>
              <a:t>http://</a:t>
            </a:r>
            <a:r>
              <a:rPr lang="en-US" sz="1600" dirty="0" smtClean="0">
                <a:hlinkClick r:id="rId7"/>
              </a:rPr>
              <a:t>www.businessinsider.com/fiat-chrysler-recalls-14m-vehicles-after-wired-car-hacking-story-2015-7?op=1</a:t>
            </a:r>
            <a:r>
              <a:rPr lang="en-US" sz="1600" dirty="0" smtClean="0"/>
              <a:t> (last accessed 21 Sept 2015)</a:t>
            </a:r>
          </a:p>
          <a:p>
            <a:pPr marL="0" indent="0">
              <a:buNone/>
            </a:pPr>
            <a:r>
              <a:rPr lang="en-US" sz="1600" dirty="0" smtClean="0"/>
              <a:t>[6] </a:t>
            </a:r>
            <a:r>
              <a:rPr lang="en-US" sz="1600" dirty="0">
                <a:hlinkClick r:id="rId8"/>
              </a:rPr>
              <a:t>https://blog.kaspersky.com/blackhat-jeep-cherokee-hack-explained/9493</a:t>
            </a:r>
            <a:r>
              <a:rPr lang="en-US" sz="1600" dirty="0" smtClean="0">
                <a:hlinkClick r:id="rId8"/>
              </a:rPr>
              <a:t>/</a:t>
            </a:r>
            <a:r>
              <a:rPr lang="en-US" sz="1600" dirty="0" smtClean="0"/>
              <a:t> (last accessed 21 Sept 2015)</a:t>
            </a:r>
          </a:p>
          <a:p>
            <a:pPr marL="0" indent="0">
              <a:buNone/>
            </a:pPr>
            <a:r>
              <a:rPr lang="en-US" sz="1600" dirty="0" smtClean="0"/>
              <a:t>[7] </a:t>
            </a:r>
            <a:r>
              <a:rPr lang="en-US" sz="1600" dirty="0">
                <a:hlinkClick r:id="rId9"/>
              </a:rPr>
              <a:t>http://</a:t>
            </a:r>
            <a:r>
              <a:rPr lang="en-US" sz="1600" dirty="0" smtClean="0">
                <a:hlinkClick r:id="rId9"/>
              </a:rPr>
              <a:t>www.blumenthal.senate.gov/newsroom/press/release/blumenthal-markey-continue-investigation-of-automotive-cybersecurity-and-privacy-practices</a:t>
            </a:r>
            <a:r>
              <a:rPr lang="en-US" sz="1600" dirty="0" smtClean="0"/>
              <a:t> </a:t>
            </a:r>
            <a:r>
              <a:rPr lang="en-US" sz="1600" dirty="0"/>
              <a:t>(last accessed 21 Sept 2015</a:t>
            </a:r>
            <a:r>
              <a:rPr lang="en-US" sz="1600" dirty="0" smtClean="0"/>
              <a:t>)</a:t>
            </a:r>
          </a:p>
          <a:p>
            <a:pPr marL="0" indent="0">
              <a:buNone/>
            </a:pPr>
            <a:r>
              <a:rPr lang="en-US" sz="1600" dirty="0" smtClean="0"/>
              <a:t>[8] </a:t>
            </a:r>
            <a:r>
              <a:rPr lang="en-US" sz="1600" dirty="0">
                <a:hlinkClick r:id="rId10"/>
              </a:rPr>
              <a:t>http://</a:t>
            </a:r>
            <a:r>
              <a:rPr lang="en-US" sz="1600" dirty="0" smtClean="0">
                <a:hlinkClick r:id="rId10"/>
              </a:rPr>
              <a:t>www.autonews.com/apps/pbcsi.dll/storyimage/CA/20150820/OEM02/150829989/V2/0/V2-150829989.jpg</a:t>
            </a:r>
            <a:r>
              <a:rPr lang="en-US" sz="1600" dirty="0" smtClean="0"/>
              <a:t> (last accessed 21 Sept 2015)</a:t>
            </a:r>
          </a:p>
          <a:p>
            <a:pPr marL="0" indent="0">
              <a:buNone/>
            </a:pPr>
            <a:r>
              <a:rPr lang="en-US" sz="1600" dirty="0"/>
              <a:t>[9] </a:t>
            </a:r>
            <a:r>
              <a:rPr lang="en-US" sz="1600" dirty="0">
                <a:hlinkClick r:id="rId11"/>
              </a:rPr>
              <a:t>http://</a:t>
            </a:r>
            <a:r>
              <a:rPr lang="en-US" sz="1600" dirty="0" smtClean="0">
                <a:hlinkClick r:id="rId11"/>
              </a:rPr>
              <a:t>blogs-images.forbes.com/andygreenberg/files/2014/04/carhack-e1396974944366.jpg</a:t>
            </a:r>
            <a:r>
              <a:rPr lang="en-US" sz="1600" dirty="0" smtClean="0"/>
              <a:t> (last accessed 22 Sept 2015)</a:t>
            </a:r>
            <a:endParaRPr lang="en-US" sz="1600"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Joshua Keller</a:t>
            </a:r>
            <a:endParaRPr lang="en-US" sz="1400" dirty="0">
              <a:solidFill>
                <a:schemeClr val="tx1"/>
              </a:solidFill>
              <a:latin typeface="+mj-lt"/>
            </a:endParaRPr>
          </a:p>
        </p:txBody>
      </p:sp>
    </p:spTree>
    <p:extLst>
      <p:ext uri="{BB962C8B-B14F-4D97-AF65-F5344CB8AC3E}">
        <p14:creationId xmlns:p14="http://schemas.microsoft.com/office/powerpoint/2010/main" val="24432261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Cyberforensics</a:t>
            </a:r>
            <a:endParaRPr lang="en-US" dirty="0"/>
          </a:p>
        </p:txBody>
      </p:sp>
      <p:sp>
        <p:nvSpPr>
          <p:cNvPr id="3" name="Content Placeholder 2"/>
          <p:cNvSpPr>
            <a:spLocks noGrp="1"/>
          </p:cNvSpPr>
          <p:nvPr>
            <p:ph sz="half" idx="1"/>
          </p:nvPr>
        </p:nvSpPr>
        <p:spPr/>
        <p:txBody>
          <a:bodyPr/>
          <a:lstStyle/>
          <a:p>
            <a:r>
              <a:rPr lang="en-US" dirty="0" smtClean="0"/>
              <a:t>Nowadays increasing amounts of data stored on computers</a:t>
            </a:r>
          </a:p>
          <a:p>
            <a:r>
              <a:rPr lang="en-US" dirty="0" smtClean="0"/>
              <a:t>Many tools and techniques have been created to recover and quickly find data on hard disks.</a:t>
            </a:r>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Thomas Sellie-Lund</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Autopsy </a:t>
            </a:r>
            <a:r>
              <a:rPr lang="en-US" sz="1200" smtClean="0"/>
              <a:t>Login Screen: </a:t>
            </a:r>
            <a:r>
              <a:rPr lang="en-US" sz="1200" smtClean="0">
                <a:hlinkClick r:id="rId3"/>
              </a:rPr>
              <a:t>www.sleuthkit.org</a:t>
            </a:r>
            <a:r>
              <a:rPr lang="en-US" sz="1200" smtClean="0"/>
              <a:t> </a:t>
            </a:r>
            <a:endParaRPr lang="en-US" sz="1200" dirty="0">
              <a:solidFill>
                <a:schemeClr val="tx1"/>
              </a:solidFill>
            </a:endParaRPr>
          </a:p>
        </p:txBody>
      </p:sp>
      <p:pic>
        <p:nvPicPr>
          <p:cNvPr id="10" name="Picture 9"/>
          <p:cNvPicPr>
            <a:picLocks noChangeAspect="1"/>
          </p:cNvPicPr>
          <p:nvPr/>
        </p:nvPicPr>
        <p:blipFill>
          <a:blip r:embed="rId4"/>
          <a:stretch>
            <a:fillRect/>
          </a:stretch>
        </p:blipFill>
        <p:spPr>
          <a:xfrm>
            <a:off x="4419600" y="1947181"/>
            <a:ext cx="4191000" cy="2705100"/>
          </a:xfrm>
          <a:prstGeom prst="rect">
            <a:avLst/>
          </a:prstGeom>
        </p:spPr>
      </p:pic>
    </p:spTree>
    <p:extLst>
      <p:ext uri="{BB962C8B-B14F-4D97-AF65-F5344CB8AC3E}">
        <p14:creationId xmlns:p14="http://schemas.microsoft.com/office/powerpoint/2010/main" val="30112528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recovery</a:t>
            </a:r>
            <a:endParaRPr lang="en-US" dirty="0"/>
          </a:p>
        </p:txBody>
      </p:sp>
      <p:sp>
        <p:nvSpPr>
          <p:cNvPr id="3" name="Content Placeholder 2"/>
          <p:cNvSpPr>
            <a:spLocks noGrp="1"/>
          </p:cNvSpPr>
          <p:nvPr>
            <p:ph idx="1"/>
          </p:nvPr>
        </p:nvSpPr>
        <p:spPr/>
        <p:txBody>
          <a:bodyPr/>
          <a:lstStyle/>
          <a:p>
            <a:r>
              <a:rPr lang="en-US" dirty="0" smtClean="0"/>
              <a:t>“Permanently Deleted” files are not truly deleted</a:t>
            </a:r>
          </a:p>
          <a:p>
            <a:pPr lvl="1"/>
            <a:r>
              <a:rPr lang="en-US" dirty="0" smtClean="0"/>
              <a:t>Save processing time</a:t>
            </a:r>
          </a:p>
          <a:p>
            <a:pPr lvl="1"/>
            <a:r>
              <a:rPr lang="en-US" dirty="0" smtClean="0"/>
              <a:t>Can be recovered</a:t>
            </a:r>
          </a:p>
          <a:p>
            <a:r>
              <a:rPr lang="en-US" dirty="0" smtClean="0"/>
              <a:t>Protection can be provided thru “shredding” programs</a:t>
            </a:r>
          </a:p>
          <a:p>
            <a:pPr lvl="1"/>
            <a:r>
              <a:rPr lang="en-US" dirty="0" smtClean="0"/>
              <a:t>Linux built in “shred”</a:t>
            </a:r>
          </a:p>
          <a:p>
            <a:pPr lvl="1"/>
            <a:r>
              <a:rPr lang="en-US" dirty="0" smtClean="0"/>
              <a:t>Provided with some antivirus suites</a:t>
            </a:r>
          </a:p>
          <a:p>
            <a:pPr lvl="1"/>
            <a:r>
              <a:rPr lang="en-US" dirty="0" smtClean="0"/>
              <a:t>Can be defeated thru sophisticated hardware</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Thomas Sellie-Lund</a:t>
            </a:r>
            <a:endParaRPr lang="en-US" sz="1400" dirty="0">
              <a:solidFill>
                <a:schemeClr val="tx1"/>
              </a:solidFill>
              <a:latin typeface="+mj-lt"/>
            </a:endParaRPr>
          </a:p>
        </p:txBody>
      </p:sp>
    </p:spTree>
    <p:extLst>
      <p:ext uri="{BB962C8B-B14F-4D97-AF65-F5344CB8AC3E}">
        <p14:creationId xmlns:p14="http://schemas.microsoft.com/office/powerpoint/2010/main" val="881656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lstStyle/>
          <a:p>
            <a:r>
              <a:rPr lang="en-US" dirty="0" smtClean="0"/>
              <a:t>Large Amount of Data Recovered</a:t>
            </a:r>
          </a:p>
          <a:p>
            <a:pPr lvl="1"/>
            <a:r>
              <a:rPr lang="en-US" dirty="0" smtClean="0"/>
              <a:t>Hand analysis could take too long</a:t>
            </a:r>
          </a:p>
          <a:p>
            <a:pPr lvl="1"/>
            <a:r>
              <a:rPr lang="en-US" dirty="0" smtClean="0"/>
              <a:t>Need for tools to automate data finding</a:t>
            </a:r>
          </a:p>
          <a:p>
            <a:r>
              <a:rPr lang="en-US" dirty="0" smtClean="0"/>
              <a:t>Variety of tools exist</a:t>
            </a:r>
          </a:p>
          <a:p>
            <a:pPr lvl="1"/>
            <a:r>
              <a:rPr lang="en-US" dirty="0" smtClean="0"/>
              <a:t>Bulk Extractor</a:t>
            </a:r>
          </a:p>
          <a:p>
            <a:pPr lvl="1"/>
            <a:r>
              <a:rPr lang="en-US" dirty="0" smtClean="0"/>
              <a:t>Scalpel</a:t>
            </a:r>
          </a:p>
          <a:p>
            <a:r>
              <a:rPr lang="en-US" dirty="0" smtClean="0"/>
              <a:t>Automatically create pattern-matched lists</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Thomas Sellie-Lund</a:t>
            </a:r>
            <a:endParaRPr lang="en-US" sz="1400" dirty="0">
              <a:solidFill>
                <a:schemeClr val="tx1"/>
              </a:solidFill>
              <a:latin typeface="+mj-lt"/>
            </a:endParaRPr>
          </a:p>
        </p:txBody>
      </p:sp>
    </p:spTree>
    <p:extLst>
      <p:ext uri="{BB962C8B-B14F-4D97-AF65-F5344CB8AC3E}">
        <p14:creationId xmlns:p14="http://schemas.microsoft.com/office/powerpoint/2010/main" val="2898385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Data, even on your own disk, is recoverable</a:t>
            </a:r>
          </a:p>
          <a:p>
            <a:r>
              <a:rPr lang="en-US" dirty="0" smtClean="0"/>
              <a:t>Sophisticated tools exist to recover, analyze, and report data</a:t>
            </a:r>
          </a:p>
          <a:p>
            <a:r>
              <a:rPr lang="en-US" dirty="0" smtClean="0"/>
              <a:t>Everything you store on your computer is findable reasonably quickly.</a:t>
            </a:r>
          </a:p>
          <a:p>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Thomas Sellie-Lund</a:t>
            </a:r>
            <a:endParaRPr lang="en-US" sz="1400" dirty="0">
              <a:solidFill>
                <a:schemeClr val="tx1"/>
              </a:solidFill>
              <a:latin typeface="+mj-lt"/>
            </a:endParaRPr>
          </a:p>
        </p:txBody>
      </p:sp>
    </p:spTree>
    <p:extLst>
      <p:ext uri="{BB962C8B-B14F-4D97-AF65-F5344CB8AC3E}">
        <p14:creationId xmlns:p14="http://schemas.microsoft.com/office/powerpoint/2010/main" val="3957849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[1] </a:t>
            </a:r>
            <a:r>
              <a:rPr lang="en-US" dirty="0" smtClean="0">
                <a:hlinkClick r:id="rId2"/>
              </a:rPr>
              <a:t>http</a:t>
            </a:r>
            <a:r>
              <a:rPr lang="en-US" dirty="0">
                <a:hlinkClick r:id="rId2"/>
              </a:rPr>
              <a:t>://www.sleuthkit.org/autopsy/v2</a:t>
            </a:r>
            <a:r>
              <a:rPr lang="en-US" dirty="0" smtClean="0">
                <a:hlinkClick r:id="rId2"/>
              </a:rPr>
              <a:t>/</a:t>
            </a:r>
            <a:r>
              <a:rPr lang="en-US" dirty="0" smtClean="0"/>
              <a:t> Accessed 9/21/2015</a:t>
            </a:r>
          </a:p>
          <a:p>
            <a:pPr marL="0" indent="0">
              <a:buNone/>
            </a:pPr>
            <a:r>
              <a:rPr lang="en-US" dirty="0" smtClean="0"/>
              <a:t>[2] </a:t>
            </a:r>
            <a:r>
              <a:rPr lang="en-US" dirty="0">
                <a:hlinkClick r:id="rId3"/>
              </a:rPr>
              <a:t>http://</a:t>
            </a:r>
            <a:r>
              <a:rPr lang="en-US" dirty="0" smtClean="0">
                <a:hlinkClick r:id="rId3"/>
              </a:rPr>
              <a:t>linux.die.net/man/1/shred</a:t>
            </a:r>
            <a:r>
              <a:rPr lang="en-US" dirty="0" smtClean="0"/>
              <a:t> </a:t>
            </a:r>
            <a:r>
              <a:rPr lang="en-US" dirty="0"/>
              <a:t>Accessed 9/21/2015</a:t>
            </a:r>
            <a:endParaRPr lang="en-US" dirty="0" smtClean="0"/>
          </a:p>
          <a:p>
            <a:pPr marL="0" indent="0">
              <a:buNone/>
            </a:pPr>
            <a:r>
              <a:rPr lang="en-US" dirty="0" smtClean="0"/>
              <a:t>[</a:t>
            </a:r>
            <a:r>
              <a:rPr lang="en-US" dirty="0"/>
              <a:t>3</a:t>
            </a:r>
            <a:r>
              <a:rPr lang="en-US" dirty="0" smtClean="0"/>
              <a:t>] </a:t>
            </a:r>
            <a:r>
              <a:rPr lang="en-US" dirty="0"/>
              <a:t>Data Recovery from Magnetic Media Using Magnetic Force Microscopy, Terry R Ferret, West Virginia University, http://csee.wvu.edu/~ferrett/thesis/Ferrett_Terry_thesis.pdf </a:t>
            </a:r>
            <a:endParaRPr lang="en-US" dirty="0" smtClean="0"/>
          </a:p>
          <a:p>
            <a:pPr marL="0" indent="0">
              <a:buNone/>
            </a:pPr>
            <a:r>
              <a:rPr lang="en-US" dirty="0" smtClean="0"/>
              <a:t>[4] </a:t>
            </a:r>
            <a:r>
              <a:rPr lang="en-US" dirty="0"/>
              <a:t>Bulk Extractor 1.4 Users Manual </a:t>
            </a:r>
            <a:r>
              <a:rPr lang="en-US" dirty="0">
                <a:hlinkClick r:id="rId4"/>
              </a:rPr>
              <a:t>http://</a:t>
            </a:r>
            <a:r>
              <a:rPr lang="en-US" dirty="0" smtClean="0">
                <a:hlinkClick r:id="rId4"/>
              </a:rPr>
              <a:t>digitalcorpora.org/downloads/bulk_extractor/BEUsersManual.pdf</a:t>
            </a:r>
            <a:r>
              <a:rPr lang="en-US" dirty="0" smtClean="0"/>
              <a:t> Accessed 9/21/2015</a:t>
            </a:r>
          </a:p>
          <a:p>
            <a:pPr marL="0" indent="0">
              <a:buNone/>
            </a:pPr>
            <a:r>
              <a:rPr lang="en-US" dirty="0" smtClean="0"/>
              <a:t>[5] </a:t>
            </a:r>
            <a:r>
              <a:rPr lang="en-US" dirty="0"/>
              <a:t>Scalpel Readme </a:t>
            </a:r>
            <a:r>
              <a:rPr lang="en-US" dirty="0">
                <a:hlinkClick r:id="rId5"/>
              </a:rPr>
              <a:t>https://</a:t>
            </a:r>
            <a:r>
              <a:rPr lang="en-US" dirty="0" smtClean="0">
                <a:hlinkClick r:id="rId5"/>
              </a:rPr>
              <a:t>github.com/sleuthkit/scalpel/blob/master/README</a:t>
            </a:r>
            <a:r>
              <a:rPr lang="en-US" dirty="0" smtClean="0"/>
              <a:t> Accessed 9/21/2015</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Thomas Sellie-Lund</a:t>
            </a:r>
            <a:endParaRPr lang="en-US" sz="1400" dirty="0">
              <a:solidFill>
                <a:schemeClr val="tx1"/>
              </a:solidFill>
              <a:latin typeface="+mj-lt"/>
            </a:endParaRPr>
          </a:p>
        </p:txBody>
      </p:sp>
    </p:spTree>
    <p:extLst>
      <p:ext uri="{BB962C8B-B14F-4D97-AF65-F5344CB8AC3E}">
        <p14:creationId xmlns:p14="http://schemas.microsoft.com/office/powerpoint/2010/main" val="34334747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Hacking team hacked!</a:t>
            </a:r>
            <a:endParaRPr lang="en-US" dirty="0"/>
          </a:p>
        </p:txBody>
      </p:sp>
      <p:sp>
        <p:nvSpPr>
          <p:cNvPr id="3" name="Content Placeholder 2"/>
          <p:cNvSpPr>
            <a:spLocks noGrp="1"/>
          </p:cNvSpPr>
          <p:nvPr>
            <p:ph sz="half" idx="1"/>
          </p:nvPr>
        </p:nvSpPr>
        <p:spPr/>
        <p:txBody>
          <a:bodyPr/>
          <a:lstStyle/>
          <a:p>
            <a:r>
              <a:rPr lang="en-US" dirty="0" smtClean="0"/>
              <a:t>Hacking Team</a:t>
            </a:r>
          </a:p>
          <a:p>
            <a:pPr lvl="1"/>
            <a:r>
              <a:rPr lang="en-US" dirty="0" smtClean="0"/>
              <a:t>Milan, Italy. </a:t>
            </a:r>
          </a:p>
          <a:p>
            <a:pPr lvl="1"/>
            <a:r>
              <a:rPr lang="en-US" dirty="0" smtClean="0"/>
              <a:t>Found in 2003</a:t>
            </a:r>
          </a:p>
          <a:p>
            <a:pPr lvl="1"/>
            <a:r>
              <a:rPr lang="en-US" dirty="0" smtClean="0"/>
              <a:t>Surveillance technology provider</a:t>
            </a:r>
          </a:p>
          <a:p>
            <a:r>
              <a:rPr lang="en-US" dirty="0" smtClean="0"/>
              <a:t>Got hacked on July 5 2015</a:t>
            </a:r>
          </a:p>
          <a:p>
            <a:pPr lvl="1"/>
            <a:r>
              <a:rPr lang="en-US" dirty="0" smtClean="0"/>
              <a:t>415 GB data was compromised</a:t>
            </a:r>
          </a:p>
          <a:p>
            <a:pPr lvl="1"/>
            <a:r>
              <a:rPr lang="en-US" dirty="0" smtClean="0"/>
              <a:t>Including emails, customer files, and source code</a:t>
            </a:r>
          </a:p>
          <a:p>
            <a:pPr lvl="1"/>
            <a:r>
              <a:rPr lang="en-US" sz="1600" dirty="0"/>
              <a:t>Advanced persist thread.</a:t>
            </a:r>
          </a:p>
          <a:p>
            <a:pPr lvl="1"/>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Ruofan Ding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&lt;http://</a:t>
            </a:r>
            <a:r>
              <a:rPr lang="en-US" sz="1200" dirty="0" err="1"/>
              <a:t>www.csoonline.com</a:t>
            </a:r>
            <a:r>
              <a:rPr lang="en-US" sz="1200" dirty="0"/>
              <a:t>/article/2943968/data-breach/hacking-team-hacked-attackers-claim-400gb-in-dumped-data.html&gt;</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4419600" y="1352551"/>
            <a:ext cx="4584245" cy="3165312"/>
          </a:xfrm>
          <a:prstGeom prst="rect">
            <a:avLst/>
          </a:prstGeom>
        </p:spPr>
      </p:pic>
    </p:spTree>
    <p:extLst>
      <p:ext uri="{BB962C8B-B14F-4D97-AF65-F5344CB8AC3E}">
        <p14:creationId xmlns:p14="http://schemas.microsoft.com/office/powerpoint/2010/main" val="16672447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GB source code leaked</a:t>
            </a:r>
            <a:endParaRPr lang="en-US" dirty="0"/>
          </a:p>
        </p:txBody>
      </p:sp>
      <p:sp>
        <p:nvSpPr>
          <p:cNvPr id="3" name="Content Placeholder 2"/>
          <p:cNvSpPr>
            <a:spLocks noGrp="1"/>
          </p:cNvSpPr>
          <p:nvPr>
            <p:ph sz="half" idx="1"/>
          </p:nvPr>
        </p:nvSpPr>
        <p:spPr/>
        <p:txBody>
          <a:bodyPr>
            <a:normAutofit/>
          </a:bodyPr>
          <a:lstStyle/>
          <a:p>
            <a:r>
              <a:rPr lang="en-US" dirty="0" smtClean="0"/>
              <a:t>Types</a:t>
            </a:r>
          </a:p>
          <a:p>
            <a:pPr lvl="1"/>
            <a:r>
              <a:rPr lang="en-US" dirty="0"/>
              <a:t>Remote control system</a:t>
            </a:r>
          </a:p>
          <a:p>
            <a:pPr lvl="1"/>
            <a:r>
              <a:rPr lang="en-US" dirty="0"/>
              <a:t>0 day </a:t>
            </a:r>
            <a:r>
              <a:rPr lang="en-US" dirty="0" smtClean="0"/>
              <a:t>exploit</a:t>
            </a:r>
            <a:endParaRPr lang="en-US" dirty="0"/>
          </a:p>
          <a:p>
            <a:pPr lvl="1"/>
            <a:r>
              <a:rPr lang="en-US" dirty="0" smtClean="0"/>
              <a:t>Rootkits</a:t>
            </a:r>
          </a:p>
          <a:p>
            <a:pPr marL="205768" lvl="1" indent="0">
              <a:buNone/>
            </a:pPr>
            <a:endParaRPr lang="en-US" dirty="0" smtClean="0"/>
          </a:p>
          <a:p>
            <a:pPr marL="205767" lvl="1">
              <a:spcBef>
                <a:spcPts val="1200"/>
              </a:spcBef>
              <a:buFont typeface="Arial" pitchFamily="34" charset="0"/>
              <a:buChar char="•"/>
            </a:pPr>
            <a:r>
              <a:rPr lang="en-US" dirty="0"/>
              <a:t>Platforms</a:t>
            </a:r>
            <a:r>
              <a:rPr lang="en-US" dirty="0" smtClean="0"/>
              <a:t>:</a:t>
            </a:r>
          </a:p>
          <a:p>
            <a:pPr marL="205768" lvl="1" indent="0">
              <a:buNone/>
            </a:pPr>
            <a:r>
              <a:rPr lang="en-US" dirty="0" smtClean="0"/>
              <a:t>Windows, Linux, OSX, Android, IOS, Blackberry</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Ruofan Ding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a:t>
            </a:r>
            <a:r>
              <a:rPr lang="en-US" sz="1200" dirty="0" err="1" smtClean="0"/>
              <a:t>ht.transparencytoolkit.org</a:t>
            </a:r>
            <a:endParaRPr lang="en-US" sz="1200" dirty="0" smtClean="0"/>
          </a:p>
        </p:txBody>
      </p:sp>
      <p:pic>
        <p:nvPicPr>
          <p:cNvPr id="11" name="Picture 10" descr="Screen Shot 2015-09-19 at 5.02.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200" y="966222"/>
            <a:ext cx="4932496" cy="3764039"/>
          </a:xfrm>
          <a:prstGeom prst="rect">
            <a:avLst/>
          </a:prstGeom>
        </p:spPr>
      </p:pic>
    </p:spTree>
    <p:extLst>
      <p:ext uri="{BB962C8B-B14F-4D97-AF65-F5344CB8AC3E}">
        <p14:creationId xmlns:p14="http://schemas.microsoft.com/office/powerpoint/2010/main" val="33575037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AND CUSTOMER FILES</a:t>
            </a:r>
            <a:endParaRPr lang="en-US" dirty="0"/>
          </a:p>
        </p:txBody>
      </p:sp>
      <p:sp>
        <p:nvSpPr>
          <p:cNvPr id="3" name="Content Placeholder 2"/>
          <p:cNvSpPr>
            <a:spLocks noGrp="1"/>
          </p:cNvSpPr>
          <p:nvPr>
            <p:ph sz="half" idx="1"/>
          </p:nvPr>
        </p:nvSpPr>
        <p:spPr/>
        <p:txBody>
          <a:bodyPr/>
          <a:lstStyle/>
          <a:p>
            <a:pPr marL="0" indent="0">
              <a:buNone/>
            </a:pPr>
            <a:endParaRPr lang="en-US" dirty="0" smtClean="0"/>
          </a:p>
          <a:p>
            <a:r>
              <a:rPr lang="en-US" dirty="0" smtClean="0"/>
              <a:t>Countries involved : </a:t>
            </a:r>
            <a:r>
              <a:rPr lang="en-US" b="1" dirty="0" smtClean="0"/>
              <a:t>47</a:t>
            </a:r>
          </a:p>
          <a:p>
            <a:r>
              <a:rPr lang="en-US" dirty="0" smtClean="0"/>
              <a:t>Total revenue: Euro</a:t>
            </a:r>
            <a:r>
              <a:rPr lang="en-US" b="1" dirty="0" smtClean="0"/>
              <a:t> 41,871,712</a:t>
            </a:r>
          </a:p>
          <a:p>
            <a:r>
              <a:rPr lang="en-US" dirty="0" smtClean="0"/>
              <a:t>US government organizations  and agencies: FBI, DEA, DOD</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Ruofan Ding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a:t>
            </a:r>
            <a:r>
              <a:rPr lang="en-US" sz="1200" dirty="0" err="1"/>
              <a:t>docs.google.com</a:t>
            </a:r>
            <a:r>
              <a:rPr lang="en-US" sz="1200" dirty="0"/>
              <a:t>/spreadsheets/d/1xBcnB8mPYrDh062XNtSjlPe_t7Agjdjpk_pnpz0sJgc/</a:t>
            </a:r>
            <a:r>
              <a:rPr lang="en-US" sz="1200" dirty="0" err="1"/>
              <a:t>pub?output</a:t>
            </a:r>
            <a:r>
              <a:rPr lang="en-US" sz="1200" dirty="0"/>
              <a:t>=</a:t>
            </a:r>
            <a:r>
              <a:rPr lang="en-US" sz="1200" dirty="0" err="1"/>
              <a:t>xlsx</a:t>
            </a:r>
            <a:endParaRPr lang="en-US" sz="1200" dirty="0">
              <a:solidFill>
                <a:schemeClr val="tx1"/>
              </a:solidFill>
            </a:endParaRPr>
          </a:p>
        </p:txBody>
      </p:sp>
      <p:pic>
        <p:nvPicPr>
          <p:cNvPr id="9" name="Picture 8" descr="Screen Shot 2015-09-19 at 5.21.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725" y="1153771"/>
            <a:ext cx="4673275" cy="3340124"/>
          </a:xfrm>
          <a:prstGeom prst="rect">
            <a:avLst/>
          </a:prstGeom>
        </p:spPr>
      </p:pic>
      <p:sp>
        <p:nvSpPr>
          <p:cNvPr id="11" name="TextBox 10"/>
          <p:cNvSpPr txBox="1"/>
          <p:nvPr/>
        </p:nvSpPr>
        <p:spPr>
          <a:xfrm>
            <a:off x="5389942" y="4513287"/>
            <a:ext cx="3315397" cy="261610"/>
          </a:xfrm>
          <a:prstGeom prst="rect">
            <a:avLst/>
          </a:prstGeom>
          <a:noFill/>
        </p:spPr>
        <p:txBody>
          <a:bodyPr wrap="square" rtlCol="0">
            <a:spAutoFit/>
          </a:bodyPr>
          <a:lstStyle/>
          <a:p>
            <a:pPr>
              <a:lnSpc>
                <a:spcPct val="90000"/>
              </a:lnSpc>
            </a:pPr>
            <a:r>
              <a:rPr lang="en-US" sz="1200" dirty="0" smtClean="0"/>
              <a:t>Hacking team client overview list 2015_06_03</a:t>
            </a:r>
            <a:endParaRPr lang="en-US" sz="1200" dirty="0"/>
          </a:p>
        </p:txBody>
      </p:sp>
    </p:spTree>
    <p:extLst>
      <p:ext uri="{BB962C8B-B14F-4D97-AF65-F5344CB8AC3E}">
        <p14:creationId xmlns:p14="http://schemas.microsoft.com/office/powerpoint/2010/main" val="11440580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Spyware industry</a:t>
            </a:r>
            <a:endParaRPr lang="en-US" dirty="0"/>
          </a:p>
        </p:txBody>
      </p:sp>
      <p:sp>
        <p:nvSpPr>
          <p:cNvPr id="3" name="Content Placeholder 2"/>
          <p:cNvSpPr>
            <a:spLocks noGrp="1"/>
          </p:cNvSpPr>
          <p:nvPr>
            <p:ph sz="half" idx="1"/>
          </p:nvPr>
        </p:nvSpPr>
        <p:spPr>
          <a:xfrm>
            <a:off x="685799" y="1352551"/>
            <a:ext cx="3676375" cy="3352800"/>
          </a:xfrm>
        </p:spPr>
        <p:txBody>
          <a:bodyPr/>
          <a:lstStyle/>
          <a:p>
            <a:r>
              <a:rPr lang="en-US" dirty="0" smtClean="0"/>
              <a:t>Business-driven</a:t>
            </a:r>
          </a:p>
          <a:p>
            <a:r>
              <a:rPr lang="en-US" dirty="0" smtClean="0"/>
              <a:t>In fast growth industry with a big market</a:t>
            </a:r>
          </a:p>
          <a:p>
            <a:r>
              <a:rPr lang="en-US" dirty="0" smtClean="0"/>
              <a:t>Profitable</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Ruofan Ding</a:t>
            </a:r>
            <a:endParaRPr lang="en-US" sz="1400" dirty="0">
              <a:solidFill>
                <a:schemeClr val="tx1"/>
              </a:solidFill>
              <a:latin typeface="+mj-lt"/>
            </a:endParaRPr>
          </a:p>
        </p:txBody>
      </p:sp>
      <p:sp>
        <p:nvSpPr>
          <p:cNvPr id="8" name="TextBox 7"/>
          <p:cNvSpPr txBox="1"/>
          <p:nvPr/>
        </p:nvSpPr>
        <p:spPr>
          <a:xfrm>
            <a:off x="0" y="4726877"/>
            <a:ext cx="9144000" cy="400110"/>
          </a:xfrm>
          <a:prstGeom prst="rect">
            <a:avLst/>
          </a:prstGeom>
          <a:noFill/>
        </p:spPr>
        <p:txBody>
          <a:bodyPr wrap="square" rtlCol="0">
            <a:spAutoFit/>
          </a:bodyPr>
          <a:lstStyle/>
          <a:p>
            <a:pPr algn="r"/>
            <a:r>
              <a:rPr lang="en-US" sz="1000" dirty="0" smtClean="0">
                <a:hlinkClick r:id="rId3"/>
              </a:rPr>
              <a:t>http</a:t>
            </a:r>
            <a:r>
              <a:rPr lang="en-US" sz="1000" dirty="0">
                <a:hlinkClick r:id="rId3"/>
              </a:rPr>
              <a:t>://core0.staticworld.net/images/article/2015/07/ht_rcs_04-100595147-</a:t>
            </a:r>
            <a:r>
              <a:rPr lang="en-US" sz="1000" dirty="0" smtClean="0">
                <a:hlinkClick r:id="rId3"/>
              </a:rPr>
              <a:t>orig.jpg</a:t>
            </a:r>
            <a:endParaRPr lang="en-US" sz="1000" dirty="0" smtClean="0"/>
          </a:p>
          <a:p>
            <a:pPr algn="r"/>
            <a:endParaRPr lang="en-US" sz="1000" dirty="0">
              <a:solidFill>
                <a:schemeClr val="tx1"/>
              </a:solidFill>
            </a:endParaRPr>
          </a:p>
        </p:txBody>
      </p:sp>
      <p:pic>
        <p:nvPicPr>
          <p:cNvPr id="11" name="Picture 10" descr="ht_rcs_04-100595147-ori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348" y="680113"/>
            <a:ext cx="4366449" cy="4123868"/>
          </a:xfrm>
          <a:prstGeom prst="rect">
            <a:avLst/>
          </a:prstGeom>
        </p:spPr>
      </p:pic>
    </p:spTree>
    <p:extLst>
      <p:ext uri="{BB962C8B-B14F-4D97-AF65-F5344CB8AC3E}">
        <p14:creationId xmlns:p14="http://schemas.microsoft.com/office/powerpoint/2010/main" val="14706505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pic>
        <p:nvPicPr>
          <p:cNvPr id="6" name="Picture 5"/>
          <p:cNvPicPr>
            <a:picLocks noChangeAspect="1"/>
          </p:cNvPicPr>
          <p:nvPr/>
        </p:nvPicPr>
        <p:blipFill>
          <a:blip r:embed="rId3"/>
          <a:stretch>
            <a:fillRect/>
          </a:stretch>
        </p:blipFill>
        <p:spPr>
          <a:xfrm>
            <a:off x="0" y="391667"/>
            <a:ext cx="3670300" cy="2857500"/>
          </a:xfrm>
          <a:prstGeom prst="rect">
            <a:avLst/>
          </a:prstGeom>
        </p:spPr>
      </p:pic>
      <p:pic>
        <p:nvPicPr>
          <p:cNvPr id="7" name="Picture 6"/>
          <p:cNvPicPr>
            <a:picLocks noChangeAspect="1"/>
          </p:cNvPicPr>
          <p:nvPr/>
        </p:nvPicPr>
        <p:blipFill>
          <a:blip r:embed="rId4"/>
          <a:stretch>
            <a:fillRect/>
          </a:stretch>
        </p:blipFill>
        <p:spPr>
          <a:xfrm>
            <a:off x="3454400" y="1509267"/>
            <a:ext cx="5689600" cy="3479800"/>
          </a:xfrm>
          <a:prstGeom prst="rect">
            <a:avLst/>
          </a:prstGeom>
        </p:spPr>
      </p:pic>
      <p:sp>
        <p:nvSpPr>
          <p:cNvPr id="9" name="TextBox 8"/>
          <p:cNvSpPr txBox="1"/>
          <p:nvPr/>
        </p:nvSpPr>
        <p:spPr>
          <a:xfrm>
            <a:off x="4387879" y="1149234"/>
            <a:ext cx="3822643" cy="346249"/>
          </a:xfrm>
          <a:prstGeom prst="rect">
            <a:avLst/>
          </a:prstGeom>
          <a:noFill/>
        </p:spPr>
        <p:txBody>
          <a:bodyPr wrap="none" rtlCol="0">
            <a:spAutoFit/>
          </a:bodyPr>
          <a:lstStyle/>
          <a:p>
            <a:pPr>
              <a:lnSpc>
                <a:spcPct val="90000"/>
              </a:lnSpc>
            </a:pPr>
            <a:r>
              <a:rPr lang="en-US" dirty="0"/>
              <a:t>http://</a:t>
            </a:r>
            <a:r>
              <a:rPr lang="en-US" dirty="0" err="1"/>
              <a:t>xkcd.com</a:t>
            </a:r>
            <a:r>
              <a:rPr lang="en-US" dirty="0"/>
              <a:t>/538/ (2010-11-14</a:t>
            </a:r>
            <a:r>
              <a:rPr lang="en-US" dirty="0" smtClean="0"/>
              <a:t>)</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677861" y="1352551"/>
            <a:ext cx="3860853" cy="3352800"/>
          </a:xfrm>
        </p:spPr>
        <p:txBody>
          <a:bodyPr/>
          <a:lstStyle/>
          <a:p>
            <a:r>
              <a:rPr lang="en-US" dirty="0" smtClean="0"/>
              <a:t>In </a:t>
            </a:r>
            <a:r>
              <a:rPr lang="en-US" dirty="0"/>
              <a:t>a grey </a:t>
            </a:r>
            <a:r>
              <a:rPr lang="en-US" dirty="0" smtClean="0"/>
              <a:t>area.</a:t>
            </a:r>
          </a:p>
          <a:p>
            <a:r>
              <a:rPr lang="en-US" dirty="0" smtClean="0"/>
              <a:t>Legal issue.</a:t>
            </a:r>
            <a:endParaRPr lang="en-US" dirty="0"/>
          </a:p>
          <a:p>
            <a:r>
              <a:rPr lang="en-US" dirty="0"/>
              <a:t>Has the potential to be used by terrorist and criminals</a:t>
            </a:r>
            <a:r>
              <a:rPr lang="en-US" dirty="0" smtClean="0"/>
              <a:t>.</a:t>
            </a:r>
            <a:endParaRPr lang="en-US" dirty="0"/>
          </a:p>
          <a:p>
            <a:pPr marL="0" indent="0">
              <a:buNone/>
            </a:pPr>
            <a:endParaRPr lang="en-US" dirty="0" smtClean="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Ruofan Ding</a:t>
            </a:r>
            <a:endParaRPr lang="en-US" sz="1400" dirty="0">
              <a:solidFill>
                <a:schemeClr val="tx1"/>
              </a:solidFill>
              <a:latin typeface="+mj-lt"/>
            </a:endParaRPr>
          </a:p>
        </p:txBody>
      </p:sp>
      <p:pic>
        <p:nvPicPr>
          <p:cNvPr id="8" name="Picture 7" descr="Screen Shot 2015-09-19 at 4.54.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665" y="1242486"/>
            <a:ext cx="4704143" cy="847996"/>
          </a:xfrm>
          <a:prstGeom prst="rect">
            <a:avLst/>
          </a:prstGeom>
        </p:spPr>
      </p:pic>
      <p:sp>
        <p:nvSpPr>
          <p:cNvPr id="9" name="TextBox 8"/>
          <p:cNvSpPr txBox="1"/>
          <p:nvPr/>
        </p:nvSpPr>
        <p:spPr>
          <a:xfrm>
            <a:off x="5264728" y="2079811"/>
            <a:ext cx="3121489" cy="483722"/>
          </a:xfrm>
          <a:prstGeom prst="rect">
            <a:avLst/>
          </a:prstGeom>
          <a:noFill/>
        </p:spPr>
        <p:txBody>
          <a:bodyPr wrap="square" rtlCol="0">
            <a:spAutoFit/>
          </a:bodyPr>
          <a:lstStyle/>
          <a:p>
            <a:pPr>
              <a:lnSpc>
                <a:spcPct val="90000"/>
              </a:lnSpc>
            </a:pPr>
            <a:r>
              <a:rPr lang="en-US" sz="1400" dirty="0" smtClean="0"/>
              <a:t>Hacking team  remote control system </a:t>
            </a:r>
          </a:p>
          <a:p>
            <a:pPr>
              <a:lnSpc>
                <a:spcPct val="90000"/>
              </a:lnSpc>
            </a:pPr>
            <a:r>
              <a:rPr lang="en-US" sz="1400" dirty="0" smtClean="0"/>
              <a:t>End user license agreement</a:t>
            </a:r>
            <a:endParaRPr lang="en-US" sz="1400" dirty="0"/>
          </a:p>
        </p:txBody>
      </p:sp>
      <p:sp>
        <p:nvSpPr>
          <p:cNvPr id="4" name="TextBox 3"/>
          <p:cNvSpPr txBox="1"/>
          <p:nvPr/>
        </p:nvSpPr>
        <p:spPr>
          <a:xfrm>
            <a:off x="816275" y="3375086"/>
            <a:ext cx="7184779" cy="651460"/>
          </a:xfrm>
          <a:prstGeom prst="rect">
            <a:avLst/>
          </a:prstGeom>
          <a:noFill/>
        </p:spPr>
        <p:txBody>
          <a:bodyPr wrap="none" rtlCol="0">
            <a:spAutoFit/>
          </a:bodyPr>
          <a:lstStyle/>
          <a:p>
            <a:pPr>
              <a:lnSpc>
                <a:spcPct val="90000"/>
              </a:lnSpc>
            </a:pPr>
            <a:r>
              <a:rPr lang="en-US" sz="2000" dirty="0"/>
              <a:t>Spyware industry needs more regulations and law enforcement.</a:t>
            </a:r>
          </a:p>
          <a:p>
            <a:pPr>
              <a:lnSpc>
                <a:spcPct val="90000"/>
              </a:lnSpc>
            </a:pPr>
            <a:endParaRPr lang="en-US" sz="2000" dirty="0"/>
          </a:p>
        </p:txBody>
      </p:sp>
      <p:sp>
        <p:nvSpPr>
          <p:cNvPr id="10" name="TextBox 9"/>
          <p:cNvSpPr txBox="1"/>
          <p:nvPr/>
        </p:nvSpPr>
        <p:spPr>
          <a:xfrm>
            <a:off x="0" y="4726877"/>
            <a:ext cx="9144000" cy="553998"/>
          </a:xfrm>
          <a:prstGeom prst="rect">
            <a:avLst/>
          </a:prstGeom>
          <a:noFill/>
        </p:spPr>
        <p:txBody>
          <a:bodyPr wrap="square" rtlCol="0">
            <a:spAutoFit/>
          </a:bodyPr>
          <a:lstStyle/>
          <a:p>
            <a:pPr algn="r"/>
            <a:r>
              <a:rPr lang="en-US" sz="1000" dirty="0" smtClean="0">
                <a:hlinkClick r:id="rId4"/>
              </a:rPr>
              <a:t>https://ht.transparencytoolkit.org/Amministrazione/01%20-%20CLIENTI/HT_EULA_DIRECT_EndUserLicenseAgreement_052014_4%204.docx</a:t>
            </a:r>
            <a:endParaRPr lang="en-US" sz="1000" dirty="0" smtClean="0"/>
          </a:p>
          <a:p>
            <a:pPr algn="r"/>
            <a:endParaRPr lang="en-US" sz="1000" dirty="0" smtClean="0"/>
          </a:p>
          <a:p>
            <a:pPr algn="r"/>
            <a:endParaRPr lang="en-US" sz="1000" dirty="0">
              <a:solidFill>
                <a:schemeClr val="tx1"/>
              </a:solidFill>
            </a:endParaRPr>
          </a:p>
        </p:txBody>
      </p:sp>
    </p:spTree>
    <p:extLst>
      <p:ext uri="{BB962C8B-B14F-4D97-AF65-F5344CB8AC3E}">
        <p14:creationId xmlns:p14="http://schemas.microsoft.com/office/powerpoint/2010/main" val="3745204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1600" dirty="0" smtClean="0"/>
              <a:t>[1] </a:t>
            </a:r>
            <a:r>
              <a:rPr lang="en-US" sz="1600" dirty="0" smtClean="0">
                <a:hlinkClick r:id="rId2"/>
              </a:rPr>
              <a:t>http</a:t>
            </a:r>
            <a:r>
              <a:rPr lang="en-US" sz="1600" dirty="0">
                <a:hlinkClick r:id="rId2"/>
              </a:rPr>
              <a:t>://www.csoonline.com/article/2943968/data-breach/hacking-team-hacked-attackers-claim-400gb-in-dumped-</a:t>
            </a:r>
            <a:r>
              <a:rPr lang="en-US" sz="1600" dirty="0" smtClean="0">
                <a:hlinkClick r:id="rId2"/>
              </a:rPr>
              <a:t>data.html</a:t>
            </a:r>
            <a:endParaRPr lang="en-US" sz="1600" dirty="0" smtClean="0"/>
          </a:p>
          <a:p>
            <a:pPr marL="0" indent="0">
              <a:buNone/>
            </a:pPr>
            <a:r>
              <a:rPr lang="en-US" sz="1600" dirty="0" smtClean="0"/>
              <a:t>[2] </a:t>
            </a:r>
            <a:r>
              <a:rPr lang="en-US" sz="1600" dirty="0" smtClean="0">
                <a:hlinkClick r:id="rId3"/>
              </a:rPr>
              <a:t>https</a:t>
            </a:r>
            <a:r>
              <a:rPr lang="en-US" sz="1600" dirty="0">
                <a:hlinkClick r:id="rId3"/>
              </a:rPr>
              <a:t>://ht.transparencytoolkit.org</a:t>
            </a:r>
            <a:r>
              <a:rPr lang="en-US" sz="1600" dirty="0" smtClean="0">
                <a:hlinkClick r:id="rId3"/>
              </a:rPr>
              <a:t>/</a:t>
            </a:r>
            <a:endParaRPr lang="en-US" sz="1600" dirty="0" smtClean="0"/>
          </a:p>
          <a:p>
            <a:pPr marL="0" indent="0">
              <a:buNone/>
            </a:pPr>
            <a:r>
              <a:rPr lang="en-US" sz="1600" dirty="0" smtClean="0"/>
              <a:t>[</a:t>
            </a:r>
            <a:r>
              <a:rPr lang="en-US" sz="1600" dirty="0"/>
              <a:t>3</a:t>
            </a:r>
            <a:r>
              <a:rPr lang="en-US" sz="1600" dirty="0" smtClean="0"/>
              <a:t>] </a:t>
            </a:r>
            <a:r>
              <a:rPr lang="en-US" sz="1600" dirty="0" smtClean="0">
                <a:hlinkClick r:id="rId4"/>
              </a:rPr>
              <a:t>https</a:t>
            </a:r>
            <a:r>
              <a:rPr lang="en-US" sz="1600" dirty="0">
                <a:hlinkClick r:id="rId4"/>
              </a:rPr>
              <a:t>://docs.google.com/spreadsheets/d/1xBcnB8mPYrDh062XNtSjlPe_t7Agjdjpk_pnpz0sJgc/pub?output=</a:t>
            </a:r>
            <a:r>
              <a:rPr lang="en-US" sz="1600" dirty="0" smtClean="0">
                <a:hlinkClick r:id="rId4"/>
              </a:rPr>
              <a:t>xlsx</a:t>
            </a:r>
            <a:endParaRPr lang="en-US" sz="1600" dirty="0"/>
          </a:p>
          <a:p>
            <a:pPr marL="0" indent="0">
              <a:buNone/>
            </a:pPr>
            <a:r>
              <a:rPr lang="en-US" sz="1600" dirty="0" smtClean="0"/>
              <a:t>[4] </a:t>
            </a:r>
            <a:r>
              <a:rPr lang="en-US" sz="1600" dirty="0" smtClean="0">
                <a:hlinkClick r:id="rId5"/>
              </a:rPr>
              <a:t>https</a:t>
            </a:r>
            <a:r>
              <a:rPr lang="en-US" sz="1600" dirty="0">
                <a:hlinkClick r:id="rId5"/>
              </a:rPr>
              <a:t>://ht.transparencytoolkit.org/Amministrazione/01%20-%20CLIENTI/HT_EULA_DIRECT_EndUserLicenseAgreement_052014_4%204.docx</a:t>
            </a:r>
            <a:endParaRPr lang="en-US" sz="1600" dirty="0"/>
          </a:p>
          <a:p>
            <a:pPr marL="0" indent="0">
              <a:buNone/>
            </a:pPr>
            <a:r>
              <a:rPr lang="en-US" sz="1600" dirty="0" smtClean="0"/>
              <a:t>[5]</a:t>
            </a:r>
            <a:r>
              <a:rPr lang="en-US" sz="1600" dirty="0" smtClean="0">
                <a:hlinkClick r:id="rId6"/>
              </a:rPr>
              <a:t>http</a:t>
            </a:r>
            <a:r>
              <a:rPr lang="en-US" sz="1600" dirty="0">
                <a:hlinkClick r:id="rId6"/>
              </a:rPr>
              <a:t>://core0.staticworld.net/images/article/2015/07/ht_rcs_04-100595147-</a:t>
            </a:r>
            <a:r>
              <a:rPr lang="en-US" sz="1600" dirty="0" smtClean="0">
                <a:hlinkClick r:id="rId6"/>
              </a:rPr>
              <a:t>orig.jpg</a:t>
            </a:r>
            <a:endParaRPr lang="en-US" sz="1600" dirty="0" smtClean="0"/>
          </a:p>
          <a:p>
            <a:pPr marL="0" indent="0">
              <a:buNone/>
            </a:pPr>
            <a:r>
              <a:rPr lang="en-US" sz="1600" dirty="0" smtClean="0"/>
              <a:t>[6]</a:t>
            </a:r>
          </a:p>
          <a:p>
            <a:pPr marL="0" indent="0">
              <a:buNone/>
            </a:pPr>
            <a:r>
              <a:rPr lang="en-US" sz="1400" dirty="0">
                <a:hlinkClick r:id="rId7"/>
              </a:rPr>
              <a:t>https://www.eset.sg/html/86/1324</a:t>
            </a:r>
            <a:r>
              <a:rPr lang="en-US" sz="1400" dirty="0" smtClean="0">
                <a:hlinkClick r:id="rId7"/>
              </a:rPr>
              <a:t>/</a:t>
            </a:r>
            <a:endParaRPr lang="en-US" sz="1400" dirty="0" smtClean="0"/>
          </a:p>
          <a:p>
            <a:pPr marL="0" indent="0">
              <a:buNone/>
            </a:pPr>
            <a:endParaRPr lang="en-US" sz="1400" dirty="0"/>
          </a:p>
          <a:p>
            <a:pPr marL="0" indent="0">
              <a:buNone/>
            </a:pPr>
            <a:endParaRPr lang="en-US" sz="1600"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smtClean="0">
                <a:solidFill>
                  <a:schemeClr val="tx1"/>
                </a:solidFill>
                <a:latin typeface="+mj-lt"/>
              </a:rPr>
              <a:t>Ruofan Ding</a:t>
            </a:r>
            <a:endParaRPr lang="en-US" sz="1400" dirty="0">
              <a:solidFill>
                <a:schemeClr val="tx1"/>
              </a:solidFill>
              <a:latin typeface="+mj-lt"/>
            </a:endParaRPr>
          </a:p>
        </p:txBody>
      </p:sp>
    </p:spTree>
    <p:extLst>
      <p:ext uri="{BB962C8B-B14F-4D97-AF65-F5344CB8AC3E}">
        <p14:creationId xmlns:p14="http://schemas.microsoft.com/office/powerpoint/2010/main" val="33468456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8</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33</a:t>
            </a:fld>
            <a:endParaRPr lang="en-US"/>
          </a:p>
        </p:txBody>
      </p:sp>
    </p:spTree>
    <p:extLst>
      <p:ext uri="{BB962C8B-B14F-4D97-AF65-F5344CB8AC3E}">
        <p14:creationId xmlns:p14="http://schemas.microsoft.com/office/powerpoint/2010/main" val="9134826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smtClean="0">
                <a:ea typeface="ＭＳ Ｐゴシック" charset="-128"/>
                <a:cs typeface="ＭＳ Ｐゴシック" charset="-128"/>
              </a:rPr>
              <a:t>Trojan Horse</a:t>
            </a:r>
          </a:p>
          <a:p>
            <a:pPr eaLnBrk="1" hangingPunct="1"/>
            <a:r>
              <a:rPr lang="en-US" dirty="0" smtClean="0">
                <a:ea typeface="ＭＳ Ｐゴシック" charset="-128"/>
                <a:cs typeface="ＭＳ Ｐゴシック" charset="-128"/>
              </a:rPr>
              <a:t>Virus</a:t>
            </a:r>
          </a:p>
          <a:p>
            <a:pPr eaLnBrk="1" hangingPunct="1"/>
            <a:r>
              <a:rPr lang="en-US" dirty="0" smtClean="0">
                <a:ea typeface="ＭＳ Ｐゴシック" charset="-128"/>
                <a:cs typeface="ＭＳ Ｐゴシック" charset="-128"/>
              </a:rPr>
              <a:t>Worm</a:t>
            </a:r>
          </a:p>
          <a:p>
            <a:pPr eaLnBrk="1" hangingPunct="1"/>
            <a:r>
              <a:rPr lang="en-US" dirty="0" smtClean="0">
                <a:ea typeface="ＭＳ Ｐゴシック" charset="-128"/>
                <a:cs typeface="ＭＳ Ｐゴシック" charset="-128"/>
              </a:rPr>
              <a:t>Bot Network</a:t>
            </a:r>
          </a:p>
          <a:p>
            <a:pPr eaLnBrk="1" hangingPunct="1"/>
            <a:r>
              <a:rPr lang="en-US" dirty="0" smtClean="0">
                <a:ea typeface="ＭＳ Ｐゴシック" charset="-128"/>
                <a:cs typeface="ＭＳ Ｐゴシック" charset="-128"/>
              </a:rPr>
              <a:t>Buffer Overrun </a:t>
            </a:r>
          </a:p>
          <a:p>
            <a:pPr eaLnBrk="1" hangingPunct="1"/>
            <a:r>
              <a:rPr lang="en-US" dirty="0" smtClean="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smtClean="0">
                <a:ea typeface="ＭＳ Ｐゴシック" charset="-128"/>
                <a:cs typeface="ＭＳ Ｐゴシック" charset="-128"/>
              </a:rPr>
              <a:t>How do they work?</a:t>
            </a:r>
          </a:p>
          <a:p>
            <a:r>
              <a:rPr lang="en-US" smtClean="0">
                <a:ea typeface="ＭＳ Ｐゴシック" charset="-128"/>
                <a:cs typeface="ＭＳ Ｐゴシック" charset="-128"/>
              </a:rPr>
              <a:t>How harmful are they?</a:t>
            </a:r>
          </a:p>
        </p:txBody>
      </p:sp>
      <p:sp>
        <p:nvSpPr>
          <p:cNvPr id="2" name="Footer Placeholder 1"/>
          <p:cNvSpPr>
            <a:spLocks noGrp="1"/>
          </p:cNvSpPr>
          <p:nvPr>
            <p:ph type="ftr" sz="quarter" idx="11"/>
          </p:nvPr>
        </p:nvSpPr>
        <p:spPr/>
        <p:txBody>
          <a:bodyPr/>
          <a:lstStyle/>
          <a:p>
            <a:r>
              <a:rPr lang="en-US" smtClean="0"/>
              <a:t>© 2015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21523322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23638508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r>
              <a:rPr lang="en-US" dirty="0" smtClean="0"/>
              <a:t>?</a:t>
            </a:r>
          </a:p>
          <a:p>
            <a:pPr lvl="1"/>
            <a:r>
              <a:rPr lang="en-US" dirty="0" smtClean="0"/>
              <a:t>40 </a:t>
            </a:r>
            <a:r>
              <a:rPr lang="en-US" dirty="0"/>
              <a:t>years ago</a:t>
            </a:r>
            <a:r>
              <a:rPr lang="en-US" dirty="0" smtClean="0"/>
              <a:t>?</a:t>
            </a:r>
            <a:endParaRPr lang="en-US" dirty="0"/>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36</a:t>
            </a:fld>
            <a:endParaRPr lang="en-US"/>
          </a:p>
        </p:txBody>
      </p:sp>
    </p:spTree>
    <p:extLst>
      <p:ext uri="{BB962C8B-B14F-4D97-AF65-F5344CB8AC3E}">
        <p14:creationId xmlns:p14="http://schemas.microsoft.com/office/powerpoint/2010/main" val="16200571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Doers</a:t>
            </a:r>
          </a:p>
        </p:txBody>
      </p:sp>
      <p:sp>
        <p:nvSpPr>
          <p:cNvPr id="6042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Hacker or Cracker</a:t>
            </a:r>
          </a:p>
          <a:p>
            <a:pPr lvl="1" eaLnBrk="1" hangingPunct="1"/>
            <a:r>
              <a:rPr lang="en-US"/>
              <a:t>Pre-1980 - Golden Age </a:t>
            </a:r>
            <a:r>
              <a:rPr lang="en-US">
                <a:sym typeface="Wingdings" charset="2"/>
              </a:rPr>
              <a:t> ?</a:t>
            </a:r>
          </a:p>
          <a:p>
            <a:pPr lvl="1" eaLnBrk="1" hangingPunct="1"/>
            <a:r>
              <a:rPr lang="en-US">
                <a:sym typeface="Wingdings" charset="2"/>
              </a:rPr>
              <a:t>Eighties</a:t>
            </a:r>
          </a:p>
          <a:p>
            <a:pPr lvl="1" eaLnBrk="1" hangingPunct="1"/>
            <a:r>
              <a:rPr lang="en-US">
                <a:sym typeface="Wingdings" charset="2"/>
              </a:rPr>
              <a:t>Nineties</a:t>
            </a:r>
          </a:p>
          <a:p>
            <a:pPr lvl="1" eaLnBrk="1" hangingPunct="1"/>
            <a:r>
              <a:rPr lang="en-US">
                <a:sym typeface="Wingdings" charset="2"/>
              </a:rPr>
              <a:t>Naughts</a:t>
            </a:r>
          </a:p>
          <a:p>
            <a:pPr lvl="1" eaLnBrk="1" hangingPunct="1"/>
            <a:endParaRPr lang="en-US">
              <a:sym typeface="Wingdings" charset="2"/>
            </a:endParaRPr>
          </a:p>
          <a:p>
            <a:pPr eaLnBrk="1" hangingPunct="1"/>
            <a:r>
              <a:rPr lang="en-US">
                <a:ea typeface="ＭＳ Ｐゴシック" charset="-128"/>
                <a:cs typeface="ＭＳ Ｐゴシック" charset="-128"/>
              </a:rPr>
              <a:t>Criminal Hacking == Cracking?</a:t>
            </a:r>
          </a:p>
          <a:p>
            <a:pPr eaLnBrk="1" hangingPunct="1"/>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37</a:t>
            </a:fld>
            <a:endParaRPr lang="en-US"/>
          </a:p>
        </p:txBody>
      </p:sp>
    </p:spTree>
    <p:extLst>
      <p:ext uri="{BB962C8B-B14F-4D97-AF65-F5344CB8AC3E}">
        <p14:creationId xmlns:p14="http://schemas.microsoft.com/office/powerpoint/2010/main" val="25377892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38</a:t>
            </a:fld>
            <a:endParaRPr lang="en-US"/>
          </a:p>
        </p:txBody>
      </p:sp>
    </p:spTree>
    <p:extLst>
      <p:ext uri="{BB962C8B-B14F-4D97-AF65-F5344CB8AC3E}">
        <p14:creationId xmlns:p14="http://schemas.microsoft.com/office/powerpoint/2010/main" val="2764394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200150"/>
            <a:ext cx="8178800" cy="3657600"/>
          </a:xfrm>
        </p:spPr>
        <p:txBody>
          <a:bodyPr>
            <a:normAutofit fontScale="92500" lnSpcReduction="20000"/>
          </a:bodyPr>
          <a:lstStyle/>
          <a:p>
            <a:pPr eaLnBrk="1" hangingPunct="1">
              <a:lnSpc>
                <a:spcPct val="90000"/>
              </a:lnSpc>
            </a:pPr>
            <a:r>
              <a:rPr lang="en-US" sz="2000" dirty="0">
                <a:ea typeface="ＭＳ Ｐゴシック" charset="-128"/>
                <a:cs typeface="ＭＳ Ｐゴシック" charset="-128"/>
              </a:rPr>
              <a:t>Computer Fraud and Abuse Act (1986)</a:t>
            </a:r>
          </a:p>
          <a:p>
            <a:pPr lvl="1" eaLnBrk="1" hangingPunct="1">
              <a:lnSpc>
                <a:spcPct val="90000"/>
              </a:lnSpc>
            </a:pPr>
            <a:r>
              <a:rPr lang="en-US" sz="1400" dirty="0"/>
              <a:t>Bans :</a:t>
            </a:r>
          </a:p>
          <a:p>
            <a:pPr lvl="2" eaLnBrk="1" hangingPunct="1">
              <a:lnSpc>
                <a:spcPct val="90000"/>
              </a:lnSpc>
            </a:pPr>
            <a:r>
              <a:rPr lang="en-US" sz="1600" dirty="0">
                <a:ea typeface="ＭＳ Ｐゴシック" charset="-128"/>
              </a:rPr>
              <a:t>unauthorized access or use of computers, copying, modifying, or destroying data, disclosing of passwords.</a:t>
            </a:r>
          </a:p>
          <a:p>
            <a:pPr lvl="2" eaLnBrk="1" hangingPunct="1">
              <a:lnSpc>
                <a:spcPct val="90000"/>
              </a:lnSpc>
            </a:pPr>
            <a:r>
              <a:rPr lang="en-US" sz="1600" dirty="0">
                <a:ea typeface="ＭＳ Ｐゴシック" charset="-128"/>
              </a:rPr>
              <a:t>disrupting government and utilities.</a:t>
            </a:r>
          </a:p>
          <a:p>
            <a:pPr lvl="1" eaLnBrk="1" hangingPunct="1">
              <a:lnSpc>
                <a:spcPct val="90000"/>
              </a:lnSpc>
            </a:pPr>
            <a:r>
              <a:rPr lang="en-US" sz="1400" dirty="0"/>
              <a:t>Covers government, financial, medical, and interstate systems.</a:t>
            </a:r>
          </a:p>
          <a:p>
            <a:pPr eaLnBrk="1" hangingPunct="1">
              <a:lnSpc>
                <a:spcPct val="90000"/>
              </a:lnSpc>
            </a:pPr>
            <a:r>
              <a:rPr lang="en-US" sz="2000" dirty="0">
                <a:ea typeface="ＭＳ Ｐゴシック" charset="-128"/>
                <a:cs typeface="ＭＳ Ｐゴシック" charset="-128"/>
              </a:rPr>
              <a:t>USA Patriot Act (2001)</a:t>
            </a:r>
          </a:p>
          <a:p>
            <a:pPr lvl="1" eaLnBrk="1" hangingPunct="1">
              <a:lnSpc>
                <a:spcPct val="90000"/>
              </a:lnSpc>
            </a:pPr>
            <a:r>
              <a:rPr lang="en-US" sz="1400" dirty="0"/>
              <a:t>Raised penalties.</a:t>
            </a:r>
          </a:p>
          <a:p>
            <a:pPr lvl="1" eaLnBrk="1" hangingPunct="1">
              <a:lnSpc>
                <a:spcPct val="90000"/>
              </a:lnSpc>
            </a:pPr>
            <a:r>
              <a:rPr lang="en-US" sz="1400" dirty="0"/>
              <a:t>Permits freer surveillance and monitoring to detect illegal activity.</a:t>
            </a:r>
            <a:endParaRPr lang="en-US" sz="2400" dirty="0"/>
          </a:p>
          <a:p>
            <a:pPr eaLnBrk="1" hangingPunct="1">
              <a:lnSpc>
                <a:spcPct val="90000"/>
              </a:lnSpc>
            </a:pPr>
            <a:r>
              <a:rPr lang="en-US" sz="2000" dirty="0">
                <a:ea typeface="ＭＳ Ｐゴシック" charset="-128"/>
                <a:cs typeface="ＭＳ Ｐゴシック" charset="-128"/>
              </a:rPr>
              <a:t>Electronic Communications Privacy Act</a:t>
            </a:r>
          </a:p>
          <a:p>
            <a:pPr lvl="1" eaLnBrk="1" hangingPunct="1">
              <a:lnSpc>
                <a:spcPct val="90000"/>
              </a:lnSpc>
            </a:pPr>
            <a:r>
              <a:rPr lang="en-US" sz="1400" dirty="0"/>
              <a:t>Illegal to intercept telephone, email, other data transmissions, access stored email messages without authorization</a:t>
            </a:r>
          </a:p>
          <a:p>
            <a:pPr eaLnBrk="1" hangingPunct="1">
              <a:lnSpc>
                <a:spcPct val="90000"/>
              </a:lnSpc>
            </a:pPr>
            <a:r>
              <a:rPr lang="en-US" sz="2000" dirty="0">
                <a:ea typeface="ＭＳ Ｐゴシック" charset="-128"/>
                <a:cs typeface="ＭＳ Ｐゴシック" charset="-128"/>
              </a:rPr>
              <a:t>Assign Cybercrime Treaty (2006), Wire Fraud Act, National Stolen Property Act, Identity Theft and Assumption Deterrence Act</a:t>
            </a: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39</a:t>
            </a:fld>
            <a:endParaRPr lang="en-US"/>
          </a:p>
        </p:txBody>
      </p:sp>
    </p:spTree>
    <p:extLst>
      <p:ext uri="{BB962C8B-B14F-4D97-AF65-F5344CB8AC3E}">
        <p14:creationId xmlns:p14="http://schemas.microsoft.com/office/powerpoint/2010/main" val="8076892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Overrun</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6" name="Rectangle 4"/>
          <p:cNvSpPr>
            <a:spLocks noChangeArrowheads="1"/>
          </p:cNvSpPr>
          <p:nvPr/>
        </p:nvSpPr>
        <p:spPr bwMode="auto">
          <a:xfrm>
            <a:off x="0" y="1209479"/>
            <a:ext cx="9144000" cy="457200"/>
          </a:xfrm>
          <a:prstGeom prst="rect">
            <a:avLst/>
          </a:prstGeom>
          <a:solidFill>
            <a:schemeClr val="bg1">
              <a:lumMod val="50000"/>
              <a:lumOff val="5000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 name="TextBox 13"/>
          <p:cNvSpPr txBox="1">
            <a:spLocks noChangeArrowheads="1"/>
          </p:cNvSpPr>
          <p:nvPr/>
        </p:nvSpPr>
        <p:spPr bwMode="auto">
          <a:xfrm>
            <a:off x="2063750" y="1209479"/>
            <a:ext cx="2101850"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Local Variables</a:t>
            </a:r>
          </a:p>
        </p:txBody>
      </p:sp>
      <p:sp>
        <p:nvSpPr>
          <p:cNvPr id="8" name="TextBox 14"/>
          <p:cNvSpPr txBox="1">
            <a:spLocks noChangeArrowheads="1"/>
          </p:cNvSpPr>
          <p:nvPr/>
        </p:nvSpPr>
        <p:spPr bwMode="auto">
          <a:xfrm>
            <a:off x="4162425" y="1209479"/>
            <a:ext cx="209232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Return Address</a:t>
            </a:r>
          </a:p>
        </p:txBody>
      </p:sp>
      <p:sp>
        <p:nvSpPr>
          <p:cNvPr id="9" name="TextBox 15"/>
          <p:cNvSpPr txBox="1">
            <a:spLocks noChangeArrowheads="1"/>
          </p:cNvSpPr>
          <p:nvPr/>
        </p:nvSpPr>
        <p:spPr bwMode="auto">
          <a:xfrm>
            <a:off x="6219825" y="1209479"/>
            <a:ext cx="155257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Parameters</a:t>
            </a:r>
          </a:p>
        </p:txBody>
      </p:sp>
      <p:sp>
        <p:nvSpPr>
          <p:cNvPr id="10" name="Rectangle 4"/>
          <p:cNvSpPr>
            <a:spLocks noChangeArrowheads="1"/>
          </p:cNvSpPr>
          <p:nvPr/>
        </p:nvSpPr>
        <p:spPr bwMode="auto">
          <a:xfrm>
            <a:off x="0" y="2347717"/>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1" name="TextBox 17"/>
          <p:cNvSpPr txBox="1">
            <a:spLocks noChangeArrowheads="1"/>
          </p:cNvSpPr>
          <p:nvPr/>
        </p:nvSpPr>
        <p:spPr bwMode="auto">
          <a:xfrm>
            <a:off x="838200" y="2347717"/>
            <a:ext cx="930275"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buffer</a:t>
            </a:r>
          </a:p>
        </p:txBody>
      </p:sp>
      <p:sp>
        <p:nvSpPr>
          <p:cNvPr id="12" name="TextBox 18"/>
          <p:cNvSpPr txBox="1">
            <a:spLocks noChangeArrowheads="1"/>
          </p:cNvSpPr>
          <p:nvPr/>
        </p:nvSpPr>
        <p:spPr bwMode="auto">
          <a:xfrm>
            <a:off x="2122488" y="2347717"/>
            <a:ext cx="2057400"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Target Variable</a:t>
            </a:r>
          </a:p>
        </p:txBody>
      </p:sp>
      <p:sp>
        <p:nvSpPr>
          <p:cNvPr id="13" name="TextBox 21"/>
          <p:cNvSpPr txBox="1">
            <a:spLocks noChangeArrowheads="1"/>
          </p:cNvSpPr>
          <p:nvPr/>
        </p:nvSpPr>
        <p:spPr bwMode="auto">
          <a:xfrm>
            <a:off x="854075" y="2352479"/>
            <a:ext cx="3352800" cy="461963"/>
          </a:xfrm>
          <a:prstGeom prst="rect">
            <a:avLst/>
          </a:prstGeom>
          <a:solidFill>
            <a:schemeClr val="bg2">
              <a:alpha val="50195"/>
            </a:schemeClr>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  </a:t>
            </a:r>
          </a:p>
        </p:txBody>
      </p:sp>
      <p:sp>
        <p:nvSpPr>
          <p:cNvPr id="14" name="Rectangle 4"/>
          <p:cNvSpPr>
            <a:spLocks noChangeArrowheads="1"/>
          </p:cNvSpPr>
          <p:nvPr/>
        </p:nvSpPr>
        <p:spPr bwMode="auto">
          <a:xfrm>
            <a:off x="0" y="3472212"/>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5" name="TextBox 23"/>
          <p:cNvSpPr txBox="1">
            <a:spLocks noChangeArrowheads="1"/>
          </p:cNvSpPr>
          <p:nvPr/>
        </p:nvSpPr>
        <p:spPr bwMode="auto">
          <a:xfrm>
            <a:off x="2193925" y="3472212"/>
            <a:ext cx="1539875" cy="461963"/>
          </a:xfrm>
          <a:prstGeom prst="rect">
            <a:avLst/>
          </a:prstGeom>
          <a:solidFill>
            <a:schemeClr val="tx1"/>
          </a:solidFill>
          <a:ln w="9525">
            <a:solidFill>
              <a:srgbClr val="000000"/>
            </a:solidFill>
            <a:miter lim="800000"/>
            <a:headEnd/>
            <a:tailEnd/>
          </a:ln>
        </p:spPr>
        <p:txBody>
          <a:bodyPr>
            <a:prstTxWarp prst="textNoShape">
              <a:avLst/>
            </a:prstTxWarp>
            <a:noAutofit/>
          </a:bodyPr>
          <a:lstStyle/>
          <a:p>
            <a:pPr algn="ctr"/>
            <a:r>
              <a:rPr lang="en-US" dirty="0">
                <a:solidFill>
                  <a:srgbClr val="000000"/>
                </a:solidFill>
              </a:rPr>
              <a:t>buffer</a:t>
            </a:r>
          </a:p>
        </p:txBody>
      </p:sp>
      <p:sp>
        <p:nvSpPr>
          <p:cNvPr id="16" name="TextBox 27"/>
          <p:cNvSpPr txBox="1">
            <a:spLocks noChangeArrowheads="1"/>
          </p:cNvSpPr>
          <p:nvPr/>
        </p:nvSpPr>
        <p:spPr bwMode="auto">
          <a:xfrm>
            <a:off x="4267200" y="3481737"/>
            <a:ext cx="2090738" cy="460375"/>
          </a:xfrm>
          <a:prstGeom prst="rect">
            <a:avLst/>
          </a:prstGeom>
          <a:solidFill>
            <a:schemeClr val="tx1"/>
          </a:solidFill>
          <a:ln w="9525">
            <a:solidFill>
              <a:srgbClr val="000000"/>
            </a:solidFill>
            <a:miter lim="800000"/>
            <a:headEnd/>
            <a:tailEnd/>
          </a:ln>
        </p:spPr>
        <p:txBody>
          <a:bodyPr wrap="none">
            <a:prstTxWarp prst="textNoShape">
              <a:avLst/>
            </a:prstTxWarp>
            <a:noAutofit/>
          </a:bodyPr>
          <a:lstStyle/>
          <a:p>
            <a:pPr algn="ctr"/>
            <a:r>
              <a:rPr lang="en-US" dirty="0">
                <a:solidFill>
                  <a:srgbClr val="000000"/>
                </a:solidFill>
              </a:rPr>
              <a:t>Return Address</a:t>
            </a:r>
          </a:p>
        </p:txBody>
      </p:sp>
      <p:sp>
        <p:nvSpPr>
          <p:cNvPr id="17" name="Rectangle 4"/>
          <p:cNvSpPr>
            <a:spLocks noChangeArrowheads="1"/>
          </p:cNvSpPr>
          <p:nvPr/>
        </p:nvSpPr>
        <p:spPr bwMode="auto">
          <a:xfrm>
            <a:off x="0" y="4305650"/>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8" name="TextBox 29"/>
          <p:cNvSpPr txBox="1">
            <a:spLocks noChangeArrowheads="1"/>
          </p:cNvSpPr>
          <p:nvPr/>
        </p:nvSpPr>
        <p:spPr bwMode="auto">
          <a:xfrm>
            <a:off x="2193925" y="4305650"/>
            <a:ext cx="1539875" cy="461962"/>
          </a:xfrm>
          <a:prstGeom prst="rect">
            <a:avLst/>
          </a:prstGeom>
          <a:solidFill>
            <a:srgbClr val="FFFFFF"/>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code</a:t>
            </a:r>
          </a:p>
        </p:txBody>
      </p:sp>
      <p:sp>
        <p:nvSpPr>
          <p:cNvPr id="19" name="TextBox 30"/>
          <p:cNvSpPr txBox="1">
            <a:spLocks noChangeArrowheads="1"/>
          </p:cNvSpPr>
          <p:nvPr/>
        </p:nvSpPr>
        <p:spPr bwMode="auto">
          <a:xfrm>
            <a:off x="4267200" y="4315175"/>
            <a:ext cx="2090738"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Return Address</a:t>
            </a:r>
          </a:p>
        </p:txBody>
      </p:sp>
      <p:sp>
        <p:nvSpPr>
          <p:cNvPr id="20" name="TextBox 31"/>
          <p:cNvSpPr txBox="1">
            <a:spLocks noChangeArrowheads="1"/>
          </p:cNvSpPr>
          <p:nvPr/>
        </p:nvSpPr>
        <p:spPr bwMode="auto">
          <a:xfrm>
            <a:off x="2209800" y="4315175"/>
            <a:ext cx="4191000" cy="461962"/>
          </a:xfrm>
          <a:prstGeom prst="rect">
            <a:avLst/>
          </a:prstGeom>
          <a:solidFill>
            <a:srgbClr val="990033">
              <a:alpha val="50195"/>
            </a:srgbClr>
          </a:solidFill>
          <a:ln w="9525">
            <a:solidFill>
              <a:schemeClr val="tx1"/>
            </a:solidFill>
            <a:miter lim="800000"/>
            <a:headEnd/>
            <a:tailEnd/>
          </a:ln>
        </p:spPr>
        <p:txBody>
          <a:bodyPr>
            <a:prstTxWarp prst="textNoShape">
              <a:avLst/>
            </a:prstTxWarp>
            <a:noAutofit/>
          </a:bodyPr>
          <a:lstStyle/>
          <a:p>
            <a:r>
              <a:rPr lang="en-US">
                <a:solidFill>
                  <a:srgbClr val="000000"/>
                </a:solidFill>
              </a:rPr>
              <a:t>  </a:t>
            </a:r>
          </a:p>
        </p:txBody>
      </p:sp>
      <p:cxnSp>
        <p:nvCxnSpPr>
          <p:cNvPr id="21" name="Elbow Connector 33"/>
          <p:cNvCxnSpPr>
            <a:cxnSpLocks noChangeShapeType="1"/>
            <a:stCxn id="20" idx="3"/>
            <a:endCxn id="18" idx="1"/>
          </p:cNvCxnSpPr>
          <p:nvPr/>
        </p:nvCxnSpPr>
        <p:spPr bwMode="auto">
          <a:xfrm flipH="1" flipV="1">
            <a:off x="2193925" y="4537425"/>
            <a:ext cx="4206875" cy="7937"/>
          </a:xfrm>
          <a:prstGeom prst="bentConnector5">
            <a:avLst>
              <a:gd name="adj1" fmla="val -5435"/>
              <a:gd name="adj2" fmla="val -6559204"/>
              <a:gd name="adj3" fmla="val 105435"/>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853435"/>
            <a:ext cx="2743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rPr>
              <a:t>Run time stack</a:t>
            </a:r>
            <a:endParaRPr lang="en-US" dirty="0">
              <a:solidFill>
                <a:srgbClr val="000000"/>
              </a:solidFill>
            </a:endParaRPr>
          </a:p>
        </p:txBody>
      </p:sp>
      <p:sp>
        <p:nvSpPr>
          <p:cNvPr id="23" name="TextBox 13"/>
          <p:cNvSpPr txBox="1">
            <a:spLocks noChangeArrowheads="1"/>
          </p:cNvSpPr>
          <p:nvPr/>
        </p:nvSpPr>
        <p:spPr bwMode="auto">
          <a:xfrm>
            <a:off x="6400800" y="1969491"/>
            <a:ext cx="2743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rPr>
              <a:t>Variable Attack</a:t>
            </a:r>
            <a:endParaRPr lang="en-US" dirty="0">
              <a:solidFill>
                <a:srgbClr val="000000"/>
              </a:solidFill>
            </a:endParaRPr>
          </a:p>
        </p:txBody>
      </p:sp>
      <p:sp>
        <p:nvSpPr>
          <p:cNvPr id="24" name="TextBox 13"/>
          <p:cNvSpPr txBox="1">
            <a:spLocks noChangeArrowheads="1"/>
          </p:cNvSpPr>
          <p:nvPr/>
        </p:nvSpPr>
        <p:spPr bwMode="auto">
          <a:xfrm>
            <a:off x="6400800" y="3100463"/>
            <a:ext cx="2743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rPr>
              <a:t>Stack Attack</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999387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40</a:t>
            </a:fld>
            <a:endParaRPr lang="en-US"/>
          </a:p>
        </p:txBody>
      </p:sp>
    </p:spTree>
    <p:extLst>
      <p:ext uri="{BB962C8B-B14F-4D97-AF65-F5344CB8AC3E}">
        <p14:creationId xmlns:p14="http://schemas.microsoft.com/office/powerpoint/2010/main" val="25159365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5763"/>
            <a:ext cx="7315200" cy="1494448"/>
          </a:xfrm>
        </p:spPr>
        <p:txBody>
          <a:bodyPr/>
          <a:lstStyle/>
          <a:p>
            <a:r>
              <a:rPr lang="en-US" dirty="0" smtClean="0"/>
              <a:t>Run Example Code</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2342769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Overrun Code</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spcBef>
                <a:spcPts val="0"/>
              </a:spcBef>
              <a:buFont typeface="+mj-lt"/>
              <a:buAutoNum type="arabicPeriod"/>
            </a:pPr>
            <a:r>
              <a:rPr lang="en-US" dirty="0"/>
              <a:t>#include &lt;</a:t>
            </a:r>
            <a:r>
              <a:rPr lang="en-US" dirty="0" err="1"/>
              <a:t>stdio.h</a:t>
            </a:r>
            <a:r>
              <a:rPr lang="en-US" dirty="0"/>
              <a:t>&gt;</a:t>
            </a:r>
          </a:p>
          <a:p>
            <a:pPr marL="457200" indent="-457200">
              <a:lnSpc>
                <a:spcPct val="120000"/>
              </a:lnSpc>
              <a:spcBef>
                <a:spcPts val="0"/>
              </a:spcBef>
              <a:buFont typeface="+mj-lt"/>
              <a:buAutoNum type="arabicPeriod"/>
            </a:pPr>
            <a:r>
              <a:rPr lang="en-US" dirty="0"/>
              <a:t>#include &lt;</a:t>
            </a:r>
            <a:r>
              <a:rPr lang="en-US" dirty="0" err="1"/>
              <a:t>string.h</a:t>
            </a:r>
            <a:r>
              <a:rPr lang="en-US" dirty="0"/>
              <a:t>&gt;</a:t>
            </a:r>
          </a:p>
          <a:p>
            <a:pPr marL="457200" indent="-457200">
              <a:lnSpc>
                <a:spcPct val="120000"/>
              </a:lnSpc>
              <a:spcBef>
                <a:spcPts val="0"/>
              </a:spcBef>
              <a:buFont typeface="+mj-lt"/>
              <a:buAutoNum type="arabicPeriod"/>
            </a:pPr>
            <a:r>
              <a:rPr lang="en-US" dirty="0" err="1"/>
              <a:t>int</a:t>
            </a:r>
            <a:r>
              <a:rPr lang="en-US" dirty="0"/>
              <a:t> main ( void </a:t>
            </a:r>
            <a:r>
              <a:rPr lang="en-US" dirty="0" smtClean="0"/>
              <a:t>) {</a:t>
            </a:r>
            <a:endParaRPr lang="en-US" dirty="0"/>
          </a:p>
          <a:p>
            <a:pPr marL="457200" indent="-457200">
              <a:lnSpc>
                <a:spcPct val="120000"/>
              </a:lnSpc>
              <a:spcBef>
                <a:spcPts val="0"/>
              </a:spcBef>
              <a:buFont typeface="+mj-lt"/>
              <a:buAutoNum type="arabicPeriod"/>
            </a:pPr>
            <a:r>
              <a:rPr lang="en-US" dirty="0"/>
              <a:t>  char buff [ 15 ]</a:t>
            </a:r>
            <a:r>
              <a:rPr lang="en-US" dirty="0" smtClean="0"/>
              <a:t>; </a:t>
            </a:r>
            <a:r>
              <a:rPr lang="en-US" dirty="0" err="1" smtClean="0"/>
              <a:t>int</a:t>
            </a:r>
            <a:r>
              <a:rPr lang="en-US" dirty="0" smtClean="0"/>
              <a:t> </a:t>
            </a:r>
            <a:r>
              <a:rPr lang="en-US" dirty="0"/>
              <a:t>ace = 0</a:t>
            </a:r>
            <a:r>
              <a:rPr lang="en-US" dirty="0" smtClean="0"/>
              <a:t>;</a:t>
            </a:r>
            <a:endParaRPr lang="en-US" dirty="0"/>
          </a:p>
          <a:p>
            <a:pPr marL="457200" indent="-457200">
              <a:lnSpc>
                <a:spcPct val="120000"/>
              </a:lnSpc>
              <a:spcBef>
                <a:spcPts val="0"/>
              </a:spcBef>
              <a:buFont typeface="+mj-lt"/>
              <a:buAutoNum type="arabicPeriod"/>
            </a:pPr>
            <a:r>
              <a:rPr lang="en-US" dirty="0"/>
              <a:t>  </a:t>
            </a:r>
            <a:r>
              <a:rPr lang="en-US" dirty="0" err="1"/>
              <a:t>printf</a:t>
            </a:r>
            <a:r>
              <a:rPr lang="en-US" dirty="0"/>
              <a:t> ( "\n Enter best class ever : \n" );</a:t>
            </a:r>
          </a:p>
          <a:p>
            <a:pPr marL="457200" indent="-457200">
              <a:lnSpc>
                <a:spcPct val="120000"/>
              </a:lnSpc>
              <a:spcBef>
                <a:spcPts val="0"/>
              </a:spcBef>
              <a:buFont typeface="+mj-lt"/>
              <a:buAutoNum type="arabicPeriod"/>
            </a:pPr>
            <a:r>
              <a:rPr lang="en-US" dirty="0"/>
              <a:t> </a:t>
            </a:r>
            <a:r>
              <a:rPr lang="en-US" dirty="0">
                <a:solidFill>
                  <a:schemeClr val="bg1"/>
                </a:solidFill>
              </a:rPr>
              <a:t> gets ( buff )</a:t>
            </a:r>
            <a:r>
              <a:rPr lang="en-US" dirty="0" smtClean="0">
                <a:solidFill>
                  <a:schemeClr val="bg1"/>
                </a:solidFill>
              </a:rPr>
              <a:t>;</a:t>
            </a:r>
            <a:endParaRPr lang="en-US" dirty="0">
              <a:solidFill>
                <a:schemeClr val="bg1"/>
              </a:solidFill>
            </a:endParaRPr>
          </a:p>
          <a:p>
            <a:pPr marL="457200" indent="-457200">
              <a:lnSpc>
                <a:spcPct val="120000"/>
              </a:lnSpc>
              <a:spcBef>
                <a:spcPts val="0"/>
              </a:spcBef>
              <a:buFont typeface="+mj-lt"/>
              <a:buAutoNum type="arabicPeriod"/>
            </a:pPr>
            <a:r>
              <a:rPr lang="en-US" dirty="0"/>
              <a:t>  if ( </a:t>
            </a:r>
            <a:r>
              <a:rPr lang="en-US" dirty="0" err="1"/>
              <a:t>strcmp</a:t>
            </a:r>
            <a:r>
              <a:rPr lang="en-US" dirty="0"/>
              <a:t> ( buff, "imps" ) </a:t>
            </a:r>
            <a:r>
              <a:rPr lang="en-US" dirty="0" smtClean="0"/>
              <a:t>) {</a:t>
            </a:r>
            <a:endParaRPr lang="en-US" dirty="0"/>
          </a:p>
          <a:p>
            <a:pPr marL="457200" indent="-457200">
              <a:lnSpc>
                <a:spcPct val="120000"/>
              </a:lnSpc>
              <a:spcBef>
                <a:spcPts val="0"/>
              </a:spcBef>
              <a:buFont typeface="+mj-lt"/>
              <a:buAutoNum type="arabicPeriod"/>
            </a:pPr>
            <a:r>
              <a:rPr lang="en-US" dirty="0"/>
              <a:t>      </a:t>
            </a:r>
            <a:r>
              <a:rPr lang="en-US" dirty="0" err="1"/>
              <a:t>printf</a:t>
            </a:r>
            <a:r>
              <a:rPr lang="en-US" dirty="0"/>
              <a:t> ( "\n %s is wrong! You should FAIL! \n ace=%</a:t>
            </a:r>
            <a:r>
              <a:rPr lang="en-US" dirty="0" err="1"/>
              <a:t>i</a:t>
            </a:r>
            <a:r>
              <a:rPr lang="en-US" dirty="0"/>
              <a:t>\n", </a:t>
            </a:r>
            <a:r>
              <a:rPr lang="en-US" dirty="0" smtClean="0"/>
              <a:t>buff</a:t>
            </a:r>
            <a:r>
              <a:rPr lang="en-US" dirty="0"/>
              <a:t>, ace )</a:t>
            </a:r>
            <a:r>
              <a:rPr lang="en-US" dirty="0" smtClean="0"/>
              <a:t>; }</a:t>
            </a:r>
          </a:p>
          <a:p>
            <a:pPr marL="457200" indent="-457200">
              <a:lnSpc>
                <a:spcPct val="120000"/>
              </a:lnSpc>
              <a:spcBef>
                <a:spcPts val="0"/>
              </a:spcBef>
              <a:buFont typeface="+mj-lt"/>
              <a:buAutoNum type="arabicPeriod"/>
            </a:pPr>
            <a:r>
              <a:rPr lang="en-US" dirty="0" smtClean="0"/>
              <a:t>  else  { </a:t>
            </a:r>
            <a:r>
              <a:rPr lang="en-US" dirty="0" err="1" smtClean="0"/>
              <a:t>printf</a:t>
            </a:r>
            <a:r>
              <a:rPr lang="en-US" dirty="0" smtClean="0"/>
              <a:t> </a:t>
            </a:r>
            <a:r>
              <a:rPr lang="en-US" dirty="0"/>
              <a:t>( "Correct! \n") </a:t>
            </a:r>
            <a:r>
              <a:rPr lang="en-US" dirty="0" smtClean="0"/>
              <a:t>; ace </a:t>
            </a:r>
            <a:r>
              <a:rPr lang="en-US" dirty="0"/>
              <a:t>= 1</a:t>
            </a:r>
            <a:r>
              <a:rPr lang="en-US" dirty="0" smtClean="0"/>
              <a:t>; }</a:t>
            </a:r>
            <a:endParaRPr lang="en-US" dirty="0"/>
          </a:p>
          <a:p>
            <a:pPr marL="457200" indent="-457200">
              <a:lnSpc>
                <a:spcPct val="120000"/>
              </a:lnSpc>
              <a:spcBef>
                <a:spcPts val="0"/>
              </a:spcBef>
              <a:buFont typeface="+mj-lt"/>
              <a:buAutoNum type="arabicPeriod"/>
            </a:pPr>
            <a:r>
              <a:rPr lang="en-US" dirty="0"/>
              <a:t>  if ( ace </a:t>
            </a:r>
            <a:r>
              <a:rPr lang="en-US" dirty="0" smtClean="0"/>
              <a:t>) {  </a:t>
            </a:r>
            <a:r>
              <a:rPr lang="en-US" dirty="0" err="1"/>
              <a:t>printf</a:t>
            </a:r>
            <a:r>
              <a:rPr lang="en-US" dirty="0"/>
              <a:t> ( "You get an A! \n" )</a:t>
            </a:r>
            <a:r>
              <a:rPr lang="en-US" dirty="0" smtClean="0"/>
              <a:t>; }</a:t>
            </a:r>
            <a:endParaRPr lang="en-US" dirty="0"/>
          </a:p>
          <a:p>
            <a:pPr marL="457200" indent="-457200">
              <a:lnSpc>
                <a:spcPct val="120000"/>
              </a:lnSpc>
              <a:spcBef>
                <a:spcPts val="0"/>
              </a:spcBef>
              <a:buFont typeface="+mj-lt"/>
              <a:buAutoNum type="arabicPeriod"/>
            </a:pPr>
            <a:r>
              <a:rPr lang="en-US" dirty="0"/>
              <a:t>  return 0</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
        <p:nvSpPr>
          <p:cNvPr id="6" name="TextBox 5"/>
          <p:cNvSpPr txBox="1"/>
          <p:nvPr/>
        </p:nvSpPr>
        <p:spPr>
          <a:xfrm>
            <a:off x="3856974" y="2469815"/>
            <a:ext cx="4343400" cy="707886"/>
          </a:xfrm>
          <a:prstGeom prst="rect">
            <a:avLst/>
          </a:prstGeom>
          <a:noFill/>
        </p:spPr>
        <p:txBody>
          <a:bodyPr wrap="square" rtlCol="0" anchor="t" anchorCtr="0">
            <a:spAutoFit/>
          </a:bodyPr>
          <a:lstStyle/>
          <a:p>
            <a:pPr algn="l"/>
            <a:r>
              <a:rPr lang="en-US" sz="2800" dirty="0" smtClean="0">
                <a:solidFill>
                  <a:srgbClr val="000000"/>
                </a:solidFill>
              </a:rPr>
              <a:t>}</a:t>
            </a:r>
            <a:r>
              <a:rPr lang="en-US" sz="4000" dirty="0" smtClean="0">
                <a:solidFill>
                  <a:srgbClr val="000000"/>
                </a:solidFill>
              </a:rPr>
              <a:t> </a:t>
            </a:r>
            <a:r>
              <a:rPr lang="en-US" sz="2400" dirty="0" smtClean="0">
                <a:solidFill>
                  <a:srgbClr val="000000"/>
                </a:solidFill>
              </a:rPr>
              <a:t>The Naughty Line</a:t>
            </a:r>
            <a:endParaRPr lang="en-US" sz="1100" dirty="0">
              <a:solidFill>
                <a:srgbClr val="000000"/>
              </a:solidFill>
            </a:endParaRPr>
          </a:p>
        </p:txBody>
      </p:sp>
    </p:spTree>
    <p:extLst>
      <p:ext uri="{BB962C8B-B14F-4D97-AF65-F5344CB8AC3E}">
        <p14:creationId xmlns:p14="http://schemas.microsoft.com/office/powerpoint/2010/main" val="9283328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Three-way Handshake</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6" name="Cube 11"/>
          <p:cNvSpPr>
            <a:spLocks noChangeArrowheads="1"/>
          </p:cNvSpPr>
          <p:nvPr/>
        </p:nvSpPr>
        <p:spPr bwMode="auto">
          <a:xfrm>
            <a:off x="1981200" y="22479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907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907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9" name="Right Arrow 24"/>
          <p:cNvSpPr>
            <a:spLocks noChangeArrowheads="1"/>
          </p:cNvSpPr>
          <p:nvPr/>
        </p:nvSpPr>
        <p:spPr bwMode="auto">
          <a:xfrm>
            <a:off x="3962400" y="30861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ACK</a:t>
            </a:r>
          </a:p>
        </p:txBody>
      </p:sp>
      <p:sp>
        <p:nvSpPr>
          <p:cNvPr id="10" name="Left Arrow 25"/>
          <p:cNvSpPr>
            <a:spLocks noChangeArrowheads="1"/>
          </p:cNvSpPr>
          <p:nvPr/>
        </p:nvSpPr>
        <p:spPr bwMode="auto">
          <a:xfrm>
            <a:off x="3886200" y="2476500"/>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SYN-ACK</a:t>
            </a:r>
          </a:p>
        </p:txBody>
      </p:sp>
      <p:sp>
        <p:nvSpPr>
          <p:cNvPr id="3" name="Slide Number Placeholder 2"/>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6899116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 Attack</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6" name="Cube 11"/>
          <p:cNvSpPr>
            <a:spLocks noChangeArrowheads="1"/>
          </p:cNvSpPr>
          <p:nvPr/>
        </p:nvSpPr>
        <p:spPr bwMode="auto">
          <a:xfrm>
            <a:off x="1981200" y="224485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8765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8765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10" name="Left Arrow 25"/>
          <p:cNvSpPr>
            <a:spLocks noChangeArrowheads="1"/>
          </p:cNvSpPr>
          <p:nvPr/>
        </p:nvSpPr>
        <p:spPr bwMode="auto">
          <a:xfrm rot="20057174">
            <a:off x="3886199" y="3102312"/>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dirty="0">
                <a:solidFill>
                  <a:srgbClr val="000000"/>
                </a:solidFill>
              </a:rPr>
              <a:t>SYN-ACK</a:t>
            </a:r>
          </a:p>
        </p:txBody>
      </p:sp>
      <p:sp>
        <p:nvSpPr>
          <p:cNvPr id="11" name="Cube 11"/>
          <p:cNvSpPr>
            <a:spLocks noChangeArrowheads="1"/>
          </p:cNvSpPr>
          <p:nvPr/>
        </p:nvSpPr>
        <p:spPr bwMode="auto">
          <a:xfrm>
            <a:off x="1981200" y="3566164"/>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1571043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Attack</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6" name="Cube 11"/>
          <p:cNvSpPr>
            <a:spLocks noChangeArrowheads="1"/>
          </p:cNvSpPr>
          <p:nvPr/>
        </p:nvSpPr>
        <p:spPr bwMode="auto">
          <a:xfrm>
            <a:off x="304800" y="25908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3962400" y="6143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rot="20562649">
            <a:off x="1447800" y="24384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9" name="TextBox 13"/>
          <p:cNvSpPr txBox="1">
            <a:spLocks noChangeArrowheads="1"/>
          </p:cNvSpPr>
          <p:nvPr/>
        </p:nvSpPr>
        <p:spPr bwMode="auto">
          <a:xfrm>
            <a:off x="228600" y="20574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10" name="Cube 14"/>
          <p:cNvSpPr>
            <a:spLocks noChangeArrowheads="1"/>
          </p:cNvSpPr>
          <p:nvPr/>
        </p:nvSpPr>
        <p:spPr bwMode="auto">
          <a:xfrm>
            <a:off x="3962400" y="29765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1" name="Cube 15"/>
          <p:cNvSpPr>
            <a:spLocks noChangeArrowheads="1"/>
          </p:cNvSpPr>
          <p:nvPr/>
        </p:nvSpPr>
        <p:spPr bwMode="auto">
          <a:xfrm>
            <a:off x="8153400" y="18288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2" name="Right Arrow 16"/>
          <p:cNvSpPr>
            <a:spLocks noChangeArrowheads="1"/>
          </p:cNvSpPr>
          <p:nvPr/>
        </p:nvSpPr>
        <p:spPr bwMode="auto">
          <a:xfrm rot="1047622">
            <a:off x="1524000" y="31242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13" name="Cube 17"/>
          <p:cNvSpPr>
            <a:spLocks noChangeArrowheads="1"/>
          </p:cNvSpPr>
          <p:nvPr/>
        </p:nvSpPr>
        <p:spPr bwMode="auto">
          <a:xfrm>
            <a:off x="6096000" y="494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4" name="Cube 19"/>
          <p:cNvSpPr>
            <a:spLocks noChangeArrowheads="1"/>
          </p:cNvSpPr>
          <p:nvPr/>
        </p:nvSpPr>
        <p:spPr bwMode="auto">
          <a:xfrm>
            <a:off x="6096000" y="1637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5" name="Cube 21"/>
          <p:cNvSpPr>
            <a:spLocks noChangeArrowheads="1"/>
          </p:cNvSpPr>
          <p:nvPr/>
        </p:nvSpPr>
        <p:spPr bwMode="auto">
          <a:xfrm>
            <a:off x="6096000" y="2780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6" name="Cube 22"/>
          <p:cNvSpPr>
            <a:spLocks noChangeArrowheads="1"/>
          </p:cNvSpPr>
          <p:nvPr/>
        </p:nvSpPr>
        <p:spPr bwMode="auto">
          <a:xfrm>
            <a:off x="6096000" y="3923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cxnSp>
        <p:nvCxnSpPr>
          <p:cNvPr id="18" name="Straight Arrow Connector 26"/>
          <p:cNvCxnSpPr>
            <a:cxnSpLocks noChangeShapeType="1"/>
            <a:stCxn id="7" idx="5"/>
            <a:endCxn id="13" idx="2"/>
          </p:cNvCxnSpPr>
          <p:nvPr/>
        </p:nvCxnSpPr>
        <p:spPr bwMode="auto">
          <a:xfrm flipV="1">
            <a:off x="4800600" y="1113644"/>
            <a:ext cx="1295400" cy="348444"/>
          </a:xfrm>
          <a:prstGeom prst="straightConnector1">
            <a:avLst/>
          </a:prstGeom>
          <a:noFill/>
          <a:ln w="9525">
            <a:solidFill>
              <a:schemeClr val="tx1"/>
            </a:solidFill>
            <a:round/>
            <a:headEnd/>
            <a:tailEnd type="arrow" w="med" len="med"/>
          </a:ln>
        </p:spPr>
      </p:cxnSp>
      <p:cxnSp>
        <p:nvCxnSpPr>
          <p:cNvPr id="19" name="Straight Arrow Connector 28"/>
          <p:cNvCxnSpPr>
            <a:cxnSpLocks noChangeShapeType="1"/>
            <a:endCxn id="14" idx="2"/>
          </p:cNvCxnSpPr>
          <p:nvPr/>
        </p:nvCxnSpPr>
        <p:spPr bwMode="auto">
          <a:xfrm>
            <a:off x="4800600" y="1828800"/>
            <a:ext cx="1295400" cy="427844"/>
          </a:xfrm>
          <a:prstGeom prst="straightConnector1">
            <a:avLst/>
          </a:prstGeom>
          <a:noFill/>
          <a:ln w="9525">
            <a:solidFill>
              <a:schemeClr val="tx1"/>
            </a:solidFill>
            <a:round/>
            <a:headEnd/>
            <a:tailEnd type="arrow" w="med" len="med"/>
          </a:ln>
        </p:spPr>
      </p:cxnSp>
      <p:cxnSp>
        <p:nvCxnSpPr>
          <p:cNvPr id="20" name="Straight Arrow Connector 30"/>
          <p:cNvCxnSpPr>
            <a:cxnSpLocks noChangeShapeType="1"/>
            <a:stCxn id="10" idx="5"/>
            <a:endCxn id="15" idx="2"/>
          </p:cNvCxnSpPr>
          <p:nvPr/>
        </p:nvCxnSpPr>
        <p:spPr bwMode="auto">
          <a:xfrm flipV="1">
            <a:off x="4800600" y="3399644"/>
            <a:ext cx="1295400" cy="424644"/>
          </a:xfrm>
          <a:prstGeom prst="straightConnector1">
            <a:avLst/>
          </a:prstGeom>
          <a:noFill/>
          <a:ln w="9525">
            <a:solidFill>
              <a:schemeClr val="tx1"/>
            </a:solidFill>
            <a:round/>
            <a:headEnd/>
            <a:tailEnd type="arrow" w="med" len="med"/>
          </a:ln>
        </p:spPr>
      </p:cxnSp>
      <p:cxnSp>
        <p:nvCxnSpPr>
          <p:cNvPr id="21" name="Straight Arrow Connector 32"/>
          <p:cNvCxnSpPr>
            <a:cxnSpLocks noChangeShapeType="1"/>
            <a:endCxn id="16" idx="2"/>
          </p:cNvCxnSpPr>
          <p:nvPr/>
        </p:nvCxnSpPr>
        <p:spPr bwMode="auto">
          <a:xfrm>
            <a:off x="4800600" y="4124916"/>
            <a:ext cx="1295400" cy="417728"/>
          </a:xfrm>
          <a:prstGeom prst="straightConnector1">
            <a:avLst/>
          </a:prstGeom>
          <a:noFill/>
          <a:ln w="9525">
            <a:solidFill>
              <a:schemeClr val="tx1"/>
            </a:solidFill>
            <a:round/>
            <a:headEnd/>
            <a:tailEnd type="arrow" w="med" len="med"/>
          </a:ln>
        </p:spPr>
      </p:cxnSp>
      <p:cxnSp>
        <p:nvCxnSpPr>
          <p:cNvPr id="23" name="Straight Arrow Connector 37"/>
          <p:cNvCxnSpPr>
            <a:cxnSpLocks noChangeShapeType="1"/>
          </p:cNvCxnSpPr>
          <p:nvPr/>
        </p:nvCxnSpPr>
        <p:spPr bwMode="auto">
          <a:xfrm rot="16200000" flipH="1">
            <a:off x="6743700" y="876300"/>
            <a:ext cx="1752600" cy="1066800"/>
          </a:xfrm>
          <a:prstGeom prst="straightConnector1">
            <a:avLst/>
          </a:prstGeom>
          <a:noFill/>
          <a:ln w="9525">
            <a:solidFill>
              <a:schemeClr val="tx1"/>
            </a:solidFill>
            <a:round/>
            <a:headEnd/>
            <a:tailEnd type="arrow" w="med" len="med"/>
          </a:ln>
        </p:spPr>
      </p:cxnSp>
      <p:cxnSp>
        <p:nvCxnSpPr>
          <p:cNvPr id="24" name="Straight Arrow Connector 39"/>
          <p:cNvCxnSpPr>
            <a:cxnSpLocks noChangeShapeType="1"/>
            <a:stCxn id="14" idx="5"/>
          </p:cNvCxnSpPr>
          <p:nvPr/>
        </p:nvCxnSpPr>
        <p:spPr bwMode="auto">
          <a:xfrm>
            <a:off x="7086600" y="2008994"/>
            <a:ext cx="1066801" cy="581806"/>
          </a:xfrm>
          <a:prstGeom prst="straightConnector1">
            <a:avLst/>
          </a:prstGeom>
          <a:noFill/>
          <a:ln w="9525">
            <a:solidFill>
              <a:schemeClr val="tx1"/>
            </a:solidFill>
            <a:round/>
            <a:headEnd/>
            <a:tailEnd type="arrow" w="med" len="med"/>
          </a:ln>
        </p:spPr>
      </p:cxnSp>
      <p:cxnSp>
        <p:nvCxnSpPr>
          <p:cNvPr id="25" name="Straight Arrow Connector 41"/>
          <p:cNvCxnSpPr>
            <a:cxnSpLocks noChangeShapeType="1"/>
            <a:stCxn id="15" idx="5"/>
            <a:endCxn id="11" idx="2"/>
          </p:cNvCxnSpPr>
          <p:nvPr/>
        </p:nvCxnSpPr>
        <p:spPr bwMode="auto">
          <a:xfrm flipV="1">
            <a:off x="7086600" y="2886075"/>
            <a:ext cx="1066800" cy="265919"/>
          </a:xfrm>
          <a:prstGeom prst="straightConnector1">
            <a:avLst/>
          </a:prstGeom>
          <a:noFill/>
          <a:ln w="9525">
            <a:solidFill>
              <a:schemeClr val="tx1"/>
            </a:solidFill>
            <a:round/>
            <a:headEnd/>
            <a:tailEnd type="arrow" w="med" len="med"/>
          </a:ln>
        </p:spPr>
      </p:cxnSp>
      <p:cxnSp>
        <p:nvCxnSpPr>
          <p:cNvPr id="26" name="Straight Arrow Connector 43"/>
          <p:cNvCxnSpPr>
            <a:cxnSpLocks noChangeShapeType="1"/>
          </p:cNvCxnSpPr>
          <p:nvPr/>
        </p:nvCxnSpPr>
        <p:spPr bwMode="auto">
          <a:xfrm flipV="1">
            <a:off x="7010400" y="3200400"/>
            <a:ext cx="1143000" cy="762000"/>
          </a:xfrm>
          <a:prstGeom prst="straightConnector1">
            <a:avLst/>
          </a:prstGeom>
          <a:noFill/>
          <a:ln w="9525">
            <a:solidFill>
              <a:schemeClr val="tx1"/>
            </a:solidFill>
            <a:round/>
            <a:headEnd/>
            <a:tailEnd type="arrow" w="med" len="med"/>
          </a:ln>
        </p:spPr>
      </p:cxnSp>
      <p:sp>
        <p:nvSpPr>
          <p:cNvPr id="28" name="TextBox 13"/>
          <p:cNvSpPr txBox="1">
            <a:spLocks noChangeArrowheads="1"/>
          </p:cNvSpPr>
          <p:nvPr/>
        </p:nvSpPr>
        <p:spPr bwMode="auto">
          <a:xfrm>
            <a:off x="8077200" y="1219200"/>
            <a:ext cx="966931" cy="461665"/>
          </a:xfrm>
          <a:prstGeom prst="rect">
            <a:avLst/>
          </a:prstGeom>
          <a:noFill/>
          <a:ln w="9525">
            <a:noFill/>
            <a:miter lim="800000"/>
            <a:headEnd/>
            <a:tailEnd/>
          </a:ln>
        </p:spPr>
        <p:txBody>
          <a:bodyPr wrap="none">
            <a:prstTxWarp prst="textNoShape">
              <a:avLst/>
            </a:prstTxWarp>
            <a:spAutoFit/>
          </a:bodyPr>
          <a:lstStyle/>
          <a:p>
            <a:r>
              <a:rPr lang="en-US" dirty="0" smtClean="0">
                <a:solidFill>
                  <a:srgbClr val="000000"/>
                </a:solidFill>
              </a:rPr>
              <a:t>Target</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2774000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14957</TotalTime>
  <Words>4878</Words>
  <Application>Microsoft Macintosh PowerPoint</Application>
  <PresentationFormat>On-screen Show (16:9)</PresentationFormat>
  <Paragraphs>625</Paragraphs>
  <Slides>40</Slides>
  <Notes>37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Red Radial 16x9</vt:lpstr>
      <vt:lpstr>Class 8 Crime</vt:lpstr>
      <vt:lpstr>Overview</vt:lpstr>
      <vt:lpstr>PowerPoint Presentation</vt:lpstr>
      <vt:lpstr>Buffer Overrun</vt:lpstr>
      <vt:lpstr>Run Example Code</vt:lpstr>
      <vt:lpstr>Buffer Overrun Code</vt:lpstr>
      <vt:lpstr>TCP Three-way Handshake</vt:lpstr>
      <vt:lpstr>SYN Flood Attack</vt:lpstr>
      <vt:lpstr>Ping Attack</vt:lpstr>
      <vt:lpstr>My Reading Notes</vt:lpstr>
      <vt:lpstr>Group Quiz</vt:lpstr>
      <vt:lpstr>Assignment Code Testing 1/2</vt:lpstr>
      <vt:lpstr>Assignment Code Testing 2/2</vt:lpstr>
      <vt:lpstr>Overview</vt:lpstr>
      <vt:lpstr>Security vs. Features – case study</vt:lpstr>
      <vt:lpstr>What Happened</vt:lpstr>
      <vt:lpstr>How they did it</vt:lpstr>
      <vt:lpstr>This happened before</vt:lpstr>
      <vt:lpstr>The reaction</vt:lpstr>
      <vt:lpstr>References</vt:lpstr>
      <vt:lpstr>Cyberforensics</vt:lpstr>
      <vt:lpstr>Data recovery</vt:lpstr>
      <vt:lpstr>Data analysis</vt:lpstr>
      <vt:lpstr>summary</vt:lpstr>
      <vt:lpstr>References</vt:lpstr>
      <vt:lpstr>Hacking team hacked!</vt:lpstr>
      <vt:lpstr>1.3 GB source code leaked</vt:lpstr>
      <vt:lpstr>EMAIL AND CUSTOMER FILES</vt:lpstr>
      <vt:lpstr>Spyware industry</vt:lpstr>
      <vt:lpstr>Conclusion</vt:lpstr>
      <vt:lpstr>References</vt:lpstr>
      <vt:lpstr>Class 8 The End</vt:lpstr>
      <vt:lpstr>Crime How</vt:lpstr>
      <vt:lpstr>Crime Bane</vt:lpstr>
      <vt:lpstr>Crime Why</vt:lpstr>
      <vt:lpstr>Crime Time</vt:lpstr>
      <vt:lpstr>Crime Doers</vt:lpstr>
      <vt:lpstr>Crime Gain</vt:lpstr>
      <vt:lpstr>Crime Pay</vt:lpstr>
      <vt:lpstr>Crime Stop</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235</cp:revision>
  <dcterms:created xsi:type="dcterms:W3CDTF">2014-08-25T02:19:16Z</dcterms:created>
  <dcterms:modified xsi:type="dcterms:W3CDTF">2015-09-22T22:55:12Z</dcterms:modified>
</cp:coreProperties>
</file>