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277" r:id="rId3"/>
    <p:sldId id="259" r:id="rId4"/>
    <p:sldId id="409" r:id="rId5"/>
    <p:sldId id="261" r:id="rId6"/>
    <p:sldId id="308" r:id="rId7"/>
    <p:sldId id="396" r:id="rId8"/>
    <p:sldId id="397" r:id="rId9"/>
    <p:sldId id="309" r:id="rId10"/>
    <p:sldId id="444" r:id="rId11"/>
    <p:sldId id="445" r:id="rId12"/>
    <p:sldId id="446" r:id="rId13"/>
    <p:sldId id="447" r:id="rId14"/>
    <p:sldId id="448" r:id="rId15"/>
    <p:sldId id="449" r:id="rId16"/>
    <p:sldId id="450" r:id="rId17"/>
    <p:sldId id="436" r:id="rId18"/>
    <p:sldId id="437" r:id="rId19"/>
    <p:sldId id="438" r:id="rId20"/>
    <p:sldId id="439" r:id="rId21"/>
    <p:sldId id="440" r:id="rId22"/>
    <p:sldId id="441" r:id="rId23"/>
    <p:sldId id="442" r:id="rId24"/>
    <p:sldId id="443" r:id="rId25"/>
    <p:sldId id="430" r:id="rId26"/>
    <p:sldId id="431" r:id="rId27"/>
    <p:sldId id="432" r:id="rId28"/>
    <p:sldId id="433" r:id="rId29"/>
    <p:sldId id="434" r:id="rId30"/>
    <p:sldId id="435"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77"/>
            <p14:sldId id="259"/>
            <p14:sldId id="409"/>
            <p14:sldId id="261"/>
            <p14:sldId id="308"/>
            <p14:sldId id="396"/>
            <p14:sldId id="397"/>
            <p14:sldId id="309"/>
          </p14:sldIdLst>
        </p14:section>
        <p14:section name="Students" id="{2928BE7F-6E18-994B-9238-FD2E5A306EE9}">
          <p14:sldIdLst>
            <p14:sldId id="444"/>
            <p14:sldId id="445"/>
            <p14:sldId id="446"/>
            <p14:sldId id="447"/>
            <p14:sldId id="448"/>
            <p14:sldId id="449"/>
            <p14:sldId id="450"/>
            <p14:sldId id="436"/>
            <p14:sldId id="437"/>
            <p14:sldId id="438"/>
            <p14:sldId id="439"/>
            <p14:sldId id="440"/>
            <p14:sldId id="441"/>
            <p14:sldId id="442"/>
            <p14:sldId id="443"/>
            <p14:sldId id="430"/>
            <p14:sldId id="431"/>
            <p14:sldId id="432"/>
            <p14:sldId id="433"/>
            <p14:sldId id="434"/>
            <p14:sldId id="435"/>
          </p14:sldIdLst>
        </p14:section>
        <p14:section name="common" id="{9B5216CB-EB00-374E-829F-303EE85B7FC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968" y="-96"/>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53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a:t>House of Representatives Voting</a:t>
            </a:r>
            <a:r>
              <a:rPr lang="en-US" sz="1200" baseline="0"/>
              <a:t> for the Patriot Act</a:t>
            </a:r>
            <a:endParaRPr lang="en-US" sz="1200"/>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Sheet1!$A$1:$B$1</c:f>
              <c:strCache>
                <c:ptCount val="2"/>
                <c:pt idx="0">
                  <c:v>Yes</c:v>
                </c:pt>
                <c:pt idx="1">
                  <c:v>No</c:v>
                </c:pt>
              </c:strCache>
            </c:strRef>
          </c:cat>
          <c:val>
            <c:numRef>
              <c:f>Sheet1!$A$2:$B$2</c:f>
              <c:numCache>
                <c:formatCode>General</c:formatCode>
                <c:ptCount val="2"/>
                <c:pt idx="0">
                  <c:v>357.0</c:v>
                </c:pt>
                <c:pt idx="1">
                  <c:v>66.0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a:t>Senate  Voting</a:t>
            </a:r>
            <a:r>
              <a:rPr lang="en-US" sz="1200" baseline="0"/>
              <a:t> for the Patriot Act</a:t>
            </a:r>
            <a:endParaRPr lang="en-US" sz="1200"/>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Sheet1!$A$1:$B$1</c:f>
              <c:strCache>
                <c:ptCount val="2"/>
                <c:pt idx="0">
                  <c:v>Yes</c:v>
                </c:pt>
                <c:pt idx="1">
                  <c:v>No</c:v>
                </c:pt>
              </c:strCache>
            </c:strRef>
          </c:cat>
          <c:val>
            <c:numRef>
              <c:f>Sheet1!$A$4:$B$4</c:f>
              <c:numCache>
                <c:formatCode>General</c:formatCode>
                <c:ptCount val="2"/>
                <c:pt idx="0">
                  <c:v>98.0</c:v>
                </c:pt>
                <c:pt idx="1">
                  <c:v>1.0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Play </a:t>
            </a:r>
            <a:r>
              <a:rPr lang="en-US" dirty="0" smtClean="0">
                <a:latin typeface="Arial" pitchFamily="-109" charset="0"/>
                <a:ea typeface="ＭＳ Ｐゴシック" pitchFamily="-109" charset="-128"/>
                <a:cs typeface="ＭＳ Ｐゴシック" pitchFamily="-109" charset="-128"/>
              </a:rPr>
              <a:t>Somebody’s Watching Me </a:t>
            </a:r>
            <a:r>
              <a:rPr lang="en-US" dirty="0" smtClean="0">
                <a:latin typeface="Arial" pitchFamily="-109" charset="0"/>
                <a:ea typeface="ＭＳ Ｐゴシック" pitchFamily="-109" charset="-128"/>
                <a:cs typeface="ＭＳ Ｐゴシック" pitchFamily="-109" charset="-128"/>
              </a:rPr>
              <a:t>(1984) – </a:t>
            </a:r>
            <a:r>
              <a:rPr lang="en-US" dirty="0" smtClean="0">
                <a:latin typeface="Arial" pitchFamily="-109" charset="0"/>
                <a:ea typeface="ＭＳ Ｐゴシック" pitchFamily="-109" charset="-128"/>
                <a:cs typeface="ＭＳ Ｐゴシック" pitchFamily="-109" charset="-128"/>
              </a:rPr>
              <a:t>Rockwell</a:t>
            </a:r>
          </a:p>
          <a:p>
            <a:pPr eaLnBrk="1" hangingPunct="1"/>
            <a:r>
              <a:rPr lang="en-US" dirty="0" smtClean="0">
                <a:latin typeface="Arial" pitchFamily="-109" charset="0"/>
                <a:ea typeface="ＭＳ Ｐゴシック" pitchFamily="-109" charset="-128"/>
                <a:cs typeface="ＭＳ Ｐゴシック" pitchFamily="-109" charset="-128"/>
              </a:rPr>
              <a:t>The</a:t>
            </a:r>
            <a:r>
              <a:rPr lang="en-US" baseline="0" dirty="0" smtClean="0">
                <a:latin typeface="Arial" pitchFamily="-109" charset="0"/>
                <a:ea typeface="ＭＳ Ｐゴシック" pitchFamily="-109" charset="-128"/>
                <a:cs typeface="ＭＳ Ｐゴシック" pitchFamily="-109" charset="-128"/>
              </a:rPr>
              <a:t> envy of all your classmates if you know the band or year.</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Self Search paper – </a:t>
            </a:r>
            <a:r>
              <a:rPr lang="en-US" dirty="0" err="1" smtClean="0">
                <a:latin typeface="Arial" pitchFamily="-109" charset="0"/>
                <a:ea typeface="ＭＳ Ｐゴシック" pitchFamily="-109" charset="-128"/>
                <a:cs typeface="ＭＳ Ｐゴシック" pitchFamily="-109" charset="-128"/>
              </a:rPr>
              <a:t>Progressive.com</a:t>
            </a:r>
            <a:r>
              <a:rPr lang="en-US" dirty="0" smtClean="0">
                <a:latin typeface="Arial" pitchFamily="-109" charset="0"/>
                <a:ea typeface="ＭＳ Ｐゴシック" pitchFamily="-109" charset="-128"/>
                <a:cs typeface="ＭＳ Ｐゴシック" pitchFamily="-109" charset="-128"/>
              </a:rPr>
              <a:t> search is for address, not name.</a:t>
            </a:r>
          </a:p>
          <a:p>
            <a:pPr eaLnBrk="1" hangingPunct="1"/>
            <a:r>
              <a:rPr lang="en-US" sz="1200" b="0" i="0" u="none" strike="noStrike" kern="1200" dirty="0" smtClean="0">
                <a:solidFill>
                  <a:schemeClr val="tx1"/>
                </a:solidFill>
                <a:effectLst/>
                <a:latin typeface="+mn-lt"/>
                <a:ea typeface="+mn-ea"/>
                <a:cs typeface="+mn-cs"/>
              </a:rPr>
              <a:t>Paper averages to date: 5.25</a:t>
            </a:r>
            <a:r>
              <a:rPr lang="en-US" dirty="0" smtClean="0"/>
              <a:t> - </a:t>
            </a:r>
            <a:r>
              <a:rPr lang="en-US" sz="1200" b="0" i="0" u="none" strike="noStrike" kern="1200" dirty="0" smtClean="0">
                <a:solidFill>
                  <a:schemeClr val="tx1"/>
                </a:solidFill>
                <a:effectLst/>
                <a:latin typeface="+mn-lt"/>
                <a:ea typeface="+mn-ea"/>
                <a:cs typeface="+mn-cs"/>
              </a:rPr>
              <a:t>6.291666667</a:t>
            </a:r>
            <a:r>
              <a:rPr lang="en-US" dirty="0" smtClean="0"/>
              <a:t>  - </a:t>
            </a:r>
            <a:r>
              <a:rPr lang="en-US" sz="1200" b="0" i="0" u="none" strike="noStrike" kern="1200" dirty="0" smtClean="0">
                <a:solidFill>
                  <a:schemeClr val="tx1"/>
                </a:solidFill>
                <a:effectLst/>
                <a:latin typeface="+mn-lt"/>
                <a:ea typeface="+mn-ea"/>
                <a:cs typeface="+mn-cs"/>
              </a:rPr>
              <a:t>5.875</a:t>
            </a:r>
            <a:r>
              <a:rPr lang="en-US" dirty="0" smtClean="0"/>
              <a:t> </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would manifest itself in our world with governments gathering as much information about it’s citizens as possible.</a:t>
            </a:r>
          </a:p>
          <a:p>
            <a:endParaRPr lang="en-US" baseline="0" dirty="0" smtClean="0"/>
          </a:p>
          <a:p>
            <a:r>
              <a:rPr lang="en-US" baseline="0" dirty="0" smtClean="0"/>
              <a:t>The most relevant for the United States is the Patriot Act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1900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Patriot act was</a:t>
            </a:r>
            <a:r>
              <a:rPr lang="en-US" baseline="0" dirty="0" smtClean="0"/>
              <a:t> introduced 11 days after 9/11 and passed 34 days later with almost no discussion</a:t>
            </a:r>
          </a:p>
          <a:p>
            <a:r>
              <a:rPr lang="en-US" baseline="0" dirty="0" smtClean="0"/>
              <a:t>The idea was to help government take more initiative in combatting terrorism</a:t>
            </a:r>
          </a:p>
          <a:p>
            <a:r>
              <a:rPr lang="en-US" dirty="0" smtClean="0"/>
              <a:t>A few key points I wanted to expand on from the book,</a:t>
            </a:r>
            <a:r>
              <a:rPr lang="en-US" baseline="0" dirty="0" smtClean="0"/>
              <a:t> for sneak and peaks, they do not have to notify you they are searching until after the search is already done</a:t>
            </a:r>
          </a:p>
          <a:p>
            <a:r>
              <a:rPr lang="en-US" baseline="0" dirty="0" smtClean="0"/>
              <a:t>The data collected by NSL’s are no expiration date, the government can keep that data forever.</a:t>
            </a:r>
          </a:p>
          <a:p>
            <a:r>
              <a:rPr lang="en-US" baseline="0" dirty="0" smtClean="0"/>
              <a:t>Although the bill introduced NSL</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6890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a:t>
            </a:r>
            <a:r>
              <a:rPr lang="en-US" baseline="0" dirty="0" smtClean="0"/>
              <a:t> Freedom Act is an act meant to address the expiration of the Patriot act. It made a couple changes, a lot of which were sparked after the Snowden leaks. Some of the more notable ones are the removing of “bulk” collections of data and the limit of large-scale collections, For example NSL’s can no longer target entire zip codes.</a:t>
            </a:r>
          </a:p>
          <a:p>
            <a:endParaRPr lang="en-US" baseline="0" dirty="0" smtClean="0"/>
          </a:p>
          <a:p>
            <a:r>
              <a:rPr lang="en-US" baseline="0" dirty="0" smtClean="0"/>
              <a:t>However, it added “two-hops” collection. This means that NSA and FBI can request data from two connections from the source. So if it was targeting an organization, it can request information about people they are in contact with, and people those people are in contact with. It extended section 215, which dealt with collection of data, roving wiretaps, which the author talks about in the book, and lone wolf tracking, until December of 2019.</a:t>
            </a:r>
          </a:p>
          <a:p>
            <a:endParaRPr lang="en-US" baseline="0" dirty="0" smtClean="0"/>
          </a:p>
          <a:p>
            <a:r>
              <a:rPr lang="en-US" baseline="0" dirty="0" smtClean="0"/>
              <a:t>It also added greater transparency over the FISA court. So the proceeding of the court are still secret, however it is worded in the act that if the decision would make significant legal interpretations. It also designates a panel of advocates to represent the public’s interest in cases that involve novel or significant legal issues. </a:t>
            </a:r>
          </a:p>
          <a:p>
            <a:r>
              <a:rPr lang="en-US" baseline="0" dirty="0" smtClean="0"/>
              <a:t>It also gives companies more opportunities to report to report publically information about orders. Still have to get court approval.</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73351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today, even after the Snowden</a:t>
            </a:r>
            <a:r>
              <a:rPr lang="en-US" baseline="0" dirty="0" smtClean="0"/>
              <a:t> leaks and the outrage from a lot of the liberty advocacy groups, the government still has the ability to obtain large of amounts of data on US citizens without a whole lot of judicial process to ensure it is in the bounds of the intention of the law.</a:t>
            </a:r>
          </a:p>
          <a:p>
            <a:endParaRPr lang="en-US" baseline="0" dirty="0" smtClean="0"/>
          </a:p>
          <a:p>
            <a:r>
              <a:rPr lang="en-US" baseline="0" dirty="0" smtClean="0"/>
              <a:t>Additionally, a lot of what the government does and has is top secret, therefore is not allowed to be public knowledge, which means we don’t really get much of a say in what the government is doing.</a:t>
            </a:r>
          </a:p>
          <a:p>
            <a:endParaRPr lang="en-US" baseline="0" dirty="0" smtClean="0"/>
          </a:p>
          <a:p>
            <a:r>
              <a:rPr lang="en-US" baseline="0" dirty="0" smtClean="0"/>
              <a:t>Both of these realities are very reminiscent of what you see in 1984 from Big Brother, where the government is the eternal good and everyone trusts it and the government is watching, listening, and reading thoughts of its citizens.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15684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discuss and present the positive</a:t>
            </a:r>
            <a:r>
              <a:rPr lang="en-US" baseline="0" dirty="0" smtClean="0"/>
              <a:t> </a:t>
            </a:r>
            <a:r>
              <a:rPr lang="en-US" dirty="0" smtClean="0"/>
              <a:t>view of CCTV and Face recognition Technology or FRT</a:t>
            </a:r>
            <a:r>
              <a:rPr lang="en-US" baseline="0" dirty="0" smtClean="0"/>
              <a:t> and dispel some of the views of them being the scary Big Brother. When talking about CCTV and FRT in public it is important to discuss the expectation of privacy in a public environment. CCTVs do not add the ability to see through walls or any super human abilities that the public does not know about or understand. It is also good to note the general misconception that CCTV will begin the end of the fourth amendment and how its use actually aligns with the fourth amendment. Many also forget the primary goals of CCTV which are not to break peoples’ privacy but simply uphold safety in public environments which CCTV does so in a manner less invasive than typical security measures.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to understand the expectations of privacy that one can have and this is by no means a limiter of the fourth amendment but in fact is defined in the fourth amendment. For example a public beach where one can be observed by many leads to no expectation of privacy but a restroom or changing room or one’s house has an expectation of privacy. An example of a court case regarding a matter like this involves a Pennsylvania state police, who claimed he was injured while working to receive compensation but then was recorded sunbathing on a beach by a private investigator hired by the state. The court ruled that the state did not violate the fourth amendment due to no expectation of privacy on a public beach. Another example involves the photo on the right which shows one of the suspects of the Boston marathon bomber case and was taken by a runner who submitted it to the police and was just one of the hundreds of citizen submitted photos.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655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how one has no expectation of privacy when there is a risk he/she can be observed by many, one also has no expectation that his/her face will remain anonymous. “No person can have a reasonable expectation that others will not know the sound of his voice, any more than he can reasonably expect that his face will be a mystery to the world”[7]. Since in a public environment it is possible for anyone to take a picture of you and use something like google photos or Facebook for suggestions about people to tag in the picture. The government can also be the one doing such recognition computations and   “…as long as people know a technology could conceivably be used against them by strangers, the government’s use of the technology is not a constitutional issue”[2].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10489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courts also agree that as long as a tool does not add a new sense or human ability it does not offend public expectation. For example binoculars or telescopes are okay but a tool that can see through walls is not legal as the public doesn’t expect someone can see through their walls. In regards to CCTV it enhances vision of officers and acts as if there are more officers. FRT simply speeds up looking through the videos similar to an officer watching the video and looking through mugshots. The picture on the right demonstrates how people are better understanding of the government keeping data than others. In the same study the vast majority – 81% of participants – agreed that surveillance cameras are hard to avoid; 36% say they “strongly agree” and 45% “agree.”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84973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CCTV</a:t>
            </a:r>
            <a:r>
              <a:rPr lang="en-US" baseline="0" dirty="0" smtClean="0"/>
              <a:t> systems have their share of benefits that are often overlooked due to their relation to the fear of Big Brother. They lead to better efficiency for the police department and the officers as they allow a limited set of people to observe large areas therefore cutting down on the numbers of officers that need to be present in the area, this is especially important during large public events like presidential inaugurations, walks etc. This allows more officers to be available leading to faster responses to incidents. There is also an increase in safety, the red bars on the image on the right shows the decline of crime after the installation of CCTV in Washington DC. They also help identify suspects and catch criminals, CCTV footage allowed the FBI to have large amount of information leading to the suspects being finalized within 3 days. CCTVs are also less intrusive than stop and search methods such as pat downs, metal detectors and body scanners employed in many public places.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44035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dangers, limitations of implementing CCTV in public area include the following. It is always possible for there to be a malicious officer who spies on or monitors a certain group of people for personal reasons. Many cities and regions that have implemented CCTV surveillance also implemented a logging systems to log requests. The department of homeland security along with multiple states  defines logging and audit instructions as seen on the image on the right. Another issue is the problem is the increased memory length of recorded actions, a person remembering another’s actions vs CCTV footage being stored. One major issue with video is storage intensive for example New York CCTV network only keeps recordings for 30 days before it is overwritten and London stores CCTV for 14 days and Washington DC CCTV stores for only 10 days so although it is recorded it is for a finite time. One limitation is also that implementing CCTV is expensive and it is improbable for all of united states to be covered with CCTV so it should be implemented in heavily populated urban areas.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7188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CCTV and FRTs involve less hassle and are less invasive than other security measures employed in public spaces such as pat downs, body scanners and metal detectors. The view of Big Brother primarily comes to mind when talking about CCTV especially due to their idea of constant surveillance but even in the novel 1984 the main problem came from CCTVs being employed in private spaces which is not the case here. The use of CCTVs helps cut down number of officers needed for surveillance and helps them to be prepared for emergencies. The use of FRT cuts down in the time taken to inspect video footage for suspects and criminals.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0125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 numbers are a very important aspect</a:t>
            </a:r>
            <a:r>
              <a:rPr lang="en-US" baseline="0" dirty="0" smtClean="0"/>
              <a:t> in protecting your privacy. It is used to in RSA encryption to secure online transactions and many other forms of communication such as when you use a credit card, phone calls, emails,. However, even though RSA encryption protects hundreds of millions of people[3], NSA is still finding ways to access that private information.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a:t>
            </a:r>
            <a:r>
              <a:rPr lang="en-US" dirty="0" smtClean="0"/>
              <a:t>First</a:t>
            </a:r>
            <a:r>
              <a:rPr lang="en-US" baseline="0" dirty="0" smtClean="0"/>
              <a:t>, you want to randomly select two very large prime numbers. The next step is to use the RSA algorithm developed by three MIT faculty in 1976 to generate your keys. The basic concept is that if you raise any number m to the Nth power modulo N, you get back the same number m. So you take the result (p-1)(q-1)+1, which typically is a non prime number and can be represented as a product of two numbers r and s. If (p-1)(q-1)+1 = 12, then r and s can be 4 and 3, respectively. Finally distribute N and r as public keys while keeping all other variables private. A key is variable value, or a piece of information. You can use the private key to encrypt as a signature. The public keys would still be public but if the owner uses the private key to encrypt then if the other person decrypts it with public key and it works then they know it was sent from the owner.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[2]</a:t>
            </a:r>
            <a:r>
              <a:rPr lang="en-US" dirty="0" smtClean="0"/>
              <a:t>What does prime numbers have to do with internet</a:t>
            </a:r>
            <a:r>
              <a:rPr lang="en-US" baseline="0" dirty="0" smtClean="0"/>
              <a:t> security? Well, you want to encrypt a credit card number and then decrypt it so that a customer can pass information to the merchant without someone else also accessing that information. How does one do this? By using the method I just explained. The merchant makes r and N public and s, p, and q private. </a:t>
            </a:r>
            <a:r>
              <a:rPr lang="en-US" sz="1200" b="0" i="0" kern="1200" dirty="0" smtClean="0">
                <a:solidFill>
                  <a:schemeClr val="tx1"/>
                </a:solidFill>
                <a:latin typeface="+mn-lt"/>
                <a:ea typeface="+mn-ea"/>
                <a:cs typeface="+mn-cs"/>
              </a:rPr>
              <a:t>The encryption consists of raising a credit card number to the </a:t>
            </a:r>
            <a:r>
              <a:rPr lang="en-US" sz="1200" b="0" i="1" kern="1200" dirty="0" err="1" smtClean="0">
                <a:solidFill>
                  <a:schemeClr val="tx1"/>
                </a:solidFill>
                <a:latin typeface="+mn-lt"/>
                <a:ea typeface="+mn-ea"/>
                <a:cs typeface="+mn-cs"/>
              </a:rPr>
              <a:t>r</a:t>
            </a:r>
            <a:r>
              <a:rPr lang="en-US" sz="1200" b="0" i="0" kern="1200" baseline="30000" dirty="0" err="1" smtClean="0">
                <a:solidFill>
                  <a:schemeClr val="tx1"/>
                </a:solidFill>
                <a:latin typeface="+mn-lt"/>
                <a:ea typeface="+mn-ea"/>
                <a:cs typeface="+mn-cs"/>
              </a:rPr>
              <a:t>th</a:t>
            </a:r>
            <a:r>
              <a:rPr lang="en-US" sz="1200" b="0" i="0" kern="1200" dirty="0" smtClean="0">
                <a:solidFill>
                  <a:schemeClr val="tx1"/>
                </a:solidFill>
                <a:latin typeface="+mn-lt"/>
                <a:ea typeface="+mn-ea"/>
                <a:cs typeface="+mn-cs"/>
              </a:rPr>
              <a:t> power modulo N. The decryption, on the other hand, consists of raising the resulting number to the </a:t>
            </a:r>
            <a:r>
              <a:rPr lang="en-US" sz="1200" b="0" i="1" kern="1200" dirty="0" err="1" smtClean="0">
                <a:solidFill>
                  <a:schemeClr val="tx1"/>
                </a:solidFill>
                <a:latin typeface="+mn-lt"/>
                <a:ea typeface="+mn-ea"/>
                <a:cs typeface="+mn-cs"/>
              </a:rPr>
              <a:t>s</a:t>
            </a:r>
            <a:r>
              <a:rPr lang="en-US" sz="1200" b="0" i="0" kern="1200" baseline="30000" dirty="0" err="1" smtClean="0">
                <a:solidFill>
                  <a:schemeClr val="tx1"/>
                </a:solidFill>
                <a:latin typeface="+mn-lt"/>
                <a:ea typeface="+mn-ea"/>
                <a:cs typeface="+mn-cs"/>
              </a:rPr>
              <a:t>th</a:t>
            </a:r>
            <a:r>
              <a:rPr lang="en-US" sz="1200" b="0" i="0" kern="1200" dirty="0" smtClean="0">
                <a:solidFill>
                  <a:schemeClr val="tx1"/>
                </a:solidFill>
                <a:latin typeface="+mn-lt"/>
                <a:ea typeface="+mn-ea"/>
                <a:cs typeface="+mn-cs"/>
              </a:rPr>
              <a:t> power modulo N. This gives back the original credit card number. </a:t>
            </a:r>
            <a:r>
              <a:rPr lang="en-US" baseline="0" dirty="0" smtClean="0"/>
              <a:t>This is very effective because the only way to decrypt the card without the private key is to do prime factorization to find p and q of the number n. The factorization could take months to find p and q and there has been no algorithm that can factor large integers in polynomial time on a classical computer, </a:t>
            </a:r>
            <a:r>
              <a:rPr lang="en-US" baseline="0" dirty="0" err="1" smtClean="0"/>
              <a:t>eg</a:t>
            </a:r>
            <a:r>
              <a:rPr lang="en-US" baseline="0" dirty="0" smtClean="0"/>
              <a:t> Mac or PC.</a:t>
            </a:r>
            <a:r>
              <a:rPr lang="en-US" baseline="30000" dirty="0" smtClean="0"/>
              <a:t>[1]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December 2013, NSA allegedly paid RSA $10 million to make </a:t>
            </a:r>
            <a:r>
              <a:rPr lang="en-US" baseline="0" dirty="0" smtClean="0"/>
              <a:t>Dual Elliptic Curve system,</a:t>
            </a:r>
            <a:r>
              <a:rPr lang="en-US" dirty="0" smtClean="0"/>
              <a:t> a weakened random number</a:t>
            </a:r>
            <a:r>
              <a:rPr lang="en-US" baseline="0" dirty="0" smtClean="0"/>
              <a:t> </a:t>
            </a:r>
            <a:r>
              <a:rPr lang="en-US" dirty="0" smtClean="0"/>
              <a:t>generator, which would allow NSA to crack encryptions.</a:t>
            </a:r>
            <a:r>
              <a:rPr lang="en-US" baseline="30000" dirty="0" smtClean="0"/>
              <a:t>[3] </a:t>
            </a:r>
            <a:r>
              <a:rPr lang="en-US" baseline="0" dirty="0" smtClean="0"/>
              <a:t>This system was the default software used by a wide range of Internet and computer security programs.</a:t>
            </a:r>
            <a:r>
              <a:rPr lang="en-US" baseline="30000" dirty="0" smtClean="0"/>
              <a:t>[3]</a:t>
            </a:r>
            <a:r>
              <a:rPr lang="en-US" baseline="0" dirty="0" smtClean="0"/>
              <a:t> A group of professors at Johns Hopkins found that NSA had a tool that exploited RSA software’s vulnerability and helped crack a version of RSA’s Dual Elliptic Curve tens of thousands of times faster.</a:t>
            </a:r>
            <a:r>
              <a:rPr lang="en-US" baseline="30000" dirty="0" smtClean="0"/>
              <a:t>[3]</a:t>
            </a:r>
            <a:r>
              <a:rPr lang="en-US" baseline="0" dirty="0" smtClean="0"/>
              <a:t> NSA spends more than $250 million a year to influence domestic and foreign IT industries to leverage their commercial products’ designs to make them “exploitable”. Thus, allowing NSA to decrypt information received by these companies from their products.</a:t>
            </a:r>
            <a:r>
              <a:rPr lang="en-US" baseline="30000" dirty="0" smtClean="0"/>
              <a:t>[4]</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a:t>
            </a:r>
            <a:r>
              <a:rPr lang="en-US" baseline="0" smtClean="0"/>
              <a:t>Since </a:t>
            </a:r>
            <a:r>
              <a:rPr lang="en-US" baseline="0" dirty="0" smtClean="0"/>
              <a:t>it was created almost 40 years ago, there are still no effective solutions to decrypting what was encrypted by the algorithm. The most sure way to get the keys is to do prime factorization. Prime numbers are based off the simple concept that it has no divisors other than 1 and itself. It is impossible to predict the next prime number because there is no pattern. There seems to be infinitely many primes, which makes very large random numbers easily calculable. However, NSA’s power and desire to decrypt private information has allowed NSA to crack encryption codes that guard global commerce and banking systems to codes that protect your emails, phone calls, and web searches.</a:t>
            </a:r>
            <a:r>
              <a:rPr lang="en-US" baseline="30000" dirty="0" smtClean="0"/>
              <a:t>[4]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a:p>
            <a:r>
              <a:rPr lang="en-US" baseline="0" dirty="0" smtClean="0"/>
              <a:t>Let’s see who said National ID yes and no. Let’s debate!</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going to talk about where the term came from</a:t>
            </a:r>
          </a:p>
          <a:p>
            <a:r>
              <a:rPr lang="en-US" baseline="0" dirty="0" smtClean="0"/>
              <a:t>Then what is means to us</a:t>
            </a:r>
          </a:p>
          <a:p>
            <a:r>
              <a:rPr lang="en-US" baseline="0" dirty="0" smtClean="0"/>
              <a:t>Then manifestations of Big Brother today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originally</a:t>
            </a:r>
            <a:r>
              <a:rPr lang="en-US" baseline="0" dirty="0" smtClean="0"/>
              <a:t> came from George Orwell’s 1984</a:t>
            </a:r>
          </a:p>
          <a:p>
            <a:r>
              <a:rPr lang="en-US" baseline="0" dirty="0" smtClean="0"/>
              <a:t>The premise of the book is that there is a single party that rules everything and keeps close watch on it’s citizens</a:t>
            </a:r>
          </a:p>
          <a:p>
            <a:r>
              <a:rPr lang="en-US" baseline="0" dirty="0" smtClean="0"/>
              <a:t>Big Brother is the ruler of the party.</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65196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arstechnica.com/tech-policy/2012/07/eff-says-fbi-gag-orders-violate-service-providers-free-speech-rights/" TargetMode="External"/><Relationship Id="rId4" Type="http://schemas.openxmlformats.org/officeDocument/2006/relationships/hyperlink" Target="http://judiciary.house.gov/index.cfm/usa-freedom-act" TargetMode="External"/><Relationship Id="rId1" Type="http://schemas.openxmlformats.org/officeDocument/2006/relationships/slideLayout" Target="../slideLayouts/slideLayout2.xml"/><Relationship Id="rId2" Type="http://schemas.openxmlformats.org/officeDocument/2006/relationships/hyperlink" Target="http://www.senate.gov/legislative/LIS/roll_call_lists/roll_call_vote_cfm.cfm?congress=107&amp;session=1&amp;vote=0031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Privacy and Government</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Brother</a:t>
            </a:r>
            <a:endParaRPr lang="en-US" dirty="0"/>
          </a:p>
        </p:txBody>
      </p:sp>
      <p:sp>
        <p:nvSpPr>
          <p:cNvPr id="3" name="Content Placeholder 2"/>
          <p:cNvSpPr>
            <a:spLocks noGrp="1"/>
          </p:cNvSpPr>
          <p:nvPr>
            <p:ph sz="half" idx="1"/>
          </p:nvPr>
        </p:nvSpPr>
        <p:spPr/>
        <p:txBody>
          <a:bodyPr/>
          <a:lstStyle/>
          <a:p>
            <a:r>
              <a:rPr lang="en-US" dirty="0" smtClean="0"/>
              <a:t>Conclusion - The government has over extended it’s rights for surveillance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Obtained from http://orig02.deviantart.net/3163/f/2010/215/0/f/</a:t>
            </a:r>
            <a:r>
              <a:rPr lang="en-US" sz="800" dirty="0" err="1"/>
              <a:t>big_brother_is_watching_by_graffitiwatcher.jpg</a:t>
            </a:r>
            <a:endParaRPr lang="en-US" sz="800" dirty="0">
              <a:solidFill>
                <a:schemeClr val="tx1"/>
              </a:solidFill>
            </a:endParaRPr>
          </a:p>
        </p:txBody>
      </p:sp>
      <p:pic>
        <p:nvPicPr>
          <p:cNvPr id="9" name="Picture 8"/>
          <p:cNvPicPr>
            <a:picLocks noChangeAspect="1"/>
          </p:cNvPicPr>
          <p:nvPr/>
        </p:nvPicPr>
        <p:blipFill>
          <a:blip r:embed="rId3"/>
          <a:stretch>
            <a:fillRect/>
          </a:stretch>
        </p:blipFill>
        <p:spPr>
          <a:xfrm>
            <a:off x="4785360" y="1184815"/>
            <a:ext cx="3733800" cy="2800351"/>
          </a:xfrm>
          <a:prstGeom prst="rect">
            <a:avLst/>
          </a:prstGeom>
        </p:spPr>
      </p:pic>
    </p:spTree>
    <p:extLst>
      <p:ext uri="{BB962C8B-B14F-4D97-AF65-F5344CB8AC3E}">
        <p14:creationId xmlns:p14="http://schemas.microsoft.com/office/powerpoint/2010/main" val="874188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you come from</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10" name="Picture 9"/>
          <p:cNvPicPr>
            <a:picLocks noChangeAspect="1"/>
          </p:cNvPicPr>
          <p:nvPr/>
        </p:nvPicPr>
        <p:blipFill>
          <a:blip r:embed="rId3"/>
          <a:stretch>
            <a:fillRect/>
          </a:stretch>
        </p:blipFill>
        <p:spPr>
          <a:xfrm>
            <a:off x="5788137" y="1276351"/>
            <a:ext cx="2068553" cy="3144830"/>
          </a:xfrm>
          <a:prstGeom prst="rect">
            <a:avLst/>
          </a:prstGeom>
        </p:spPr>
      </p:pic>
      <p:sp>
        <p:nvSpPr>
          <p:cNvPr id="11" name="TextBox 10"/>
          <p:cNvSpPr txBox="1"/>
          <p:nvPr/>
        </p:nvSpPr>
        <p:spPr>
          <a:xfrm>
            <a:off x="446472" y="2207754"/>
            <a:ext cx="4704143" cy="2038507"/>
          </a:xfrm>
          <a:prstGeom prst="rect">
            <a:avLst/>
          </a:prstGeom>
          <a:noFill/>
        </p:spPr>
        <p:txBody>
          <a:bodyPr wrap="square" rtlCol="0">
            <a:spAutoFit/>
          </a:bodyPr>
          <a:lstStyle/>
          <a:p>
            <a:pPr marL="457200" indent="-457200">
              <a:lnSpc>
                <a:spcPct val="90000"/>
              </a:lnSpc>
              <a:buFont typeface="Arial"/>
              <a:buChar char="•"/>
            </a:pPr>
            <a:r>
              <a:rPr lang="en-US" sz="2800" dirty="0" smtClean="0"/>
              <a:t>Single ruling Party</a:t>
            </a:r>
          </a:p>
          <a:p>
            <a:pPr marL="914400" lvl="1" indent="-457200">
              <a:lnSpc>
                <a:spcPct val="90000"/>
              </a:lnSpc>
              <a:buFont typeface="Arial"/>
              <a:buChar char="•"/>
            </a:pPr>
            <a:r>
              <a:rPr lang="en-US" sz="2800" dirty="0" smtClean="0"/>
              <a:t>Led by “Big Brother”</a:t>
            </a:r>
          </a:p>
          <a:p>
            <a:pPr marL="914400" lvl="1" indent="-457200">
              <a:lnSpc>
                <a:spcPct val="90000"/>
              </a:lnSpc>
              <a:buFont typeface="Arial"/>
              <a:buChar char="•"/>
            </a:pPr>
            <a:endParaRPr lang="en-US" sz="2800" dirty="0"/>
          </a:p>
          <a:p>
            <a:pPr marL="457200" indent="-457200">
              <a:lnSpc>
                <a:spcPct val="90000"/>
              </a:lnSpc>
              <a:buFont typeface="Arial"/>
              <a:buChar char="•"/>
            </a:pPr>
            <a:r>
              <a:rPr lang="en-US" sz="2800" dirty="0" smtClean="0"/>
              <a:t>The party controls and sees everything</a:t>
            </a:r>
            <a:endParaRPr lang="en-US" sz="2800" dirty="0"/>
          </a:p>
        </p:txBody>
      </p:sp>
      <p:sp>
        <p:nvSpPr>
          <p:cNvPr id="13" name="TextBox 12"/>
          <p:cNvSpPr txBox="1"/>
          <p:nvPr/>
        </p:nvSpPr>
        <p:spPr>
          <a:xfrm>
            <a:off x="4364285" y="4643661"/>
            <a:ext cx="6984810" cy="205184"/>
          </a:xfrm>
          <a:prstGeom prst="rect">
            <a:avLst/>
          </a:prstGeom>
          <a:noFill/>
        </p:spPr>
        <p:txBody>
          <a:bodyPr wrap="square" rtlCol="0">
            <a:spAutoFit/>
          </a:bodyPr>
          <a:lstStyle/>
          <a:p>
            <a:pPr>
              <a:lnSpc>
                <a:spcPct val="90000"/>
              </a:lnSpc>
            </a:pPr>
            <a:r>
              <a:rPr lang="en-US" sz="800" dirty="0"/>
              <a:t>https://</a:t>
            </a:r>
            <a:r>
              <a:rPr lang="en-US" sz="800" dirty="0" err="1"/>
              <a:t>lightlit.wordpress.com</a:t>
            </a:r>
            <a:r>
              <a:rPr lang="en-US" sz="800" dirty="0"/>
              <a:t>/2014/07/06/1984-orwells-classic-becoming-more-relevant-by-the-day/</a:t>
            </a:r>
          </a:p>
        </p:txBody>
      </p:sp>
      <p:sp>
        <p:nvSpPr>
          <p:cNvPr id="15" name="TextBox 14"/>
          <p:cNvSpPr txBox="1"/>
          <p:nvPr/>
        </p:nvSpPr>
        <p:spPr>
          <a:xfrm>
            <a:off x="585375" y="1256505"/>
            <a:ext cx="4831822" cy="487313"/>
          </a:xfrm>
          <a:prstGeom prst="rect">
            <a:avLst/>
          </a:prstGeom>
          <a:noFill/>
        </p:spPr>
        <p:txBody>
          <a:bodyPr wrap="square" rtlCol="0">
            <a:spAutoFit/>
          </a:bodyPr>
          <a:lstStyle/>
          <a:p>
            <a:pPr>
              <a:lnSpc>
                <a:spcPct val="90000"/>
              </a:lnSpc>
            </a:pPr>
            <a:r>
              <a:rPr lang="en-US" sz="2800" dirty="0" smtClean="0"/>
              <a:t>George Orwell’s </a:t>
            </a:r>
            <a:r>
              <a:rPr lang="en-US" sz="2800" i="1" dirty="0" smtClean="0"/>
              <a:t>1984 </a:t>
            </a:r>
            <a:r>
              <a:rPr lang="en-US" sz="2800" dirty="0" smtClean="0"/>
              <a:t>(1949)</a:t>
            </a:r>
            <a:endParaRPr lang="en-US" sz="2800" i="1" dirty="0"/>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3999119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today</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pic>
        <p:nvPicPr>
          <p:cNvPr id="8" name="Picture 7"/>
          <p:cNvPicPr>
            <a:picLocks noChangeAspect="1"/>
          </p:cNvPicPr>
          <p:nvPr/>
        </p:nvPicPr>
        <p:blipFill>
          <a:blip r:embed="rId3"/>
          <a:stretch>
            <a:fillRect/>
          </a:stretch>
        </p:blipFill>
        <p:spPr>
          <a:xfrm>
            <a:off x="4449191" y="1570683"/>
            <a:ext cx="4069969" cy="2534290"/>
          </a:xfrm>
          <a:prstGeom prst="rect">
            <a:avLst/>
          </a:prstGeom>
        </p:spPr>
      </p:pic>
      <p:sp>
        <p:nvSpPr>
          <p:cNvPr id="9" name="TextBox 8"/>
          <p:cNvSpPr txBox="1"/>
          <p:nvPr/>
        </p:nvSpPr>
        <p:spPr>
          <a:xfrm>
            <a:off x="601037" y="1415553"/>
            <a:ext cx="3460809" cy="2340641"/>
          </a:xfrm>
          <a:prstGeom prst="rect">
            <a:avLst/>
          </a:prstGeom>
          <a:noFill/>
        </p:spPr>
        <p:txBody>
          <a:bodyPr wrap="square" rtlCol="0">
            <a:spAutoFit/>
          </a:bodyPr>
          <a:lstStyle/>
          <a:p>
            <a:pPr marL="285750" indent="-285750">
              <a:lnSpc>
                <a:spcPct val="90000"/>
              </a:lnSpc>
              <a:buFont typeface="Arial"/>
              <a:buChar char="•"/>
            </a:pPr>
            <a:r>
              <a:rPr lang="en-US" dirty="0" smtClean="0"/>
              <a:t>Government Surveillance</a:t>
            </a:r>
          </a:p>
          <a:p>
            <a:pPr>
              <a:lnSpc>
                <a:spcPct val="90000"/>
              </a:lnSpc>
            </a:pPr>
            <a:endParaRPr lang="en-US" dirty="0" smtClean="0"/>
          </a:p>
          <a:p>
            <a:pPr marL="742950" lvl="1" indent="-285750">
              <a:lnSpc>
                <a:spcPct val="90000"/>
              </a:lnSpc>
              <a:buFont typeface="Arial"/>
              <a:buChar char="•"/>
            </a:pPr>
            <a:r>
              <a:rPr lang="en-US" dirty="0" smtClean="0"/>
              <a:t>Direct Information Gathering</a:t>
            </a:r>
          </a:p>
          <a:p>
            <a:pPr marL="742950" lvl="1" indent="-285750">
              <a:lnSpc>
                <a:spcPct val="90000"/>
              </a:lnSpc>
              <a:buFont typeface="Arial"/>
              <a:buChar char="•"/>
            </a:pPr>
            <a:endParaRPr lang="en-US" dirty="0"/>
          </a:p>
          <a:p>
            <a:pPr marL="742950" lvl="1" indent="-285750">
              <a:lnSpc>
                <a:spcPct val="90000"/>
              </a:lnSpc>
              <a:buFont typeface="Arial"/>
              <a:buChar char="•"/>
            </a:pPr>
            <a:r>
              <a:rPr lang="en-US" dirty="0" smtClean="0"/>
              <a:t>Information Gathering through third parties</a:t>
            </a:r>
          </a:p>
          <a:p>
            <a:pPr marL="742950" lvl="1" indent="-285750">
              <a:lnSpc>
                <a:spcPct val="90000"/>
              </a:lnSpc>
              <a:buFont typeface="Arial"/>
              <a:buChar char="•"/>
            </a:pPr>
            <a:endParaRPr lang="en-US" dirty="0"/>
          </a:p>
          <a:p>
            <a:pPr marL="285750" indent="-285750">
              <a:lnSpc>
                <a:spcPct val="90000"/>
              </a:lnSpc>
              <a:buFont typeface="Arial"/>
              <a:buChar char="•"/>
            </a:pPr>
            <a:r>
              <a:rPr lang="en-US" dirty="0" smtClean="0"/>
              <a:t>Patriot Act</a:t>
            </a:r>
            <a:endParaRPr lang="en-US" dirty="0"/>
          </a:p>
        </p:txBody>
      </p:sp>
      <p:sp>
        <p:nvSpPr>
          <p:cNvPr id="10" name="TextBox 9"/>
          <p:cNvSpPr txBox="1"/>
          <p:nvPr/>
        </p:nvSpPr>
        <p:spPr>
          <a:xfrm>
            <a:off x="4449191" y="4314529"/>
            <a:ext cx="4517470" cy="205184"/>
          </a:xfrm>
          <a:prstGeom prst="rect">
            <a:avLst/>
          </a:prstGeom>
          <a:noFill/>
        </p:spPr>
        <p:txBody>
          <a:bodyPr wrap="square" rtlCol="0">
            <a:spAutoFit/>
          </a:bodyPr>
          <a:lstStyle/>
          <a:p>
            <a:pPr>
              <a:lnSpc>
                <a:spcPct val="90000"/>
              </a:lnSpc>
            </a:pPr>
            <a:r>
              <a:rPr lang="en-US" sz="800" dirty="0"/>
              <a:t>http://</a:t>
            </a:r>
            <a:r>
              <a:rPr lang="en-US" sz="800" dirty="0" err="1"/>
              <a:t>www.nationofchange.org</a:t>
            </a:r>
            <a:r>
              <a:rPr lang="en-US" sz="800" dirty="0"/>
              <a:t>/does-uncle-sam-have-god-complex-1405693839</a:t>
            </a:r>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2478133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5" y="526774"/>
            <a:ext cx="7772400" cy="914400"/>
          </a:xfrm>
        </p:spPr>
        <p:txBody>
          <a:bodyPr/>
          <a:lstStyle/>
          <a:p>
            <a:r>
              <a:rPr lang="en-US" dirty="0" smtClean="0"/>
              <a:t>Patriot act</a:t>
            </a:r>
            <a:endParaRPr lang="en-US" dirty="0"/>
          </a:p>
        </p:txBody>
      </p:sp>
      <p:sp>
        <p:nvSpPr>
          <p:cNvPr id="3" name="Content Placeholder 2"/>
          <p:cNvSpPr>
            <a:spLocks noGrp="1"/>
          </p:cNvSpPr>
          <p:nvPr>
            <p:ph sz="half" idx="1"/>
          </p:nvPr>
        </p:nvSpPr>
        <p:spPr>
          <a:xfrm>
            <a:off x="685800" y="1668654"/>
            <a:ext cx="3733800" cy="3352800"/>
          </a:xfrm>
        </p:spPr>
        <p:txBody>
          <a:bodyPr/>
          <a:lstStyle/>
          <a:p>
            <a:r>
              <a:rPr lang="en-US" dirty="0" smtClean="0"/>
              <a:t>Passed 45 days after 9/11 [2][3]</a:t>
            </a:r>
          </a:p>
          <a:p>
            <a:pPr lvl="1"/>
            <a:r>
              <a:rPr lang="en-US" dirty="0" smtClean="0"/>
              <a:t>Rushed through congress will no discussion, debate, or hearings</a:t>
            </a:r>
          </a:p>
          <a:p>
            <a:pPr lvl="1"/>
            <a:r>
              <a:rPr lang="en-US" dirty="0" smtClean="0"/>
              <a:t>Passed 7 times faster</a:t>
            </a:r>
          </a:p>
          <a:p>
            <a:r>
              <a:rPr lang="en-US" dirty="0" smtClean="0"/>
              <a:t>Sneak </a:t>
            </a:r>
            <a:r>
              <a:rPr lang="en-US" dirty="0"/>
              <a:t>And </a:t>
            </a:r>
            <a:r>
              <a:rPr lang="en-US" dirty="0" smtClean="0"/>
              <a:t>Peak</a:t>
            </a:r>
          </a:p>
          <a:p>
            <a:r>
              <a:rPr lang="en-US" dirty="0" smtClean="0"/>
              <a:t>NSL</a:t>
            </a:r>
            <a:endParaRPr lang="en-US" dirty="0"/>
          </a:p>
          <a:p>
            <a:pPr lvl="1"/>
            <a:r>
              <a:rPr lang="en-US" dirty="0"/>
              <a:t>No Limitation on time</a:t>
            </a:r>
          </a:p>
          <a:p>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40412478"/>
              </p:ext>
            </p:extLst>
          </p:nvPr>
        </p:nvGraphicFramePr>
        <p:xfrm>
          <a:off x="4845627" y="930523"/>
          <a:ext cx="3394768" cy="2036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849176810"/>
              </p:ext>
            </p:extLst>
          </p:nvPr>
        </p:nvGraphicFramePr>
        <p:xfrm>
          <a:off x="5039510" y="2961154"/>
          <a:ext cx="3093875" cy="18672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3787112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Freedom Act - </a:t>
            </a:r>
            <a:r>
              <a:rPr lang="en-US" dirty="0"/>
              <a:t>Enacted June 2, </a:t>
            </a:r>
            <a:r>
              <a:rPr lang="en-US" dirty="0" smtClean="0"/>
              <a:t>2015</a:t>
            </a:r>
            <a:endParaRPr lang="en-US" dirty="0"/>
          </a:p>
        </p:txBody>
      </p:sp>
      <p:sp>
        <p:nvSpPr>
          <p:cNvPr id="3" name="Content Placeholder 2"/>
          <p:cNvSpPr>
            <a:spLocks noGrp="1"/>
          </p:cNvSpPr>
          <p:nvPr>
            <p:ph sz="half" idx="1"/>
          </p:nvPr>
        </p:nvSpPr>
        <p:spPr>
          <a:xfrm>
            <a:off x="685800" y="1483422"/>
            <a:ext cx="3733800" cy="3221929"/>
          </a:xfrm>
        </p:spPr>
        <p:txBody>
          <a:bodyPr/>
          <a:lstStyle/>
          <a:p>
            <a:pPr marL="0" indent="0">
              <a:buNone/>
            </a:pPr>
            <a:r>
              <a:rPr lang="en-US" dirty="0" smtClean="0"/>
              <a:t>What it removed</a:t>
            </a:r>
          </a:p>
          <a:p>
            <a:endParaRPr lang="en-US" dirty="0"/>
          </a:p>
          <a:p>
            <a:r>
              <a:rPr lang="en-US" dirty="0" smtClean="0"/>
              <a:t>Removes “bulk” collection of “all” records and  limits large-scale, indiscriminate collection</a:t>
            </a:r>
          </a:p>
          <a:p>
            <a:endParaRPr lang="en-US" dirty="0"/>
          </a:p>
          <a:p>
            <a:endParaRPr lang="en-US" dirty="0" smtClean="0"/>
          </a:p>
        </p:txBody>
      </p:sp>
      <p:sp>
        <p:nvSpPr>
          <p:cNvPr id="4" name="Content Placeholder 3"/>
          <p:cNvSpPr>
            <a:spLocks noGrp="1"/>
          </p:cNvSpPr>
          <p:nvPr>
            <p:ph sz="half" idx="2"/>
          </p:nvPr>
        </p:nvSpPr>
        <p:spPr>
          <a:xfrm>
            <a:off x="4724400" y="1483422"/>
            <a:ext cx="3733800" cy="3221929"/>
          </a:xfrm>
        </p:spPr>
        <p:txBody>
          <a:bodyPr/>
          <a:lstStyle/>
          <a:p>
            <a:pPr marL="0" indent="0">
              <a:buNone/>
            </a:pPr>
            <a:r>
              <a:rPr lang="en-US" dirty="0" smtClean="0"/>
              <a:t>What is added</a:t>
            </a:r>
          </a:p>
          <a:p>
            <a:endParaRPr lang="en-US" dirty="0"/>
          </a:p>
          <a:p>
            <a:r>
              <a:rPr lang="en-US" dirty="0" smtClean="0"/>
              <a:t>Allows “two-hops” of data collection on phone-data and internet meta-data</a:t>
            </a:r>
          </a:p>
          <a:p>
            <a:r>
              <a:rPr lang="en-US" dirty="0" smtClean="0"/>
              <a:t>Extends Section 215, roving wiretaps, and lone wolf till December 2019</a:t>
            </a:r>
          </a:p>
          <a:p>
            <a:r>
              <a:rPr lang="en-US" dirty="0" smtClean="0"/>
              <a:t>Greater transparency over FISA Court</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4227846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5431204" cy="3352800"/>
          </a:xfrm>
        </p:spPr>
        <p:txBody>
          <a:bodyPr/>
          <a:lstStyle/>
          <a:p>
            <a:r>
              <a:rPr lang="en-US" dirty="0" smtClean="0"/>
              <a:t>The government still has the ability to obtain a large amount of data without much judicial decision</a:t>
            </a:r>
          </a:p>
          <a:p>
            <a:endParaRPr lang="en-US" dirty="0"/>
          </a:p>
          <a:p>
            <a:r>
              <a:rPr lang="en-US" dirty="0" smtClean="0"/>
              <a:t>Much of what the government obtains and does is still secret and illegal for the public to know</a:t>
            </a:r>
          </a:p>
          <a:p>
            <a:pPr lvl="1"/>
            <a:endParaRPr lang="en-US" dirty="0" smtClean="0"/>
          </a:p>
          <a:p>
            <a:r>
              <a:rPr lang="en-US" dirty="0" smtClean="0"/>
              <a:t>Reminiscent of what is seen in 1984</a:t>
            </a:r>
            <a:endParaRPr lang="en-US" dirty="0"/>
          </a:p>
          <a:p>
            <a:pPr marL="0" indent="0">
              <a:buNone/>
            </a:pPr>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24573962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52550"/>
            <a:ext cx="7772400" cy="3407975"/>
          </a:xfrm>
        </p:spPr>
        <p:txBody>
          <a:bodyPr>
            <a:normAutofit fontScale="55000" lnSpcReduction="20000"/>
          </a:bodyPr>
          <a:lstStyle/>
          <a:p>
            <a:pPr marL="0" indent="0">
              <a:buNone/>
            </a:pPr>
            <a:r>
              <a:rPr lang="en-US" dirty="0" smtClean="0"/>
              <a:t>[1] </a:t>
            </a:r>
            <a:r>
              <a:rPr lang="en-US" dirty="0" err="1" smtClean="0"/>
              <a:t>Sparknotes</a:t>
            </a:r>
            <a:r>
              <a:rPr lang="en-US" dirty="0" smtClean="0"/>
              <a:t>. 1984. Accessed </a:t>
            </a:r>
            <a:r>
              <a:rPr lang="en-US" dirty="0"/>
              <a:t>September 15, 2015. http://</a:t>
            </a:r>
            <a:r>
              <a:rPr lang="en-US" dirty="0" err="1"/>
              <a:t>www.sparknotes.com</a:t>
            </a:r>
            <a:r>
              <a:rPr lang="en-US" dirty="0"/>
              <a:t>/lit/1984/</a:t>
            </a:r>
            <a:endParaRPr lang="en-US" dirty="0" smtClean="0"/>
          </a:p>
          <a:p>
            <a:pPr marL="0" indent="0">
              <a:buNone/>
            </a:pPr>
            <a:r>
              <a:rPr lang="en-US" dirty="0" smtClean="0"/>
              <a:t>[2] American Civil Liberties Union. Surveillance Under the Patriot Act. Accessed </a:t>
            </a:r>
            <a:r>
              <a:rPr lang="en-US" dirty="0"/>
              <a:t>September 15, 2015. https://</a:t>
            </a:r>
            <a:r>
              <a:rPr lang="en-US" dirty="0" err="1"/>
              <a:t>www.aclu.org</a:t>
            </a:r>
            <a:r>
              <a:rPr lang="en-US" dirty="0"/>
              <a:t>/</a:t>
            </a:r>
            <a:r>
              <a:rPr lang="en-US" dirty="0" err="1"/>
              <a:t>infographic</a:t>
            </a:r>
            <a:r>
              <a:rPr lang="en-US" dirty="0"/>
              <a:t>/surveillance-under-patriot-act</a:t>
            </a:r>
            <a:endParaRPr lang="en-US" dirty="0" smtClean="0"/>
          </a:p>
          <a:p>
            <a:pPr marL="0" indent="0">
              <a:buNone/>
            </a:pPr>
            <a:r>
              <a:rPr lang="en-US" dirty="0" smtClean="0"/>
              <a:t>[3] Electronic Privacy Information Center. USA Patriot Act. Accessed September 15, </a:t>
            </a:r>
            <a:r>
              <a:rPr lang="en-US" dirty="0"/>
              <a:t>2015. https://</a:t>
            </a:r>
            <a:r>
              <a:rPr lang="en-US" dirty="0" err="1"/>
              <a:t>epic.org</a:t>
            </a:r>
            <a:r>
              <a:rPr lang="en-US" dirty="0"/>
              <a:t>/privacy/terrorism/</a:t>
            </a:r>
            <a:r>
              <a:rPr lang="en-US" dirty="0" err="1"/>
              <a:t>usapatriot</a:t>
            </a:r>
            <a:r>
              <a:rPr lang="en-US" dirty="0"/>
              <a:t>/</a:t>
            </a:r>
            <a:endParaRPr lang="en-US" dirty="0" smtClean="0"/>
          </a:p>
          <a:p>
            <a:pPr marL="0" indent="0">
              <a:buNone/>
            </a:pPr>
            <a:r>
              <a:rPr lang="en-US" dirty="0" smtClean="0"/>
              <a:t>[4] House of Representative. Final Vote Results for </a:t>
            </a:r>
            <a:r>
              <a:rPr lang="en-US" dirty="0"/>
              <a:t>Roll Call 398. </a:t>
            </a:r>
            <a:r>
              <a:rPr lang="en-US" dirty="0" smtClean="0"/>
              <a:t>Accessed September 16, 2015. http</a:t>
            </a:r>
            <a:r>
              <a:rPr lang="en-US" dirty="0"/>
              <a:t>://</a:t>
            </a:r>
            <a:r>
              <a:rPr lang="en-US" dirty="0" err="1"/>
              <a:t>clerk.house.gov</a:t>
            </a:r>
            <a:r>
              <a:rPr lang="en-US" dirty="0"/>
              <a:t>/</a:t>
            </a:r>
            <a:r>
              <a:rPr lang="en-US" dirty="0" err="1"/>
              <a:t>evs</a:t>
            </a:r>
            <a:r>
              <a:rPr lang="en-US" dirty="0"/>
              <a:t>/2001/roll398.xml</a:t>
            </a:r>
            <a:endParaRPr lang="en-US" dirty="0" smtClean="0"/>
          </a:p>
          <a:p>
            <a:pPr marL="0" indent="0">
              <a:buNone/>
            </a:pPr>
            <a:r>
              <a:rPr lang="en-US" dirty="0" smtClean="0"/>
              <a:t>[5] United States Senate. U.S. Senate Roll Call Votes 107</a:t>
            </a:r>
            <a:r>
              <a:rPr lang="en-US" baseline="30000" dirty="0" smtClean="0"/>
              <a:t>th</a:t>
            </a:r>
            <a:r>
              <a:rPr lang="en-US" dirty="0" smtClean="0"/>
              <a:t> Congressional – 1</a:t>
            </a:r>
            <a:r>
              <a:rPr lang="en-US" baseline="30000" dirty="0" smtClean="0"/>
              <a:t>st</a:t>
            </a:r>
            <a:r>
              <a:rPr lang="en-US" dirty="0" smtClean="0"/>
              <a:t> Session. Accessed September </a:t>
            </a:r>
            <a:r>
              <a:rPr lang="en-US" dirty="0"/>
              <a:t>16, </a:t>
            </a:r>
            <a:r>
              <a:rPr lang="en-US" dirty="0" smtClean="0"/>
              <a:t>2015. </a:t>
            </a:r>
            <a:r>
              <a:rPr lang="en-US" dirty="0" smtClean="0">
                <a:hlinkClick r:id="rId2"/>
              </a:rPr>
              <a:t>http</a:t>
            </a:r>
            <a:r>
              <a:rPr lang="en-US" dirty="0">
                <a:hlinkClick r:id="rId2"/>
              </a:rPr>
              <a:t>://www.senate.gov/legislative/LIS/roll_call_lists/roll_call_vote_cfm.cfm?congress=107&amp;session=1&amp;vote=</a:t>
            </a:r>
            <a:r>
              <a:rPr lang="en-US" dirty="0" smtClean="0">
                <a:hlinkClick r:id="rId2"/>
              </a:rPr>
              <a:t>00313</a:t>
            </a:r>
            <a:endParaRPr lang="en-US" dirty="0" smtClean="0"/>
          </a:p>
          <a:p>
            <a:pPr marL="0" indent="0">
              <a:buNone/>
            </a:pPr>
            <a:r>
              <a:rPr lang="en-US" dirty="0" smtClean="0"/>
              <a:t>[6] Lee, T. B. (2012, July 18). EFF says FBI gag orders violate service providers’ free </a:t>
            </a:r>
            <a:r>
              <a:rPr lang="en-US" dirty="0"/>
              <a:t>speech rights. </a:t>
            </a:r>
            <a:r>
              <a:rPr lang="en-US" dirty="0">
                <a:hlinkClick r:id="rId3"/>
              </a:rPr>
              <a:t>http://arstechnica.com/tech-policy/2012/07/eff-says-fbi-gag-orders-violate-service-providers-free-speech-rights</a:t>
            </a:r>
            <a:r>
              <a:rPr lang="en-US" dirty="0" smtClean="0">
                <a:hlinkClick r:id="rId3"/>
              </a:rPr>
              <a:t>/</a:t>
            </a:r>
            <a:endParaRPr lang="en-US" dirty="0" smtClean="0"/>
          </a:p>
          <a:p>
            <a:pPr marL="0" indent="0">
              <a:buNone/>
            </a:pPr>
            <a:r>
              <a:rPr lang="en-US" dirty="0" smtClean="0"/>
              <a:t>[7] United States Judiciary Committee. (Accessed September 2015)</a:t>
            </a:r>
            <a:r>
              <a:rPr lang="en-US" dirty="0"/>
              <a:t>. </a:t>
            </a:r>
            <a:r>
              <a:rPr lang="en-US" dirty="0">
                <a:hlinkClick r:id="rId4"/>
              </a:rPr>
              <a:t>http://judiciary.house.gov/index.cfm/usa-freedom-</a:t>
            </a:r>
            <a:r>
              <a:rPr lang="en-US" dirty="0" smtClean="0">
                <a:hlinkClick r:id="rId4"/>
              </a:rPr>
              <a:t>act</a:t>
            </a:r>
            <a:endParaRPr lang="en-US" dirty="0" smtClean="0"/>
          </a:p>
          <a:p>
            <a:pPr marL="0" indent="0">
              <a:buNone/>
            </a:pPr>
            <a:r>
              <a:rPr lang="en-US" dirty="0" smtClean="0"/>
              <a:t>[8] The Washington Post. (2015, June 2). USA Freedom Act: What’s In, </a:t>
            </a:r>
            <a:r>
              <a:rPr lang="en-US" dirty="0"/>
              <a:t>what’s out. http://</a:t>
            </a:r>
            <a:r>
              <a:rPr lang="en-US" dirty="0" err="1"/>
              <a:t>www.washingtonpost.com</a:t>
            </a:r>
            <a:r>
              <a:rPr lang="en-US" dirty="0"/>
              <a:t>/graphics/politics/</a:t>
            </a:r>
            <a:r>
              <a:rPr lang="en-US" dirty="0" err="1"/>
              <a:t>usa</a:t>
            </a:r>
            <a:r>
              <a:rPr lang="en-US" dirty="0"/>
              <a:t>-freedom-act/</a:t>
            </a: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8" name="TextBox 7"/>
          <p:cNvSpPr txBox="1"/>
          <p:nvPr/>
        </p:nvSpPr>
        <p:spPr>
          <a:xfrm>
            <a:off x="6999514" y="524737"/>
            <a:ext cx="2179682" cy="307777"/>
          </a:xfrm>
          <a:prstGeom prst="rect">
            <a:avLst/>
          </a:prstGeom>
          <a:noFill/>
        </p:spPr>
        <p:txBody>
          <a:bodyPr wrap="square" rtlCol="0">
            <a:spAutoFit/>
          </a:bodyPr>
          <a:lstStyle/>
          <a:p>
            <a:pPr algn="r"/>
            <a:r>
              <a:rPr lang="en-US" sz="1400" dirty="0" smtClean="0">
                <a:solidFill>
                  <a:schemeClr val="tx1"/>
                </a:solidFill>
                <a:latin typeface="+mj-lt"/>
              </a:rPr>
              <a:t>Anthony Dresser</a:t>
            </a:r>
            <a:endParaRPr lang="en-US" sz="1400" dirty="0">
              <a:solidFill>
                <a:schemeClr val="tx1"/>
              </a:solidFill>
              <a:latin typeface="+mj-lt"/>
            </a:endParaRPr>
          </a:p>
        </p:txBody>
      </p:sp>
    </p:spTree>
    <p:extLst>
      <p:ext uri="{BB962C8B-B14F-4D97-AF65-F5344CB8AC3E}">
        <p14:creationId xmlns:p14="http://schemas.microsoft.com/office/powerpoint/2010/main" val="14205973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Closed-Circuit TV and Face Recognition</a:t>
            </a:r>
            <a:endParaRPr lang="en-US" dirty="0"/>
          </a:p>
        </p:txBody>
      </p:sp>
      <p:sp>
        <p:nvSpPr>
          <p:cNvPr id="3" name="Content Placeholder 2"/>
          <p:cNvSpPr>
            <a:spLocks noGrp="1"/>
          </p:cNvSpPr>
          <p:nvPr>
            <p:ph sz="half" idx="1"/>
          </p:nvPr>
        </p:nvSpPr>
        <p:spPr/>
        <p:txBody>
          <a:bodyPr/>
          <a:lstStyle/>
          <a:p>
            <a:r>
              <a:rPr lang="en-US" dirty="0" smtClean="0"/>
              <a:t>Expectation of privacy in public?</a:t>
            </a:r>
          </a:p>
          <a:p>
            <a:r>
              <a:rPr lang="en-US" dirty="0" smtClean="0"/>
              <a:t>Do not add new senses</a:t>
            </a:r>
          </a:p>
          <a:p>
            <a:pPr lvl="1"/>
            <a:r>
              <a:rPr lang="en-US" dirty="0" smtClean="0"/>
              <a:t>Simply enhance existing ones.</a:t>
            </a:r>
          </a:p>
          <a:p>
            <a:r>
              <a:rPr lang="en-US" dirty="0" smtClean="0"/>
              <a:t>Expectation that your face will not be recognized?</a:t>
            </a:r>
          </a:p>
          <a:p>
            <a:r>
              <a:rPr lang="en-US" dirty="0" smtClean="0"/>
              <a:t>Safety</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https://www.fbi.gov/news/updates-on-investigation-into-multiple-explosions-in-boston/photos</a:t>
            </a:r>
            <a:endParaRPr lang="en-US" sz="8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747" y="1724692"/>
            <a:ext cx="3726453" cy="2608517"/>
          </a:xfrm>
          <a:prstGeom prst="rect">
            <a:avLst/>
          </a:prstGeom>
        </p:spPr>
      </p:pic>
    </p:spTree>
    <p:extLst>
      <p:ext uri="{BB962C8B-B14F-4D97-AF65-F5344CB8AC3E}">
        <p14:creationId xmlns:p14="http://schemas.microsoft.com/office/powerpoint/2010/main" val="16253784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expectation</a:t>
            </a:r>
            <a:endParaRPr lang="en-US" dirty="0"/>
          </a:p>
        </p:txBody>
      </p:sp>
      <p:sp>
        <p:nvSpPr>
          <p:cNvPr id="3" name="Content Placeholder 2"/>
          <p:cNvSpPr>
            <a:spLocks noGrp="1"/>
          </p:cNvSpPr>
          <p:nvPr>
            <p:ph sz="half" idx="1"/>
          </p:nvPr>
        </p:nvSpPr>
        <p:spPr/>
        <p:txBody>
          <a:bodyPr/>
          <a:lstStyle/>
          <a:p>
            <a:r>
              <a:rPr lang="en-US" sz="1600" dirty="0" smtClean="0"/>
              <a:t>“…an expectation that society is prepared to recognize as reasonable under the circumstances” [1]</a:t>
            </a:r>
          </a:p>
          <a:p>
            <a:r>
              <a:rPr lang="en-US" sz="1600" dirty="0" smtClean="0"/>
              <a:t>When one has a risk of being observed by a stranger he/she forgoes any expectation of privacy. [2]</a:t>
            </a:r>
          </a:p>
          <a:p>
            <a:r>
              <a:rPr lang="en-US" sz="1600" dirty="0"/>
              <a:t>Private Investigator hired by state records cop on beach[2</a:t>
            </a:r>
            <a:r>
              <a:rPr lang="en-US" sz="1600" dirty="0" smtClean="0"/>
              <a:t>].</a:t>
            </a:r>
            <a:endParaRPr lang="en-US" dirty="0" smtClean="0"/>
          </a:p>
          <a:p>
            <a:endParaRPr lang="en-US" dirty="0"/>
          </a:p>
        </p:txBody>
      </p:sp>
      <p:pic>
        <p:nvPicPr>
          <p:cNvPr id="9" name="Content Placeholder 8"/>
          <p:cNvPicPr>
            <a:picLocks noGrp="1" noChangeAspect="1"/>
          </p:cNvPicPr>
          <p:nvPr>
            <p:ph sz="half" idx="2"/>
          </p:nvPr>
        </p:nvPicPr>
        <p:blipFill>
          <a:blip r:embed="rId3"/>
          <a:stretch>
            <a:fillRect/>
          </a:stretch>
        </p:blipFill>
        <p:spPr>
          <a:xfrm>
            <a:off x="5562600" y="1574132"/>
            <a:ext cx="3195637" cy="2556509"/>
          </a:xfrm>
          <a:prstGeom prst="rect">
            <a:avLst/>
          </a:prstGeom>
        </p:spPr>
      </p:pic>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http://www.washingtonpost.com/wp-srv/special/national/boston-marathon-explosions-recap/</a:t>
            </a: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Tree>
    <p:extLst>
      <p:ext uri="{BB962C8B-B14F-4D97-AF65-F5344CB8AC3E}">
        <p14:creationId xmlns:p14="http://schemas.microsoft.com/office/powerpoint/2010/main" val="174555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of Face recognition</a:t>
            </a:r>
            <a:endParaRPr lang="en-US" dirty="0"/>
          </a:p>
        </p:txBody>
      </p:sp>
      <p:sp>
        <p:nvSpPr>
          <p:cNvPr id="3" name="Content Placeholder 2"/>
          <p:cNvSpPr>
            <a:spLocks noGrp="1"/>
          </p:cNvSpPr>
          <p:nvPr>
            <p:ph sz="half" idx="1"/>
          </p:nvPr>
        </p:nvSpPr>
        <p:spPr/>
        <p:txBody>
          <a:bodyPr/>
          <a:lstStyle/>
          <a:p>
            <a:r>
              <a:rPr lang="en-US" dirty="0" smtClean="0"/>
              <a:t>Can’t expect that your face will not be recognized in public [3].</a:t>
            </a:r>
          </a:p>
          <a:p>
            <a:r>
              <a:rPr lang="en-US" dirty="0" smtClean="0"/>
              <a:t>Google, Facebook can auto tag pictures.</a:t>
            </a:r>
          </a:p>
          <a:p>
            <a:r>
              <a:rPr lang="en-US" dirty="0" smtClean="0"/>
              <a:t>Possibility of strangers using such methods so government can.</a:t>
            </a:r>
          </a:p>
          <a:p>
            <a:r>
              <a:rPr lang="en-US" dirty="0" smtClean="0"/>
              <a:t>Police uses software that recognizes your face?</a:t>
            </a:r>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http://www.askdavetaylor.com/wp-content/uploads/2015/01/google-plus-automatically-tag-photos-1.png</a:t>
            </a:r>
            <a:endParaRPr lang="en-US" sz="800" dirty="0">
              <a:solidFill>
                <a:schemeClr val="tx1"/>
              </a:solidFill>
            </a:endParaRPr>
          </a:p>
        </p:txBody>
      </p:sp>
      <p:pic>
        <p:nvPicPr>
          <p:cNvPr id="1028" name="Picture 4" descr="http://www.askdavetaylor.com/wp-content/uploads/2015/01/google-plus-automatically-tag-photos-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4642" y="1456644"/>
            <a:ext cx="4372930" cy="23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5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novel senses</a:t>
            </a:r>
            <a:endParaRPr lang="en-US" dirty="0"/>
          </a:p>
        </p:txBody>
      </p:sp>
      <p:sp>
        <p:nvSpPr>
          <p:cNvPr id="3" name="Content Placeholder 2"/>
          <p:cNvSpPr>
            <a:spLocks noGrp="1"/>
          </p:cNvSpPr>
          <p:nvPr>
            <p:ph sz="half" idx="1"/>
          </p:nvPr>
        </p:nvSpPr>
        <p:spPr>
          <a:xfrm>
            <a:off x="685800" y="1352551"/>
            <a:ext cx="3749040" cy="3352800"/>
          </a:xfrm>
        </p:spPr>
        <p:txBody>
          <a:bodyPr/>
          <a:lstStyle/>
          <a:p>
            <a:r>
              <a:rPr lang="en-US" dirty="0" smtClean="0"/>
              <a:t>Sensory enhancing tools are legal [2].</a:t>
            </a:r>
          </a:p>
          <a:p>
            <a:r>
              <a:rPr lang="en-US" dirty="0" smtClean="0"/>
              <a:t>CCTV </a:t>
            </a:r>
          </a:p>
          <a:p>
            <a:pPr lvl="1"/>
            <a:r>
              <a:rPr lang="en-US" dirty="0" smtClean="0"/>
              <a:t>Enhances vision</a:t>
            </a:r>
          </a:p>
          <a:p>
            <a:pPr lvl="1"/>
            <a:r>
              <a:rPr lang="en-US" dirty="0" smtClean="0"/>
              <a:t>More officers observing area</a:t>
            </a:r>
          </a:p>
          <a:p>
            <a:r>
              <a:rPr lang="en-US" dirty="0" smtClean="0"/>
              <a:t>Face Recognition Technology</a:t>
            </a:r>
          </a:p>
          <a:p>
            <a:pPr lvl="1"/>
            <a:r>
              <a:rPr lang="en-US" dirty="0" smtClean="0"/>
              <a:t>Faster way of looking through a mugshot book [4].</a:t>
            </a:r>
          </a:p>
          <a:p>
            <a:endParaRPr lang="en-US" dirty="0" smtClean="0"/>
          </a:p>
          <a:p>
            <a:endParaRPr lang="en-US" dirty="0"/>
          </a:p>
        </p:txBody>
      </p:sp>
      <p:pic>
        <p:nvPicPr>
          <p:cNvPr id="9" name="Content Placeholder 8"/>
          <p:cNvPicPr>
            <a:picLocks noGrp="1" noChangeAspect="1"/>
          </p:cNvPicPr>
          <p:nvPr>
            <p:ph sz="half" idx="2"/>
          </p:nvPr>
        </p:nvPicPr>
        <p:blipFill>
          <a:blip r:embed="rId3"/>
          <a:stretch>
            <a:fillRect/>
          </a:stretch>
        </p:blipFill>
        <p:spPr>
          <a:xfrm>
            <a:off x="4275013" y="742568"/>
            <a:ext cx="4708591" cy="3891945"/>
          </a:xfrm>
          <a:prstGeom prst="rect">
            <a:avLst/>
          </a:prstGeom>
        </p:spPr>
      </p:pic>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http://www.pewinternet.org/2015/05/20/americans-views-about-data-collection-and-security/</a:t>
            </a:r>
            <a:endParaRPr lang="en-US" sz="800" dirty="0">
              <a:solidFill>
                <a:schemeClr val="tx1"/>
              </a:solidFill>
            </a:endParaRPr>
          </a:p>
        </p:txBody>
      </p:sp>
    </p:spTree>
    <p:extLst>
      <p:ext uri="{BB962C8B-B14F-4D97-AF65-F5344CB8AC3E}">
        <p14:creationId xmlns:p14="http://schemas.microsoft.com/office/powerpoint/2010/main" val="1352687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79098" y="2066049"/>
            <a:ext cx="2936032" cy="1798771"/>
          </a:xfrm>
          <a:prstGeom prst="rect">
            <a:avLst/>
          </a:prstGeom>
        </p:spPr>
      </p:pic>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Efficient</a:t>
            </a:r>
          </a:p>
          <a:p>
            <a:pPr lvl="1"/>
            <a:r>
              <a:rPr lang="en-US" dirty="0" smtClean="0"/>
              <a:t>Monitor public spaces without large number of officers on scene [5].</a:t>
            </a:r>
          </a:p>
          <a:p>
            <a:r>
              <a:rPr lang="en-US" dirty="0" smtClean="0"/>
              <a:t>Safety</a:t>
            </a:r>
          </a:p>
          <a:p>
            <a:pPr lvl="1"/>
            <a:r>
              <a:rPr lang="en-US" dirty="0" smtClean="0"/>
              <a:t>Washington DC saw crime rate go down after installing CCTV [6]</a:t>
            </a:r>
          </a:p>
          <a:p>
            <a:pPr lvl="1"/>
            <a:r>
              <a:rPr lang="en-US" dirty="0" smtClean="0"/>
              <a:t>CCTV helped FBI track suspects of Boston bombing in 3 days [7]</a:t>
            </a:r>
          </a:p>
          <a:p>
            <a:pPr lvl="1"/>
            <a:r>
              <a:rPr lang="en-US" dirty="0" smtClean="0"/>
              <a:t>London bombers were tracked in five days with CCTV footage [8]</a:t>
            </a:r>
          </a:p>
          <a:p>
            <a:r>
              <a:rPr lang="en-US" dirty="0" smtClean="0"/>
              <a:t>Less Invasive than others</a:t>
            </a:r>
          </a:p>
          <a:p>
            <a:pPr lvl="1"/>
            <a:r>
              <a:rPr lang="en-US" dirty="0" smtClean="0"/>
              <a:t>Pat downs, Metal detectors, Body Scanners</a:t>
            </a:r>
          </a:p>
          <a:p>
            <a:endParaRPr lang="en-US" dirty="0" smtClean="0"/>
          </a:p>
          <a:p>
            <a:endParaRPr lang="en-US" dirty="0"/>
          </a:p>
        </p:txBody>
      </p:sp>
      <p:pic>
        <p:nvPicPr>
          <p:cNvPr id="9" name="Content Placeholder 8"/>
          <p:cNvPicPr>
            <a:picLocks noGrp="1" noChangeAspect="1"/>
          </p:cNvPicPr>
          <p:nvPr>
            <p:ph sz="half" idx="2"/>
          </p:nvPr>
        </p:nvPicPr>
        <p:blipFill>
          <a:blip r:embed="rId4"/>
          <a:stretch>
            <a:fillRect/>
          </a:stretch>
        </p:blipFill>
        <p:spPr>
          <a:xfrm>
            <a:off x="4294314" y="1276350"/>
            <a:ext cx="4663110" cy="2854291"/>
          </a:xfrm>
          <a:prstGeom prst="rect">
            <a:avLst/>
          </a:prstGeom>
        </p:spPr>
      </p:pic>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http://mpdc.dc.gov/sites/default/files/dc/sites/mpdc/publication/attachments/CCTV_annual_report_2007.pdf</a:t>
            </a:r>
            <a:endParaRPr lang="en-US" sz="800" dirty="0">
              <a:solidFill>
                <a:schemeClr val="tx1"/>
              </a:solidFill>
            </a:endParaRPr>
          </a:p>
        </p:txBody>
      </p:sp>
    </p:spTree>
    <p:extLst>
      <p:ext uri="{BB962C8B-B14F-4D97-AF65-F5344CB8AC3E}">
        <p14:creationId xmlns:p14="http://schemas.microsoft.com/office/powerpoint/2010/main" val="240488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a:t>
            </a:r>
            <a:endParaRPr lang="en-US" dirty="0"/>
          </a:p>
        </p:txBody>
      </p:sp>
      <p:sp>
        <p:nvSpPr>
          <p:cNvPr id="3" name="Content Placeholder 2"/>
          <p:cNvSpPr>
            <a:spLocks noGrp="1"/>
          </p:cNvSpPr>
          <p:nvPr>
            <p:ph sz="half" idx="1"/>
          </p:nvPr>
        </p:nvSpPr>
        <p:spPr/>
        <p:txBody>
          <a:bodyPr/>
          <a:lstStyle/>
          <a:p>
            <a:r>
              <a:rPr lang="en-US" dirty="0" smtClean="0"/>
              <a:t>Abuse</a:t>
            </a:r>
          </a:p>
          <a:p>
            <a:pPr lvl="1"/>
            <a:r>
              <a:rPr lang="en-US" dirty="0" smtClean="0"/>
              <a:t>Possibility of spying on innocent individuals or certain groups</a:t>
            </a:r>
          </a:p>
          <a:p>
            <a:r>
              <a:rPr lang="en-US" dirty="0" smtClean="0"/>
              <a:t>Time-shifting</a:t>
            </a:r>
          </a:p>
          <a:p>
            <a:pPr lvl="1"/>
            <a:r>
              <a:rPr lang="en-US" dirty="0" smtClean="0"/>
              <a:t>Memory length of actions is increased</a:t>
            </a:r>
          </a:p>
          <a:p>
            <a:r>
              <a:rPr lang="en-US" dirty="0" smtClean="0"/>
              <a:t>Limitations</a:t>
            </a:r>
          </a:p>
          <a:p>
            <a:pPr lvl="1"/>
            <a:r>
              <a:rPr lang="en-US" dirty="0" smtClean="0"/>
              <a:t>Impractical for rural areas</a:t>
            </a:r>
          </a:p>
        </p:txBody>
      </p:sp>
      <p:pic>
        <p:nvPicPr>
          <p:cNvPr id="7" name="Content Placeholder 6"/>
          <p:cNvPicPr>
            <a:picLocks noGrp="1" noChangeAspect="1"/>
          </p:cNvPicPr>
          <p:nvPr>
            <p:ph sz="half" idx="2"/>
          </p:nvPr>
        </p:nvPicPr>
        <p:blipFill>
          <a:blip r:embed="rId3"/>
          <a:stretch>
            <a:fillRect/>
          </a:stretch>
        </p:blipFill>
        <p:spPr>
          <a:xfrm>
            <a:off x="4747312" y="626660"/>
            <a:ext cx="4199604" cy="4153671"/>
          </a:xfrm>
          <a:prstGeom prst="rect">
            <a:avLst/>
          </a:prstGeom>
        </p:spPr>
      </p:pic>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
        <p:nvSpPr>
          <p:cNvPr id="9" name="TextBox 8"/>
          <p:cNvSpPr txBox="1"/>
          <p:nvPr/>
        </p:nvSpPr>
        <p:spPr>
          <a:xfrm>
            <a:off x="0" y="4726877"/>
            <a:ext cx="9144000" cy="215444"/>
          </a:xfrm>
          <a:prstGeom prst="rect">
            <a:avLst/>
          </a:prstGeom>
          <a:noFill/>
        </p:spPr>
        <p:txBody>
          <a:bodyPr wrap="square" rtlCol="0">
            <a:spAutoFit/>
          </a:bodyPr>
          <a:lstStyle/>
          <a:p>
            <a:pPr algn="r"/>
            <a:r>
              <a:rPr lang="en-US" sz="800" dirty="0"/>
              <a:t>http://www.dhs.gov/sites/default/files/publications/privacy_rpt_cctv_2007.pdf</a:t>
            </a:r>
            <a:endParaRPr lang="en-US" sz="800" dirty="0">
              <a:solidFill>
                <a:schemeClr val="tx1"/>
              </a:solidFill>
            </a:endParaRPr>
          </a:p>
        </p:txBody>
      </p:sp>
    </p:spTree>
    <p:extLst>
      <p:ext uri="{BB962C8B-B14F-4D97-AF65-F5344CB8AC3E}">
        <p14:creationId xmlns:p14="http://schemas.microsoft.com/office/powerpoint/2010/main" val="25911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6161314" cy="3352800"/>
          </a:xfrm>
        </p:spPr>
        <p:txBody>
          <a:bodyPr/>
          <a:lstStyle/>
          <a:p>
            <a:r>
              <a:rPr lang="en-US" dirty="0" smtClean="0"/>
              <a:t>CCTV and FRT are less invasive than other safety measures.</a:t>
            </a:r>
          </a:p>
          <a:p>
            <a:r>
              <a:rPr lang="en-US" dirty="0" smtClean="0"/>
              <a:t>CCTV and FRT should not simply be viewed as Big Brother.</a:t>
            </a:r>
          </a:p>
          <a:p>
            <a:r>
              <a:rPr lang="en-US" dirty="0" smtClean="0"/>
              <a:t>CCTV and FRT provide efficiency and safety.</a:t>
            </a:r>
          </a:p>
          <a:p>
            <a:r>
              <a:rPr lang="en-US" dirty="0" smtClean="0"/>
              <a:t>Important for highly populated public areas but impractical for rural areas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Sai Kiran Vadlamudi</a:t>
            </a:r>
            <a:endParaRPr lang="en-US" sz="1400" dirty="0">
              <a:solidFill>
                <a:schemeClr val="tx1"/>
              </a:solidFill>
              <a:latin typeface="+mj-lt"/>
            </a:endParaRPr>
          </a:p>
        </p:txBody>
      </p:sp>
    </p:spTree>
    <p:extLst>
      <p:ext uri="{BB962C8B-B14F-4D97-AF65-F5344CB8AC3E}">
        <p14:creationId xmlns:p14="http://schemas.microsoft.com/office/powerpoint/2010/main" val="3860369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100" dirty="0" smtClean="0"/>
              <a:t>[1</a:t>
            </a:r>
            <a:r>
              <a:rPr lang="en-US" sz="1100" dirty="0"/>
              <a:t>] </a:t>
            </a:r>
            <a:r>
              <a:rPr lang="en-US" sz="1100" dirty="0" smtClean="0"/>
              <a:t>Legal Information Institute, </a:t>
            </a:r>
            <a:r>
              <a:rPr lang="en-US" sz="1100" i="1" dirty="0" smtClean="0"/>
              <a:t>Fourth </a:t>
            </a:r>
            <a:r>
              <a:rPr lang="en-US" sz="1100" i="1" dirty="0" err="1" smtClean="0"/>
              <a:t>Amemdment</a:t>
            </a:r>
            <a:r>
              <a:rPr lang="en-US" sz="1100" dirty="0"/>
              <a:t>, https://</a:t>
            </a:r>
            <a:r>
              <a:rPr lang="en-US" sz="1100" dirty="0" smtClean="0"/>
              <a:t>www.law.cornell.edu/wex/fourth_amendment (9/15/15)</a:t>
            </a:r>
            <a:endParaRPr lang="en-US" sz="2000" dirty="0" smtClean="0"/>
          </a:p>
          <a:p>
            <a:pPr marL="0" indent="0">
              <a:buNone/>
            </a:pPr>
            <a:r>
              <a:rPr lang="en-US" sz="1100" dirty="0"/>
              <a:t>[2] </a:t>
            </a:r>
            <a:r>
              <a:rPr lang="en-US" sz="1100" dirty="0" err="1" smtClean="0"/>
              <a:t>Fretty</a:t>
            </a:r>
            <a:r>
              <a:rPr lang="en-US" sz="1100" dirty="0"/>
              <a:t>, Douglas A., Face-Recognition Surveillance: A Moment of Truth for Fourth Amendment Rights in Public Places, http://</a:t>
            </a:r>
            <a:r>
              <a:rPr lang="en-US" sz="1100" dirty="0" smtClean="0"/>
              <a:t>www.vjolt.net.ezproxy.wpi.edu/vol16/issue3/v16i3_430-Fretty.pdf (9/13/15)</a:t>
            </a:r>
            <a:endParaRPr lang="en-US" sz="1100" dirty="0"/>
          </a:p>
          <a:p>
            <a:pPr marL="0" indent="0">
              <a:buNone/>
            </a:pPr>
            <a:r>
              <a:rPr lang="en-US" sz="1100" dirty="0"/>
              <a:t>[3</a:t>
            </a:r>
            <a:r>
              <a:rPr lang="en-US" sz="1100" dirty="0" smtClean="0"/>
              <a:t>] </a:t>
            </a:r>
            <a:r>
              <a:rPr lang="en-US" sz="1100" dirty="0"/>
              <a:t>Supreme Court, </a:t>
            </a:r>
            <a:r>
              <a:rPr lang="en-US" sz="1100" i="1" dirty="0"/>
              <a:t>United States V. </a:t>
            </a:r>
            <a:r>
              <a:rPr lang="en-US" sz="1100" i="1" dirty="0" err="1"/>
              <a:t>Dionisio</a:t>
            </a:r>
            <a:r>
              <a:rPr lang="en-US" sz="1100" i="1" dirty="0"/>
              <a:t>, 410 US 1 – Supreme Court 1973, https://scholar.google.com/scholar_case?case=16045488821293671430&amp;hl=en&amp;as_sdt=6&amp;as_vis=1&amp;oi=scholarr (9/15/15)</a:t>
            </a:r>
          </a:p>
          <a:p>
            <a:pPr marL="0" indent="0">
              <a:buNone/>
            </a:pPr>
            <a:r>
              <a:rPr lang="en-US" sz="1100" dirty="0" smtClean="0"/>
              <a:t> [4]Peterson, J.K., </a:t>
            </a:r>
            <a:r>
              <a:rPr lang="en-US" sz="1100" i="1" dirty="0" smtClean="0"/>
              <a:t>Understanding Surveillance Technologies: Spy Devices, Privacy, History &amp; Applications (</a:t>
            </a:r>
            <a:r>
              <a:rPr lang="en-US" sz="1100" dirty="0" err="1" smtClean="0"/>
              <a:t>Aurbaech</a:t>
            </a:r>
            <a:r>
              <a:rPr lang="en-US" sz="1100" dirty="0" smtClean="0"/>
              <a:t> Publications 2007), 747</a:t>
            </a:r>
            <a:endParaRPr lang="en-US" sz="1100" dirty="0"/>
          </a:p>
          <a:p>
            <a:pPr marL="0" indent="0">
              <a:buNone/>
            </a:pPr>
            <a:r>
              <a:rPr lang="en-US" sz="1100" dirty="0" smtClean="0"/>
              <a:t>[5] MPD, </a:t>
            </a:r>
            <a:r>
              <a:rPr lang="en-US" sz="1100" i="1" dirty="0" smtClean="0"/>
              <a:t>Metropolitan Police Department </a:t>
            </a:r>
            <a:r>
              <a:rPr lang="en-US" sz="1100" i="1" dirty="0"/>
              <a:t>Annual Report, http://</a:t>
            </a:r>
            <a:r>
              <a:rPr lang="en-US" sz="1100" i="1" dirty="0" smtClean="0"/>
              <a:t>mpdc.dc.gov/sites/default/files/dc/sites/mpdc/publication/attachments/MPD%20Annual%20Report%202014_lowres_0.pdf (9/14/15)</a:t>
            </a:r>
            <a:endParaRPr lang="en-US" sz="1100" dirty="0"/>
          </a:p>
          <a:p>
            <a:pPr marL="0" indent="0">
              <a:buNone/>
            </a:pPr>
            <a:r>
              <a:rPr lang="en-US" sz="1100" dirty="0" smtClean="0"/>
              <a:t>[6] MPD, </a:t>
            </a:r>
            <a:r>
              <a:rPr lang="en-US" sz="1100" i="1" dirty="0" smtClean="0"/>
              <a:t>Closed Circuit Television System 2007 </a:t>
            </a:r>
            <a:r>
              <a:rPr lang="en-US" sz="1100" i="1" dirty="0"/>
              <a:t>Annual Report, http://</a:t>
            </a:r>
            <a:r>
              <a:rPr lang="en-US" sz="1100" i="1" dirty="0" smtClean="0"/>
              <a:t>mpdc.dc.gov/sites/default/files/dc/sites/mpdc/publication/attachments/CCTV_annual_report_2007.pdf (9/13/15)</a:t>
            </a:r>
            <a:endParaRPr lang="en-US" sz="1100" dirty="0" smtClean="0"/>
          </a:p>
          <a:p>
            <a:pPr marL="0" indent="0">
              <a:buNone/>
            </a:pPr>
            <a:r>
              <a:rPr lang="en-US" sz="1100" dirty="0" smtClean="0"/>
              <a:t>[7] Kelly, Heather, </a:t>
            </a:r>
            <a:r>
              <a:rPr lang="en-US" sz="1100" i="1" dirty="0" smtClean="0"/>
              <a:t>After Boston: The pros and cons of surveillance cameras</a:t>
            </a:r>
            <a:r>
              <a:rPr lang="en-US" sz="1100" dirty="0"/>
              <a:t>, http://www.cnn.com/2013/04/26/tech/innovation/security-cameras-boston-bombings</a:t>
            </a:r>
            <a:r>
              <a:rPr lang="en-US" sz="1100" dirty="0" smtClean="0"/>
              <a:t>/ (9/13/15)</a:t>
            </a:r>
          </a:p>
          <a:p>
            <a:pPr marL="0" indent="0">
              <a:buNone/>
            </a:pPr>
            <a:r>
              <a:rPr lang="en-US" sz="1100" dirty="0" smtClean="0"/>
              <a:t>[8]N/A, </a:t>
            </a:r>
            <a:r>
              <a:rPr lang="en-US" sz="1100" i="1" dirty="0"/>
              <a:t>7 July bombers spotted on CCTV after exhaustive </a:t>
            </a:r>
            <a:r>
              <a:rPr lang="en-US" sz="1100" i="1" dirty="0" smtClean="0"/>
              <a:t>hun</a:t>
            </a:r>
            <a:r>
              <a:rPr lang="en-US" sz="1100" b="1" dirty="0" smtClean="0"/>
              <a:t>t, </a:t>
            </a:r>
            <a:r>
              <a:rPr lang="en-US" sz="1100" dirty="0" smtClean="0"/>
              <a:t>http</a:t>
            </a:r>
            <a:r>
              <a:rPr lang="en-US" sz="1100" dirty="0"/>
              <a:t>://</a:t>
            </a:r>
            <a:r>
              <a:rPr lang="en-US" sz="1100" dirty="0" smtClean="0"/>
              <a:t>www.bbc.com/news/uk-11534951 (9/17/15)</a:t>
            </a:r>
            <a:endParaRPr lang="en-US" sz="1100"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Sai Kiran Vadlamudi</a:t>
            </a:r>
            <a:endParaRPr lang="en-US" sz="1400" dirty="0">
              <a:solidFill>
                <a:schemeClr val="tx1"/>
              </a:solidFill>
              <a:latin typeface="+mj-lt"/>
            </a:endParaRPr>
          </a:p>
        </p:txBody>
      </p:sp>
    </p:spTree>
    <p:extLst>
      <p:ext uri="{BB962C8B-B14F-4D97-AF65-F5344CB8AC3E}">
        <p14:creationId xmlns:p14="http://schemas.microsoft.com/office/powerpoint/2010/main" val="221260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Numbers, Encryption, and You </a:t>
            </a:r>
            <a:endParaRPr lang="en-US" dirty="0"/>
          </a:p>
        </p:txBody>
      </p:sp>
      <p:sp>
        <p:nvSpPr>
          <p:cNvPr id="3" name="Content Placeholder 2"/>
          <p:cNvSpPr>
            <a:spLocks noGrp="1"/>
          </p:cNvSpPr>
          <p:nvPr>
            <p:ph sz="half" idx="1"/>
          </p:nvPr>
        </p:nvSpPr>
        <p:spPr/>
        <p:txBody>
          <a:bodyPr/>
          <a:lstStyle/>
          <a:p>
            <a:r>
              <a:rPr lang="en-US" dirty="0" smtClean="0"/>
              <a:t>Prime numbers effectively hide your information </a:t>
            </a:r>
            <a:r>
              <a:rPr lang="en-US" baseline="30000" dirty="0" smtClean="0"/>
              <a:t>[6]</a:t>
            </a:r>
            <a:endParaRPr lang="en-US" dirty="0" smtClean="0"/>
          </a:p>
          <a:p>
            <a:r>
              <a:rPr lang="en-US" dirty="0" smtClean="0"/>
              <a:t>Credit card companies use primes numbers to encrypt your transactions</a:t>
            </a:r>
            <a:r>
              <a:rPr lang="en-US" baseline="30000" dirty="0" smtClean="0"/>
              <a:t>[2]</a:t>
            </a:r>
            <a:endParaRPr lang="en-US" dirty="0" smtClean="0"/>
          </a:p>
          <a:p>
            <a:r>
              <a:rPr lang="en-US" dirty="0" smtClean="0"/>
              <a:t>Case Study involving  NSA and RSA</a:t>
            </a:r>
            <a:r>
              <a:rPr lang="en-US" baseline="30000" dirty="0" smtClean="0"/>
              <a:t>[4][5][3]</a:t>
            </a:r>
            <a:endParaRPr lang="en-US" dirty="0" smtClean="0"/>
          </a:p>
          <a:p>
            <a:r>
              <a:rPr lang="en-US" dirty="0" smtClean="0"/>
              <a:t>Conclusion </a:t>
            </a:r>
          </a:p>
          <a:p>
            <a:pPr lvl="1"/>
            <a:r>
              <a:rPr lang="en-US" dirty="0" smtClean="0"/>
              <a:t>Although your private information is encrypted, it is still possible for outside parties to decrypt it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Tiffany Leung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courtesy of wired.co.uk</a:t>
            </a:r>
            <a:endParaRPr lang="en-US" sz="1200" dirty="0">
              <a:solidFill>
                <a:schemeClr val="tx1"/>
              </a:solidFill>
            </a:endParaRPr>
          </a:p>
        </p:txBody>
      </p:sp>
      <p:pic>
        <p:nvPicPr>
          <p:cNvPr id="11" name="Content Placeholder 10" descr="encryption_1.jpg"/>
          <p:cNvPicPr>
            <a:picLocks noGrp="1" noChangeAspect="1"/>
          </p:cNvPicPr>
          <p:nvPr>
            <p:ph sz="half" idx="2"/>
          </p:nvPr>
        </p:nvPicPr>
        <p:blipFill>
          <a:blip r:embed="rId3"/>
          <a:stretch>
            <a:fillRect/>
          </a:stretch>
        </p:blipFill>
        <p:spPr>
          <a:xfrm>
            <a:off x="4724400" y="1784350"/>
            <a:ext cx="3733800" cy="2489200"/>
          </a:xfrm>
        </p:spPr>
      </p:pic>
    </p:spTree>
    <p:extLst>
      <p:ext uri="{BB962C8B-B14F-4D97-AF65-F5344CB8AC3E}">
        <p14:creationId xmlns:p14="http://schemas.microsoft.com/office/powerpoint/2010/main" val="382500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PRIME NUMBERS ENCRYPT?</a:t>
            </a:r>
            <a:endParaRPr lang="en-US" dirty="0"/>
          </a:p>
        </p:txBody>
      </p:sp>
      <p:sp>
        <p:nvSpPr>
          <p:cNvPr id="3" name="Content Placeholder 2"/>
          <p:cNvSpPr>
            <a:spLocks noGrp="1"/>
          </p:cNvSpPr>
          <p:nvPr>
            <p:ph sz="half" idx="1"/>
          </p:nvPr>
        </p:nvSpPr>
        <p:spPr>
          <a:xfrm>
            <a:off x="685800" y="1689651"/>
            <a:ext cx="3733800" cy="3015699"/>
          </a:xfrm>
        </p:spPr>
        <p:txBody>
          <a:bodyPr/>
          <a:lstStyle/>
          <a:p>
            <a:r>
              <a:rPr lang="en-US" dirty="0" smtClean="0"/>
              <a:t>RSA algorithm takes two distinct prime numbers </a:t>
            </a:r>
            <a:r>
              <a:rPr lang="en-US" i="1" dirty="0" smtClean="0"/>
              <a:t>p</a:t>
            </a:r>
            <a:r>
              <a:rPr lang="en-US" dirty="0" smtClean="0"/>
              <a:t> and </a:t>
            </a:r>
            <a:r>
              <a:rPr lang="en-US" i="1" dirty="0" smtClean="0"/>
              <a:t>q</a:t>
            </a:r>
            <a:r>
              <a:rPr lang="en-US" dirty="0" smtClean="0"/>
              <a:t> </a:t>
            </a:r>
          </a:p>
          <a:p>
            <a:r>
              <a:rPr lang="en-US" dirty="0" smtClean="0"/>
              <a:t>Compute a  large random number </a:t>
            </a:r>
            <a:r>
              <a:rPr lang="en-US" i="1" dirty="0" smtClean="0"/>
              <a:t>N</a:t>
            </a:r>
            <a:r>
              <a:rPr lang="en-US" dirty="0" smtClean="0"/>
              <a:t> =</a:t>
            </a:r>
            <a:r>
              <a:rPr lang="en-US" i="1" dirty="0" err="1" smtClean="0"/>
              <a:t>pq</a:t>
            </a:r>
            <a:r>
              <a:rPr lang="en-US" dirty="0" smtClean="0"/>
              <a:t> to be the modulus</a:t>
            </a:r>
          </a:p>
          <a:p>
            <a:pPr lvl="1"/>
            <a:r>
              <a:rPr lang="en-US" dirty="0" smtClean="0"/>
              <a:t>2</a:t>
            </a:r>
            <a:r>
              <a:rPr lang="en-US" baseline="30000" dirty="0" smtClean="0"/>
              <a:t>5</a:t>
            </a:r>
            <a:r>
              <a:rPr lang="en-US" dirty="0" smtClean="0"/>
              <a:t> = 32 = 2 modulus 5</a:t>
            </a:r>
          </a:p>
          <a:p>
            <a:pPr lvl="1"/>
            <a:r>
              <a:rPr lang="en-US" dirty="0" smtClean="0"/>
              <a:t>(p-1)(q-1) + 1 </a:t>
            </a:r>
          </a:p>
          <a:p>
            <a:pPr lvl="1"/>
            <a:r>
              <a:rPr lang="en-US" dirty="0" smtClean="0"/>
              <a:t>Get r and s</a:t>
            </a:r>
          </a:p>
          <a:p>
            <a:r>
              <a:rPr lang="en-US" dirty="0" smtClean="0"/>
              <a:t>Distribute the public key and safeguard the private key</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Tiffany Leung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courtesy of Wikimedia Commons</a:t>
            </a:r>
            <a:endParaRPr lang="en-US" sz="1200" dirty="0">
              <a:solidFill>
                <a:schemeClr val="tx1"/>
              </a:solidFill>
            </a:endParaRPr>
          </a:p>
        </p:txBody>
      </p:sp>
      <p:pic>
        <p:nvPicPr>
          <p:cNvPr id="10" name="Content Placeholder 9" descr="Public-Key.png"/>
          <p:cNvPicPr>
            <a:picLocks noGrp="1" noChangeAspect="1"/>
          </p:cNvPicPr>
          <p:nvPr>
            <p:ph sz="half" idx="2"/>
          </p:nvPr>
        </p:nvPicPr>
        <p:blipFill>
          <a:blip r:embed="rId3"/>
          <a:stretch>
            <a:fillRect/>
          </a:stretch>
        </p:blipFill>
        <p:spPr>
          <a:xfrm>
            <a:off x="5219699" y="1276349"/>
            <a:ext cx="3429001" cy="3429001"/>
          </a:xfrm>
        </p:spPr>
      </p:pic>
    </p:spTree>
    <p:extLst>
      <p:ext uri="{BB962C8B-B14F-4D97-AF65-F5344CB8AC3E}">
        <p14:creationId xmlns:p14="http://schemas.microsoft.com/office/powerpoint/2010/main" val="180921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encryption </a:t>
            </a:r>
            <a:endParaRPr lang="en-US" dirty="0"/>
          </a:p>
        </p:txBody>
      </p:sp>
      <p:sp>
        <p:nvSpPr>
          <p:cNvPr id="3" name="Content Placeholder 2"/>
          <p:cNvSpPr>
            <a:spLocks noGrp="1"/>
          </p:cNvSpPr>
          <p:nvPr>
            <p:ph sz="half" idx="1"/>
          </p:nvPr>
        </p:nvSpPr>
        <p:spPr/>
        <p:txBody>
          <a:bodyPr/>
          <a:lstStyle/>
          <a:p>
            <a:r>
              <a:rPr lang="en-US" dirty="0" smtClean="0"/>
              <a:t>What?</a:t>
            </a:r>
          </a:p>
          <a:p>
            <a:pPr lvl="1"/>
            <a:r>
              <a:rPr lang="en-US" dirty="0" smtClean="0"/>
              <a:t>Encrypt a credit card number and then decrypt it</a:t>
            </a:r>
          </a:p>
          <a:p>
            <a:r>
              <a:rPr lang="en-US" dirty="0" smtClean="0"/>
              <a:t>How?</a:t>
            </a:r>
          </a:p>
          <a:p>
            <a:pPr lvl="1"/>
            <a:r>
              <a:rPr lang="en-US" dirty="0" smtClean="0"/>
              <a:t>A merchant picks two large prime numbers p and q</a:t>
            </a:r>
          </a:p>
          <a:p>
            <a:pPr lvl="1"/>
            <a:r>
              <a:rPr lang="en-US" dirty="0" smtClean="0"/>
              <a:t>Choose r and s from the product N</a:t>
            </a:r>
          </a:p>
          <a:p>
            <a:pPr lvl="1"/>
            <a:r>
              <a:rPr lang="en-US" dirty="0" smtClean="0"/>
              <a:t>Merchant makes r and N public while s, p, and q private</a:t>
            </a:r>
          </a:p>
          <a:p>
            <a:r>
              <a:rPr lang="en-US" dirty="0" smtClean="0"/>
              <a:t>Why is this effective?</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Tiffany Leung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courtesy of Justin Sullivan/Getty Images</a:t>
            </a:r>
            <a:endParaRPr lang="en-US" sz="1200" dirty="0">
              <a:solidFill>
                <a:schemeClr val="tx1"/>
              </a:solidFill>
            </a:endParaRPr>
          </a:p>
        </p:txBody>
      </p:sp>
      <p:pic>
        <p:nvPicPr>
          <p:cNvPr id="10" name="Content Placeholder 9" descr="79989029.jpg.CROP.rectangle3-large.jpg"/>
          <p:cNvPicPr>
            <a:picLocks noGrp="1" noChangeAspect="1"/>
          </p:cNvPicPr>
          <p:nvPr>
            <p:ph sz="half" idx="2"/>
          </p:nvPr>
        </p:nvPicPr>
        <p:blipFill>
          <a:blip r:embed="rId3"/>
          <a:stretch>
            <a:fillRect/>
          </a:stretch>
        </p:blipFill>
        <p:spPr>
          <a:xfrm>
            <a:off x="4724399" y="1891718"/>
            <a:ext cx="4041913" cy="2462152"/>
          </a:xfrm>
        </p:spPr>
      </p:pic>
    </p:spTree>
    <p:extLst>
      <p:ext uri="{BB962C8B-B14F-4D97-AF65-F5344CB8AC3E}">
        <p14:creationId xmlns:p14="http://schemas.microsoft.com/office/powerpoint/2010/main" val="1416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NSA infiltrated </a:t>
            </a:r>
            <a:r>
              <a:rPr lang="en-US" dirty="0" err="1" smtClean="0"/>
              <a:t>rsa</a:t>
            </a:r>
            <a:r>
              <a:rPr lang="en-US" dirty="0" smtClean="0"/>
              <a:t> security </a:t>
            </a:r>
            <a:endParaRPr lang="en-US" dirty="0"/>
          </a:p>
        </p:txBody>
      </p:sp>
      <p:sp>
        <p:nvSpPr>
          <p:cNvPr id="3" name="Content Placeholder 2"/>
          <p:cNvSpPr>
            <a:spLocks noGrp="1"/>
          </p:cNvSpPr>
          <p:nvPr>
            <p:ph sz="half" idx="1"/>
          </p:nvPr>
        </p:nvSpPr>
        <p:spPr/>
        <p:txBody>
          <a:bodyPr/>
          <a:lstStyle/>
          <a:p>
            <a:r>
              <a:rPr lang="en-US" dirty="0" smtClean="0"/>
              <a:t>In December 2013, allegation of $10 million RSA/NSA deal</a:t>
            </a:r>
            <a:r>
              <a:rPr lang="en-US" baseline="30000" dirty="0" smtClean="0"/>
              <a:t>[3]</a:t>
            </a:r>
          </a:p>
          <a:p>
            <a:pPr lvl="1"/>
            <a:r>
              <a:rPr lang="en-US" dirty="0" smtClean="0"/>
              <a:t>Supplied NSA with a “back door” to RSA software</a:t>
            </a:r>
          </a:p>
          <a:p>
            <a:r>
              <a:rPr lang="en-US" dirty="0" smtClean="0"/>
              <a:t>Several months later, a group of Johns Hopkins professors discovered a second NSA tool</a:t>
            </a:r>
            <a:r>
              <a:rPr lang="en-US" baseline="30000" dirty="0" smtClean="0"/>
              <a:t>[5]</a:t>
            </a:r>
            <a:endParaRPr lang="en-US" dirty="0" smtClean="0"/>
          </a:p>
          <a:p>
            <a:r>
              <a:rPr lang="en-US" dirty="0" smtClean="0"/>
              <a:t>NSA has  influenced IT companies to weaken their encryption on their commercial products</a:t>
            </a:r>
            <a:r>
              <a:rPr lang="en-US" baseline="30000" dirty="0" smtClean="0"/>
              <a:t>[4]</a:t>
            </a:r>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Tiffany Leung</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 courtesy of Reuters/Brian Snyder</a:t>
            </a:r>
            <a:endParaRPr lang="en-US" sz="1200" dirty="0">
              <a:solidFill>
                <a:schemeClr val="tx1"/>
              </a:solidFill>
            </a:endParaRPr>
          </a:p>
        </p:txBody>
      </p:sp>
      <p:pic>
        <p:nvPicPr>
          <p:cNvPr id="11" name="Content Placeholder 10" descr="download.jpg"/>
          <p:cNvPicPr>
            <a:picLocks noGrp="1" noChangeAspect="1"/>
          </p:cNvPicPr>
          <p:nvPr>
            <p:ph sz="half" idx="2"/>
          </p:nvPr>
        </p:nvPicPr>
        <p:blipFill>
          <a:blip r:embed="rId3"/>
          <a:stretch>
            <a:fillRect/>
          </a:stretch>
        </p:blipFill>
        <p:spPr>
          <a:xfrm>
            <a:off x="4724400" y="1785316"/>
            <a:ext cx="3733800" cy="2487267"/>
          </a:xfrm>
        </p:spPr>
      </p:pic>
    </p:spTree>
    <p:extLst>
      <p:ext uri="{BB962C8B-B14F-4D97-AF65-F5344CB8AC3E}">
        <p14:creationId xmlns:p14="http://schemas.microsoft.com/office/powerpoint/2010/main" val="278506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sz="2000" dirty="0" smtClean="0"/>
              <a:t>Infinitely many prime numbers make it possible to generate very large random numbers</a:t>
            </a:r>
          </a:p>
          <a:p>
            <a:r>
              <a:rPr lang="en-US" sz="2000" dirty="0" smtClean="0"/>
              <a:t>Prime numbers are used to encrypt and decrypt forms of communication such as emails, text messages, and ecommerce</a:t>
            </a:r>
          </a:p>
          <a:p>
            <a:r>
              <a:rPr lang="en-US" sz="2000" dirty="0" smtClean="0"/>
              <a:t>However, through backdoors and exploitation of weaknesses in software, NSA can access private information of yours that you encrypt or decrypt</a:t>
            </a:r>
            <a:endParaRPr lang="en-US" sz="2000"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Tiffany Leung</a:t>
            </a:r>
            <a:endParaRPr lang="en-US" sz="1400" dirty="0">
              <a:solidFill>
                <a:schemeClr val="tx1"/>
              </a:solidFill>
              <a:latin typeface="+mj-lt"/>
            </a:endParaRPr>
          </a:p>
        </p:txBody>
      </p:sp>
    </p:spTree>
    <p:extLst>
      <p:ext uri="{BB962C8B-B14F-4D97-AF65-F5344CB8AC3E}">
        <p14:creationId xmlns:p14="http://schemas.microsoft.com/office/powerpoint/2010/main" val="12530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33670"/>
            <a:ext cx="7772400" cy="3671681"/>
          </a:xfrm>
        </p:spPr>
        <p:txBody>
          <a:bodyPr>
            <a:normAutofit fontScale="77500" lnSpcReduction="20000"/>
          </a:bodyPr>
          <a:lstStyle/>
          <a:p>
            <a:pPr marL="0" indent="0">
              <a:buNone/>
            </a:pPr>
            <a:r>
              <a:rPr lang="en-US" b="1" dirty="0" smtClean="0"/>
              <a:t>[1] </a:t>
            </a:r>
            <a:r>
              <a:rPr lang="en-US" b="1" dirty="0" err="1" smtClean="0"/>
              <a:t>Blanda</a:t>
            </a:r>
            <a:r>
              <a:rPr lang="en-US" b="1" dirty="0" smtClean="0"/>
              <a:t>, S. (2014, March 30). RSA Encryption – Keeping the Internet Secure. </a:t>
            </a:r>
            <a:r>
              <a:rPr lang="en-US" b="1" i="1" dirty="0" smtClean="0"/>
              <a:t>AMS Blog. </a:t>
            </a:r>
            <a:r>
              <a:rPr lang="en-US" b="1" dirty="0" smtClean="0"/>
              <a:t>Retrieved September 17, 2015.</a:t>
            </a:r>
          </a:p>
          <a:p>
            <a:pPr marL="0" indent="0">
              <a:buNone/>
            </a:pPr>
            <a:r>
              <a:rPr lang="en-US" b="1" dirty="0" smtClean="0"/>
              <a:t>[2] </a:t>
            </a:r>
            <a:r>
              <a:rPr lang="en-US" b="1" dirty="0" err="1" smtClean="0"/>
              <a:t>Frenkel</a:t>
            </a:r>
            <a:r>
              <a:rPr lang="en-US" b="1" dirty="0" smtClean="0"/>
              <a:t>, E. (2013, June 3). Prime Numbers and Pierre Fermat Keep Your Secrets Safe Online. </a:t>
            </a:r>
            <a:r>
              <a:rPr lang="en-US" b="1" i="1" dirty="0" smtClean="0"/>
              <a:t>Slate. </a:t>
            </a:r>
            <a:r>
              <a:rPr lang="en-US" b="1" dirty="0" smtClean="0"/>
              <a:t>Retrieved September 17, 2015. </a:t>
            </a:r>
          </a:p>
          <a:p>
            <a:pPr marL="0" indent="0">
              <a:buNone/>
            </a:pPr>
            <a:r>
              <a:rPr lang="en-US" b="1" dirty="0" smtClean="0"/>
              <a:t>[3] Glaser, A. (2014, January 30). After NSA Backdoors, Security Experts Leave RSA for a Conference They Can Trust. </a:t>
            </a:r>
            <a:r>
              <a:rPr lang="en-US" b="1" i="1" dirty="0" smtClean="0"/>
              <a:t>EFF.</a:t>
            </a:r>
            <a:r>
              <a:rPr lang="en-US" b="1" dirty="0" smtClean="0"/>
              <a:t> Retrieved September 17, 2015.</a:t>
            </a:r>
          </a:p>
          <a:p>
            <a:pPr marL="0" indent="0">
              <a:buNone/>
            </a:pPr>
            <a:r>
              <a:rPr lang="en-US" b="1" dirty="0" smtClean="0"/>
              <a:t>[4] Larson, J. (2013, September 5). Revealed: The NSA’s Secret Campaign to Crack, Undermine Internet Security. </a:t>
            </a:r>
            <a:r>
              <a:rPr lang="en-US" b="1" i="1" dirty="0" err="1" smtClean="0"/>
              <a:t>Propublica</a:t>
            </a:r>
            <a:r>
              <a:rPr lang="en-US" b="1" i="1" dirty="0" smtClean="0"/>
              <a:t>. </a:t>
            </a:r>
            <a:r>
              <a:rPr lang="en-US" b="1" dirty="0" smtClean="0"/>
              <a:t>Retrieved September 17, 2015.</a:t>
            </a:r>
          </a:p>
          <a:p>
            <a:pPr marL="0" indent="0">
              <a:buNone/>
            </a:pPr>
            <a:r>
              <a:rPr lang="en-US" b="1" dirty="0" smtClean="0"/>
              <a:t>[5] </a:t>
            </a:r>
            <a:r>
              <a:rPr lang="en-US" b="1" dirty="0" err="1" smtClean="0"/>
              <a:t>Menn</a:t>
            </a:r>
            <a:r>
              <a:rPr lang="en-US" b="1" dirty="0" smtClean="0"/>
              <a:t>, J. (2014, March 31). Exclusive: NSA infiltrated RSA security more deeply than thought. </a:t>
            </a:r>
            <a:r>
              <a:rPr lang="en-US" b="1" i="1" dirty="0" smtClean="0"/>
              <a:t>Reuters.</a:t>
            </a:r>
            <a:r>
              <a:rPr lang="en-US" b="1" dirty="0" smtClean="0"/>
              <a:t> Retrieved September 17, 2015.</a:t>
            </a:r>
          </a:p>
          <a:p>
            <a:pPr marL="0" indent="0">
              <a:buNone/>
            </a:pPr>
            <a:r>
              <a:rPr lang="en-US" b="1" dirty="0" smtClean="0"/>
              <a:t>[6] Robinson, S. (2003). Still Guarding Secrets after Years of Attacks, RSA Earns Accolades for its Founders. </a:t>
            </a:r>
            <a:r>
              <a:rPr lang="en-US" b="1" i="1" dirty="0" smtClean="0"/>
              <a:t>SIAM,</a:t>
            </a:r>
            <a:r>
              <a:rPr lang="en-US" b="1" dirty="0" smtClean="0"/>
              <a:t> </a:t>
            </a:r>
            <a:r>
              <a:rPr lang="en-US" b="1" i="1" dirty="0" smtClean="0"/>
              <a:t>36</a:t>
            </a:r>
            <a:r>
              <a:rPr lang="en-US" b="1" dirty="0" smtClean="0"/>
              <a:t>(5).</a:t>
            </a:r>
          </a:p>
          <a:p>
            <a:pPr marL="0" indent="0">
              <a:buNone/>
            </a:pPr>
            <a:r>
              <a:rPr lang="en-US" b="1" dirty="0" smtClean="0"/>
              <a:t>[7] </a:t>
            </a:r>
            <a:r>
              <a:rPr lang="en-US" b="1" dirty="0" err="1" smtClean="0"/>
              <a:t>Weisstein</a:t>
            </a:r>
            <a:r>
              <a:rPr lang="en-US" b="1" dirty="0" smtClean="0"/>
              <a:t>, Eric W. "Modulus." From MathWorld--A Wolfram Web Resource. http://mathworld.wolfram.com/Modulus.html</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Tiffany Leung</a:t>
            </a:r>
            <a:endParaRPr lang="en-US" sz="1400" dirty="0">
              <a:solidFill>
                <a:schemeClr val="tx1"/>
              </a:solidFill>
              <a:latin typeface="+mj-lt"/>
            </a:endParaRPr>
          </a:p>
        </p:txBody>
      </p:sp>
    </p:spTree>
    <p:extLst>
      <p:ext uri="{BB962C8B-B14F-4D97-AF65-F5344CB8AC3E}">
        <p14:creationId xmlns:p14="http://schemas.microsoft.com/office/powerpoint/2010/main" val="330694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pic>
        <p:nvPicPr>
          <p:cNvPr id="5" name="Picture 4" descr="2010111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68" y="288036"/>
            <a:ext cx="4855464" cy="4855464"/>
          </a:xfrm>
          <a:prstGeom prst="rect">
            <a:avLst/>
          </a:prstGeom>
        </p:spPr>
      </p:pic>
    </p:spTree>
    <p:extLst>
      <p:ext uri="{BB962C8B-B14F-4D97-AF65-F5344CB8AC3E}">
        <p14:creationId xmlns:p14="http://schemas.microsoft.com/office/powerpoint/2010/main" val="44359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274 Arrests, altering and deleting records are violations of privacy?</a:t>
            </a:r>
          </a:p>
          <a:p>
            <a:r>
              <a:rPr lang="en-US" dirty="0" smtClean="0"/>
              <a:t>pp. 275 Why not try to verify and correct records?</a:t>
            </a:r>
          </a:p>
          <a:p>
            <a:r>
              <a:rPr lang="en-US" dirty="0" smtClean="0"/>
              <a:t>pp. 277 300 times = frames, locations, …? </a:t>
            </a:r>
          </a:p>
          <a:p>
            <a:r>
              <a:rPr lang="en-US" dirty="0" smtClean="0"/>
              <a:t>pp. 289 “…don’t want anyone to know…” like seeking medical advice, etc.?</a:t>
            </a:r>
          </a:p>
        </p:txBody>
      </p:sp>
      <p:sp>
        <p:nvSpPr>
          <p:cNvPr id="11" name="Content Placeholder 10"/>
          <p:cNvSpPr>
            <a:spLocks noGrp="1"/>
          </p:cNvSpPr>
          <p:nvPr>
            <p:ph sz="half" idx="2"/>
          </p:nvPr>
        </p:nvSpPr>
        <p:spPr/>
        <p:txBody>
          <a:bodyPr>
            <a:normAutofit/>
          </a:bodyPr>
          <a:lstStyle/>
          <a:p>
            <a:r>
              <a:rPr lang="en-US" dirty="0"/>
              <a:t>pp. </a:t>
            </a:r>
            <a:r>
              <a:rPr lang="en-US" dirty="0" smtClean="0"/>
              <a:t>291 Just because it’s been happening for years doesn’t make it right.</a:t>
            </a:r>
            <a:endParaRPr lang="en-US" dirty="0"/>
          </a:p>
          <a:p>
            <a:r>
              <a:rPr lang="en-US" dirty="0" smtClean="0"/>
              <a:t>pp</a:t>
            </a:r>
            <a:r>
              <a:rPr lang="en-US" dirty="0"/>
              <a:t>. </a:t>
            </a:r>
            <a:r>
              <a:rPr lang="en-US" dirty="0" smtClean="0"/>
              <a:t>297 Wouldn’t it be easy to make and show a fake SSN card?</a:t>
            </a:r>
            <a:endParaRPr lang="en-US" dirty="0"/>
          </a:p>
          <a:p>
            <a:r>
              <a:rPr lang="en-US" dirty="0" smtClean="0"/>
              <a:t>pp. 298 Confusing false positive and negative explanations.</a:t>
            </a:r>
          </a:p>
          <a:p>
            <a:r>
              <a:rPr lang="en-US" dirty="0" smtClean="0"/>
              <a:t>End of Chapter questions: 1, 31, 51</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a:t>
            </a:r>
            <a:r>
              <a:rPr lang="en-US" dirty="0" smtClean="0"/>
              <a:t>each of the 4 categories of Daniel </a:t>
            </a:r>
            <a:r>
              <a:rPr lang="en-US" dirty="0" err="1"/>
              <a:t>Solove’s</a:t>
            </a:r>
            <a:r>
              <a:rPr lang="en-US" dirty="0"/>
              <a:t> </a:t>
            </a:r>
            <a:r>
              <a:rPr lang="en-US" dirty="0" smtClean="0"/>
              <a:t>privacy taxonomy give </a:t>
            </a:r>
            <a:r>
              <a:rPr lang="en-US" dirty="0"/>
              <a:t>an example not listed in the </a:t>
            </a:r>
            <a:r>
              <a:rPr lang="en-US" dirty="0" smtClean="0"/>
              <a:t>book.</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9523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Group Project</a:t>
            </a:r>
            <a:endParaRPr lang="en-US" dirty="0"/>
          </a:p>
        </p:txBody>
      </p:sp>
      <p:sp>
        <p:nvSpPr>
          <p:cNvPr id="3" name="Content Placeholder 2"/>
          <p:cNvSpPr>
            <a:spLocks noGrp="1"/>
          </p:cNvSpPr>
          <p:nvPr>
            <p:ph idx="1"/>
          </p:nvPr>
        </p:nvSpPr>
        <p:spPr/>
        <p:txBody>
          <a:bodyPr/>
          <a:lstStyle/>
          <a:p>
            <a:r>
              <a:rPr lang="en-US" dirty="0" smtClean="0"/>
              <a:t>Add analysis to group project website addressing all topics covered to date.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12638</TotalTime>
  <Words>4855</Words>
  <Application>Microsoft Macintosh PowerPoint</Application>
  <PresentationFormat>On-screen Show (16:9)</PresentationFormat>
  <Paragraphs>350</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Red Radial 16x9</vt:lpstr>
      <vt:lpstr>Class 7 Privacy and Government</vt:lpstr>
      <vt:lpstr>PowerPoint Presentation</vt:lpstr>
      <vt:lpstr>Overview</vt:lpstr>
      <vt:lpstr>PowerPoint Presentation</vt:lpstr>
      <vt:lpstr>My Reading Notes</vt:lpstr>
      <vt:lpstr>Group Quiz</vt:lpstr>
      <vt:lpstr>Overview</vt:lpstr>
      <vt:lpstr>Assignment – Group Project</vt:lpstr>
      <vt:lpstr>Overview</vt:lpstr>
      <vt:lpstr>Big Brother</vt:lpstr>
      <vt:lpstr>Where did you come from</vt:lpstr>
      <vt:lpstr>Relevance today</vt:lpstr>
      <vt:lpstr>Patriot act</vt:lpstr>
      <vt:lpstr>USA Freedom Act - Enacted June 2, 2015</vt:lpstr>
      <vt:lpstr>summary</vt:lpstr>
      <vt:lpstr>References</vt:lpstr>
      <vt:lpstr>Closed-Circuit TV and Face Recognition</vt:lpstr>
      <vt:lpstr>Privacy expectation</vt:lpstr>
      <vt:lpstr>Expectation of Face recognition</vt:lpstr>
      <vt:lpstr>No novel senses</vt:lpstr>
      <vt:lpstr>benefits</vt:lpstr>
      <vt:lpstr>Harm</vt:lpstr>
      <vt:lpstr>Summary</vt:lpstr>
      <vt:lpstr>References</vt:lpstr>
      <vt:lpstr>Prime Numbers, Encryption, and You </vt:lpstr>
      <vt:lpstr>HOW DO PRIME NUMBERS ENCRYPT?</vt:lpstr>
      <vt:lpstr>Credit card encryption </vt:lpstr>
      <vt:lpstr>CASE STUDY: NSA infiltrated rsa security </vt:lpstr>
      <vt:lpstr>conclusions</vt:lpstr>
      <vt:lpstr>References</vt:lpstr>
      <vt:lpstr>Class 7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198</cp:revision>
  <dcterms:created xsi:type="dcterms:W3CDTF">2014-08-25T02:19:16Z</dcterms:created>
  <dcterms:modified xsi:type="dcterms:W3CDTF">2015-09-18T22:49:15Z</dcterms:modified>
</cp:coreProperties>
</file>