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306" r:id="rId3"/>
    <p:sldId id="259" r:id="rId4"/>
    <p:sldId id="261" r:id="rId5"/>
    <p:sldId id="267" r:id="rId6"/>
    <p:sldId id="307" r:id="rId7"/>
    <p:sldId id="308" r:id="rId8"/>
    <p:sldId id="309" r:id="rId9"/>
    <p:sldId id="310" r:id="rId10"/>
    <p:sldId id="311" r:id="rId11"/>
    <p:sldId id="312" r:id="rId12"/>
    <p:sldId id="313" r:id="rId13"/>
    <p:sldId id="314"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08"/>
            <p14:sldId id="309"/>
            <p14:sldId id="310"/>
            <p14:sldId id="311"/>
            <p14:sldId id="312"/>
            <p14:sldId id="313"/>
            <p14:sldId id="314"/>
            <p14:sldId id="328"/>
            <p14:sldId id="329"/>
            <p14:sldId id="330"/>
            <p14:sldId id="331"/>
            <p14:sldId id="332"/>
            <p14:sldId id="333"/>
            <p14:sldId id="334"/>
            <p14:sldId id="335"/>
            <p14:sldId id="336"/>
            <p14:sldId id="337"/>
            <p14:sldId id="338"/>
            <p14:sldId id="339"/>
            <p14:sldId id="340"/>
          </p14:sldIdLst>
        </p14:section>
        <p14:section name="Common" id="{10B69295-0A48-354F-B63A-644E9F339516}">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24"/>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9/13/15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Paper Ave ~6, full point higher!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users express privacy concerns over the data that is collected,</a:t>
            </a:r>
            <a:r>
              <a:rPr lang="en-US" baseline="0" dirty="0" smtClean="0"/>
              <a:t> though advertising networks look at data such as search terms that have been used or previous partnered sites that a user has visited, not addresses or usernames.</a:t>
            </a:r>
          </a:p>
          <a:p>
            <a:r>
              <a:rPr lang="en-US" dirty="0" smtClean="0"/>
              <a:t>-The</a:t>
            </a:r>
            <a:r>
              <a:rPr lang="en-US" baseline="0" dirty="0" smtClean="0"/>
              <a:t> FTC has tried to address these privacy concerns by proposing guidelines for </a:t>
            </a:r>
            <a:r>
              <a:rPr lang="en-US" baseline="0" dirty="0" err="1" smtClean="0"/>
              <a:t>behavioural</a:t>
            </a:r>
            <a:r>
              <a:rPr lang="en-US" baseline="0" dirty="0" smtClean="0"/>
              <a:t> targeting, such as informing a consumer when their information is being collected. Many websites will bury the opt-out disclaimer, however. This results in many users being unaware that they can opt-out or know that their data is being collected in the first place</a:t>
            </a:r>
          </a:p>
          <a:p>
            <a:r>
              <a:rPr lang="en-US" baseline="0" dirty="0" smtClean="0"/>
              <a:t>-Advertisements on a page that have been placed through targeted advertising are indistinguishable from advertisements that have not been placed this way, but the consumer has no way to distinguish a difference between the two aside from the topic of the advertisements.</a:t>
            </a:r>
          </a:p>
          <a:p>
            <a:endParaRPr lang="en-US" baseline="0" dirty="0" smtClean="0"/>
          </a:p>
          <a:p>
            <a:r>
              <a:rPr lang="en-US" baseline="0" dirty="0" smtClean="0"/>
              <a:t>-Overall, 59% of users said that they have noticed targeted advertising: This rate is higher among “men, white internet users, those under age 65, those who have been to college, and those living in higher income households. Three-quarters (73%) of college graduates have noticed online ads related to things they recently searched or sites they recently visited, significantly higher than online adults with lower educational attainment.” [4]</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414145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 2012 survey, approximately two-thirds of users do</a:t>
            </a:r>
            <a:r>
              <a:rPr lang="en-US" baseline="0" dirty="0" smtClean="0"/>
              <a:t> not like targeted advertising, as they are against being tracked and analyzed online.</a:t>
            </a:r>
          </a:p>
          <a:p>
            <a:r>
              <a:rPr lang="en-US" baseline="0" dirty="0" smtClean="0"/>
              <a:t>-On the other hand, about 28% of users are okay with targeted ads, since it means they are more likely to see things they are actually interested in over traditional advertising.</a:t>
            </a:r>
          </a:p>
          <a:p>
            <a:r>
              <a:rPr lang="en-US" baseline="0" dirty="0" smtClean="0"/>
              <a:t>-While all age groups surveyed mostly did not agree with the practice, younger users were more likely to be alright with the targeted ads.</a:t>
            </a:r>
          </a:p>
          <a:p>
            <a:endParaRPr lang="en-US" baseline="0" dirty="0" smtClean="0"/>
          </a:p>
          <a:p>
            <a:r>
              <a:rPr lang="en-US" baseline="0" dirty="0" smtClean="0"/>
              <a:t>-The survey may not take into account users who were ok with targeted ads and not with behavior tracking, as those surveyed could only choose whether they were ok with it, not ok with it, or neither. User awareness about targeted advertising may have influenced results, as users may not know the exact context of how behavioral tracking works.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74192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-Targeted</a:t>
            </a:r>
            <a:r>
              <a:rPr lang="en-US" baseline="0" dirty="0" smtClean="0"/>
              <a:t> advertising helps advertisers save money by not needing to place ads in premium spots, and can only display ads to those who are deemed interested</a:t>
            </a:r>
          </a:p>
          <a:p>
            <a:r>
              <a:rPr lang="en-US" baseline="0" dirty="0" smtClean="0"/>
              <a:t>-Data collection is done silently, and relies on the user data given when a user goes to a website</a:t>
            </a:r>
          </a:p>
          <a:p>
            <a:r>
              <a:rPr lang="en-US" baseline="0" dirty="0" smtClean="0"/>
              <a:t>-About two thirds of users do not approve of targeted advertising, but approximately 40% of users are not even aware that their data is being collected</a:t>
            </a:r>
          </a:p>
          <a:p>
            <a:endParaRPr lang="en-US" baseline="0" dirty="0" smtClean="0"/>
          </a:p>
          <a:p>
            <a:r>
              <a:rPr lang="en-US" baseline="0" dirty="0" smtClean="0"/>
              <a:t>-Overall, targeted advertising allows advertisers to save money and better reach their intended audience, but can present a privacy risk to users by collecting data on their internet usage habits. People may be uncomfortable with the idea that their internet usage is tracked, and user trust is not helped by websites that bury opt-out notifications.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57465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did my research on how mobile device tracking done by Carriers. This is a relevant issue because, as you can see, as of this year there were over 350 million people with a cell phone subscription in the USA. Currently 64% of Americans have a smartphone vs 35% in 2011. As seen on the graphic, a majority of people with a cell phone subscription have Verizon and AT&amp;T. Through this presentation, I will both describe some cases of mobile tracking and subsequent targeted advertising, and then show why such tracking is necessary to keep prices of services down through current real life examples. To this end, I conclude that tracking is a necessary evil to subsidize costs of services.</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a few examples of current ways that cell phone carriers are tracking their consumers. I will go into each in detail in the coming slides.</a:t>
            </a:r>
          </a:p>
          <a:p>
            <a:r>
              <a:rPr lang="en-US" sz="1200" kern="1200" dirty="0" smtClean="0">
                <a:solidFill>
                  <a:schemeClr val="tx1"/>
                </a:solidFill>
                <a:effectLst/>
                <a:latin typeface="+mn-lt"/>
                <a:ea typeface="+mn-ea"/>
                <a:cs typeface="+mn-cs"/>
              </a:rPr>
              <a:t>These methods</a:t>
            </a:r>
            <a:r>
              <a:rPr lang="en-US" sz="1200" kern="1200" baseline="0" dirty="0" smtClean="0">
                <a:solidFill>
                  <a:schemeClr val="tx1"/>
                </a:solidFill>
                <a:effectLst/>
                <a:latin typeface="+mn-lt"/>
                <a:ea typeface="+mn-ea"/>
                <a:cs typeface="+mn-cs"/>
              </a:rPr>
              <a:t> are used to target advertising and for diagnostic purposes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-General HTTP Header Injection</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Verizon and AT&amp;T </a:t>
            </a:r>
            <a:r>
              <a:rPr lang="en-US" sz="1200" kern="1200" baseline="0" dirty="0" err="1" smtClean="0">
                <a:solidFill>
                  <a:schemeClr val="tx1"/>
                </a:solidFill>
                <a:effectLst/>
                <a:latin typeface="+mn-lt"/>
                <a:ea typeface="+mn-ea"/>
                <a:cs typeface="+mn-cs"/>
              </a:rPr>
              <a:t>Supercookie</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 and lastly Carrier IQ</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Header Injection</a:t>
            </a:r>
            <a:r>
              <a:rPr lang="en-US" baseline="0" dirty="0" smtClean="0"/>
              <a:t> is the means by which a content is added into a packet sent out by a consumer’s device. </a:t>
            </a:r>
          </a:p>
          <a:p>
            <a:r>
              <a:rPr lang="en-US" baseline="0" dirty="0" smtClean="0"/>
              <a:t>	-This can mean adding anything between a timestamp and a Name in each packet.</a:t>
            </a:r>
          </a:p>
          <a:p>
            <a:r>
              <a:rPr lang="en-US" baseline="0" dirty="0" smtClean="0"/>
              <a:t>	-As seen in the graphic taken from a paper who used a </a:t>
            </a:r>
            <a:r>
              <a:rPr lang="en-US" baseline="0" dirty="0" err="1" smtClean="0"/>
              <a:t>Netalayzer</a:t>
            </a:r>
            <a:r>
              <a:rPr lang="en-US" baseline="0" dirty="0" smtClean="0"/>
              <a:t> troubleshooting service to inspect packets, quite a few mobile companies participate in this injection</a:t>
            </a:r>
          </a:p>
          <a:p>
            <a:r>
              <a:rPr lang="en-US" baseline="0" dirty="0" smtClean="0"/>
              <a:t>	-Verizon is clearly utilizing this injection methodology.</a:t>
            </a:r>
          </a:p>
          <a:p>
            <a:r>
              <a:rPr lang="en-US" baseline="0" dirty="0" smtClean="0"/>
              <a:t>	-The authors of the paper state that Verizon doesn’t inject anything into corporate or </a:t>
            </a:r>
            <a:r>
              <a:rPr lang="en-US" baseline="0" dirty="0" err="1" smtClean="0"/>
              <a:t>govt</a:t>
            </a:r>
            <a:r>
              <a:rPr lang="en-US" baseline="0" dirty="0" smtClean="0"/>
              <a:t> subscribers (explaining the time windows)</a:t>
            </a:r>
          </a:p>
          <a:p>
            <a:r>
              <a:rPr lang="en-US" baseline="0" dirty="0" smtClean="0"/>
              <a:t>	-The study spans 16 months and looks at 112 countries</a:t>
            </a:r>
          </a:p>
          <a:p>
            <a:endParaRPr lang="en-US" baseline="0" dirty="0" smtClean="0"/>
          </a:p>
          <a:p>
            <a:r>
              <a:rPr lang="en-US" baseline="0" dirty="0" smtClean="0"/>
              <a:t>Verizon and AT&amp;T have been doing this injection with uniquely identifiable information.</a:t>
            </a:r>
          </a:p>
          <a:p>
            <a:r>
              <a:rPr lang="en-US" baseline="0" dirty="0" smtClean="0"/>
              <a:t>	-The ISP, Verizon and AT&amp;T, inject a unique identifier into the packet before it reaches its destination</a:t>
            </a:r>
          </a:p>
          <a:p>
            <a:r>
              <a:rPr lang="en-US" baseline="0" dirty="0" smtClean="0"/>
              <a:t>	-The unique identifier is unknown to the user but can be seen by the destination of the packet</a:t>
            </a:r>
          </a:p>
          <a:p>
            <a:r>
              <a:rPr lang="en-US" baseline="0" dirty="0" smtClean="0"/>
              <a:t>	-The destination and AT&amp;T/Verizon can use this to keep track of who you are and how you interact with the site, similar to a cookie</a:t>
            </a:r>
          </a:p>
          <a:p>
            <a:r>
              <a:rPr lang="en-US" baseline="0" dirty="0" smtClean="0"/>
              <a:t>		-This allows for personalized advertisements which a user is more likely to click/view than a normal ad.</a:t>
            </a:r>
          </a:p>
          <a:p>
            <a:r>
              <a:rPr lang="en-US" baseline="0" dirty="0" smtClean="0"/>
              <a:t>	-After the outcry from the public, AT&amp;T said they ended this policy, and Verizon offers an opt-out solution.</a:t>
            </a:r>
          </a:p>
          <a:p>
            <a:r>
              <a:rPr lang="en-US" baseline="0" dirty="0" smtClean="0"/>
              <a:t>	-As of 2013, people found that they this injection was still happening</a:t>
            </a:r>
          </a:p>
          <a:p>
            <a:r>
              <a:rPr lang="en-US" baseline="0" dirty="0" smtClean="0"/>
              <a:t>	-This doesn’t mean that they won’t find another way to track their consumers.</a:t>
            </a:r>
          </a:p>
          <a:p>
            <a:endParaRPr lang="en-US" baseline="0" dirty="0" smtClean="0"/>
          </a:p>
          <a:p>
            <a:r>
              <a:rPr lang="en-US" baseline="0" dirty="0" smtClean="0"/>
              <a:t>These can be seen as an invasion of privacy</a:t>
            </a:r>
          </a:p>
          <a:p>
            <a:r>
              <a:rPr lang="en-US" baseline="0" dirty="0" smtClean="0"/>
              <a:t>	-Should a company have this much data about what a person is doing?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Carrier</a:t>
            </a:r>
            <a:r>
              <a:rPr lang="en-US" baseline="0" dirty="0" smtClean="0"/>
              <a:t> IQ is a piece of software that was installed on over 140 million devices as of 2011</a:t>
            </a:r>
          </a:p>
          <a:p>
            <a:endParaRPr lang="en-US" baseline="0" dirty="0" smtClean="0"/>
          </a:p>
          <a:p>
            <a:r>
              <a:rPr lang="en-US" baseline="0" dirty="0" smtClean="0"/>
              <a:t>This app runs hidden in the background and is capable of capturing data such as</a:t>
            </a:r>
          </a:p>
          <a:p>
            <a:r>
              <a:rPr lang="en-US" baseline="0" dirty="0" smtClean="0"/>
              <a:t>	-logging keystrokes</a:t>
            </a:r>
          </a:p>
          <a:p>
            <a:r>
              <a:rPr lang="en-US" baseline="0" dirty="0" smtClean="0"/>
              <a:t>	-Recording telephone calls</a:t>
            </a:r>
          </a:p>
          <a:p>
            <a:r>
              <a:rPr lang="en-US" baseline="0" dirty="0" smtClean="0"/>
              <a:t>	-Storing text messages</a:t>
            </a:r>
            <a:endParaRPr lang="en-US" b="1" baseline="0" dirty="0" smtClean="0"/>
          </a:p>
          <a:p>
            <a:r>
              <a:rPr lang="en-US" baseline="0" dirty="0" smtClean="0"/>
              <a:t>	-and tracking location</a:t>
            </a:r>
          </a:p>
          <a:p>
            <a:r>
              <a:rPr lang="en-US" baseline="0" dirty="0" smtClean="0"/>
              <a:t>These were found by locating the process IQRD on an HTC phone and looking at the permissions</a:t>
            </a:r>
          </a:p>
          <a:p>
            <a:r>
              <a:rPr lang="en-US" baseline="0" dirty="0" smtClean="0"/>
              <a:t>By plugging the phone in USB mode, </a:t>
            </a:r>
            <a:r>
              <a:rPr lang="en-US" sz="1200" b="0" i="0" kern="1200" dirty="0" smtClean="0">
                <a:solidFill>
                  <a:schemeClr val="tx1"/>
                </a:solidFill>
                <a:effectLst/>
                <a:latin typeface="+mn-lt"/>
                <a:ea typeface="+mn-ea"/>
                <a:cs typeface="+mn-cs"/>
              </a:rPr>
              <a:t>Trevor Eckhart, a security researcher, found that received text message</a:t>
            </a:r>
            <a:r>
              <a:rPr lang="en-US" sz="1200" b="0" i="0" kern="1200" baseline="0" dirty="0" smtClean="0">
                <a:solidFill>
                  <a:schemeClr val="tx1"/>
                </a:solidFill>
                <a:effectLst/>
                <a:latin typeface="+mn-lt"/>
                <a:ea typeface="+mn-ea"/>
                <a:cs typeface="+mn-cs"/>
              </a:rPr>
              <a:t> content was sent to the IQRD process as well as other keystrokes and web surfing habits.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data can then be sent to the phone carrier to do with what they please. </a:t>
            </a:r>
          </a:p>
          <a:p>
            <a:r>
              <a:rPr lang="en-US" sz="1200" b="0" i="0" kern="1200" baseline="0" dirty="0" smtClean="0">
                <a:solidFill>
                  <a:schemeClr val="tx1"/>
                </a:solidFill>
                <a:effectLst/>
                <a:latin typeface="+mn-lt"/>
                <a:ea typeface="+mn-ea"/>
                <a:cs typeface="+mn-cs"/>
              </a:rPr>
              <a:t>	-Carriers claim that they are not malicious and are used for the purpose of diagnostics</a:t>
            </a:r>
            <a:endParaRPr lang="en-US" baseline="0" dirty="0" smtClean="0"/>
          </a:p>
          <a:p>
            <a:r>
              <a:rPr lang="en-US" baseline="0" dirty="0" smtClean="0"/>
              <a:t>	-What app is taking most battery</a:t>
            </a:r>
          </a:p>
          <a:p>
            <a:r>
              <a:rPr lang="en-US" baseline="0" dirty="0" smtClean="0"/>
              <a:t>	-Why calls drop and where to put up a new tower</a:t>
            </a:r>
          </a:p>
          <a:p>
            <a:endParaRPr lang="en-US" baseline="0" dirty="0" smtClean="0"/>
          </a:p>
          <a:p>
            <a:r>
              <a:rPr lang="en-US" dirty="0" smtClean="0"/>
              <a:t>Runs in the background, set to start up when phone starts</a:t>
            </a:r>
          </a:p>
          <a:p>
            <a:r>
              <a:rPr lang="en-US" dirty="0" smtClean="0"/>
              <a:t>	-Unable to force stop the process</a:t>
            </a:r>
          </a:p>
          <a:p>
            <a:r>
              <a:rPr lang="en-US" dirty="0" smtClean="0"/>
              <a:t>	-Doesn’t matter if phone is connected to network or not</a:t>
            </a:r>
          </a:p>
          <a:p>
            <a:r>
              <a:rPr lang="en-US" dirty="0" smtClean="0"/>
              <a:t>	-Only stops when phone is off</a:t>
            </a:r>
          </a:p>
          <a:p>
            <a:endParaRPr lang="en-US" dirty="0" smtClean="0"/>
          </a:p>
          <a:p>
            <a:r>
              <a:rPr lang="en-US" dirty="0" smtClean="0"/>
              <a:t>Couldn’t</a:t>
            </a:r>
            <a:r>
              <a:rPr lang="en-US" baseline="0" dirty="0" smtClean="0"/>
              <a:t> find any new information about this service. There is an app that will detect if Carrier IQ is on your phone</a:t>
            </a:r>
          </a:p>
          <a:p>
            <a:r>
              <a:rPr lang="en-US" baseline="0" dirty="0" smtClean="0"/>
              <a:t>	-My phone did not have traces of the software</a:t>
            </a:r>
          </a:p>
          <a:p>
            <a:r>
              <a:rPr lang="en-US" baseline="0" dirty="0" smtClean="0"/>
              <a:t>	-The company is still in business, but I believe its part of the diagnostics toggle on a users phone. </a:t>
            </a:r>
          </a:p>
          <a:p>
            <a:endParaRPr lang="en-US" baseline="0" dirty="0" smtClean="0"/>
          </a:p>
          <a:p>
            <a:r>
              <a:rPr lang="en-US" baseline="0" dirty="0" smtClean="0"/>
              <a:t>The privacy concern here is that no communication is private!!!</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a:t>
            </a:r>
            <a:r>
              <a:rPr lang="en-US" baseline="0" dirty="0" smtClean="0"/>
              <a:t> has plans to introduce a subscription based service	</a:t>
            </a:r>
          </a:p>
          <a:p>
            <a:r>
              <a:rPr lang="en-US" baseline="0" dirty="0" smtClean="0"/>
              <a:t>	-It will lock certain content behind a paywall and will not have advertisements</a:t>
            </a:r>
          </a:p>
          <a:p>
            <a:endParaRPr lang="en-US" baseline="0" dirty="0" smtClean="0"/>
          </a:p>
          <a:p>
            <a:r>
              <a:rPr lang="en-US" baseline="0" dirty="0" smtClean="0"/>
              <a:t>Hulu recently came out with a commercial free plan for its consumers.</a:t>
            </a:r>
          </a:p>
          <a:p>
            <a:r>
              <a:rPr lang="en-US" baseline="0" dirty="0" smtClean="0"/>
              <a:t>	-For access to content with commercials, its $7.99/month</a:t>
            </a:r>
          </a:p>
          <a:p>
            <a:r>
              <a:rPr lang="en-US" baseline="0" dirty="0" smtClean="0"/>
              <a:t>	-For access to the same content without advertisements, its $11.99/month</a:t>
            </a:r>
          </a:p>
          <a:p>
            <a:r>
              <a:rPr lang="en-US" baseline="0" dirty="0" smtClean="0"/>
              <a:t>	-This allows for users willing to watch advertisements to receive a lower monthly price</a:t>
            </a:r>
          </a:p>
          <a:p>
            <a:r>
              <a:rPr lang="en-US" baseline="0" dirty="0" smtClean="0"/>
              <a:t>		-This works because Hulu is making up the money lost from ad revenue straight from its consumers</a:t>
            </a:r>
          </a:p>
          <a:p>
            <a:endParaRPr lang="en-US" baseline="0" dirty="0" smtClean="0"/>
          </a:p>
          <a:p>
            <a:endParaRPr lang="en-US" baseline="0" dirty="0" smtClean="0"/>
          </a:p>
          <a:p>
            <a:r>
              <a:rPr lang="en-US" dirty="0" smtClean="0"/>
              <a:t>AT&amp;T</a:t>
            </a:r>
            <a:r>
              <a:rPr lang="en-US" baseline="0" dirty="0" smtClean="0"/>
              <a:t> came out with its </a:t>
            </a:r>
            <a:r>
              <a:rPr lang="en-US" baseline="0" dirty="0" err="1" smtClean="0"/>
              <a:t>Gigapower</a:t>
            </a:r>
            <a:r>
              <a:rPr lang="en-US" baseline="0" dirty="0" smtClean="0"/>
              <a:t> fiber service which is supposed to compete with Google fiber. </a:t>
            </a:r>
          </a:p>
          <a:p>
            <a:r>
              <a:rPr lang="en-US" baseline="0" dirty="0" smtClean="0"/>
              <a:t>	-This is great because it offers insanely fast speeds</a:t>
            </a:r>
          </a:p>
          <a:p>
            <a:r>
              <a:rPr lang="en-US" baseline="0" dirty="0" smtClean="0"/>
              <a:t>	-AT&amp;T introduced an “Internet Preferences Program” with this service</a:t>
            </a:r>
          </a:p>
          <a:p>
            <a:r>
              <a:rPr lang="en-US" baseline="0" dirty="0" smtClean="0"/>
              <a:t>		-For between $29.99 and $66 extra a month, (depending on the package) AT&amp;T will not use a user’s web browsing information</a:t>
            </a:r>
          </a:p>
          <a:p>
            <a:r>
              <a:rPr lang="en-US" baseline="0" dirty="0" smtClean="0"/>
              <a:t>		-They do this by looking at the IP address assigned to the </a:t>
            </a:r>
            <a:r>
              <a:rPr lang="en-US" baseline="0" dirty="0" err="1" smtClean="0"/>
              <a:t>GigaPower</a:t>
            </a:r>
            <a:r>
              <a:rPr lang="en-US" baseline="0" dirty="0" smtClean="0"/>
              <a:t> account and checks whether you are opted in to the program</a:t>
            </a:r>
          </a:p>
          <a:p>
            <a:r>
              <a:rPr lang="en-US" baseline="0" dirty="0" smtClean="0"/>
              <a:t>		-If you are not participating, your traffic is not routed to the “Preferences web browsing and analytics platform”</a:t>
            </a:r>
          </a:p>
          <a:p>
            <a:endParaRPr lang="en-US" baseline="0" dirty="0" smtClean="0"/>
          </a:p>
          <a:p>
            <a:r>
              <a:rPr lang="en-US" baseline="0" dirty="0" smtClean="0"/>
              <a:t>These imply that a decent amount of money made by these services come through advertising.</a:t>
            </a:r>
          </a:p>
          <a:p>
            <a:r>
              <a:rPr lang="en-US" baseline="0" dirty="0" smtClean="0"/>
              <a:t>	-Therefore in order to keep prices low and maintain a service, there has to be some form of advertisement</a:t>
            </a:r>
          </a:p>
          <a:p>
            <a:r>
              <a:rPr lang="en-US" baseline="0" dirty="0" smtClean="0"/>
              <a:t>	-Google made 59.6 billion US dollars in ad revenue in 2014</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a:t>
            </a:r>
            <a:r>
              <a:rPr lang="en-US" baseline="0" dirty="0" smtClean="0"/>
              <a:t> Carriers have found a few ways to track their consumers. Even if public outcry forces a company to abandon a policy, there will no doubt be another to take its place</a:t>
            </a:r>
          </a:p>
          <a:p>
            <a:endParaRPr lang="en-US" baseline="0" dirty="0" smtClean="0"/>
          </a:p>
          <a:p>
            <a:r>
              <a:rPr lang="en-US" baseline="0" dirty="0" smtClean="0"/>
              <a:t>Also, despite user’s valid privacy concerns, this tracking enables personalized advertisements which allow companies to keep prices low by providing users with advertisements they are more likely to click on/view. This may be a necessary evil.</a:t>
            </a:r>
          </a:p>
          <a:p>
            <a:endParaRPr lang="en-US" baseline="0" dirty="0" smtClean="0"/>
          </a:p>
          <a:p>
            <a:r>
              <a:rPr lang="en-US" baseline="0" dirty="0" smtClean="0"/>
              <a:t>This begs the question:</a:t>
            </a:r>
          </a:p>
          <a:p>
            <a:r>
              <a:rPr lang="en-US" baseline="0" dirty="0" smtClean="0"/>
              <a:t>	-Will privacy turn into a paid service? Personally, I think the answer is that this is a policy we will continue to see more companies adopt.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smtClean="0"/>
          </a:p>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97698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Send presentations</a:t>
            </a:r>
            <a:r>
              <a:rPr lang="en-US" baseline="0" dirty="0" smtClean="0">
                <a:latin typeface="Arial" pitchFamily="-109" charset="0"/>
                <a:ea typeface="ＭＳ Ｐゴシック" pitchFamily="-109" charset="-128"/>
                <a:cs typeface="ＭＳ Ｐゴシック" pitchFamily="-109" charset="-128"/>
              </a:rPr>
              <a:t> via email as attachment.</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r>
              <a:rPr lang="en-US" baseline="0" dirty="0" smtClean="0"/>
              <a:t> and the general topic (Terms of Service &amp; Privacy Policies)</a:t>
            </a:r>
            <a:r>
              <a:rPr lang="en-US" baseline="0" dirty="0" smtClean="0"/>
              <a:t>.</a:t>
            </a:r>
            <a:endParaRPr lang="en-US" baseline="0" dirty="0" smtClean="0"/>
          </a:p>
          <a:p>
            <a:r>
              <a:rPr lang="en-US" baseline="0" dirty="0" smtClean="0"/>
              <a:t>Terms of Service (ToS) are the governing conditions that the user must abide by in order to use a website</a:t>
            </a:r>
            <a:r>
              <a:rPr lang="en-US" baseline="0" dirty="0" smtClean="0"/>
              <a:t>.</a:t>
            </a:r>
            <a:endParaRPr lang="en-US" baseline="0" dirty="0" smtClean="0"/>
          </a:p>
          <a:p>
            <a:r>
              <a:rPr lang="en-US" baseline="0" dirty="0" smtClean="0"/>
              <a:t>A Privacy Policy informs a website’s users how their personal information will be collected, stored, and whether it is shared or sold. Required for all businesses which collect personally identifiable information of a user</a:t>
            </a:r>
            <a:r>
              <a:rPr lang="en-US" baseline="0" dirty="0" smtClean="0"/>
              <a:t>.</a:t>
            </a:r>
            <a:endParaRPr lang="en-US" baseline="0" dirty="0" smtClean="0"/>
          </a:p>
          <a:p>
            <a:r>
              <a:rPr lang="en-US" baseline="0" dirty="0" smtClean="0"/>
              <a:t>Although separate, ToS and the Privacy Policy usually reference one another and both must be excepted before use of site. For rest of presentation, if I mention ToS I mean both documents</a:t>
            </a:r>
            <a:r>
              <a:rPr lang="en-US" baseline="0" dirty="0" smtClean="0"/>
              <a:t>.</a:t>
            </a:r>
            <a:endParaRPr lang="en-US" baseline="0" dirty="0" smtClean="0"/>
          </a:p>
          <a:p>
            <a:r>
              <a:rPr lang="en-US" baseline="0" dirty="0" smtClean="0"/>
              <a:t>Clickwrap agreements are agreements in which the user must click an “ok” or “I agree” button after “reading” the terms of service and privacy in order to use website/service (Ex: ITUNES, FACEBOOK, most account creation websites)</a:t>
            </a:r>
            <a:r>
              <a:rPr lang="en-US" baseline="0" dirty="0" smtClean="0"/>
              <a:t>.</a:t>
            </a:r>
            <a:endParaRPr lang="en-US" baseline="0" dirty="0" smtClean="0"/>
          </a:p>
          <a:p>
            <a:r>
              <a:rPr lang="en-US" baseline="0" dirty="0" smtClean="0"/>
              <a:t>Browsewrap agreements are agreements that are posted on the website (typically hyperlinked at the bottom of a page) where by simply using the website, the user accepts the terms (Ex: GOOGLE and YOUTUBE without login)</a:t>
            </a:r>
            <a:r>
              <a:rPr lang="en-US" baseline="0" dirty="0" smtClean="0"/>
              <a:t>.</a:t>
            </a:r>
            <a:endParaRPr lang="en-US" baseline="0" dirty="0" smtClean="0"/>
          </a:p>
          <a:p>
            <a:r>
              <a:rPr lang="en-US" baseline="0" dirty="0" smtClean="0"/>
              <a:t>CONCLUSION:</a:t>
            </a:r>
          </a:p>
          <a:p>
            <a:r>
              <a:rPr lang="en-US" baseline="0" dirty="0" smtClean="0"/>
              <a:t>Companies abuse their ToS agreements to acquire additional rights and information about you and your intellectual property (IP).</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LEGALLY ENFORCEABLE</a:t>
            </a:r>
            <a:r>
              <a:rPr lang="en-US"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be enforceable, the website has to give adequate notice, opportunity to read, and some action must be taken by the user. Clickwraps more enforceable than </a:t>
            </a:r>
            <a:r>
              <a:rPr lang="en-US" baseline="0" dirty="0" err="1" smtClean="0"/>
              <a:t>browsewraps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Toysmart</a:t>
            </a:r>
            <a:r>
              <a:rPr lang="en-US" dirty="0" smtClean="0"/>
              <a:t> was</a:t>
            </a:r>
            <a:r>
              <a:rPr lang="en-US" baseline="0" dirty="0" smtClean="0"/>
              <a:t> an online </a:t>
            </a:r>
            <a:r>
              <a:rPr lang="en-US" baseline="0" dirty="0" err="1" smtClean="0"/>
              <a:t>toystore</a:t>
            </a:r>
            <a:r>
              <a:rPr lang="en-US" baseline="0" dirty="0" smtClean="0"/>
              <a:t> in the early 2000s. After going bankrupt, the company tried to sell all collected customer data to the highest bidder. Under their privacy agreement it said explicitly all information would be kept internally. Court ruled for legality of ToS.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Gamestation</a:t>
            </a:r>
            <a:r>
              <a:rPr lang="en-US" baseline="0" dirty="0" smtClean="0"/>
              <a:t> is an online videogame store. In 2010, for one day, they added a clause in ToS that by agreeing the company had a right to your immortal soul. 7,500 agreed to the terms. Obviously this would not be enforceable in court.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BE MODIFIED AT COMPANY’S DISCRETION</a:t>
            </a:r>
            <a:r>
              <a:rPr lang="en-US" baseline="0" dirty="0" smtClean="0"/>
              <a:t>:</a:t>
            </a:r>
            <a:endParaRPr lang="en-US" dirty="0" smtClean="0"/>
          </a:p>
          <a:p>
            <a:r>
              <a:rPr lang="en-US" dirty="0" smtClean="0"/>
              <a:t>One of first big cases. AOL in 1997,</a:t>
            </a:r>
            <a:r>
              <a:rPr lang="en-US" baseline="0" dirty="0" smtClean="0"/>
              <a:t> without notice to its customers, changed their TOS to be able to provide telephone numbers to AOL’s business partners of all users on the site. Word got out early, and people were outraged. AOL would revoke the part in their terms.</a:t>
            </a:r>
          </a:p>
          <a:p>
            <a:endParaRPr lang="en-US" baseline="0" dirty="0" smtClean="0"/>
          </a:p>
          <a:p>
            <a:r>
              <a:rPr lang="en-US" baseline="0" dirty="0" smtClean="0"/>
              <a:t>Other companies today like YOUTUBE, AMAZON, FACEBOOK state that the ToS can change either with short or no notice. Difficult for the user to keep up with all changes for all websites they use. </a:t>
            </a:r>
          </a:p>
          <a:p>
            <a:endParaRPr lang="en-US" baseline="0" dirty="0" smtClean="0"/>
          </a:p>
          <a:p>
            <a:r>
              <a:rPr lang="en-US" baseline="0" dirty="0" smtClean="0"/>
              <a:t>In 2009 FACEBOOK, overnight, changed the privacy settings of all users to share publically a majority of a user’s Facebook content. Default privacy settings also changed throughout the years, by 2010 all content except your contact info and birthday were shared with the entire internet. Facebook defended itself it was for innovation and it (vaguely) stated in ToS.</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3327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sites claim that you still own your works, but not always the case. Websites have very broad copyright licensing that give them more rights than are needed to use the user’s IP on their website. EX FACEBOOK, YOUTUBE, LINKEDIN, </a:t>
            </a:r>
            <a:r>
              <a:rPr lang="en-US" baseline="0" dirty="0" smtClean="0"/>
              <a:t>INSTAGRAM</a:t>
            </a:r>
            <a:endParaRPr lang="en-US" baseline="0" dirty="0" smtClean="0"/>
          </a:p>
          <a:p>
            <a:r>
              <a:rPr lang="en-US" baseline="0" dirty="0" smtClean="0"/>
              <a:t>The figure shows two ToS of Instagram, the top before Jan. 19, 2013 and the bottom after. The above, in short, gives a “limited license” to share and modify content the user expects on the site. The second ToS is much broader</a:t>
            </a:r>
            <a:r>
              <a:rPr lang="en-US" baseline="0" dirty="0" smtClean="0"/>
              <a:t>.</a:t>
            </a:r>
            <a:endParaRPr lang="en-US" baseline="0" dirty="0" smtClean="0"/>
          </a:p>
          <a:p>
            <a:r>
              <a:rPr lang="en-US" baseline="0" dirty="0" smtClean="0"/>
              <a:t>Your IP can also be removed without warning on these websites. Makes sense for copyrighted material, obscenity, etc., but ToS are very vague. Can remove anything company deems to violate terms of service. EX </a:t>
            </a:r>
            <a:r>
              <a:rPr lang="en-US" baseline="0" dirty="0" smtClean="0"/>
              <a:t>YOUTUBE</a:t>
            </a:r>
            <a:endParaRPr lang="en-US" baseline="0" dirty="0" smtClean="0"/>
          </a:p>
          <a:p>
            <a:r>
              <a:rPr lang="en-US" baseline="0" dirty="0" smtClean="0"/>
              <a:t>Deleted information is just hidden from the public and you. YOUTUBE can retain, but not display, distribute or perform services of your content. FACEBOOK same. Some websites like SKYPE, you can’t delete your account</a:t>
            </a:r>
            <a:r>
              <a:rPr lang="en-US" baseline="0" dirty="0" smtClean="0"/>
              <a:t>.</a:t>
            </a:r>
            <a:endParaRPr lang="en-US" baseline="0" dirty="0" smtClean="0"/>
          </a:p>
          <a:p>
            <a:r>
              <a:rPr lang="en-US" baseline="0" dirty="0" smtClean="0"/>
              <a:t>Metadata is structured information that can describe, explain, or make it easier to retrieve or use some information. </a:t>
            </a:r>
          </a:p>
          <a:p>
            <a:r>
              <a:rPr lang="en-US" baseline="0" dirty="0" smtClean="0"/>
              <a:t>GOOGLE happily shares that it collects data on the things you do (websites, ads, location, IP address), things that “make” you (email address + content, personal information), and things you create (contacts, photos, videos). For some may be too much</a:t>
            </a:r>
            <a:r>
              <a:rPr lang="en-US" baseline="0" dirty="0" smtClean="0"/>
              <a:t>.</a:t>
            </a:r>
            <a:endParaRPr lang="en-US" baseline="0" dirty="0" smtClean="0"/>
          </a:p>
          <a:p>
            <a:r>
              <a:rPr lang="en-US" baseline="0" dirty="0" smtClean="0"/>
              <a:t>Sites claim your data remains anonymous. GOOGLE has enough data to describe almost your entire life online and off, but says it does not share with other websites. </a:t>
            </a:r>
          </a:p>
          <a:p>
            <a:r>
              <a:rPr lang="en-US" baseline="0" dirty="0" smtClean="0"/>
              <a:t>FACEBOOK automatically shares data directly with companies like BING, PANDORA, TRIPADVISOR, ROTTEN TOMATOES, etc. unless users opt-out</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059401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have the advantage when it comes to their ToS and Privacy Policies. </a:t>
            </a:r>
          </a:p>
          <a:p>
            <a:endParaRPr lang="en-US" baseline="0" dirty="0" smtClean="0"/>
          </a:p>
          <a:p>
            <a:r>
              <a:rPr lang="en-US" baseline="0" dirty="0" smtClean="0"/>
              <a:t>ToS are written in such a way that they are vague. This helps any future use of your data whether to better the service of the website or for financial gain.</a:t>
            </a:r>
          </a:p>
          <a:p>
            <a:endParaRPr lang="en-US" baseline="0" dirty="0" smtClean="0"/>
          </a:p>
          <a:p>
            <a:r>
              <a:rPr lang="en-US" baseline="0" dirty="0" smtClean="0"/>
              <a:t>People are granting these companies broad licenses to your own IP and data. You give up more rights than necessary to use the services of the site.</a:t>
            </a:r>
            <a:endParaRPr lang="en-US" dirty="0" smtClean="0"/>
          </a:p>
          <a:p>
            <a:endParaRPr lang="en-US" dirty="0" smtClean="0"/>
          </a:p>
          <a:p>
            <a:r>
              <a:rPr lang="en-US" baseline="0" dirty="0" smtClean="0"/>
              <a:t>Overall awareness of the ToS and Privacy Policies need to increase. </a:t>
            </a:r>
          </a:p>
          <a:p>
            <a:r>
              <a:rPr lang="en-US" baseline="0" dirty="0" smtClean="0"/>
              <a:t>Websites like tosdr.org help to give insight into how websites monitor, store, and use your personal information.</a:t>
            </a:r>
          </a:p>
          <a:p>
            <a:r>
              <a:rPr lang="en-US" baseline="0" dirty="0" smtClean="0"/>
              <a:t/>
            </a:r>
            <a:br>
              <a:rPr lang="en-US" baseline="0" dirty="0" smtClean="0"/>
            </a:br>
            <a:r>
              <a:rPr lang="en-US" baseline="0" dirty="0" smtClean="0"/>
              <a:t>Class A: Best ToS, treat you fairly, respect your rights and won’t abuse your data KOLAB &amp; DUCKDUCKGO</a:t>
            </a:r>
          </a:p>
          <a:p>
            <a:r>
              <a:rPr lang="en-US" baseline="0" dirty="0" smtClean="0"/>
              <a:t>Class C: Alright ToS but issues exist that need your consideration GOOGLE</a:t>
            </a:r>
            <a:br>
              <a:rPr lang="en-US" baseline="0" dirty="0" smtClean="0"/>
            </a:br>
            <a:r>
              <a:rPr lang="en-US" baseline="0" dirty="0" smtClean="0"/>
              <a:t>Class E:  ToS raise serious concerns TWITPIC</a:t>
            </a:r>
          </a:p>
          <a:p>
            <a:r>
              <a:rPr lang="en-US" baseline="0" dirty="0" smtClean="0"/>
              <a:t>No Class Yet: </a:t>
            </a:r>
            <a:r>
              <a:rPr lang="en-US" baseline="0" dirty="0" err="1" smtClean="0"/>
              <a:t>tosdr</a:t>
            </a:r>
            <a:r>
              <a:rPr lang="en-US" baseline="0" dirty="0" smtClean="0"/>
              <a:t> hasn’t sufficiently reviewed the terms yet FACEBOOK, AMAZON, TWITTER…</a:t>
            </a:r>
          </a:p>
          <a:p>
            <a:endParaRPr lang="en-US" baseline="0" dirty="0" smtClean="0"/>
          </a:p>
          <a:p>
            <a:r>
              <a:rPr lang="en-US" baseline="0" dirty="0" smtClean="0"/>
              <a:t>Questions, comments, or concerns?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381297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http://cyberlaw.stanford.edu/files/publication/files/SSRN-id2312913.pdf</a:t>
            </a:r>
          </a:p>
          <a:p>
            <a:r>
              <a:rPr lang="en-US" dirty="0" smtClean="0"/>
              <a:t>[2] https://www.eff.org/wp/clicks-bind-ways-users-agree-online-terms-service</a:t>
            </a:r>
          </a:p>
          <a:p>
            <a:r>
              <a:rPr lang="en-US" dirty="0" smtClean="0"/>
              <a:t>[3] http://www.jonesday.com/files/Publication/97a326a1-0077-4fc9-ac81-e82c265d0c82/Presentation/PublicationAttachment/a882327c-e026-49bf-91fb-ee3f9ca21ac0/Terms%20of%20Use.pdf</a:t>
            </a:r>
          </a:p>
          <a:p>
            <a:r>
              <a:rPr lang="en-US" dirty="0" smtClean="0"/>
              <a:t>[4] https://www.ftc.gov/news-events/press-releases/2000/07/ftc-announces-settlement-bankrupt-website-toysmartcom-regarding</a:t>
            </a:r>
          </a:p>
          <a:p>
            <a:r>
              <a:rPr lang="en-US" dirty="0" smtClean="0"/>
              <a:t>[5] http://www.cnet.com/news/online-game-shoppers-duped-into-selling-souls/</a:t>
            </a:r>
          </a:p>
          <a:p>
            <a:r>
              <a:rPr lang="en-US" dirty="0" smtClean="0"/>
              <a:t>[6] http://archive.is/GPPzv</a:t>
            </a:r>
          </a:p>
          <a:p>
            <a:r>
              <a:rPr lang="en-US" dirty="0" smtClean="0"/>
              <a:t>[7] https://www.facebook.com/legal/terms</a:t>
            </a:r>
          </a:p>
          <a:p>
            <a:r>
              <a:rPr lang="en-US" dirty="0" smtClean="0"/>
              <a:t>[8] https://instagram.com/about/legal/terms/</a:t>
            </a:r>
          </a:p>
          <a:p>
            <a:r>
              <a:rPr lang="en-US" dirty="0" smtClean="0"/>
              <a:t>[9]</a:t>
            </a:r>
            <a:r>
              <a:rPr lang="en-US" baseline="0" dirty="0" smtClean="0"/>
              <a:t> https://www.youtube.com/static?template=terms</a:t>
            </a:r>
          </a:p>
          <a:p>
            <a:r>
              <a:rPr lang="en-US" baseline="0" dirty="0" smtClean="0"/>
              <a:t>[10] http://www.google.com/intl/en/policies/terms/</a:t>
            </a:r>
          </a:p>
          <a:p>
            <a:r>
              <a:rPr lang="en-US" dirty="0" smtClean="0"/>
              <a:t>[11]http://www.amazon.com/gp/help/customer/display.html/ref=footer_cou?ie=UTF8&amp;nodeId=508088</a:t>
            </a:r>
          </a:p>
          <a:p>
            <a:r>
              <a:rPr lang="en-US" dirty="0" smtClean="0"/>
              <a:t>[12] http://www.yingyingz.com/wp-content/uploads/2011/09/Terms-of-Services.jpg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[13] http://mattmckeon.com/facebook-privacy/</a:t>
            </a:r>
          </a:p>
          <a:p>
            <a:r>
              <a:rPr lang="en-US" dirty="0" smtClean="0"/>
              <a:t>[14] https://instagram.com/about/legal/terms/before-january-19-2013/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 https://tosdr.org/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6289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http://cyberlaw.stanford.edu/files/publication/files/SSRN-id2312913.pdf</a:t>
            </a:r>
          </a:p>
          <a:p>
            <a:r>
              <a:rPr lang="en-US" dirty="0" smtClean="0"/>
              <a:t>[2] https://www.eff.org/wp/clicks-bind-ways-users-agree-online-terms-service</a:t>
            </a:r>
          </a:p>
          <a:p>
            <a:r>
              <a:rPr lang="en-US" dirty="0" smtClean="0"/>
              <a:t>[3] http://www.jonesday.com/files/Publication/97a326a1-0077-4fc9-ac81-e82c265d0c82/Presentation/PublicationAttachment/a882327c-e026-49bf-91fb-ee3f9ca21ac0/Terms%20of%20Use.pdf</a:t>
            </a:r>
          </a:p>
          <a:p>
            <a:r>
              <a:rPr lang="en-US" dirty="0" smtClean="0"/>
              <a:t>[4] https://www.ftc.gov/news-events/press-releases/2000/07/ftc-announces-settlement-bankrupt-website-toysmartcom-regarding</a:t>
            </a:r>
          </a:p>
          <a:p>
            <a:r>
              <a:rPr lang="en-US" dirty="0" smtClean="0"/>
              <a:t>[5] http://www.cnet.com/news/online-game-shoppers-duped-into-selling-souls/</a:t>
            </a:r>
          </a:p>
          <a:p>
            <a:r>
              <a:rPr lang="en-US" dirty="0" smtClean="0"/>
              <a:t>[6] http://archive.is/GPPzv</a:t>
            </a:r>
          </a:p>
          <a:p>
            <a:r>
              <a:rPr lang="en-US" dirty="0" smtClean="0"/>
              <a:t>[7] https://www.facebook.com/legal/terms</a:t>
            </a:r>
          </a:p>
          <a:p>
            <a:r>
              <a:rPr lang="en-US" dirty="0" smtClean="0"/>
              <a:t>[8] https://instagram.com/about/legal/terms/</a:t>
            </a:r>
          </a:p>
          <a:p>
            <a:r>
              <a:rPr lang="en-US" dirty="0" smtClean="0"/>
              <a:t>[9]</a:t>
            </a:r>
            <a:r>
              <a:rPr lang="en-US" baseline="0" dirty="0" smtClean="0"/>
              <a:t> https://www.youtube.com/static?template=terms</a:t>
            </a:r>
          </a:p>
          <a:p>
            <a:r>
              <a:rPr lang="en-US" baseline="0" dirty="0" smtClean="0"/>
              <a:t>[10] http://www.google.com/intl/en/policies/terms/</a:t>
            </a:r>
          </a:p>
          <a:p>
            <a:r>
              <a:rPr lang="en-US" dirty="0" smtClean="0"/>
              <a:t>[11]http://www.amazon.com/gp/help/customer/display.html/ref=footer_cou?ie=UTF8&amp;nodeId=508088</a:t>
            </a:r>
          </a:p>
          <a:p>
            <a:r>
              <a:rPr lang="en-US" dirty="0" smtClean="0"/>
              <a:t>[12] http://www.yingyingz.com/wp-content/uploads/2011/09/Terms-of-Services.jpg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[13] http://mattmckeon.com/facebook-privacy/</a:t>
            </a:r>
          </a:p>
          <a:p>
            <a:r>
              <a:rPr lang="en-US" dirty="0" smtClean="0"/>
              <a:t>[14] https://instagram.com/about/legal/terms/before-january-19-2013/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 https://tosdr.org/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989003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-Targeted</a:t>
            </a:r>
            <a:r>
              <a:rPr lang="en-US" baseline="0" dirty="0" smtClean="0"/>
              <a:t> advertising uses data it collects to display ads that are more relevant to the customer that views them, in the hope that they are more likely to click the ads.</a:t>
            </a:r>
          </a:p>
          <a:p>
            <a:r>
              <a:rPr lang="en-US" baseline="0" dirty="0" smtClean="0"/>
              <a:t>-Websites can partner with ad networks to sell or give information that can be used for ad placement. Ad networks are limited by the websites they partner with, and can only look at data from those websites.</a:t>
            </a:r>
            <a:endParaRPr lang="en-US" baseline="0" dirty="0"/>
          </a:p>
          <a:p>
            <a:r>
              <a:rPr lang="en-US" baseline="0" dirty="0" smtClean="0"/>
              <a:t>-The context of the page also provides a context for ads. (e.g. Searching for power drills and then seeing an ad for a sale on drills at Home Depot) User demographics for a site can also be used to determine where ads are placed.</a:t>
            </a:r>
          </a:p>
          <a:p>
            <a:endParaRPr lang="en-US" baseline="0" dirty="0" smtClean="0"/>
          </a:p>
          <a:p>
            <a:r>
              <a:rPr lang="en-US" baseline="0" dirty="0" smtClean="0"/>
              <a:t>-For example, in the image the user is viewing an page about a 2008 Dodge Ram 2500 Mega Cab, and there are advertisements for other cars both to the right and top of the page.</a:t>
            </a:r>
          </a:p>
          <a:p>
            <a:endParaRPr lang="en-US" baseline="0" dirty="0" smtClean="0"/>
          </a:p>
          <a:p>
            <a:r>
              <a:rPr lang="en-US" baseline="0" dirty="0" smtClean="0"/>
              <a:t>-The introduction of software (such as </a:t>
            </a:r>
            <a:r>
              <a:rPr lang="en-US" baseline="0" dirty="0" err="1" smtClean="0"/>
              <a:t>NebuAd’s</a:t>
            </a:r>
            <a:r>
              <a:rPr lang="en-US" baseline="0" dirty="0" smtClean="0"/>
              <a:t> software) has raised additional privacy concerns due to its ability to track consumers wherever they go on the internet, not just websites that have partnered with an ad network. While data collected by these programs is anonymous, users can be continually tracked by their ISPs [7]</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websites like Google </a:t>
            </a:r>
            <a:r>
              <a:rPr lang="en-US" baseline="0" dirty="0" err="1" smtClean="0"/>
              <a:t>Adsense</a:t>
            </a:r>
            <a:r>
              <a:rPr lang="en-US" baseline="0" dirty="0" smtClean="0"/>
              <a:t> use the context of a webpage or previous user interactions in addition to user data to place ads. For example, google looks at “keyword analysis, word frequency, font size, and the overall link structure of the web”</a:t>
            </a:r>
          </a:p>
          <a:p>
            <a:r>
              <a:rPr lang="en-US" baseline="0" dirty="0" smtClean="0"/>
              <a:t>-As a result, ads can be placed on a page based on a specific user’s interests, or the advertiser can place ads that users who are likely to be interested in the ad if they visited that page (</a:t>
            </a:r>
            <a:r>
              <a:rPr lang="en-US" baseline="0" dirty="0" err="1" smtClean="0"/>
              <a:t>e.g</a:t>
            </a:r>
            <a:r>
              <a:rPr lang="en-US" baseline="0" dirty="0" smtClean="0"/>
              <a:t> The ads for cars on a site about cars, from the first page)</a:t>
            </a:r>
          </a:p>
          <a:p>
            <a:r>
              <a:rPr lang="en-US" baseline="0" dirty="0" smtClean="0"/>
              <a:t>-Defined demographics (such as sports enthusiasts) also provide a basis for placing ads, based off of other advertiser sites that users visit.</a:t>
            </a:r>
          </a:p>
          <a:p>
            <a:endParaRPr lang="en-US" baseline="0" dirty="0" smtClean="0"/>
          </a:p>
          <a:p>
            <a:r>
              <a:rPr lang="en-US" baseline="0" dirty="0" smtClean="0"/>
              <a:t>-Using the IP address, ad networks can link search/web data to a specific computer and base their advertisements off of it. Based on the information in a cookie, advertisers will look at data such as user preferences and search terms that have been used. Additionally, ad networks make inferences based off of the data they receive, such as someone who logs in from many global IP addresses, they can assume that that person travels a lot.</a:t>
            </a:r>
          </a:p>
          <a:p>
            <a:r>
              <a:rPr lang="en-US" baseline="0" dirty="0" smtClean="0"/>
              <a:t>-Dynamic IP addresses can mislead or throw off advertisers, but data that is stored in an online account (</a:t>
            </a:r>
            <a:r>
              <a:rPr lang="en-US" baseline="0" dirty="0" err="1" smtClean="0"/>
              <a:t>e.g</a:t>
            </a:r>
            <a:r>
              <a:rPr lang="en-US" baseline="0" dirty="0" smtClean="0"/>
              <a:t> user preferences on a website) can be used regardless of IP, or giving the cookie on a computer a unique ID. [5]</a:t>
            </a:r>
          </a:p>
          <a:p>
            <a:r>
              <a:rPr lang="en-US" baseline="0" dirty="0" smtClean="0"/>
              <a:t>-IP addresses can be misleading for advertisers some of the time: if multiple people use the same computer (such as a family computer).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938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-Premium advertising spots (these are often spots on major media sites with a lot of traffic: for</a:t>
            </a:r>
            <a:r>
              <a:rPr lang="en-US" baseline="0" dirty="0" smtClean="0"/>
              <a:t> example, CNN.com got about 993 million page views in September 2014 [6]</a:t>
            </a:r>
            <a:r>
              <a:rPr lang="en-US" dirty="0" smtClean="0"/>
              <a:t>) are very competitive and usually</a:t>
            </a:r>
            <a:r>
              <a:rPr lang="en-US" baseline="0" dirty="0" smtClean="0"/>
              <a:t> very expensive, but not always effective at reaching the people advertisers want.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-Premium advertisements were previously the best way to reach the largest number of people with an ad, but targeted advertising reduces the need to pay for these spots</a:t>
            </a:r>
          </a:p>
          <a:p>
            <a:r>
              <a:rPr lang="en-US" dirty="0" smtClean="0"/>
              <a:t>-Buying</a:t>
            </a:r>
            <a:r>
              <a:rPr lang="en-US" baseline="0" dirty="0" smtClean="0"/>
              <a:t> a sponsored link spot in search results is another common method, but is still limited by people searching for specific terms related to the advertisers business.</a:t>
            </a:r>
          </a:p>
          <a:p>
            <a:r>
              <a:rPr lang="en-US" baseline="0" dirty="0" smtClean="0"/>
              <a:t>-Targeted ads allow advertisers to display ads to people who are more likely to be interested and click the ads, and can more effectively reach the people that they want. This also eliminates the need to find the ‘prime’ spots on the internet, and allows advertisers to place ads in more relevant locations, minimizing the cost of placing ads on a larger number of pages.</a:t>
            </a:r>
          </a:p>
          <a:p>
            <a:endParaRPr lang="en-US" baseline="0" dirty="0" smtClean="0"/>
          </a:p>
          <a:p>
            <a:r>
              <a:rPr lang="en-US" baseline="0" dirty="0" smtClean="0"/>
              <a:t>-The image shows an advertisement placed in what is likely a premium spot: it is at the top of an article on CNN, where the millions of users who read the article will see it, even though this image may not relate to the user specifically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92160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statista.com/statistics/283507/subscribers-to-top-wireless-carriers-in-the-us/"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dweek.com/files/imagecache/node-detail/news_article/supercookie-2011.jpg" TargetMode="External"/><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igcomm2015.org/pdf/papers/hotmiddlebox/p25.pdf" TargetMode="External"/><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tatista.com/statistics/266249/advertising-revenue-of-google/"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www.franken.senate.gov/files/letter/111212_CarrierIQ_Attachment.pdf" TargetMode="External"/><Relationship Id="rId12" Type="http://schemas.openxmlformats.org/officeDocument/2006/relationships/hyperlink" Target="http://www.pewinternet.org/2015/04/01/us-smartphone-use-in-2015/"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igcomm2015.org/pdf/papers/hotmiddlebox/p25.pdf" TargetMode="External"/><Relationship Id="rId4" Type="http://schemas.openxmlformats.org/officeDocument/2006/relationships/hyperlink" Target="http://www.engadget.com/2011/12/01/carrier-iq-what-it-is-what-it-isnt-and-what-you-need-to/" TargetMode="External"/><Relationship Id="rId5" Type="http://schemas.openxmlformats.org/officeDocument/2006/relationships/hyperlink" Target="http://www.ubergizmo.com/2015/08/ad-free-youtube-subscription-service-reportedly-coming-soon/" TargetMode="External"/><Relationship Id="rId6" Type="http://schemas.openxmlformats.org/officeDocument/2006/relationships/hyperlink" Target="http://www.slate.com/articles/technology/bitwise/2015/03/at_t_gigapower_the_company_wants_you_to_pay_it_not_to_sell_your_data.html" TargetMode="External"/><Relationship Id="rId7" Type="http://schemas.openxmlformats.org/officeDocument/2006/relationships/hyperlink" Target="http://www.hulu.com/nocommercials" TargetMode="External"/><Relationship Id="rId8" Type="http://schemas.openxmlformats.org/officeDocument/2006/relationships/hyperlink" Target="http://www.cnet.com/how-to/how-to-opt-out-of-verizon-supercookie-tracking-program/" TargetMode="External"/><Relationship Id="rId9" Type="http://schemas.openxmlformats.org/officeDocument/2006/relationships/hyperlink" Target="http://arstechnica.com/information-technology/2015/03/atts-plan-to-watch-your-web-browsing-and-what-you-can-do-about-it/" TargetMode="External"/><Relationship Id="rId10" Type="http://schemas.openxmlformats.org/officeDocument/2006/relationships/hyperlink" Target="http://www.propublica.org/article/somebodys-already-using-verizons-id-to-track-user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ingyingz.com/" TargetMode="External"/><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tosdr.org/" TargetMode="Externa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cyberlaw.stanford.edu/files/publication/files/SSRN-id2312913.pdf" TargetMode="External"/><Relationship Id="rId4" Type="http://schemas.openxmlformats.org/officeDocument/2006/relationships/hyperlink" Target="https://www.eff.org/wp/clicks-bind-ways-users-agree-online-terms-service" TargetMode="External"/><Relationship Id="rId5" Type="http://schemas.openxmlformats.org/officeDocument/2006/relationships/hyperlink" Target="http://www.jonesday.com/files/Publication/97a326a1-0077-4fc9-ac81-e82c265d0c82/Presentation/PublicationAttachment/a882327c-e026-49bf-91fb-ee3f9ca21ac0/Terms%20of%20Use.pdf" TargetMode="External"/><Relationship Id="rId6" Type="http://schemas.openxmlformats.org/officeDocument/2006/relationships/hyperlink" Target="https://www.ftc.gov/news-events/press-releases/2000/07/ftc-announces-settlement-bankrupt-website-toysmartcom-regarding" TargetMode="External"/><Relationship Id="rId7" Type="http://schemas.openxmlformats.org/officeDocument/2006/relationships/hyperlink" Target="http://www.cnet.com/news/online-game-shoppers-duped-into-selling-souls/" TargetMode="External"/><Relationship Id="rId8" Type="http://schemas.openxmlformats.org/officeDocument/2006/relationships/hyperlink" Target="http://archive.is/GPPzv" TargetMode="External"/><Relationship Id="rId9" Type="http://schemas.openxmlformats.org/officeDocument/2006/relationships/hyperlink" Target="https://www.facebook.com/legal/term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s://instagram.com/about/legal/terms/" TargetMode="External"/><Relationship Id="rId4" Type="http://schemas.openxmlformats.org/officeDocument/2006/relationships/hyperlink" Target="https://www.youtube.com/static?template=terms" TargetMode="External"/><Relationship Id="rId5" Type="http://schemas.openxmlformats.org/officeDocument/2006/relationships/hyperlink" Target="http://www.google.com/intl/en/policies/terms/" TargetMode="External"/><Relationship Id="rId6" Type="http://schemas.openxmlformats.org/officeDocument/2006/relationships/hyperlink" Target="http://www.amazon.com/gp/help/customer/display.html?ie=UTF8&amp;nodeId=508088" TargetMode="External"/><Relationship Id="rId7" Type="http://schemas.openxmlformats.org/officeDocument/2006/relationships/hyperlink" Target="http://www.yingyingz.com/wp-content/uploads/2011/09/Terms-of-Services.jpg" TargetMode="External"/><Relationship Id="rId8" Type="http://schemas.openxmlformats.org/officeDocument/2006/relationships/hyperlink" Target="http://mattmckeon.com/facebook-privacy/" TargetMode="External"/><Relationship Id="rId9" Type="http://schemas.openxmlformats.org/officeDocument/2006/relationships/hyperlink" Target="https://instagram.com/about/legal/terms/before-january-19-2013/" TargetMode="External"/><Relationship Id="rId10" Type="http://schemas.openxmlformats.org/officeDocument/2006/relationships/hyperlink" Target="https://tosdr.org/"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Privacy</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41% of users are not </a:t>
            </a:r>
            <a:br>
              <a:rPr lang="en-US" sz="2400" dirty="0" smtClean="0"/>
            </a:br>
            <a:r>
              <a:rPr lang="en-US" sz="2400" dirty="0" smtClean="0"/>
              <a:t>aware of targeted ads</a:t>
            </a:r>
            <a:endParaRPr lang="en-US" sz="2400" dirty="0"/>
          </a:p>
        </p:txBody>
      </p:sp>
      <p:sp>
        <p:nvSpPr>
          <p:cNvPr id="3" name="Content Placeholder 2"/>
          <p:cNvSpPr>
            <a:spLocks noGrp="1"/>
          </p:cNvSpPr>
          <p:nvPr>
            <p:ph sz="half" idx="1"/>
          </p:nvPr>
        </p:nvSpPr>
        <p:spPr>
          <a:xfrm>
            <a:off x="685800" y="1352551"/>
            <a:ext cx="3970020" cy="3352800"/>
          </a:xfrm>
        </p:spPr>
        <p:txBody>
          <a:bodyPr/>
          <a:lstStyle/>
          <a:p>
            <a:r>
              <a:rPr lang="en-US" dirty="0" smtClean="0"/>
              <a:t>Networks claim that they are not collecting personal data</a:t>
            </a:r>
          </a:p>
          <a:p>
            <a:r>
              <a:rPr lang="en-US" dirty="0" smtClean="0"/>
              <a:t>Consumers must be informed when their information is being collected</a:t>
            </a:r>
          </a:p>
          <a:p>
            <a:r>
              <a:rPr lang="en-US" dirty="0" smtClean="0"/>
              <a:t>Users may not be aware that their data is being collected</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Robyn Domanico</a:t>
            </a:r>
            <a:endParaRPr lang="en-US" sz="1400" dirty="0">
              <a:solidFill>
                <a:schemeClr val="tx1"/>
              </a:solidFill>
              <a:latin typeface="+mj-lt"/>
            </a:endParaRPr>
          </a:p>
        </p:txBody>
      </p:sp>
      <p:sp>
        <p:nvSpPr>
          <p:cNvPr id="8" name="TextBox 7"/>
          <p:cNvSpPr txBox="1"/>
          <p:nvPr/>
        </p:nvSpPr>
        <p:spPr>
          <a:xfrm>
            <a:off x="1112620" y="4726877"/>
            <a:ext cx="8031379" cy="276999"/>
          </a:xfrm>
          <a:prstGeom prst="rect">
            <a:avLst/>
          </a:prstGeom>
          <a:noFill/>
        </p:spPr>
        <p:txBody>
          <a:bodyPr wrap="square" rtlCol="0">
            <a:spAutoFit/>
          </a:bodyPr>
          <a:lstStyle/>
          <a:p>
            <a:r>
              <a:rPr lang="en-US" sz="1200" dirty="0"/>
              <a:t>(Deschene, 2008</a:t>
            </a:r>
            <a:r>
              <a:rPr lang="en-US" sz="1200" dirty="0" smtClean="0"/>
              <a:t>), </a:t>
            </a:r>
            <a:r>
              <a:rPr lang="en-US" sz="1200" dirty="0" smtClean="0">
                <a:solidFill>
                  <a:schemeClr val="tx1"/>
                </a:solidFill>
              </a:rPr>
              <a:t>(Purcell</a:t>
            </a:r>
            <a:r>
              <a:rPr lang="en-US" sz="1200" dirty="0" smtClean="0"/>
              <a:t>, </a:t>
            </a:r>
            <a:r>
              <a:rPr lang="en-US" sz="1200" dirty="0"/>
              <a:t>Brenner, &amp; </a:t>
            </a:r>
            <a:r>
              <a:rPr lang="en-US" sz="1200" dirty="0" err="1"/>
              <a:t>Rainie</a:t>
            </a:r>
            <a:r>
              <a:rPr lang="en-US" sz="1200" dirty="0" smtClean="0">
                <a:solidFill>
                  <a:schemeClr val="tx1"/>
                </a:solidFill>
              </a:rPr>
              <a:t>, 2012)</a:t>
            </a:r>
            <a:endParaRPr lang="en-US" sz="1200" dirty="0">
              <a:solidFill>
                <a:schemeClr val="tx1"/>
              </a:solidFill>
            </a:endParaRPr>
          </a:p>
        </p:txBody>
      </p:sp>
      <p:pic>
        <p:nvPicPr>
          <p:cNvPr id="10" name="Picture 9"/>
          <p:cNvPicPr>
            <a:picLocks noChangeAspect="1"/>
          </p:cNvPicPr>
          <p:nvPr/>
        </p:nvPicPr>
        <p:blipFill>
          <a:blip r:embed="rId3"/>
          <a:stretch>
            <a:fillRect/>
          </a:stretch>
        </p:blipFill>
        <p:spPr>
          <a:xfrm>
            <a:off x="4666026" y="361950"/>
            <a:ext cx="2946354" cy="4680784"/>
          </a:xfrm>
          <a:prstGeom prst="rect">
            <a:avLst/>
          </a:prstGeom>
        </p:spPr>
      </p:pic>
      <p:sp>
        <p:nvSpPr>
          <p:cNvPr id="11" name="TextBox 10"/>
          <p:cNvSpPr txBox="1"/>
          <p:nvPr/>
        </p:nvSpPr>
        <p:spPr>
          <a:xfrm>
            <a:off x="7612380" y="1120508"/>
            <a:ext cx="1410530" cy="590931"/>
          </a:xfrm>
          <a:prstGeom prst="rect">
            <a:avLst/>
          </a:prstGeom>
          <a:noFill/>
        </p:spPr>
        <p:txBody>
          <a:bodyPr wrap="square" rtlCol="0">
            <a:spAutoFit/>
          </a:bodyPr>
          <a:lstStyle/>
          <a:p>
            <a:pPr>
              <a:lnSpc>
                <a:spcPct val="90000"/>
              </a:lnSpc>
            </a:pPr>
            <a:r>
              <a:rPr lang="en-GB" sz="900" dirty="0"/>
              <a:t>Image courtesy of http://www.pewinternet.org/2012/03/09/main-findings-11/</a:t>
            </a:r>
          </a:p>
        </p:txBody>
      </p:sp>
    </p:spTree>
    <p:extLst>
      <p:ext uri="{BB962C8B-B14F-4D97-AF65-F5344CB8AC3E}">
        <p14:creationId xmlns:p14="http://schemas.microsoft.com/office/powerpoint/2010/main" val="3362383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Majority of users</a:t>
            </a:r>
            <a:br>
              <a:rPr lang="en-US" sz="2400" dirty="0" smtClean="0"/>
            </a:br>
            <a:r>
              <a:rPr lang="en-US" sz="2400" dirty="0" smtClean="0"/>
              <a:t>not ok with </a:t>
            </a:r>
            <a:br>
              <a:rPr lang="en-US" sz="2400" dirty="0" smtClean="0"/>
            </a:br>
            <a:r>
              <a:rPr lang="en-US" sz="2400" dirty="0" smtClean="0"/>
              <a:t>targeted ads</a:t>
            </a:r>
            <a:endParaRPr lang="en-US" sz="2400" dirty="0"/>
          </a:p>
        </p:txBody>
      </p:sp>
      <p:sp>
        <p:nvSpPr>
          <p:cNvPr id="3" name="Content Placeholder 2"/>
          <p:cNvSpPr>
            <a:spLocks noGrp="1"/>
          </p:cNvSpPr>
          <p:nvPr>
            <p:ph sz="half" idx="1"/>
          </p:nvPr>
        </p:nvSpPr>
        <p:spPr>
          <a:xfrm>
            <a:off x="685800" y="1352551"/>
            <a:ext cx="2848973" cy="3352800"/>
          </a:xfrm>
        </p:spPr>
        <p:txBody>
          <a:bodyPr/>
          <a:lstStyle/>
          <a:p>
            <a:r>
              <a:rPr lang="en-US" dirty="0" smtClean="0"/>
              <a:t>Roughly two-thirds of users are not okay with targeted advertising</a:t>
            </a:r>
          </a:p>
          <a:p>
            <a:pPr lvl="1"/>
            <a:r>
              <a:rPr lang="en-US" dirty="0" smtClean="0"/>
              <a:t>About 28% of users were okay with targeted advertising</a:t>
            </a:r>
          </a:p>
          <a:p>
            <a:r>
              <a:rPr lang="en-US" dirty="0" smtClean="0"/>
              <a:t>Younger users are more likely to have a favorable view of targeted ads</a:t>
            </a:r>
          </a:p>
          <a:p>
            <a:r>
              <a:rPr lang="en-US" dirty="0" smtClean="0"/>
              <a:t>Overall, most users do not like having their behavior online tracked</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461665"/>
          </a:xfrm>
          <a:prstGeom prst="rect">
            <a:avLst/>
          </a:prstGeom>
          <a:noFill/>
        </p:spPr>
        <p:txBody>
          <a:bodyPr wrap="square" rtlCol="0">
            <a:spAutoFit/>
          </a:bodyPr>
          <a:lstStyle/>
          <a:p>
            <a:pPr algn="r"/>
            <a:r>
              <a:rPr lang="en-US" sz="1200" dirty="0" smtClean="0">
                <a:latin typeface="+mj-lt"/>
              </a:rPr>
              <a:t>Robyn </a:t>
            </a:r>
          </a:p>
          <a:p>
            <a:pPr algn="r"/>
            <a:r>
              <a:rPr lang="en-US" sz="1200" dirty="0" err="1" smtClean="0">
                <a:latin typeface="+mj-lt"/>
              </a:rPr>
              <a:t>Domanico</a:t>
            </a:r>
            <a:endParaRPr lang="en-US" sz="12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smtClean="0"/>
              <a:t>                              </a:t>
            </a:r>
            <a:r>
              <a:rPr lang="en-US" sz="1200" dirty="0"/>
              <a:t> </a:t>
            </a:r>
            <a:r>
              <a:rPr lang="en-US" sz="1200" dirty="0" smtClean="0"/>
              <a:t>    (Purcell, Brenner, &amp; </a:t>
            </a:r>
            <a:r>
              <a:rPr lang="en-US" sz="1200" dirty="0" err="1" smtClean="0"/>
              <a:t>Rainie</a:t>
            </a:r>
            <a:r>
              <a:rPr lang="en-US" sz="1200" dirty="0" smtClean="0"/>
              <a:t>, </a:t>
            </a:r>
            <a:r>
              <a:rPr lang="en-US" sz="1200" dirty="0"/>
              <a:t>2012)</a:t>
            </a:r>
          </a:p>
        </p:txBody>
      </p:sp>
      <p:pic>
        <p:nvPicPr>
          <p:cNvPr id="2050" name="Picture 2" descr="http://www.pewinternet.org/files/old-media/BD5516BC27FD4941B8B06D8E7FF3F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773" y="372338"/>
            <a:ext cx="4729027" cy="4702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19329" y="972921"/>
            <a:ext cx="807467" cy="1089529"/>
          </a:xfrm>
          <a:prstGeom prst="rect">
            <a:avLst/>
          </a:prstGeom>
          <a:noFill/>
        </p:spPr>
        <p:txBody>
          <a:bodyPr wrap="square" rtlCol="0">
            <a:spAutoFit/>
          </a:bodyPr>
          <a:lstStyle/>
          <a:p>
            <a:pPr>
              <a:lnSpc>
                <a:spcPct val="90000"/>
              </a:lnSpc>
            </a:pPr>
            <a:r>
              <a:rPr lang="en-GB" sz="900" dirty="0"/>
              <a:t>Image courtesy of http://www.pewinternet.org/2012/03/09/main-findings-11/</a:t>
            </a:r>
          </a:p>
        </p:txBody>
      </p:sp>
    </p:spTree>
    <p:extLst>
      <p:ext uri="{BB962C8B-B14F-4D97-AF65-F5344CB8AC3E}">
        <p14:creationId xmlns:p14="http://schemas.microsoft.com/office/powerpoint/2010/main" val="2495429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8046720" cy="3352800"/>
          </a:xfrm>
        </p:spPr>
        <p:txBody>
          <a:bodyPr/>
          <a:lstStyle/>
          <a:p>
            <a:r>
              <a:rPr lang="en-US" dirty="0" smtClean="0"/>
              <a:t>Targeted advertising is cheaper and more effective for advertising companies</a:t>
            </a:r>
          </a:p>
          <a:p>
            <a:r>
              <a:rPr lang="en-US" dirty="0" smtClean="0"/>
              <a:t>Advertising networks collect data when users visit a site, or their previous preferences</a:t>
            </a:r>
          </a:p>
          <a:p>
            <a:r>
              <a:rPr lang="en-US" dirty="0" smtClean="0"/>
              <a:t>Users mostly do not approve of having their data collected for targeted advertising, though a large percentage of users are not aware of it happening</a:t>
            </a:r>
          </a:p>
          <a:p>
            <a:r>
              <a:rPr lang="en-US" dirty="0" smtClean="0"/>
              <a:t>Overall, targeted advertising benefits advertisers but may harm the privacy of their users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Robyn Domanico</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smtClean="0">
                <a:solidFill>
                  <a:schemeClr val="tx1"/>
                </a:solidFill>
              </a:rPr>
              <a:t>(Google, </a:t>
            </a:r>
            <a:r>
              <a:rPr lang="en-US" sz="1200" dirty="0" err="1" smtClean="0">
                <a:solidFill>
                  <a:schemeClr val="tx1"/>
                </a:solidFill>
              </a:rPr>
              <a:t>n.d</a:t>
            </a:r>
            <a:r>
              <a:rPr lang="en-US" sz="1200" dirty="0" err="1"/>
              <a:t>.</a:t>
            </a:r>
            <a:r>
              <a:rPr lang="en-US" sz="1200" dirty="0"/>
              <a:t>),(Deschene, 2008)</a:t>
            </a:r>
          </a:p>
          <a:p>
            <a:pPr algn="r"/>
            <a:endParaRPr lang="en-US" sz="1200" dirty="0">
              <a:solidFill>
                <a:schemeClr val="tx1"/>
              </a:solidFill>
            </a:endParaRPr>
          </a:p>
        </p:txBody>
      </p:sp>
    </p:spTree>
    <p:extLst>
      <p:ext uri="{BB962C8B-B14F-4D97-AF65-F5344CB8AC3E}">
        <p14:creationId xmlns:p14="http://schemas.microsoft.com/office/powerpoint/2010/main" val="921968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a:t>
            </a:r>
            <a:r>
              <a:rPr lang="en-US" dirty="0" err="1"/>
              <a:t>Beales</a:t>
            </a:r>
            <a:r>
              <a:rPr lang="en-US" dirty="0"/>
              <a:t>, Howard. "The Value of Behavioral Targeting." </a:t>
            </a:r>
            <a:r>
              <a:rPr lang="en-US" i="1" dirty="0"/>
              <a:t>The Value of Behavioral Targeting</a:t>
            </a:r>
            <a:r>
              <a:rPr lang="en-US" dirty="0"/>
              <a:t> (</a:t>
            </a:r>
            <a:r>
              <a:rPr lang="en-US" dirty="0" err="1"/>
              <a:t>n.d.</a:t>
            </a:r>
            <a:r>
              <a:rPr lang="en-US" dirty="0"/>
              <a:t>): n. </a:t>
            </a:r>
            <a:r>
              <a:rPr lang="en-US" dirty="0" err="1"/>
              <a:t>pag</a:t>
            </a:r>
            <a:r>
              <a:rPr lang="en-US" dirty="0"/>
              <a:t>. Web. 6 Sept. 2015. &lt;http://www.networkadvertising.org/pdfs/Beales_NAI_Study.pdf&gt;. </a:t>
            </a:r>
            <a:endParaRPr lang="en-US" dirty="0" smtClean="0"/>
          </a:p>
          <a:p>
            <a:pPr marL="0" indent="0">
              <a:buNone/>
            </a:pPr>
            <a:r>
              <a:rPr lang="en-US" dirty="0" smtClean="0"/>
              <a:t>[2] </a:t>
            </a:r>
            <a:r>
              <a:rPr lang="en-US" dirty="0"/>
              <a:t>"How Ads Are Targeted to Your Site." </a:t>
            </a:r>
            <a:r>
              <a:rPr lang="en-US" i="1" dirty="0"/>
              <a:t>AdSense Help</a:t>
            </a:r>
            <a:r>
              <a:rPr lang="en-US" dirty="0"/>
              <a:t>. Google, </a:t>
            </a:r>
            <a:r>
              <a:rPr lang="en-US" dirty="0" err="1"/>
              <a:t>n.d.</a:t>
            </a:r>
            <a:r>
              <a:rPr lang="en-US" dirty="0"/>
              <a:t> Web. 6 Sept. 2015. &lt;https://support.google.com/adsense/answer/9713?hl=en&gt;. </a:t>
            </a:r>
          </a:p>
          <a:p>
            <a:pPr marL="0" indent="0">
              <a:buNone/>
            </a:pPr>
            <a:r>
              <a:rPr lang="en-US" dirty="0" smtClean="0"/>
              <a:t>[3] </a:t>
            </a:r>
            <a:r>
              <a:rPr lang="en-US" dirty="0"/>
              <a:t>Deschene, Lori. "What Is Behavioral Targeting?" </a:t>
            </a:r>
            <a:r>
              <a:rPr lang="en-US" i="1" dirty="0"/>
              <a:t>CBS News</a:t>
            </a:r>
            <a:r>
              <a:rPr lang="en-US" dirty="0"/>
              <a:t>. CBS, 17 June 2008. Web. 6 Sept. 2015. &lt;http://www.cbsnews.com/news/what-is-behavioral-targeting/&gt;. </a:t>
            </a:r>
            <a:endParaRPr lang="en-US" dirty="0" smtClean="0"/>
          </a:p>
          <a:p>
            <a:pPr marL="0" indent="0">
              <a:buNone/>
            </a:pPr>
            <a:r>
              <a:rPr lang="en-US" dirty="0" smtClean="0"/>
              <a:t>[4] </a:t>
            </a:r>
            <a:r>
              <a:rPr lang="en-US" dirty="0"/>
              <a:t>Purcell, Kristen, Joanna Brenner, and Lee </a:t>
            </a:r>
            <a:r>
              <a:rPr lang="en-US" dirty="0" err="1"/>
              <a:t>Rainie</a:t>
            </a:r>
            <a:r>
              <a:rPr lang="en-US" dirty="0"/>
              <a:t>. "Search Engine Use 2012." </a:t>
            </a:r>
            <a:r>
              <a:rPr lang="en-US" i="1" dirty="0"/>
              <a:t>Pew Research Center</a:t>
            </a:r>
            <a:r>
              <a:rPr lang="en-US" dirty="0"/>
              <a:t>. </a:t>
            </a:r>
            <a:r>
              <a:rPr lang="en-US" dirty="0" err="1"/>
              <a:t>N.p</a:t>
            </a:r>
            <a:r>
              <a:rPr lang="en-US" dirty="0"/>
              <a:t>., 9 Mar. 2012. Web. 6 Sept. 2015. &lt;http://www.pewinternet.org/2012/03/09/search-engine-use-2012/&gt;. </a:t>
            </a:r>
            <a:endParaRPr lang="en-US" dirty="0" smtClean="0"/>
          </a:p>
          <a:p>
            <a:pPr marL="0" indent="0">
              <a:buNone/>
            </a:pPr>
            <a:r>
              <a:rPr lang="en-US" dirty="0" smtClean="0"/>
              <a:t>[</a:t>
            </a:r>
            <a:r>
              <a:rPr lang="en-US" dirty="0"/>
              <a:t>5] "Why Is It so Important Not to Store IP Address or User ID Cookie?" </a:t>
            </a:r>
            <a:r>
              <a:rPr lang="en-US" i="1" dirty="0"/>
              <a:t>Start Page</a:t>
            </a:r>
            <a:r>
              <a:rPr lang="en-US" dirty="0"/>
              <a:t>. </a:t>
            </a:r>
            <a:r>
              <a:rPr lang="en-US" dirty="0" err="1"/>
              <a:t>N.p</a:t>
            </a:r>
            <a:r>
              <a:rPr lang="en-US" dirty="0"/>
              <a:t>., 23 July 2015. Web. 14 Sept. 2015. &lt;https://support.startpage.com/index.php?/Knowledgebase/Article/View/218/1/why-is-it-so-important-not-to-store-ip-address-or-user-id-cookie&gt;. </a:t>
            </a:r>
            <a:endParaRPr lang="en-US" dirty="0" smtClean="0"/>
          </a:p>
          <a:p>
            <a:pPr marL="0" indent="0">
              <a:buNone/>
            </a:pPr>
            <a:r>
              <a:rPr lang="en-US" dirty="0" smtClean="0"/>
              <a:t>[6] </a:t>
            </a:r>
            <a:r>
              <a:rPr lang="en-GB" dirty="0"/>
              <a:t>"CNN.com Takes #1 Video and Traffic Spots, Dominates Social and Mobile." </a:t>
            </a:r>
            <a:r>
              <a:rPr lang="en-GB" i="1" dirty="0"/>
              <a:t>CNN Press Room</a:t>
            </a:r>
            <a:r>
              <a:rPr lang="en-GB" dirty="0"/>
              <a:t>. CNN, 22 Oct. 2014. Web. 14 Sept. 2015. &lt;cnnpressroom.blogs.cnn.com/2014/10/22/cnn-com-takes-1-video-and-traffic-spots-dominates-social-and-mobile/&gt;. </a:t>
            </a:r>
            <a:endParaRPr lang="en-GB" dirty="0" smtClean="0"/>
          </a:p>
          <a:p>
            <a:pPr marL="0" indent="0">
              <a:buNone/>
            </a:pPr>
            <a:r>
              <a:rPr lang="en-GB" dirty="0" smtClean="0"/>
              <a:t>[7] </a:t>
            </a:r>
            <a:r>
              <a:rPr lang="en-US" dirty="0"/>
              <a:t>Steel, Emily, and </a:t>
            </a:r>
            <a:r>
              <a:rPr lang="en-US" dirty="0" err="1"/>
              <a:t>Vishesh</a:t>
            </a:r>
            <a:r>
              <a:rPr lang="en-US" dirty="0"/>
              <a:t> Kumar. "Targeted Ads Raise Privacy Concerns." </a:t>
            </a:r>
            <a:r>
              <a:rPr lang="en-US" i="1" dirty="0"/>
              <a:t>Wall Street Journal</a:t>
            </a:r>
            <a:r>
              <a:rPr lang="en-US" dirty="0"/>
              <a:t>. </a:t>
            </a:r>
            <a:r>
              <a:rPr lang="en-US" dirty="0" err="1"/>
              <a:t>N.p</a:t>
            </a:r>
            <a:r>
              <a:rPr lang="en-US" dirty="0"/>
              <a:t>., 8 July 2008. Web. 14 Sept. 2015. &lt;http://www.wsj.com/articles/SB121548469430734901&gt;. </a:t>
            </a: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Robyn Domanico</a:t>
            </a:r>
            <a:endParaRPr lang="en-US" sz="1400" dirty="0">
              <a:solidFill>
                <a:schemeClr val="tx1"/>
              </a:solidFill>
              <a:latin typeface="+mj-lt"/>
            </a:endParaRPr>
          </a:p>
        </p:txBody>
      </p:sp>
    </p:spTree>
    <p:extLst>
      <p:ext uri="{BB962C8B-B14F-4D97-AF65-F5344CB8AC3E}">
        <p14:creationId xmlns:p14="http://schemas.microsoft.com/office/powerpoint/2010/main" val="1488451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Tracking and advertisements</a:t>
            </a:r>
            <a:endParaRPr lang="en-US" dirty="0"/>
          </a:p>
        </p:txBody>
      </p:sp>
      <p:sp>
        <p:nvSpPr>
          <p:cNvPr id="3" name="Content Placeholder 2"/>
          <p:cNvSpPr>
            <a:spLocks noGrp="1"/>
          </p:cNvSpPr>
          <p:nvPr>
            <p:ph sz="half" idx="1"/>
          </p:nvPr>
        </p:nvSpPr>
        <p:spPr/>
        <p:txBody>
          <a:bodyPr/>
          <a:lstStyle/>
          <a:p>
            <a:r>
              <a:rPr lang="en-US" dirty="0" smtClean="0"/>
              <a:t>Carriers Track </a:t>
            </a:r>
            <a:r>
              <a:rPr lang="en-US" dirty="0"/>
              <a:t>U</a:t>
            </a:r>
            <a:r>
              <a:rPr lang="en-US" dirty="0" smtClean="0"/>
              <a:t>sers</a:t>
            </a:r>
          </a:p>
          <a:p>
            <a:endParaRPr lang="en-US" dirty="0" smtClean="0"/>
          </a:p>
          <a:p>
            <a:endParaRPr lang="en-US" dirty="0"/>
          </a:p>
          <a:p>
            <a:r>
              <a:rPr lang="en-US" dirty="0" smtClean="0"/>
              <a:t>Target advertisements</a:t>
            </a:r>
          </a:p>
          <a:p>
            <a:endParaRPr lang="en-US" dirty="0" smtClean="0"/>
          </a:p>
          <a:p>
            <a:endParaRPr lang="en-US" dirty="0"/>
          </a:p>
          <a:p>
            <a:r>
              <a:rPr lang="en-US" dirty="0" smtClean="0"/>
              <a:t> Ads Reduce Prices</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00235" y="981015"/>
            <a:ext cx="5041536" cy="3745862"/>
          </a:xfrm>
          <a:ln>
            <a:solidFill>
              <a:schemeClr val="bg1"/>
            </a:solidFill>
          </a:ln>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r>
              <a:rPr lang="en-US" sz="1200" dirty="0" smtClean="0"/>
              <a:t>						      </a:t>
            </a:r>
            <a:r>
              <a:rPr lang="en-US" sz="1200" u="sng" dirty="0" smtClean="0">
                <a:hlinkClick r:id="rId4"/>
              </a:rPr>
              <a:t>http</a:t>
            </a:r>
            <a:r>
              <a:rPr lang="en-US" sz="1200" u="sng" dirty="0">
                <a:hlinkClick r:id="rId4"/>
              </a:rPr>
              <a:t>://www.statista.com/statistics/283507/subscribers-to-top-wireless-carriers-in-the-us/</a:t>
            </a:r>
            <a:endParaRPr lang="en-US" sz="1200" dirty="0"/>
          </a:p>
          <a:p>
            <a:endParaRPr lang="en-US" sz="1200" dirty="0"/>
          </a:p>
        </p:txBody>
      </p:sp>
    </p:spTree>
    <p:extLst>
      <p:ext uri="{BB962C8B-B14F-4D97-AF65-F5344CB8AC3E}">
        <p14:creationId xmlns:p14="http://schemas.microsoft.com/office/powerpoint/2010/main" val="2356628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Case Studies</a:t>
            </a:r>
            <a:endParaRPr lang="en-US" dirty="0"/>
          </a:p>
        </p:txBody>
      </p:sp>
      <p:sp>
        <p:nvSpPr>
          <p:cNvPr id="3" name="Content Placeholder 2"/>
          <p:cNvSpPr>
            <a:spLocks noGrp="1"/>
          </p:cNvSpPr>
          <p:nvPr>
            <p:ph sz="half" idx="1"/>
          </p:nvPr>
        </p:nvSpPr>
        <p:spPr/>
        <p:txBody>
          <a:bodyPr/>
          <a:lstStyle/>
          <a:p>
            <a:r>
              <a:rPr lang="en-US" dirty="0" smtClean="0"/>
              <a:t>General HTTP header injection</a:t>
            </a:r>
          </a:p>
          <a:p>
            <a:endParaRPr lang="en-US" dirty="0"/>
          </a:p>
          <a:p>
            <a:endParaRPr lang="en-US" dirty="0" smtClean="0"/>
          </a:p>
          <a:p>
            <a:r>
              <a:rPr lang="en-US" dirty="0" smtClean="0"/>
              <a:t>Verizon and AT&amp;T </a:t>
            </a:r>
            <a:r>
              <a:rPr lang="en-US" dirty="0" err="1" smtClean="0"/>
              <a:t>Supercookie</a:t>
            </a:r>
            <a:endParaRPr lang="en-US" dirty="0" smtClean="0"/>
          </a:p>
          <a:p>
            <a:endParaRPr lang="en-US" dirty="0"/>
          </a:p>
          <a:p>
            <a:endParaRPr lang="en-US" dirty="0" smtClean="0"/>
          </a:p>
          <a:p>
            <a:r>
              <a:rPr lang="en-US" dirty="0" smtClean="0"/>
              <a:t>Carrier IQ</a:t>
            </a:r>
          </a:p>
          <a:p>
            <a:endParaRPr lang="en-US" dirty="0"/>
          </a:p>
          <a:p>
            <a:endParaRPr lang="en-US" dirty="0" smtClean="0"/>
          </a:p>
          <a:p>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a:t>
            </a:r>
            <a:r>
              <a:rPr lang="en-US" sz="1200" dirty="0" smtClean="0">
                <a:hlinkClick r:id="rId3"/>
              </a:rPr>
              <a:t>www.adweek.com/files/imagecache/node-detail/news_article/supercookie-2011.jpg</a:t>
            </a:r>
            <a:endParaRPr lang="en-US" sz="1200" dirty="0" smtClean="0"/>
          </a:p>
          <a:p>
            <a:pPr algn="r"/>
            <a:endParaRPr lang="en-US" sz="1200" dirty="0">
              <a:solidFill>
                <a:schemeClr val="tx1"/>
              </a:solidFill>
            </a:endParaRPr>
          </a:p>
        </p:txBody>
      </p:sp>
      <p:pic>
        <p:nvPicPr>
          <p:cNvPr id="11"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5360" y="1697548"/>
            <a:ext cx="3733800" cy="2101694"/>
          </a:xfrm>
          <a:ln>
            <a:solidFill>
              <a:schemeClr val="bg1"/>
            </a:solidFill>
          </a:ln>
        </p:spPr>
      </p:pic>
    </p:spTree>
    <p:extLst>
      <p:ext uri="{BB962C8B-B14F-4D97-AF65-F5344CB8AC3E}">
        <p14:creationId xmlns:p14="http://schemas.microsoft.com/office/powerpoint/2010/main" val="8390166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Carriers Track web history and personalize ads</a:t>
            </a:r>
            <a:endParaRPr lang="en-US" dirty="0"/>
          </a:p>
        </p:txBody>
      </p:sp>
      <p:sp>
        <p:nvSpPr>
          <p:cNvPr id="3" name="Content Placeholder 2"/>
          <p:cNvSpPr>
            <a:spLocks noGrp="1"/>
          </p:cNvSpPr>
          <p:nvPr>
            <p:ph sz="half" idx="1"/>
          </p:nvPr>
        </p:nvSpPr>
        <p:spPr/>
        <p:txBody>
          <a:bodyPr/>
          <a:lstStyle/>
          <a:p>
            <a:endParaRPr lang="en-US" dirty="0"/>
          </a:p>
          <a:p>
            <a:endParaRPr lang="en-US" dirty="0" smtClean="0"/>
          </a:p>
          <a:p>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lvl="8"/>
            <a:r>
              <a:rPr lang="en-US" sz="1200" dirty="0" smtClean="0">
                <a:hlinkClick r:id="rId3"/>
              </a:rPr>
              <a:t>http://</a:t>
            </a:r>
            <a:r>
              <a:rPr lang="en-US" sz="1200" dirty="0">
                <a:hlinkClick r:id="rId3"/>
              </a:rPr>
              <a:t>sigcomm2015.org/pdf/papers/hotmiddlebox/p25.pdf</a:t>
            </a:r>
            <a:endParaRPr lang="en-US" sz="1200" dirty="0"/>
          </a:p>
          <a:p>
            <a:pPr algn="r"/>
            <a:endParaRPr lang="en-US" sz="1200" dirty="0">
              <a:solidFill>
                <a:schemeClr val="tx1"/>
              </a:solidFill>
            </a:endParaRPr>
          </a:p>
        </p:txBody>
      </p:sp>
      <p:pic>
        <p:nvPicPr>
          <p:cNvPr id="10"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867" y="1134312"/>
            <a:ext cx="5418173" cy="3558570"/>
          </a:xfrm>
          <a:prstGeom prst="rect">
            <a:avLst/>
          </a:prstGeom>
          <a:ln>
            <a:solidFill>
              <a:schemeClr val="bg1"/>
            </a:solidFill>
          </a:ln>
        </p:spPr>
      </p:pic>
      <p:sp>
        <p:nvSpPr>
          <p:cNvPr id="11" name="Content Placeholder 10"/>
          <p:cNvSpPr>
            <a:spLocks noGrp="1"/>
          </p:cNvSpPr>
          <p:nvPr>
            <p:ph sz="half" idx="2"/>
          </p:nvPr>
        </p:nvSpPr>
        <p:spPr>
          <a:xfrm>
            <a:off x="155732" y="1276350"/>
            <a:ext cx="3733800" cy="3352800"/>
          </a:xfrm>
        </p:spPr>
        <p:txBody>
          <a:bodyPr/>
          <a:lstStyle/>
          <a:p>
            <a:r>
              <a:rPr lang="en-US" dirty="0" smtClean="0"/>
              <a:t>Information is added into HTTP packets</a:t>
            </a:r>
          </a:p>
          <a:p>
            <a:endParaRPr lang="en-US" dirty="0"/>
          </a:p>
          <a:p>
            <a:r>
              <a:rPr lang="en-US" dirty="0" smtClean="0"/>
              <a:t>Verizon and AT&amp;T </a:t>
            </a:r>
            <a:r>
              <a:rPr lang="en-US" dirty="0" err="1" smtClean="0"/>
              <a:t>Supercookie</a:t>
            </a:r>
            <a:endParaRPr lang="en-US" dirty="0" smtClean="0"/>
          </a:p>
          <a:p>
            <a:pPr lvl="1"/>
            <a:r>
              <a:rPr lang="en-US" dirty="0" smtClean="0"/>
              <a:t>Unique identifier</a:t>
            </a:r>
          </a:p>
          <a:p>
            <a:pPr lvl="1"/>
            <a:r>
              <a:rPr lang="en-US" dirty="0" smtClean="0"/>
              <a:t>Destination can keep track of user</a:t>
            </a:r>
          </a:p>
          <a:p>
            <a:pPr lvl="1"/>
            <a:r>
              <a:rPr lang="en-US" dirty="0" smtClean="0"/>
              <a:t>Used for personalized advertisements</a:t>
            </a:r>
            <a:endParaRPr lang="en-US" dirty="0"/>
          </a:p>
          <a:p>
            <a:pPr lvl="1"/>
            <a:r>
              <a:rPr lang="en-US" dirty="0" smtClean="0"/>
              <a:t>AT&amp;T discontinued after outcry</a:t>
            </a:r>
          </a:p>
          <a:p>
            <a:pPr lvl="1"/>
            <a:r>
              <a:rPr lang="en-US" dirty="0" smtClean="0"/>
              <a:t>Verizon adopted opt-out policy</a:t>
            </a:r>
            <a:endParaRPr lang="en-US" dirty="0"/>
          </a:p>
        </p:txBody>
      </p:sp>
    </p:spTree>
    <p:extLst>
      <p:ext uri="{BB962C8B-B14F-4D97-AF65-F5344CB8AC3E}">
        <p14:creationId xmlns:p14="http://schemas.microsoft.com/office/powerpoint/2010/main" val="1727635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IQ</a:t>
            </a:r>
          </a:p>
        </p:txBody>
      </p:sp>
      <p:sp>
        <p:nvSpPr>
          <p:cNvPr id="3" name="Content Placeholder 2"/>
          <p:cNvSpPr>
            <a:spLocks noGrp="1"/>
          </p:cNvSpPr>
          <p:nvPr>
            <p:ph sz="half" idx="1"/>
          </p:nvPr>
        </p:nvSpPr>
        <p:spPr>
          <a:xfrm>
            <a:off x="609018" y="759238"/>
            <a:ext cx="3733800" cy="3352800"/>
          </a:xfrm>
        </p:spPr>
        <p:txBody>
          <a:bodyPr/>
          <a:lstStyle/>
          <a:p>
            <a:endParaRPr lang="en-US" dirty="0"/>
          </a:p>
          <a:p>
            <a:endParaRPr lang="en-US" dirty="0" smtClean="0"/>
          </a:p>
          <a:p>
            <a:endParaRPr lang="en-US" dirty="0" smtClean="0"/>
          </a:p>
          <a:p>
            <a:endParaRPr lang="en-US" dirty="0"/>
          </a:p>
          <a:p>
            <a:endParaRPr lang="en-US" dirty="0"/>
          </a:p>
        </p:txBody>
      </p:sp>
      <p:sp>
        <p:nvSpPr>
          <p:cNvPr id="4" name="Content Placeholder 3"/>
          <p:cNvSpPr>
            <a:spLocks noGrp="1"/>
          </p:cNvSpPr>
          <p:nvPr>
            <p:ph sz="half" idx="2"/>
          </p:nvPr>
        </p:nvSpPr>
        <p:spPr>
          <a:xfrm>
            <a:off x="838199" y="1352551"/>
            <a:ext cx="7433281" cy="3352800"/>
          </a:xfrm>
          <a:ln>
            <a:solidFill>
              <a:schemeClr val="bg1"/>
            </a:solidFill>
          </a:ln>
        </p:spPr>
        <p:txBody>
          <a:bodyPr anchor="ctr"/>
          <a:lstStyle/>
          <a:p>
            <a:r>
              <a:rPr lang="en-US" dirty="0"/>
              <a:t>Software on over 140 </a:t>
            </a:r>
            <a:r>
              <a:rPr lang="en-US" dirty="0" smtClean="0"/>
              <a:t>million </a:t>
            </a:r>
            <a:r>
              <a:rPr lang="en-US" dirty="0"/>
              <a:t>devices (2011</a:t>
            </a:r>
            <a:r>
              <a:rPr lang="en-US" dirty="0" smtClean="0"/>
              <a:t>)</a:t>
            </a:r>
            <a:endParaRPr lang="en-US" dirty="0"/>
          </a:p>
          <a:p>
            <a:r>
              <a:rPr lang="en-US" dirty="0" smtClean="0"/>
              <a:t>Collects user data</a:t>
            </a:r>
          </a:p>
          <a:p>
            <a:pPr lvl="1"/>
            <a:r>
              <a:rPr lang="en-US" dirty="0" smtClean="0"/>
              <a:t>Keystrokes</a:t>
            </a:r>
          </a:p>
          <a:p>
            <a:pPr lvl="1"/>
            <a:r>
              <a:rPr lang="en-US" dirty="0" smtClean="0"/>
              <a:t>Recording telephone calls</a:t>
            </a:r>
          </a:p>
          <a:p>
            <a:pPr lvl="1"/>
            <a:r>
              <a:rPr lang="en-US" dirty="0" smtClean="0"/>
              <a:t>Storing text messages</a:t>
            </a:r>
          </a:p>
          <a:p>
            <a:pPr lvl="1"/>
            <a:r>
              <a:rPr lang="en-US" dirty="0" smtClean="0"/>
              <a:t>Tracking location</a:t>
            </a:r>
            <a:endParaRPr lang="en-US" dirty="0"/>
          </a:p>
          <a:p>
            <a:r>
              <a:rPr lang="en-US" dirty="0" smtClean="0"/>
              <a:t>Data sent to carrier</a:t>
            </a:r>
          </a:p>
          <a:p>
            <a:pPr lvl="1"/>
            <a:r>
              <a:rPr lang="en-US" dirty="0" smtClean="0"/>
              <a:t>Diagnostic services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Tree>
    <p:extLst>
      <p:ext uri="{BB962C8B-B14F-4D97-AF65-F5344CB8AC3E}">
        <p14:creationId xmlns:p14="http://schemas.microsoft.com/office/powerpoint/2010/main" val="10570724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28" y="335585"/>
            <a:ext cx="7772400" cy="914400"/>
          </a:xfrm>
        </p:spPr>
        <p:txBody>
          <a:bodyPr/>
          <a:lstStyle/>
          <a:p>
            <a:r>
              <a:rPr lang="en-US" dirty="0" smtClean="0"/>
              <a:t>Making Money Requires Ads or higher prices</a:t>
            </a:r>
            <a:endParaRPr lang="en-US" dirty="0"/>
          </a:p>
        </p:txBody>
      </p:sp>
      <p:sp>
        <p:nvSpPr>
          <p:cNvPr id="3" name="Content Placeholder 2"/>
          <p:cNvSpPr>
            <a:spLocks noGrp="1"/>
          </p:cNvSpPr>
          <p:nvPr>
            <p:ph sz="half" idx="1"/>
          </p:nvPr>
        </p:nvSpPr>
        <p:spPr>
          <a:xfrm>
            <a:off x="86989" y="1352551"/>
            <a:ext cx="3733800" cy="3352800"/>
          </a:xfrm>
        </p:spPr>
        <p:txBody>
          <a:bodyPr/>
          <a:lstStyle/>
          <a:p>
            <a:r>
              <a:rPr lang="en-US" dirty="0" smtClean="0"/>
              <a:t>YouTube Subscription Service</a:t>
            </a:r>
          </a:p>
          <a:p>
            <a:endParaRPr lang="en-US" dirty="0"/>
          </a:p>
          <a:p>
            <a:endParaRPr lang="en-US" dirty="0" smtClean="0"/>
          </a:p>
          <a:p>
            <a:r>
              <a:rPr lang="en-US" dirty="0" smtClean="0"/>
              <a:t>Hulu Commercial Free </a:t>
            </a:r>
            <a:r>
              <a:rPr lang="en-US" dirty="0"/>
              <a:t>S</a:t>
            </a:r>
            <a:r>
              <a:rPr lang="en-US" dirty="0" smtClean="0"/>
              <a:t>ubscription</a:t>
            </a:r>
          </a:p>
          <a:p>
            <a:endParaRPr lang="en-US" dirty="0"/>
          </a:p>
          <a:p>
            <a:endParaRPr lang="en-US" dirty="0" smtClean="0"/>
          </a:p>
          <a:p>
            <a:r>
              <a:rPr lang="en-US" dirty="0" smtClean="0"/>
              <a:t>AT&amp;T Internet Preferences Program</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http://www.statista.com/statistics/266249/advertising-revenue-of-google</a:t>
            </a:r>
            <a:r>
              <a:rPr lang="en-US" sz="1200" dirty="0" smtClean="0">
                <a:hlinkClick r:id="rId3"/>
              </a:rPr>
              <a:t>/</a:t>
            </a:r>
            <a:endParaRPr lang="en-US" sz="1200" dirty="0" smtClean="0"/>
          </a:p>
          <a:p>
            <a:pPr algn="r"/>
            <a:endParaRPr lang="en-US" sz="1200" dirty="0">
              <a:solidFill>
                <a:schemeClr val="tx1"/>
              </a:solidFill>
            </a:endParaRPr>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446288" y="752012"/>
            <a:ext cx="5580508" cy="3974865"/>
          </a:xfrm>
        </p:spPr>
      </p:pic>
    </p:spTree>
    <p:extLst>
      <p:ext uri="{BB962C8B-B14F-4D97-AF65-F5344CB8AC3E}">
        <p14:creationId xmlns:p14="http://schemas.microsoft.com/office/powerpoint/2010/main" val="24451398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4346890" cy="3352800"/>
          </a:xfrm>
        </p:spPr>
        <p:txBody>
          <a:bodyPr/>
          <a:lstStyle/>
          <a:p>
            <a:r>
              <a:rPr lang="en-US" dirty="0" smtClean="0"/>
              <a:t>Carriers use various methods to track users</a:t>
            </a:r>
          </a:p>
          <a:p>
            <a:endParaRPr lang="en-US" dirty="0"/>
          </a:p>
          <a:p>
            <a:r>
              <a:rPr lang="en-US" dirty="0" smtClean="0"/>
              <a:t>Necessary evil to keep prices low</a:t>
            </a:r>
          </a:p>
          <a:p>
            <a:endParaRPr lang="en-US" dirty="0"/>
          </a:p>
          <a:p>
            <a:r>
              <a:rPr lang="en-US" dirty="0" smtClean="0"/>
              <a:t>Will privacy turn into a premium service? </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Nicholas Muesch</a:t>
            </a:r>
            <a:endParaRPr lang="en-US" sz="1400" dirty="0">
              <a:solidFill>
                <a:schemeClr val="tx1"/>
              </a:solidFill>
              <a:latin typeface="+mj-lt"/>
            </a:endParaRPr>
          </a:p>
        </p:txBody>
      </p:sp>
      <p:sp>
        <p:nvSpPr>
          <p:cNvPr id="9" name="Content Placeholder 8"/>
          <p:cNvSpPr>
            <a:spLocks noGrp="1"/>
          </p:cNvSpPr>
          <p:nvPr>
            <p:ph sz="half" idx="2"/>
          </p:nvPr>
        </p:nvSpPr>
        <p:spPr/>
        <p:txBody>
          <a:bodyPr/>
          <a:lstStyle/>
          <a:p>
            <a:endParaRPr lang="en-US"/>
          </a:p>
        </p:txBody>
      </p:sp>
    </p:spTree>
    <p:extLst>
      <p:ext uri="{BB962C8B-B14F-4D97-AF65-F5344CB8AC3E}">
        <p14:creationId xmlns:p14="http://schemas.microsoft.com/office/powerpoint/2010/main" val="431042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We need </a:t>
            </a:r>
            <a:r>
              <a:rPr lang="en-US" dirty="0" smtClean="0"/>
              <a:t>to schedule Groups present days</a:t>
            </a:r>
            <a:r>
              <a:rPr lang="en-US" dirty="0" smtClean="0"/>
              <a:t>. </a:t>
            </a:r>
          </a:p>
          <a:p>
            <a:r>
              <a:rPr lang="en-US" dirty="0" smtClean="0"/>
              <a:t>Send your group web site URL and choice of day via email.</a:t>
            </a:r>
            <a:endParaRPr lang="en-US" dirty="0"/>
          </a:p>
          <a:p>
            <a:r>
              <a:rPr lang="en-US" dirty="0" smtClean="0"/>
              <a:t>Address </a:t>
            </a:r>
            <a:r>
              <a:rPr lang="en-US" dirty="0" smtClean="0"/>
              <a:t>email </a:t>
            </a:r>
            <a:r>
              <a:rPr lang="en-US" dirty="0"/>
              <a:t>to </a:t>
            </a:r>
            <a:r>
              <a:rPr lang="en-US" dirty="0" smtClean="0"/>
              <a:t>entire course staff for </a:t>
            </a:r>
            <a:r>
              <a:rPr lang="en-US" dirty="0"/>
              <a:t>quickest response time</a:t>
            </a:r>
          </a:p>
          <a:p>
            <a:r>
              <a:rPr lang="en-US" dirty="0"/>
              <a:t>Presentations are due 24 hours before class</a:t>
            </a:r>
          </a:p>
          <a:p>
            <a:r>
              <a:rPr lang="en-US" dirty="0"/>
              <a:t>Use Presentation Guidelines on course web </a:t>
            </a:r>
            <a:r>
              <a:rPr lang="en-US" dirty="0" smtClean="0"/>
              <a:t>site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[1] Rodriguez, </a:t>
            </a:r>
            <a:r>
              <a:rPr lang="en-US" dirty="0" err="1" smtClean="0"/>
              <a:t>Sundaresan</a:t>
            </a:r>
            <a:r>
              <a:rPr lang="en-US" dirty="0" smtClean="0"/>
              <a:t>, </a:t>
            </a:r>
            <a:r>
              <a:rPr lang="en-US" dirty="0" err="1" smtClean="0"/>
              <a:t>Kreibich</a:t>
            </a:r>
            <a:r>
              <a:rPr lang="en-US" dirty="0" smtClean="0"/>
              <a:t>, “Header Enrichment or ISP Enrichment? Emerging Privacy Threats in Mobile Networks”,  </a:t>
            </a:r>
            <a:r>
              <a:rPr lang="en-US" dirty="0">
                <a:hlinkClick r:id="rId3"/>
              </a:rPr>
              <a:t>http://</a:t>
            </a:r>
            <a:r>
              <a:rPr lang="en-US" dirty="0" smtClean="0">
                <a:hlinkClick r:id="rId3"/>
              </a:rPr>
              <a:t>sigcomm2015.org/pdf/papers/hotmiddlebox/p25.pdf</a:t>
            </a:r>
            <a:endParaRPr lang="en-US" dirty="0" smtClean="0"/>
          </a:p>
          <a:p>
            <a:pPr marL="0" indent="0">
              <a:buNone/>
            </a:pPr>
            <a:r>
              <a:rPr lang="en-US" dirty="0" smtClean="0"/>
              <a:t>[2</a:t>
            </a:r>
            <a:r>
              <a:rPr lang="en-US" dirty="0"/>
              <a:t>] </a:t>
            </a:r>
            <a:r>
              <a:rPr lang="en-US" dirty="0" smtClean="0"/>
              <a:t>Lutz, Zachary, “Carrier IQ: What it is, what it isn’t, and what you need to know</a:t>
            </a:r>
            <a:r>
              <a:rPr lang="en-US" dirty="0" smtClean="0">
                <a:hlinkClick r:id="rId4"/>
              </a:rPr>
              <a:t>”, http</a:t>
            </a:r>
            <a:r>
              <a:rPr lang="en-US" dirty="0">
                <a:hlinkClick r:id="rId4"/>
              </a:rPr>
              <a:t>://www.engadget.com/2011/12/01/carrier-iq-what-it-is-what-it-isnt-and-what-you-need-to</a:t>
            </a:r>
            <a:r>
              <a:rPr lang="en-US" dirty="0" smtClean="0">
                <a:hlinkClick r:id="rId4"/>
              </a:rPr>
              <a:t>/</a:t>
            </a:r>
            <a:r>
              <a:rPr lang="en-US" dirty="0" smtClean="0"/>
              <a:t> </a:t>
            </a:r>
            <a:r>
              <a:rPr lang="en-US" dirty="0"/>
              <a:t>(9/12/15)</a:t>
            </a:r>
            <a:endParaRPr lang="en-US" dirty="0" smtClean="0"/>
          </a:p>
          <a:p>
            <a:pPr marL="0" indent="0">
              <a:buNone/>
            </a:pPr>
            <a:r>
              <a:rPr lang="en-US" dirty="0" smtClean="0"/>
              <a:t>[</a:t>
            </a:r>
            <a:r>
              <a:rPr lang="en-US" dirty="0"/>
              <a:t>3</a:t>
            </a:r>
            <a:r>
              <a:rPr lang="en-US" dirty="0" smtClean="0"/>
              <a:t>] </a:t>
            </a:r>
            <a:r>
              <a:rPr lang="en-US" dirty="0" err="1" smtClean="0"/>
              <a:t>Farooqui</a:t>
            </a:r>
            <a:r>
              <a:rPr lang="en-US" dirty="0" smtClean="0"/>
              <a:t>, Adnan, “Ad-Free YouTube Subscription Service Reportedly Coming Soon” </a:t>
            </a:r>
            <a:r>
              <a:rPr lang="en-US" dirty="0">
                <a:hlinkClick r:id="rId5"/>
              </a:rPr>
              <a:t>http://www.ubergizmo.com/2015/08/ad-free-youtube-subscription-service-reportedly-coming-soon</a:t>
            </a:r>
            <a:r>
              <a:rPr lang="en-US" dirty="0" smtClean="0">
                <a:hlinkClick r:id="rId5"/>
              </a:rPr>
              <a:t>/</a:t>
            </a:r>
            <a:r>
              <a:rPr lang="en-US" dirty="0" smtClean="0"/>
              <a:t> (9/11/15)</a:t>
            </a:r>
          </a:p>
          <a:p>
            <a:pPr marL="0" indent="0">
              <a:buNone/>
            </a:pPr>
            <a:r>
              <a:rPr lang="en-US" dirty="0" smtClean="0"/>
              <a:t>[4] </a:t>
            </a:r>
            <a:r>
              <a:rPr lang="en-US" dirty="0" err="1" smtClean="0"/>
              <a:t>Auerbach</a:t>
            </a:r>
            <a:r>
              <a:rPr lang="en-US" dirty="0" smtClean="0"/>
              <a:t>, David, “Privacy is becoming a Premium Service”, </a:t>
            </a:r>
            <a:r>
              <a:rPr lang="en-US" dirty="0" smtClean="0">
                <a:hlinkClick r:id="rId6"/>
              </a:rPr>
              <a:t>http</a:t>
            </a:r>
            <a:r>
              <a:rPr lang="en-US" dirty="0">
                <a:hlinkClick r:id="rId6"/>
              </a:rPr>
              <a:t>://</a:t>
            </a:r>
            <a:r>
              <a:rPr lang="en-US" dirty="0" smtClean="0">
                <a:hlinkClick r:id="rId6"/>
              </a:rPr>
              <a:t>www.slate.com/articles/technology/bitwise/2015/03/at_t_gigapower_the_company_wants_you_to_pay_it_not_to_sell_your_data.html</a:t>
            </a:r>
            <a:r>
              <a:rPr lang="en-US" dirty="0"/>
              <a:t> (9/13/15)</a:t>
            </a:r>
            <a:endParaRPr lang="en-US" dirty="0" smtClean="0"/>
          </a:p>
          <a:p>
            <a:pPr marL="0" indent="0">
              <a:buNone/>
            </a:pPr>
            <a:r>
              <a:rPr lang="en-US" dirty="0" smtClean="0"/>
              <a:t>[5</a:t>
            </a:r>
            <a:r>
              <a:rPr lang="en-US" dirty="0"/>
              <a:t>] </a:t>
            </a:r>
            <a:r>
              <a:rPr lang="en-US" dirty="0">
                <a:hlinkClick r:id="rId7"/>
              </a:rPr>
              <a:t>http://</a:t>
            </a:r>
            <a:r>
              <a:rPr lang="en-US" dirty="0" smtClean="0">
                <a:hlinkClick r:id="rId7"/>
              </a:rPr>
              <a:t>www.hulu.com/nocommercials</a:t>
            </a:r>
            <a:r>
              <a:rPr lang="en-US" dirty="0" smtClean="0"/>
              <a:t> (9/14/15)</a:t>
            </a:r>
          </a:p>
          <a:p>
            <a:pPr marL="0" indent="0">
              <a:buNone/>
            </a:pPr>
            <a:r>
              <a:rPr lang="en-US" dirty="0" smtClean="0"/>
              <a:t>[6] </a:t>
            </a:r>
            <a:r>
              <a:rPr lang="en-US" dirty="0" err="1" smtClean="0"/>
              <a:t>Graziano</a:t>
            </a:r>
            <a:r>
              <a:rPr lang="en-US" dirty="0" smtClean="0"/>
              <a:t>, Dave, “How o opt out of Verizon’s ‘</a:t>
            </a:r>
            <a:r>
              <a:rPr lang="en-US" dirty="0" err="1" smtClean="0"/>
              <a:t>supercookie</a:t>
            </a:r>
            <a:r>
              <a:rPr lang="en-US" dirty="0" smtClean="0"/>
              <a:t>’ tracking program”, </a:t>
            </a:r>
            <a:r>
              <a:rPr lang="en-US" dirty="0" smtClean="0">
                <a:hlinkClick r:id="rId8"/>
              </a:rPr>
              <a:t>http</a:t>
            </a:r>
            <a:r>
              <a:rPr lang="en-US" dirty="0">
                <a:hlinkClick r:id="rId8"/>
              </a:rPr>
              <a:t>://www.cnet.com/how-to/how-to-opt-out-of-verizon-supercookie-tracking-program</a:t>
            </a:r>
            <a:r>
              <a:rPr lang="en-US" dirty="0" smtClean="0">
                <a:hlinkClick r:id="rId8"/>
              </a:rPr>
              <a:t>/</a:t>
            </a:r>
            <a:r>
              <a:rPr lang="en-US" dirty="0" smtClean="0"/>
              <a:t> </a:t>
            </a:r>
            <a:r>
              <a:rPr lang="en-US" dirty="0"/>
              <a:t>(9/12/15)</a:t>
            </a:r>
            <a:endParaRPr lang="en-US" dirty="0" smtClean="0">
              <a:hlinkClick r:id="rId8"/>
            </a:endParaRPr>
          </a:p>
          <a:p>
            <a:pPr marL="0" indent="0">
              <a:buNone/>
            </a:pPr>
            <a:r>
              <a:rPr lang="en-US" dirty="0"/>
              <a:t>[7</a:t>
            </a:r>
            <a:r>
              <a:rPr lang="en-US" dirty="0" smtClean="0"/>
              <a:t>] </a:t>
            </a:r>
            <a:r>
              <a:rPr lang="en-US" dirty="0" err="1" smtClean="0"/>
              <a:t>Brodkin</a:t>
            </a:r>
            <a:r>
              <a:rPr lang="en-US" dirty="0" smtClean="0"/>
              <a:t>, Jon, “AT&amp;T’s plan to watch your Web browsing—and what you can do about it”, </a:t>
            </a:r>
            <a:r>
              <a:rPr lang="en-US" dirty="0" smtClean="0">
                <a:hlinkClick r:id="rId9"/>
              </a:rPr>
              <a:t>http</a:t>
            </a:r>
            <a:r>
              <a:rPr lang="en-US" dirty="0">
                <a:hlinkClick r:id="rId9"/>
              </a:rPr>
              <a:t>://arstechnica.com/information-technology/2015/03/atts-plan-to-watch-your-web-browsing-and-what-you-can-do-about-it</a:t>
            </a:r>
            <a:r>
              <a:rPr lang="en-US" dirty="0" smtClean="0">
                <a:hlinkClick r:id="rId9"/>
              </a:rPr>
              <a:t>/</a:t>
            </a:r>
            <a:r>
              <a:rPr lang="en-US" dirty="0" smtClean="0"/>
              <a:t> </a:t>
            </a:r>
            <a:r>
              <a:rPr lang="en-US" dirty="0"/>
              <a:t>(9/12/15)</a:t>
            </a:r>
          </a:p>
          <a:p>
            <a:pPr marL="0" indent="0">
              <a:buNone/>
            </a:pPr>
            <a:r>
              <a:rPr lang="en-US" dirty="0" smtClean="0"/>
              <a:t> [</a:t>
            </a:r>
            <a:r>
              <a:rPr lang="en-US" dirty="0"/>
              <a:t>8</a:t>
            </a:r>
            <a:r>
              <a:rPr lang="en-US" dirty="0" smtClean="0"/>
              <a:t>] </a:t>
            </a:r>
            <a:r>
              <a:rPr lang="en-US" dirty="0" err="1" smtClean="0"/>
              <a:t>Angwin</a:t>
            </a:r>
            <a:r>
              <a:rPr lang="en-US" dirty="0" smtClean="0"/>
              <a:t>, Julia and Larson, Jeff, “Somebody’s Already using </a:t>
            </a:r>
            <a:r>
              <a:rPr lang="en-US" dirty="0" err="1" smtClean="0"/>
              <a:t>verison’z</a:t>
            </a:r>
            <a:r>
              <a:rPr lang="en-US" dirty="0" smtClean="0"/>
              <a:t> ID to Track Users”,(</a:t>
            </a:r>
            <a:r>
              <a:rPr lang="en-US" dirty="0" smtClean="0">
                <a:hlinkClick r:id="rId10"/>
              </a:rPr>
              <a:t>http</a:t>
            </a:r>
            <a:r>
              <a:rPr lang="en-US" dirty="0">
                <a:hlinkClick r:id="rId10"/>
              </a:rPr>
              <a:t>://</a:t>
            </a:r>
            <a:r>
              <a:rPr lang="en-US" dirty="0" smtClean="0">
                <a:hlinkClick r:id="rId10"/>
              </a:rPr>
              <a:t>www.propublica.org/article/somebodys-already-using-verizons-id-to-track-users</a:t>
            </a:r>
            <a:r>
              <a:rPr lang="en-US" dirty="0"/>
              <a:t> 9/11/2015)</a:t>
            </a:r>
            <a:endParaRPr lang="en-US" dirty="0" smtClean="0"/>
          </a:p>
          <a:p>
            <a:pPr marL="0" indent="0">
              <a:buNone/>
            </a:pPr>
            <a:r>
              <a:rPr lang="en-US" dirty="0"/>
              <a:t>[9</a:t>
            </a:r>
            <a:r>
              <a:rPr lang="en-US" dirty="0" smtClean="0"/>
              <a:t>] Carrier IQ, “Understanding Carrier IQ Technology”, </a:t>
            </a:r>
            <a:r>
              <a:rPr lang="en-US" dirty="0" smtClean="0">
                <a:hlinkClick r:id="rId11"/>
              </a:rPr>
              <a:t>http</a:t>
            </a:r>
            <a:r>
              <a:rPr lang="en-US" dirty="0">
                <a:hlinkClick r:id="rId11"/>
              </a:rPr>
              <a:t>://</a:t>
            </a:r>
            <a:r>
              <a:rPr lang="en-US" dirty="0" smtClean="0">
                <a:hlinkClick r:id="rId11"/>
              </a:rPr>
              <a:t>www.franken.senate.gov/files/letter/111212_CarrierIQ_Attachment.pdf</a:t>
            </a:r>
            <a:r>
              <a:rPr lang="en-US" dirty="0"/>
              <a:t> (9/13/15</a:t>
            </a:r>
            <a:r>
              <a:rPr lang="en-US" dirty="0" smtClean="0"/>
              <a:t>)</a:t>
            </a:r>
          </a:p>
          <a:p>
            <a:pPr marL="0" indent="0">
              <a:buNone/>
            </a:pPr>
            <a:r>
              <a:rPr lang="en-US" dirty="0"/>
              <a:t>[10] </a:t>
            </a:r>
            <a:r>
              <a:rPr lang="en-US" dirty="0" smtClean="0"/>
              <a:t>Smith, Aaron, “U.S. Smartphone Use in 2015”, </a:t>
            </a:r>
            <a:r>
              <a:rPr lang="en-US" dirty="0" smtClean="0">
                <a:hlinkClick r:id="rId12"/>
              </a:rPr>
              <a:t>http</a:t>
            </a:r>
            <a:r>
              <a:rPr lang="en-US" dirty="0">
                <a:hlinkClick r:id="rId12"/>
              </a:rPr>
              <a:t>://www.pewinternet.org/2015/04/01/us-smartphone-use-in-2015</a:t>
            </a:r>
            <a:r>
              <a:rPr lang="en-US" dirty="0" smtClean="0">
                <a:hlinkClick r:id="rId12"/>
              </a:rPr>
              <a:t>/</a:t>
            </a:r>
            <a:r>
              <a:rPr lang="en-US" dirty="0" smtClean="0"/>
              <a:t> (9/14/15)</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Nicholas </a:t>
            </a:r>
            <a:r>
              <a:rPr lang="en-US" sz="1400" dirty="0" err="1"/>
              <a:t>Muesch</a:t>
            </a:r>
            <a:endParaRPr lang="en-US" sz="1400" dirty="0"/>
          </a:p>
        </p:txBody>
      </p:sp>
    </p:spTree>
    <p:extLst>
      <p:ext uri="{BB962C8B-B14F-4D97-AF65-F5344CB8AC3E}">
        <p14:creationId xmlns:p14="http://schemas.microsoft.com/office/powerpoint/2010/main" val="89041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Service &amp; Privacy Policies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Dennis Silva, Jr.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 [12]</a:t>
            </a:r>
            <a:endParaRPr lang="en-US" sz="1200" dirty="0">
              <a:solidFill>
                <a:schemeClr val="tx1"/>
              </a:solidFill>
            </a:endParaRPr>
          </a:p>
        </p:txBody>
      </p:sp>
      <p:sp>
        <p:nvSpPr>
          <p:cNvPr id="9" name="Content Placeholder 8"/>
          <p:cNvSpPr>
            <a:spLocks noGrp="1"/>
          </p:cNvSpPr>
          <p:nvPr>
            <p:ph sz="half" idx="2"/>
          </p:nvPr>
        </p:nvSpPr>
        <p:spPr>
          <a:xfrm>
            <a:off x="5097780" y="4033879"/>
            <a:ext cx="3733800" cy="418700"/>
          </a:xfrm>
        </p:spPr>
        <p:txBody>
          <a:bodyPr>
            <a:normAutofit/>
          </a:bodyPr>
          <a:lstStyle/>
          <a:p>
            <a:pPr marL="0" indent="0" algn="r">
              <a:buNone/>
            </a:pPr>
            <a:r>
              <a:rPr lang="en-US" dirty="0"/>
              <a:t>Source: </a:t>
            </a:r>
            <a:r>
              <a:rPr lang="en-US" dirty="0">
                <a:hlinkClick r:id="rId3"/>
              </a:rPr>
              <a:t>www.yingyingz.com</a:t>
            </a:r>
            <a:r>
              <a:rPr lang="en-US" dirty="0"/>
              <a:t> </a:t>
            </a:r>
            <a:r>
              <a:rPr lang="en-US" dirty="0" smtClean="0"/>
              <a:t>[12]</a:t>
            </a:r>
            <a:endParaRPr lang="en-US" dirty="0"/>
          </a:p>
        </p:txBody>
      </p:sp>
      <p:pic>
        <p:nvPicPr>
          <p:cNvPr id="10" name="Picture 9"/>
          <p:cNvPicPr>
            <a:picLocks noChangeAspect="1"/>
          </p:cNvPicPr>
          <p:nvPr/>
        </p:nvPicPr>
        <p:blipFill>
          <a:blip r:embed="rId4"/>
          <a:stretch>
            <a:fillRect/>
          </a:stretch>
        </p:blipFill>
        <p:spPr>
          <a:xfrm>
            <a:off x="4401622" y="1352551"/>
            <a:ext cx="4429958" cy="2657975"/>
          </a:xfrm>
          <a:prstGeom prst="rect">
            <a:avLst/>
          </a:prstGeom>
        </p:spPr>
      </p:pic>
      <p:sp>
        <p:nvSpPr>
          <p:cNvPr id="15" name="Content Placeholder 2"/>
          <p:cNvSpPr txBox="1">
            <a:spLocks/>
          </p:cNvSpPr>
          <p:nvPr/>
        </p:nvSpPr>
        <p:spPr>
          <a:xfrm>
            <a:off x="685800" y="1365791"/>
            <a:ext cx="3733800"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a:spcAft>
                <a:spcPts val="600"/>
              </a:spcAft>
            </a:pPr>
            <a:r>
              <a:rPr lang="en-US" dirty="0" smtClean="0"/>
              <a:t>ToS and Privacy Policies are separate entities [1]</a:t>
            </a:r>
          </a:p>
          <a:p>
            <a:pPr>
              <a:spcAft>
                <a:spcPts val="600"/>
              </a:spcAft>
            </a:pPr>
            <a:r>
              <a:rPr lang="en-US" dirty="0" smtClean="0"/>
              <a:t>Virtually all websites have </a:t>
            </a:r>
            <a:br>
              <a:rPr lang="en-US" dirty="0" smtClean="0"/>
            </a:br>
            <a:r>
              <a:rPr lang="en-US" dirty="0" smtClean="0"/>
              <a:t>some form of ToS [2]</a:t>
            </a:r>
          </a:p>
          <a:p>
            <a:pPr lvl="1">
              <a:spcAft>
                <a:spcPts val="600"/>
              </a:spcAft>
            </a:pPr>
            <a:r>
              <a:rPr lang="en-US" dirty="0" smtClean="0"/>
              <a:t>Clickwrap agreements</a:t>
            </a:r>
          </a:p>
          <a:p>
            <a:pPr lvl="1">
              <a:spcAft>
                <a:spcPts val="600"/>
              </a:spcAft>
            </a:pPr>
            <a:r>
              <a:rPr lang="en-US" dirty="0" smtClean="0"/>
              <a:t>Browsewrap agreements</a:t>
            </a:r>
          </a:p>
          <a:p>
            <a:pPr>
              <a:spcAft>
                <a:spcPts val="600"/>
              </a:spcAft>
            </a:pPr>
            <a:r>
              <a:rPr lang="en-US" dirty="0" smtClean="0"/>
              <a:t>Conclusion to Argue:</a:t>
            </a:r>
          </a:p>
          <a:p>
            <a:pPr lvl="1">
              <a:spcAft>
                <a:spcPts val="600"/>
              </a:spcAft>
            </a:pPr>
            <a:r>
              <a:rPr lang="en-US" dirty="0" smtClean="0"/>
              <a:t>ToS agreements are being abused </a:t>
            </a:r>
            <a:br>
              <a:rPr lang="en-US" dirty="0" smtClean="0"/>
            </a:br>
            <a:r>
              <a:rPr lang="en-US" dirty="0" smtClean="0"/>
              <a:t>by companies</a:t>
            </a:r>
          </a:p>
        </p:txBody>
      </p:sp>
    </p:spTree>
    <p:extLst>
      <p:ext uri="{BB962C8B-B14F-4D97-AF65-F5344CB8AC3E}">
        <p14:creationId xmlns:p14="http://schemas.microsoft.com/office/powerpoint/2010/main" val="175040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the Terms of Service</a:t>
            </a:r>
            <a:endParaRPr lang="en-US" dirty="0"/>
          </a:p>
        </p:txBody>
      </p:sp>
      <p:sp>
        <p:nvSpPr>
          <p:cNvPr id="3" name="Content Placeholder 2"/>
          <p:cNvSpPr>
            <a:spLocks noGrp="1"/>
          </p:cNvSpPr>
          <p:nvPr>
            <p:ph sz="half" idx="1"/>
          </p:nvPr>
        </p:nvSpPr>
        <p:spPr>
          <a:xfrm>
            <a:off x="610850" y="1352551"/>
            <a:ext cx="3661347" cy="3352800"/>
          </a:xfrm>
        </p:spPr>
        <p:txBody>
          <a:bodyPr>
            <a:normAutofit/>
          </a:bodyPr>
          <a:lstStyle/>
          <a:p>
            <a:r>
              <a:rPr lang="en-US" dirty="0" smtClean="0"/>
              <a:t>Legally Enforceable (mostly)</a:t>
            </a:r>
          </a:p>
          <a:p>
            <a:pPr marL="0" indent="0">
              <a:buNone/>
            </a:pPr>
            <a:r>
              <a:rPr lang="en-US" dirty="0"/>
              <a:t> </a:t>
            </a:r>
            <a:r>
              <a:rPr lang="en-US" dirty="0" smtClean="0"/>
              <a:t>   -  </a:t>
            </a:r>
            <a:r>
              <a:rPr lang="en-US" sz="1500" dirty="0" smtClean="0"/>
              <a:t>Clickwraps &gt; Browsewraps [3]</a:t>
            </a:r>
          </a:p>
          <a:p>
            <a:pPr lvl="1"/>
            <a:r>
              <a:rPr lang="en-US" dirty="0" smtClean="0"/>
              <a:t>Toysmart.com [4]</a:t>
            </a:r>
          </a:p>
          <a:p>
            <a:pPr lvl="1"/>
            <a:r>
              <a:rPr lang="en-US" dirty="0" smtClean="0"/>
              <a:t>GameStation [5]</a:t>
            </a:r>
          </a:p>
          <a:p>
            <a:pPr lvl="1"/>
            <a:endParaRPr lang="en-US" dirty="0" smtClean="0"/>
          </a:p>
          <a:p>
            <a:r>
              <a:rPr lang="en-US" dirty="0" smtClean="0"/>
              <a:t>Can be modified at </a:t>
            </a:r>
            <a:br>
              <a:rPr lang="en-US" dirty="0" smtClean="0"/>
            </a:br>
            <a:r>
              <a:rPr lang="en-US" dirty="0" smtClean="0"/>
              <a:t>company’s discretion</a:t>
            </a:r>
          </a:p>
          <a:p>
            <a:pPr lvl="1"/>
            <a:r>
              <a:rPr lang="en-US" dirty="0" smtClean="0"/>
              <a:t>AOL Phone-numbers [6]</a:t>
            </a:r>
          </a:p>
          <a:p>
            <a:pPr lvl="1"/>
            <a:r>
              <a:rPr lang="en-US" dirty="0" smtClean="0"/>
              <a:t>Facebook privacy defaults [7]</a:t>
            </a:r>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Dennis Silva, Jr.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[3] [4] [5] [6] [7]</a:t>
            </a:r>
            <a:endParaRPr lang="en-US" sz="1200" dirty="0">
              <a:solidFill>
                <a:schemeClr val="tx1"/>
              </a:solidFill>
            </a:endParaRPr>
          </a:p>
        </p:txBody>
      </p:sp>
      <p:sp>
        <p:nvSpPr>
          <p:cNvPr id="4" name="TextBox 3"/>
          <p:cNvSpPr txBox="1"/>
          <p:nvPr/>
        </p:nvSpPr>
        <p:spPr>
          <a:xfrm>
            <a:off x="4525610" y="1546669"/>
            <a:ext cx="3932590" cy="2419124"/>
          </a:xfrm>
          <a:prstGeom prst="rect">
            <a:avLst/>
          </a:prstGeom>
          <a:noFill/>
        </p:spPr>
        <p:txBody>
          <a:bodyPr wrap="square" rtlCol="0">
            <a:spAutoFit/>
          </a:bodyPr>
          <a:lstStyle/>
          <a:p>
            <a:pPr>
              <a:lnSpc>
                <a:spcPct val="90000"/>
              </a:lnSpc>
            </a:pPr>
            <a:r>
              <a:rPr lang="en-US" sz="2400" dirty="0" smtClean="0"/>
              <a:t>“By placing an order via this Web site […] you agree to grant us a non-transferable option to claim, for now and for ever more, your immortal soul.” </a:t>
            </a:r>
          </a:p>
          <a:p>
            <a:pPr algn="r">
              <a:lnSpc>
                <a:spcPct val="90000"/>
              </a:lnSpc>
            </a:pPr>
            <a:r>
              <a:rPr lang="en-US" sz="2400" dirty="0" smtClean="0"/>
              <a:t>- GameStation [5]</a:t>
            </a:r>
            <a:endParaRPr lang="en-US" sz="2400" dirty="0"/>
          </a:p>
        </p:txBody>
      </p:sp>
    </p:spTree>
    <p:extLst>
      <p:ext uri="{BB962C8B-B14F-4D97-AF65-F5344CB8AC3E}">
        <p14:creationId xmlns:p14="http://schemas.microsoft.com/office/powerpoint/2010/main" val="1494523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my information being USED?</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Dennis Silva, Jr.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[7] [8] [9] [10] [11] [14]</a:t>
            </a:r>
            <a:endParaRPr lang="en-US" sz="1200" dirty="0">
              <a:solidFill>
                <a:schemeClr val="tx1"/>
              </a:solidFill>
            </a:endParaRPr>
          </a:p>
        </p:txBody>
      </p:sp>
      <p:sp>
        <p:nvSpPr>
          <p:cNvPr id="9" name="Content Placeholder 8"/>
          <p:cNvSpPr>
            <a:spLocks noGrp="1"/>
          </p:cNvSpPr>
          <p:nvPr>
            <p:ph sz="half" idx="2"/>
          </p:nvPr>
        </p:nvSpPr>
        <p:spPr>
          <a:xfrm>
            <a:off x="4993870" y="4203239"/>
            <a:ext cx="3733800" cy="418700"/>
          </a:xfrm>
        </p:spPr>
        <p:txBody>
          <a:bodyPr>
            <a:normAutofit fontScale="92500"/>
          </a:bodyPr>
          <a:lstStyle/>
          <a:p>
            <a:pPr marL="0" indent="0" algn="r">
              <a:buNone/>
            </a:pPr>
            <a:r>
              <a:rPr lang="en-US" dirty="0"/>
              <a:t>Source: </a:t>
            </a:r>
            <a:r>
              <a:rPr lang="en-US" dirty="0" smtClean="0"/>
              <a:t>www.Instagram.com [8] [14]</a:t>
            </a:r>
            <a:endParaRPr lang="en-US" dirty="0"/>
          </a:p>
        </p:txBody>
      </p:sp>
      <p:pic>
        <p:nvPicPr>
          <p:cNvPr id="4" name="Picture 3"/>
          <p:cNvPicPr>
            <a:picLocks noChangeAspect="1"/>
          </p:cNvPicPr>
          <p:nvPr/>
        </p:nvPicPr>
        <p:blipFill>
          <a:blip r:embed="rId3"/>
          <a:stretch>
            <a:fillRect/>
          </a:stretch>
        </p:blipFill>
        <p:spPr>
          <a:xfrm>
            <a:off x="4104914" y="1159802"/>
            <a:ext cx="4508455" cy="1606974"/>
          </a:xfrm>
          <a:prstGeom prst="rect">
            <a:avLst/>
          </a:prstGeom>
        </p:spPr>
      </p:pic>
      <p:pic>
        <p:nvPicPr>
          <p:cNvPr id="11" name="Picture 10"/>
          <p:cNvPicPr>
            <a:picLocks noChangeAspect="1"/>
          </p:cNvPicPr>
          <p:nvPr/>
        </p:nvPicPr>
        <p:blipFill>
          <a:blip r:embed="rId4"/>
          <a:stretch>
            <a:fillRect/>
          </a:stretch>
        </p:blipFill>
        <p:spPr>
          <a:xfrm>
            <a:off x="4104914" y="2862713"/>
            <a:ext cx="4507960" cy="1319331"/>
          </a:xfrm>
          <a:prstGeom prst="rect">
            <a:avLst/>
          </a:prstGeom>
        </p:spPr>
      </p:pic>
      <p:sp>
        <p:nvSpPr>
          <p:cNvPr id="14" name="Content Placeholder 2"/>
          <p:cNvSpPr txBox="1">
            <a:spLocks/>
          </p:cNvSpPr>
          <p:nvPr/>
        </p:nvSpPr>
        <p:spPr>
          <a:xfrm>
            <a:off x="685800" y="1234453"/>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smtClean="0"/>
              <a:t>Intellectual Property [7] [8] [9]</a:t>
            </a:r>
          </a:p>
          <a:p>
            <a:pPr lvl="1"/>
            <a:r>
              <a:rPr lang="en-US" dirty="0" smtClean="0"/>
              <a:t>Broad copyright licensing</a:t>
            </a:r>
          </a:p>
          <a:p>
            <a:pPr lvl="1"/>
            <a:r>
              <a:rPr lang="en-US" dirty="0" smtClean="0"/>
              <a:t>Without warning removal</a:t>
            </a:r>
          </a:p>
          <a:p>
            <a:pPr lvl="1"/>
            <a:r>
              <a:rPr lang="en-US" dirty="0" smtClean="0"/>
              <a:t>Deleted does not mean deleted</a:t>
            </a:r>
            <a:br>
              <a:rPr lang="en-US" dirty="0" smtClean="0"/>
            </a:br>
            <a:endParaRPr lang="en-US" dirty="0" smtClean="0"/>
          </a:p>
          <a:p>
            <a:r>
              <a:rPr lang="en-US" dirty="0" smtClean="0"/>
              <a:t>Metadata [7] [10] [11]</a:t>
            </a:r>
          </a:p>
          <a:p>
            <a:pPr lvl="1"/>
            <a:r>
              <a:rPr lang="en-US" dirty="0" smtClean="0"/>
              <a:t>Track everything!</a:t>
            </a:r>
          </a:p>
          <a:p>
            <a:pPr lvl="1"/>
            <a:r>
              <a:rPr lang="en-US" dirty="0" smtClean="0"/>
              <a:t>True anonymity?</a:t>
            </a:r>
          </a:p>
          <a:p>
            <a:pPr lvl="1"/>
            <a:r>
              <a:rPr lang="en-US" dirty="0" smtClean="0"/>
              <a:t>3</a:t>
            </a:r>
            <a:r>
              <a:rPr lang="en-US" baseline="30000" dirty="0" smtClean="0"/>
              <a:t>rd</a:t>
            </a:r>
            <a:r>
              <a:rPr lang="en-US" dirty="0" smtClean="0"/>
              <a:t> party sharing</a:t>
            </a:r>
          </a:p>
        </p:txBody>
      </p:sp>
    </p:spTree>
    <p:extLst>
      <p:ext uri="{BB962C8B-B14F-4D97-AF65-F5344CB8AC3E}">
        <p14:creationId xmlns:p14="http://schemas.microsoft.com/office/powerpoint/2010/main" val="21870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685800" y="1352551"/>
            <a:ext cx="4066082" cy="3352800"/>
          </a:xfrm>
        </p:spPr>
        <p:txBody>
          <a:bodyPr/>
          <a:lstStyle/>
          <a:p>
            <a:pPr>
              <a:spcAft>
                <a:spcPts val="600"/>
              </a:spcAft>
            </a:pPr>
            <a:r>
              <a:rPr lang="en-US" dirty="0" smtClean="0"/>
              <a:t>Companies have the advantage </a:t>
            </a:r>
          </a:p>
          <a:p>
            <a:pPr>
              <a:spcAft>
                <a:spcPts val="600"/>
              </a:spcAft>
            </a:pPr>
            <a:r>
              <a:rPr lang="en-US" dirty="0" smtClean="0"/>
              <a:t>ToS agreements use vague wordings</a:t>
            </a:r>
          </a:p>
          <a:p>
            <a:pPr>
              <a:spcAft>
                <a:spcPts val="600"/>
              </a:spcAft>
            </a:pPr>
            <a:r>
              <a:rPr lang="en-US" dirty="0" smtClean="0"/>
              <a:t>Your data really isn’t yours</a:t>
            </a:r>
          </a:p>
          <a:p>
            <a:pPr>
              <a:spcAft>
                <a:spcPts val="600"/>
              </a:spcAft>
            </a:pPr>
            <a:r>
              <a:rPr lang="en-US" dirty="0" smtClean="0"/>
              <a:t>Utilize tosdr.org’s class rating system</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Dennis Silva, Jr.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[15]</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603899" y="1297876"/>
            <a:ext cx="4107180" cy="894129"/>
          </a:xfrm>
          <a:prstGeom prst="rect">
            <a:avLst/>
          </a:prstGeom>
        </p:spPr>
      </p:pic>
      <p:sp>
        <p:nvSpPr>
          <p:cNvPr id="15" name="Content Placeholder 8"/>
          <p:cNvSpPr>
            <a:spLocks noGrp="1"/>
          </p:cNvSpPr>
          <p:nvPr>
            <p:ph sz="half" idx="2"/>
          </p:nvPr>
        </p:nvSpPr>
        <p:spPr>
          <a:xfrm>
            <a:off x="5097780" y="4257753"/>
            <a:ext cx="3733800" cy="418700"/>
          </a:xfrm>
        </p:spPr>
        <p:txBody>
          <a:bodyPr/>
          <a:lstStyle/>
          <a:p>
            <a:pPr marL="0" indent="0" algn="r">
              <a:buNone/>
            </a:pPr>
            <a:r>
              <a:rPr lang="en-US" dirty="0"/>
              <a:t>Source: </a:t>
            </a:r>
            <a:r>
              <a:rPr lang="en-US" dirty="0" smtClean="0">
                <a:hlinkClick r:id="rId4"/>
              </a:rPr>
              <a:t>www.tosdr.org</a:t>
            </a:r>
            <a:r>
              <a:rPr lang="en-US" dirty="0" smtClean="0"/>
              <a:t> [15]</a:t>
            </a:r>
            <a:endParaRPr lang="en-US" dirty="0"/>
          </a:p>
        </p:txBody>
      </p:sp>
      <p:pic>
        <p:nvPicPr>
          <p:cNvPr id="4" name="Picture 3"/>
          <p:cNvPicPr>
            <a:picLocks noChangeAspect="1"/>
          </p:cNvPicPr>
          <p:nvPr/>
        </p:nvPicPr>
        <p:blipFill>
          <a:blip r:embed="rId5"/>
          <a:stretch>
            <a:fillRect/>
          </a:stretch>
        </p:blipFill>
        <p:spPr>
          <a:xfrm>
            <a:off x="4688963" y="2294438"/>
            <a:ext cx="1842931" cy="1860882"/>
          </a:xfrm>
          <a:prstGeom prst="rect">
            <a:avLst/>
          </a:prstGeom>
        </p:spPr>
      </p:pic>
      <p:pic>
        <p:nvPicPr>
          <p:cNvPr id="10" name="Picture 9"/>
          <p:cNvPicPr>
            <a:picLocks noChangeAspect="1"/>
          </p:cNvPicPr>
          <p:nvPr/>
        </p:nvPicPr>
        <p:blipFill>
          <a:blip r:embed="rId6"/>
          <a:stretch>
            <a:fillRect/>
          </a:stretch>
        </p:blipFill>
        <p:spPr>
          <a:xfrm>
            <a:off x="6605954" y="2295548"/>
            <a:ext cx="2019536" cy="1816130"/>
          </a:xfrm>
          <a:prstGeom prst="rect">
            <a:avLst/>
          </a:prstGeom>
        </p:spPr>
      </p:pic>
    </p:spTree>
    <p:extLst>
      <p:ext uri="{BB962C8B-B14F-4D97-AF65-F5344CB8AC3E}">
        <p14:creationId xmlns:p14="http://schemas.microsoft.com/office/powerpoint/2010/main" val="366382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Solove, Daniel J. &amp; </a:t>
            </a:r>
            <a:r>
              <a:rPr lang="en-US" dirty="0" err="1" smtClean="0"/>
              <a:t>Hartzog</a:t>
            </a:r>
            <a:r>
              <a:rPr lang="en-US" dirty="0" smtClean="0"/>
              <a:t>, Woodrow. </a:t>
            </a:r>
            <a:r>
              <a:rPr lang="en-US" i="1" dirty="0" smtClean="0"/>
              <a:t>THE FTC AND THE NEW COMMON LAW OF PRIVACY</a:t>
            </a:r>
            <a:r>
              <a:rPr lang="en-US" dirty="0" smtClean="0"/>
              <a:t>. </a:t>
            </a:r>
            <a:r>
              <a:rPr lang="en-US" dirty="0">
                <a:hlinkClick r:id="rId3"/>
              </a:rPr>
              <a:t>http://</a:t>
            </a:r>
            <a:r>
              <a:rPr lang="en-US" dirty="0" smtClean="0">
                <a:hlinkClick r:id="rId3"/>
              </a:rPr>
              <a:t>cyberlaw.stanford.edu/files/publication/files/SSRN-id2312913.pdf</a:t>
            </a:r>
            <a:r>
              <a:rPr lang="en-US" dirty="0" smtClean="0"/>
              <a:t> (9/12/15)</a:t>
            </a:r>
          </a:p>
          <a:p>
            <a:pPr marL="0" indent="0">
              <a:buNone/>
            </a:pPr>
            <a:r>
              <a:rPr lang="en-US" dirty="0" smtClean="0"/>
              <a:t>[2] Bayley, Ed. “The Clock That Bind: Ways Users ‘Agree’ to Online Terms </a:t>
            </a:r>
            <a:r>
              <a:rPr lang="en-US" dirty="0"/>
              <a:t>of Service.” </a:t>
            </a:r>
            <a:r>
              <a:rPr lang="en-US" dirty="0">
                <a:hlinkClick r:id="rId4"/>
              </a:rPr>
              <a:t>https://</a:t>
            </a:r>
            <a:r>
              <a:rPr lang="en-US" dirty="0" smtClean="0">
                <a:hlinkClick r:id="rId4"/>
              </a:rPr>
              <a:t>www.eff.org/wp/clicks-bind-ways-users-agree-online-terms-service</a:t>
            </a:r>
            <a:r>
              <a:rPr lang="en-US" dirty="0" smtClean="0"/>
              <a:t> (9/12/15)</a:t>
            </a:r>
          </a:p>
          <a:p>
            <a:pPr marL="0" indent="0">
              <a:buNone/>
            </a:pPr>
            <a:r>
              <a:rPr lang="en-US" dirty="0" smtClean="0"/>
              <a:t>[3] Organ, Shawn J. &amp; Corcoran, Mathew C. “Your Web Site’s ‘Terms of Use’ Are </a:t>
            </a:r>
            <a:r>
              <a:rPr lang="en-US" dirty="0"/>
              <a:t>They Enforceable?” </a:t>
            </a:r>
            <a:r>
              <a:rPr lang="en-US" dirty="0">
                <a:hlinkClick r:id="rId5"/>
              </a:rPr>
              <a:t>http://</a:t>
            </a:r>
            <a:r>
              <a:rPr lang="en-US" dirty="0" smtClean="0">
                <a:hlinkClick r:id="rId5"/>
              </a:rPr>
              <a:t>www.jonesday.com/files/Publication/97a326a1-0077-4fc9-ac81-e82c265d0c82/Presentation/PublicationAttachment/a882327c-e026-49bf-91fb-ee3f9ca21ac0/Terms%20of%20Use.pdf</a:t>
            </a:r>
            <a:r>
              <a:rPr lang="en-US" dirty="0" smtClean="0"/>
              <a:t> (9/12/15)</a:t>
            </a:r>
          </a:p>
          <a:p>
            <a:pPr marL="0" indent="0">
              <a:buNone/>
            </a:pPr>
            <a:r>
              <a:rPr lang="en-US" dirty="0" smtClean="0"/>
              <a:t>[4] Federal Trade Commission: “FTC Announces Settlement With Bankrupt Website, Toysmart.com, Regarding Alleged Privacy </a:t>
            </a:r>
            <a:r>
              <a:rPr lang="en-US" dirty="0"/>
              <a:t>Policy Violations.” </a:t>
            </a:r>
            <a:r>
              <a:rPr lang="en-US" dirty="0">
                <a:hlinkClick r:id="rId6"/>
              </a:rPr>
              <a:t>https://</a:t>
            </a:r>
            <a:r>
              <a:rPr lang="en-US" dirty="0" smtClean="0">
                <a:hlinkClick r:id="rId6"/>
              </a:rPr>
              <a:t>www.ftc.gov/news-events/press-releases/2000/07/ftc-announces-settlement-bankrupt-website-toysmartcom-regarding</a:t>
            </a:r>
            <a:r>
              <a:rPr lang="en-US" dirty="0" smtClean="0"/>
              <a:t> (9/12/15)</a:t>
            </a:r>
            <a:endParaRPr lang="en-US" dirty="0"/>
          </a:p>
          <a:p>
            <a:pPr marL="0" indent="0">
              <a:buNone/>
            </a:pPr>
            <a:r>
              <a:rPr lang="en-US" dirty="0" smtClean="0"/>
              <a:t> [5] CNET: “Online game shoppers duped into </a:t>
            </a:r>
            <a:r>
              <a:rPr lang="en-US" dirty="0"/>
              <a:t>selling souls.” </a:t>
            </a:r>
            <a:r>
              <a:rPr lang="en-US" dirty="0">
                <a:hlinkClick r:id="rId7"/>
              </a:rPr>
              <a:t>http://www.cnet.com/news/online-game-shoppers-duped-into-selling-souls</a:t>
            </a:r>
            <a:r>
              <a:rPr lang="en-US" dirty="0" smtClean="0">
                <a:hlinkClick r:id="rId7"/>
              </a:rPr>
              <a:t>/</a:t>
            </a:r>
            <a:r>
              <a:rPr lang="en-US" dirty="0" smtClean="0"/>
              <a:t> (9/12/15)</a:t>
            </a:r>
          </a:p>
          <a:p>
            <a:pPr marL="0" indent="0">
              <a:buNone/>
            </a:pPr>
            <a:r>
              <a:rPr lang="en-US" dirty="0" smtClean="0"/>
              <a:t>[6] CNET: “AOL dumps new </a:t>
            </a:r>
            <a:r>
              <a:rPr lang="en-US" dirty="0"/>
              <a:t>member policy.” </a:t>
            </a:r>
            <a:r>
              <a:rPr lang="en-US" dirty="0">
                <a:hlinkClick r:id="rId8"/>
              </a:rPr>
              <a:t>http://</a:t>
            </a:r>
            <a:r>
              <a:rPr lang="en-US" dirty="0" smtClean="0">
                <a:hlinkClick r:id="rId8"/>
              </a:rPr>
              <a:t>archive.is/GPPzv</a:t>
            </a:r>
            <a:r>
              <a:rPr lang="en-US" dirty="0" smtClean="0"/>
              <a:t> (9/12/15)</a:t>
            </a:r>
          </a:p>
          <a:p>
            <a:pPr marL="0" indent="0">
              <a:buNone/>
            </a:pPr>
            <a:r>
              <a:rPr lang="en-US" dirty="0"/>
              <a:t>[7] Facebook: Statement of Rights and </a:t>
            </a:r>
            <a:r>
              <a:rPr lang="en-US" dirty="0" smtClean="0"/>
              <a:t>Responsibilities. </a:t>
            </a:r>
            <a:r>
              <a:rPr lang="en-US" dirty="0">
                <a:hlinkClick r:id="rId9"/>
              </a:rPr>
              <a:t>https://www.facebook.com/legal/terms</a:t>
            </a:r>
            <a:r>
              <a:rPr lang="en-US" dirty="0"/>
              <a:t> (9/12/15)</a:t>
            </a:r>
          </a:p>
          <a:p>
            <a:pPr marL="0" indent="0">
              <a:buNone/>
            </a:pPr>
            <a:endParaRPr lang="en-US" dirty="0" smtClean="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Dennis Silva, Jr.</a:t>
            </a:r>
            <a:endParaRPr lang="en-US" sz="1400" dirty="0">
              <a:solidFill>
                <a:schemeClr val="tx1"/>
              </a:solidFill>
              <a:latin typeface="+mj-lt"/>
            </a:endParaRPr>
          </a:p>
        </p:txBody>
      </p:sp>
    </p:spTree>
    <p:extLst>
      <p:ext uri="{BB962C8B-B14F-4D97-AF65-F5344CB8AC3E}">
        <p14:creationId xmlns:p14="http://schemas.microsoft.com/office/powerpoint/2010/main" val="4014513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[8] Instagram: </a:t>
            </a:r>
            <a:r>
              <a:rPr lang="en-US" dirty="0"/>
              <a:t>Terms of Use. </a:t>
            </a:r>
            <a:r>
              <a:rPr lang="en-US" dirty="0">
                <a:hlinkClick r:id="rId3"/>
              </a:rPr>
              <a:t>https://instagram.com/about/legal/terms</a:t>
            </a:r>
            <a:r>
              <a:rPr lang="en-US" dirty="0" smtClean="0">
                <a:hlinkClick r:id="rId3"/>
              </a:rPr>
              <a:t>/</a:t>
            </a:r>
            <a:r>
              <a:rPr lang="en-US" dirty="0" smtClean="0"/>
              <a:t> (9/12/15)</a:t>
            </a:r>
            <a:endParaRPr lang="en-US" dirty="0"/>
          </a:p>
          <a:p>
            <a:pPr marL="0" indent="0">
              <a:buNone/>
            </a:pPr>
            <a:r>
              <a:rPr lang="en-US" dirty="0" smtClean="0"/>
              <a:t> [</a:t>
            </a:r>
            <a:r>
              <a:rPr lang="en-US" dirty="0"/>
              <a:t>9</a:t>
            </a:r>
            <a:r>
              <a:rPr lang="en-US" dirty="0" smtClean="0"/>
              <a:t>] YouTube: Terms of Service. </a:t>
            </a:r>
            <a:r>
              <a:rPr lang="en-US" dirty="0">
                <a:hlinkClick r:id="rId4"/>
              </a:rPr>
              <a:t>https://</a:t>
            </a:r>
            <a:r>
              <a:rPr lang="en-US" dirty="0" smtClean="0">
                <a:hlinkClick r:id="rId4"/>
              </a:rPr>
              <a:t>www.youtube.com/static?template=terms</a:t>
            </a:r>
            <a:r>
              <a:rPr lang="en-US" dirty="0" smtClean="0"/>
              <a:t> (9/12/15)</a:t>
            </a:r>
          </a:p>
          <a:p>
            <a:pPr marL="0" indent="0">
              <a:buNone/>
            </a:pPr>
            <a:r>
              <a:rPr lang="en-US" dirty="0" smtClean="0"/>
              <a:t>[10] Google: Google Terms of Service. </a:t>
            </a:r>
            <a:r>
              <a:rPr lang="en-US" dirty="0">
                <a:hlinkClick r:id="rId5"/>
              </a:rPr>
              <a:t>http://www.google.com/intl/en/policies/terms</a:t>
            </a:r>
            <a:r>
              <a:rPr lang="en-US" dirty="0" smtClean="0">
                <a:hlinkClick r:id="rId5"/>
              </a:rPr>
              <a:t>/</a:t>
            </a:r>
            <a:r>
              <a:rPr lang="en-US" dirty="0" smtClean="0"/>
              <a:t> (9/12/15)</a:t>
            </a:r>
          </a:p>
          <a:p>
            <a:pPr marL="0" indent="0">
              <a:buNone/>
            </a:pPr>
            <a:r>
              <a:rPr lang="en-US" dirty="0" smtClean="0"/>
              <a:t>[11] Amazon</a:t>
            </a:r>
            <a:r>
              <a:rPr lang="en-US" dirty="0"/>
              <a:t>: Conditions of Use. </a:t>
            </a:r>
            <a:r>
              <a:rPr lang="en-US" dirty="0">
                <a:hlinkClick r:id="rId6"/>
              </a:rPr>
              <a:t>http://</a:t>
            </a:r>
            <a:r>
              <a:rPr lang="en-US" dirty="0" smtClean="0">
                <a:hlinkClick r:id="rId6"/>
              </a:rPr>
              <a:t>www.amazon.com/gp/help/customer/display.html?ie=UTF8&amp;nodeId=508088</a:t>
            </a:r>
            <a:r>
              <a:rPr lang="en-US" dirty="0" smtClean="0"/>
              <a:t> (9/12/15)</a:t>
            </a:r>
            <a:endParaRPr lang="en-US" dirty="0"/>
          </a:p>
          <a:p>
            <a:pPr marL="0" indent="0">
              <a:buNone/>
            </a:pPr>
            <a:r>
              <a:rPr lang="en-US" dirty="0" smtClean="0"/>
              <a:t>[12] </a:t>
            </a:r>
            <a:r>
              <a:rPr lang="en-US" dirty="0" err="1" smtClean="0"/>
              <a:t>yingying</a:t>
            </a:r>
            <a:r>
              <a:rPr lang="en-US" dirty="0" smtClean="0"/>
              <a:t>: Terms-of-Service. Image. </a:t>
            </a:r>
            <a:r>
              <a:rPr lang="en-US" dirty="0">
                <a:hlinkClick r:id="rId7"/>
              </a:rPr>
              <a:t>http://</a:t>
            </a:r>
            <a:r>
              <a:rPr lang="en-US" dirty="0" smtClean="0">
                <a:hlinkClick r:id="rId7"/>
              </a:rPr>
              <a:t>www.yingyingz.com/wp-content/uploads/2011/09/Terms-of-Services.jpg</a:t>
            </a:r>
            <a:r>
              <a:rPr lang="en-US" dirty="0" smtClean="0"/>
              <a:t> (9/13/15)</a:t>
            </a:r>
          </a:p>
          <a:p>
            <a:pPr marL="0" indent="0">
              <a:buNone/>
            </a:pPr>
            <a:r>
              <a:rPr lang="en-US" dirty="0" smtClean="0"/>
              <a:t>[13] McKeon, Matt. “The Evolution of Privacy on Facebook.” May 2010. </a:t>
            </a:r>
            <a:r>
              <a:rPr lang="en-US" dirty="0">
                <a:hlinkClick r:id="rId8"/>
              </a:rPr>
              <a:t>http://mattmckeon.com/facebook-privacy</a:t>
            </a:r>
            <a:r>
              <a:rPr lang="en-US" dirty="0" smtClean="0">
                <a:hlinkClick r:id="rId8"/>
              </a:rPr>
              <a:t>/</a:t>
            </a:r>
            <a:r>
              <a:rPr lang="en-US" dirty="0" smtClean="0"/>
              <a:t> (9/13/15)</a:t>
            </a:r>
          </a:p>
          <a:p>
            <a:pPr marL="0" indent="0">
              <a:buNone/>
            </a:pPr>
            <a:r>
              <a:rPr lang="en-US" dirty="0" smtClean="0"/>
              <a:t>[14] Instagram: Terms of Use (Prior to January 19, </a:t>
            </a:r>
            <a:r>
              <a:rPr lang="en-US" dirty="0"/>
              <a:t>2013). </a:t>
            </a:r>
            <a:r>
              <a:rPr lang="en-US" dirty="0">
                <a:hlinkClick r:id="rId9"/>
              </a:rPr>
              <a:t>https://instagram.com/about/legal/terms/before-january-19-2013</a:t>
            </a:r>
            <a:r>
              <a:rPr lang="en-US" dirty="0" smtClean="0">
                <a:hlinkClick r:id="rId9"/>
              </a:rPr>
              <a:t>/</a:t>
            </a:r>
            <a:r>
              <a:rPr lang="en-US" dirty="0" smtClean="0"/>
              <a:t> (9/12/15)</a:t>
            </a:r>
          </a:p>
          <a:p>
            <a:pPr marL="0" indent="0">
              <a:buNone/>
            </a:pPr>
            <a:r>
              <a:rPr lang="en-US" dirty="0" smtClean="0"/>
              <a:t>[15] Terms of </a:t>
            </a:r>
            <a:r>
              <a:rPr lang="en-US" dirty="0"/>
              <a:t>Service Didn’t Read. </a:t>
            </a:r>
            <a:r>
              <a:rPr lang="en-US" dirty="0">
                <a:hlinkClick r:id="rId10"/>
              </a:rPr>
              <a:t>https://tosdr.org</a:t>
            </a:r>
            <a:r>
              <a:rPr lang="en-US" dirty="0" smtClean="0">
                <a:hlinkClick r:id="rId10"/>
              </a:rPr>
              <a:t>/</a:t>
            </a:r>
            <a:r>
              <a:rPr lang="en-US" dirty="0" smtClean="0"/>
              <a:t> (9/12/15)</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Dennis Silva, Jr.</a:t>
            </a:r>
            <a:endParaRPr lang="en-US" sz="1400" dirty="0">
              <a:solidFill>
                <a:schemeClr val="tx1"/>
              </a:solidFill>
              <a:latin typeface="+mj-lt"/>
            </a:endParaRPr>
          </a:p>
        </p:txBody>
      </p:sp>
    </p:spTree>
    <p:extLst>
      <p:ext uri="{BB962C8B-B14F-4D97-AF65-F5344CB8AC3E}">
        <p14:creationId xmlns:p14="http://schemas.microsoft.com/office/powerpoint/2010/main" val="317733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231 Moral capitol – 1984?</a:t>
            </a:r>
          </a:p>
          <a:p>
            <a:r>
              <a:rPr lang="en-US" dirty="0" smtClean="0"/>
              <a:t>pp. 237 “…privacy…in their own homes…” != nanny to expect privacy “…when… insides </a:t>
            </a:r>
            <a:r>
              <a:rPr lang="en-US" dirty="0" err="1" smtClean="0"/>
              <a:t>Sullivans</a:t>
            </a:r>
            <a:r>
              <a:rPr lang="en-US" dirty="0" smtClean="0"/>
              <a:t> home.</a:t>
            </a:r>
          </a:p>
          <a:p>
            <a:r>
              <a:rPr lang="en-US" dirty="0" smtClean="0"/>
              <a:t>pp. 245 Web Browsers put cookies on on your hard drive, not Web Servers.</a:t>
            </a:r>
          </a:p>
          <a:p>
            <a:r>
              <a:rPr lang="en-US" dirty="0" smtClean="0"/>
              <a:t>pp. 249 why is assumption flawed?</a:t>
            </a:r>
          </a:p>
        </p:txBody>
      </p:sp>
      <p:sp>
        <p:nvSpPr>
          <p:cNvPr id="11" name="Content Placeholder 10"/>
          <p:cNvSpPr>
            <a:spLocks noGrp="1"/>
          </p:cNvSpPr>
          <p:nvPr>
            <p:ph sz="half" idx="2"/>
          </p:nvPr>
        </p:nvSpPr>
        <p:spPr/>
        <p:txBody>
          <a:bodyPr>
            <a:normAutofit/>
          </a:bodyPr>
          <a:lstStyle/>
          <a:p>
            <a:r>
              <a:rPr lang="en-US" dirty="0"/>
              <a:t>pp. 251 Are call records really a “social network”?</a:t>
            </a:r>
          </a:p>
          <a:p>
            <a:r>
              <a:rPr lang="en-US" dirty="0" smtClean="0"/>
              <a:t>pp</a:t>
            </a:r>
            <a:r>
              <a:rPr lang="en-US" dirty="0"/>
              <a:t>. 255 Why does Apple not enforce policy of asking permission in the API?</a:t>
            </a:r>
          </a:p>
          <a:p>
            <a:r>
              <a:rPr lang="en-US" dirty="0" smtClean="0"/>
              <a:t>pp. 256 5. 2003 is a while ago.</a:t>
            </a:r>
          </a:p>
          <a:p>
            <a:r>
              <a:rPr lang="en-US" dirty="0" smtClean="0"/>
              <a:t>pp. 267 Does not answer first question.</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a:t>One acceptable approach is to show the argument in the book for the position opposite to your conclusion is a weak argument.</a:t>
            </a:r>
          </a:p>
          <a:p>
            <a:pPr lvl="1"/>
            <a:r>
              <a:rPr lang="en-US" dirty="0"/>
              <a:t>Feel 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ads</a:t>
            </a:r>
            <a:endParaRPr lang="en-US" dirty="0"/>
          </a:p>
        </p:txBody>
      </p:sp>
      <p:sp>
        <p:nvSpPr>
          <p:cNvPr id="3" name="Content Placeholder 2"/>
          <p:cNvSpPr>
            <a:spLocks noGrp="1"/>
          </p:cNvSpPr>
          <p:nvPr>
            <p:ph sz="half" idx="1"/>
          </p:nvPr>
        </p:nvSpPr>
        <p:spPr>
          <a:xfrm>
            <a:off x="685800" y="1352551"/>
            <a:ext cx="2528861" cy="3352800"/>
          </a:xfrm>
        </p:spPr>
        <p:txBody>
          <a:bodyPr/>
          <a:lstStyle/>
          <a:p>
            <a:r>
              <a:rPr lang="en-US" dirty="0" smtClean="0"/>
              <a:t>Targeted advertising displays ads based on a user’s interest</a:t>
            </a:r>
          </a:p>
          <a:p>
            <a:r>
              <a:rPr lang="en-US" dirty="0" smtClean="0"/>
              <a:t>Ad networks partner with websites to collect information</a:t>
            </a:r>
          </a:p>
          <a:p>
            <a:r>
              <a:rPr lang="en-US" dirty="0" smtClean="0"/>
              <a:t>Ads can be placed based on the content of a page</a:t>
            </a:r>
          </a:p>
          <a:p>
            <a:r>
              <a:rPr lang="en-US" dirty="0" smtClean="0"/>
              <a:t>Some ad software can track users anywhere</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Robyn Domanico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a:t>
            </a:r>
            <a:r>
              <a:rPr lang="en-US" sz="1200" dirty="0" err="1" smtClean="0">
                <a:solidFill>
                  <a:schemeClr val="tx1"/>
                </a:solidFill>
              </a:rPr>
              <a:t>Beales</a:t>
            </a:r>
            <a:r>
              <a:rPr lang="en-US" sz="1200" dirty="0" smtClean="0">
                <a:solidFill>
                  <a:schemeClr val="tx1"/>
                </a:solidFill>
              </a:rPr>
              <a:t>, 2010),(Deschene, 2008)</a:t>
            </a:r>
            <a:endParaRPr lang="en-US" sz="1200" dirty="0">
              <a:solidFill>
                <a:schemeClr val="tx1"/>
              </a:solidFill>
            </a:endParaRPr>
          </a:p>
        </p:txBody>
      </p:sp>
      <p:pic>
        <p:nvPicPr>
          <p:cNvPr id="1026" name="Picture 2" descr="http://www.onlinemarketingdenver.net/wp-content/uploads/2011/04/Endemic.jpg"/>
          <p:cNvPicPr>
            <a:picLocks noChangeAspect="1" noChangeArrowheads="1"/>
          </p:cNvPicPr>
          <p:nvPr/>
        </p:nvPicPr>
        <p:blipFill rotWithShape="1">
          <a:blip r:embed="rId3">
            <a:extLst>
              <a:ext uri="{28A0092B-C50C-407E-A947-70E740481C1C}">
                <a14:useLocalDpi xmlns:a14="http://schemas.microsoft.com/office/drawing/2010/main" val="0"/>
              </a:ext>
            </a:extLst>
          </a:blip>
          <a:srcRect t="31381" r="4298"/>
          <a:stretch/>
        </p:blipFill>
        <p:spPr bwMode="auto">
          <a:xfrm>
            <a:off x="3214661" y="938216"/>
            <a:ext cx="5812135" cy="33423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99073" y="4363719"/>
            <a:ext cx="3709442" cy="341632"/>
          </a:xfrm>
          <a:prstGeom prst="rect">
            <a:avLst/>
          </a:prstGeom>
          <a:noFill/>
        </p:spPr>
        <p:txBody>
          <a:bodyPr wrap="square" rtlCol="0">
            <a:spAutoFit/>
          </a:bodyPr>
          <a:lstStyle/>
          <a:p>
            <a:pPr>
              <a:lnSpc>
                <a:spcPct val="90000"/>
              </a:lnSpc>
            </a:pPr>
            <a:r>
              <a:rPr lang="en-GB" sz="900" dirty="0"/>
              <a:t>Image courtesy of http://www.onlinemarketingdenver.net/endemic-targeting-display/</a:t>
            </a:r>
          </a:p>
        </p:txBody>
      </p:sp>
      <p:sp>
        <p:nvSpPr>
          <p:cNvPr id="4" name="Oval 3"/>
          <p:cNvSpPr/>
          <p:nvPr/>
        </p:nvSpPr>
        <p:spPr>
          <a:xfrm>
            <a:off x="7716803" y="2452572"/>
            <a:ext cx="1309993" cy="1849559"/>
          </a:xfrm>
          <a:prstGeom prst="ellipse">
            <a:avLst/>
          </a:prstGeom>
          <a:noFill/>
          <a:ln w="38100">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097457" y="2084114"/>
            <a:ext cx="3023733" cy="464820"/>
          </a:xfrm>
          <a:prstGeom prst="ellipse">
            <a:avLst/>
          </a:prstGeom>
          <a:noFill/>
          <a:ln w="38100">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516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ads use and gather data</a:t>
            </a:r>
            <a:endParaRPr lang="en-US" dirty="0"/>
          </a:p>
        </p:txBody>
      </p:sp>
      <p:sp>
        <p:nvSpPr>
          <p:cNvPr id="3" name="Content Placeholder 2"/>
          <p:cNvSpPr>
            <a:spLocks noGrp="1"/>
          </p:cNvSpPr>
          <p:nvPr>
            <p:ph sz="half" idx="1"/>
          </p:nvPr>
        </p:nvSpPr>
        <p:spPr>
          <a:xfrm>
            <a:off x="685800" y="1352551"/>
            <a:ext cx="7034917" cy="3352800"/>
          </a:xfrm>
        </p:spPr>
        <p:txBody>
          <a:bodyPr/>
          <a:lstStyle/>
          <a:p>
            <a:r>
              <a:rPr lang="en-US" dirty="0" smtClean="0"/>
              <a:t>Some ads use the context of a page in addition to user data</a:t>
            </a:r>
          </a:p>
          <a:p>
            <a:pPr lvl="1"/>
            <a:r>
              <a:rPr lang="en-US" dirty="0" smtClean="0"/>
              <a:t>This includes keywords on the page, or how often words appear</a:t>
            </a:r>
          </a:p>
          <a:p>
            <a:r>
              <a:rPr lang="en-US" dirty="0" smtClean="0"/>
              <a:t>Other sites use the data gathered from a user</a:t>
            </a:r>
          </a:p>
          <a:p>
            <a:pPr lvl="1"/>
            <a:r>
              <a:rPr lang="en-US" dirty="0" smtClean="0"/>
              <a:t>Ad networks use cookies and the user’s IP address</a:t>
            </a:r>
          </a:p>
          <a:p>
            <a:pPr lvl="1"/>
            <a:r>
              <a:rPr lang="en-US" dirty="0" smtClean="0"/>
              <a:t>Data can be used to make inferences on user preferences</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Robyn Domanico</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smtClean="0">
                <a:solidFill>
                  <a:schemeClr val="tx1"/>
                </a:solidFill>
              </a:rPr>
              <a:t>(Google, </a:t>
            </a:r>
            <a:r>
              <a:rPr lang="en-US" sz="1200" dirty="0" err="1" smtClean="0">
                <a:solidFill>
                  <a:schemeClr val="tx1"/>
                </a:solidFill>
              </a:rPr>
              <a:t>n.d</a:t>
            </a:r>
            <a:r>
              <a:rPr lang="en-US" sz="1200" dirty="0" err="1"/>
              <a:t>.</a:t>
            </a:r>
            <a:r>
              <a:rPr lang="en-US" sz="1200" dirty="0"/>
              <a:t>),(Deschene, 2008)</a:t>
            </a:r>
          </a:p>
          <a:p>
            <a:pPr algn="r"/>
            <a:endParaRPr lang="en-US" sz="1200" dirty="0">
              <a:solidFill>
                <a:schemeClr val="tx1"/>
              </a:solidFill>
            </a:endParaRPr>
          </a:p>
        </p:txBody>
      </p:sp>
      <p:pic>
        <p:nvPicPr>
          <p:cNvPr id="1026" name="Picture 2" descr="http://www.polyu.edu.hk/%7Eags/itsnews0608/image2/Cook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911" y="3013711"/>
            <a:ext cx="4725358" cy="19834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5630" y="3736823"/>
            <a:ext cx="1742440" cy="466281"/>
          </a:xfrm>
          <a:prstGeom prst="rect">
            <a:avLst/>
          </a:prstGeom>
          <a:noFill/>
        </p:spPr>
        <p:txBody>
          <a:bodyPr wrap="square" rtlCol="0">
            <a:spAutoFit/>
          </a:bodyPr>
          <a:lstStyle/>
          <a:p>
            <a:pPr>
              <a:lnSpc>
                <a:spcPct val="90000"/>
              </a:lnSpc>
            </a:pPr>
            <a:r>
              <a:rPr lang="en-GB" sz="900" dirty="0"/>
              <a:t>Image courtesy of http://www.polyu.edu.hk/~ags/itsnews0608/security.html</a:t>
            </a:r>
          </a:p>
        </p:txBody>
      </p:sp>
    </p:spTree>
    <p:extLst>
      <p:ext uri="{BB962C8B-B14F-4D97-AF65-F5344CB8AC3E}">
        <p14:creationId xmlns:p14="http://schemas.microsoft.com/office/powerpoint/2010/main" val="2610247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for advertisers</a:t>
            </a:r>
            <a:endParaRPr lang="en-US" dirty="0"/>
          </a:p>
        </p:txBody>
      </p:sp>
      <p:sp>
        <p:nvSpPr>
          <p:cNvPr id="3" name="Content Placeholder 2"/>
          <p:cNvSpPr>
            <a:spLocks noGrp="1"/>
          </p:cNvSpPr>
          <p:nvPr>
            <p:ph sz="half" idx="1"/>
          </p:nvPr>
        </p:nvSpPr>
        <p:spPr>
          <a:xfrm>
            <a:off x="685800" y="1352551"/>
            <a:ext cx="3169037" cy="3352800"/>
          </a:xfrm>
        </p:spPr>
        <p:txBody>
          <a:bodyPr/>
          <a:lstStyle/>
          <a:p>
            <a:r>
              <a:rPr lang="en-US" dirty="0" smtClean="0"/>
              <a:t>“Premium spots” for advertising are hard to get</a:t>
            </a:r>
          </a:p>
          <a:p>
            <a:r>
              <a:rPr lang="en-US" dirty="0" smtClean="0"/>
              <a:t>Targeted ads are often more cost-effective</a:t>
            </a:r>
          </a:p>
          <a:p>
            <a:r>
              <a:rPr lang="en-US" dirty="0" smtClean="0"/>
              <a:t>Users see ads that are tailored to them</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Robyn Domanico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a:t>
            </a:r>
            <a:r>
              <a:rPr lang="en-US" sz="1200" dirty="0"/>
              <a:t>Deschene, 2008)</a:t>
            </a:r>
          </a:p>
        </p:txBody>
      </p:sp>
      <p:pic>
        <p:nvPicPr>
          <p:cNvPr id="10" name="Picture 9"/>
          <p:cNvPicPr>
            <a:picLocks noChangeAspect="1"/>
          </p:cNvPicPr>
          <p:nvPr/>
        </p:nvPicPr>
        <p:blipFill rotWithShape="1">
          <a:blip r:embed="rId3"/>
          <a:srcRect l="14315" t="8276" r="19525"/>
          <a:stretch/>
        </p:blipFill>
        <p:spPr>
          <a:xfrm>
            <a:off x="3854837" y="1014777"/>
            <a:ext cx="5050626" cy="3792866"/>
          </a:xfrm>
          <a:prstGeom prst="rect">
            <a:avLst/>
          </a:prstGeom>
        </p:spPr>
      </p:pic>
      <p:sp>
        <p:nvSpPr>
          <p:cNvPr id="11" name="Oval 10"/>
          <p:cNvSpPr/>
          <p:nvPr/>
        </p:nvSpPr>
        <p:spPr>
          <a:xfrm>
            <a:off x="4980080" y="1276349"/>
            <a:ext cx="3265424" cy="652827"/>
          </a:xfrm>
          <a:prstGeom prst="ellipse">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451529" y="4780214"/>
            <a:ext cx="4222142" cy="216982"/>
          </a:xfrm>
          <a:prstGeom prst="rect">
            <a:avLst/>
          </a:prstGeom>
          <a:noFill/>
        </p:spPr>
        <p:txBody>
          <a:bodyPr wrap="square" rtlCol="0">
            <a:spAutoFit/>
          </a:bodyPr>
          <a:lstStyle/>
          <a:p>
            <a:pPr>
              <a:lnSpc>
                <a:spcPct val="90000"/>
              </a:lnSpc>
            </a:pPr>
            <a:r>
              <a:rPr lang="en-GB" sz="900" dirty="0" smtClean="0"/>
              <a:t>Screenshot of an article on CNN’s website, featuring a high-traffic ad location</a:t>
            </a:r>
            <a:endParaRPr lang="en-GB" sz="900" dirty="0"/>
          </a:p>
        </p:txBody>
      </p:sp>
    </p:spTree>
    <p:extLst>
      <p:ext uri="{BB962C8B-B14F-4D97-AF65-F5344CB8AC3E}">
        <p14:creationId xmlns:p14="http://schemas.microsoft.com/office/powerpoint/2010/main" val="1067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13516</TotalTime>
  <Words>6170</Words>
  <Application>Microsoft Macintosh PowerPoint</Application>
  <PresentationFormat>On-screen Show (16:9)</PresentationFormat>
  <Paragraphs>510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Radial 16x9</vt:lpstr>
      <vt:lpstr>Class 6 Privacy</vt:lpstr>
      <vt:lpstr>Logistics</vt:lpstr>
      <vt:lpstr>Overview</vt:lpstr>
      <vt:lpstr>My Reading Notes</vt:lpstr>
      <vt:lpstr>Assignment One Page Paper</vt:lpstr>
      <vt:lpstr>Overview</vt:lpstr>
      <vt:lpstr>Targeted ads</vt:lpstr>
      <vt:lpstr>How ads use and gather data</vt:lpstr>
      <vt:lpstr>The Benefits for advertisers</vt:lpstr>
      <vt:lpstr>41% of users are not  aware of targeted ads</vt:lpstr>
      <vt:lpstr>Majority of users not ok with  targeted ads</vt:lpstr>
      <vt:lpstr>Summary</vt:lpstr>
      <vt:lpstr>References</vt:lpstr>
      <vt:lpstr>Cell Phone Tracking and advertisements</vt:lpstr>
      <vt:lpstr>Tracking Case Studies</vt:lpstr>
      <vt:lpstr>Carriers Track web history and personalize ads</vt:lpstr>
      <vt:lpstr>Carrier IQ</vt:lpstr>
      <vt:lpstr>Making Money Requires Ads or higher prices</vt:lpstr>
      <vt:lpstr>Conclusion</vt:lpstr>
      <vt:lpstr>References</vt:lpstr>
      <vt:lpstr>Terms of Service &amp; Privacy Policies</vt:lpstr>
      <vt:lpstr>Extent of the Terms of Service</vt:lpstr>
      <vt:lpstr>How is my information being USED?</vt:lpstr>
      <vt:lpstr>Conclusions</vt:lpstr>
      <vt:lpstr>References</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184</cp:revision>
  <dcterms:created xsi:type="dcterms:W3CDTF">2014-08-25T02:19:16Z</dcterms:created>
  <dcterms:modified xsi:type="dcterms:W3CDTF">2015-09-15T22:39:20Z</dcterms:modified>
</cp:coreProperties>
</file>