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theme/themeOverride5.xml" ContentType="application/vnd.openxmlformats-officedocument.themeOverr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handoutMasterIdLst>
    <p:handoutMasterId r:id="rId64"/>
  </p:handoutMasterIdLst>
  <p:sldIdLst>
    <p:sldId id="256" r:id="rId2"/>
    <p:sldId id="363" r:id="rId3"/>
    <p:sldId id="362" r:id="rId4"/>
    <p:sldId id="277" r:id="rId5"/>
    <p:sldId id="259" r:id="rId6"/>
    <p:sldId id="261" r:id="rId7"/>
    <p:sldId id="433" r:id="rId8"/>
    <p:sldId id="456" r:id="rId9"/>
    <p:sldId id="416" r:id="rId10"/>
    <p:sldId id="417" r:id="rId11"/>
    <p:sldId id="418" r:id="rId12"/>
    <p:sldId id="419" r:id="rId13"/>
    <p:sldId id="420" r:id="rId14"/>
    <p:sldId id="421" r:id="rId15"/>
    <p:sldId id="422" r:id="rId16"/>
    <p:sldId id="423" r:id="rId17"/>
    <p:sldId id="434" r:id="rId18"/>
    <p:sldId id="435" r:id="rId19"/>
    <p:sldId id="436" r:id="rId20"/>
    <p:sldId id="437" r:id="rId21"/>
    <p:sldId id="438" r:id="rId22"/>
    <p:sldId id="439" r:id="rId23"/>
    <p:sldId id="440" r:id="rId24"/>
    <p:sldId id="441" r:id="rId25"/>
    <p:sldId id="442" r:id="rId26"/>
    <p:sldId id="393" r:id="rId27"/>
    <p:sldId id="394" r:id="rId28"/>
    <p:sldId id="395" r:id="rId29"/>
    <p:sldId id="396" r:id="rId30"/>
    <p:sldId id="397" r:id="rId31"/>
    <p:sldId id="398" r:id="rId32"/>
    <p:sldId id="399" r:id="rId33"/>
    <p:sldId id="443" r:id="rId34"/>
    <p:sldId id="444" r:id="rId35"/>
    <p:sldId id="445" r:id="rId36"/>
    <p:sldId id="446" r:id="rId37"/>
    <p:sldId id="447" r:id="rId38"/>
    <p:sldId id="448" r:id="rId39"/>
    <p:sldId id="449" r:id="rId40"/>
    <p:sldId id="450" r:id="rId41"/>
    <p:sldId id="451" r:id="rId42"/>
    <p:sldId id="452" r:id="rId43"/>
    <p:sldId id="453" r:id="rId44"/>
    <p:sldId id="454" r:id="rId45"/>
    <p:sldId id="455" r:id="rId46"/>
    <p:sldId id="373" r:id="rId47"/>
    <p:sldId id="374" r:id="rId48"/>
    <p:sldId id="375" r:id="rId49"/>
    <p:sldId id="376" r:id="rId50"/>
    <p:sldId id="377" r:id="rId51"/>
    <p:sldId id="378" r:id="rId52"/>
    <p:sldId id="379" r:id="rId53"/>
    <p:sldId id="269" r:id="rId54"/>
    <p:sldId id="333" r:id="rId55"/>
    <p:sldId id="334" r:id="rId56"/>
    <p:sldId id="335" r:id="rId57"/>
    <p:sldId id="336" r:id="rId58"/>
    <p:sldId id="337" r:id="rId59"/>
    <p:sldId id="338" r:id="rId60"/>
    <p:sldId id="340" r:id="rId61"/>
    <p:sldId id="341"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363"/>
            <p14:sldId id="362"/>
            <p14:sldId id="277"/>
            <p14:sldId id="259"/>
            <p14:sldId id="261"/>
            <p14:sldId id="433"/>
            <p14:sldId id="456"/>
          </p14:sldIdLst>
        </p14:section>
        <p14:section name="11 AM Section" id="{57DA2B93-E33A-5347-BD86-E65A9A7AA66D}">
          <p14:sldIdLst>
            <p14:sldId id="416"/>
            <p14:sldId id="417"/>
            <p14:sldId id="418"/>
            <p14:sldId id="419"/>
            <p14:sldId id="420"/>
            <p14:sldId id="421"/>
            <p14:sldId id="422"/>
            <p14:sldId id="423"/>
            <p14:sldId id="434"/>
            <p14:sldId id="435"/>
            <p14:sldId id="436"/>
            <p14:sldId id="437"/>
            <p14:sldId id="438"/>
            <p14:sldId id="439"/>
            <p14:sldId id="440"/>
            <p14:sldId id="441"/>
            <p14:sldId id="442"/>
            <p14:sldId id="393"/>
            <p14:sldId id="394"/>
            <p14:sldId id="395"/>
            <p14:sldId id="396"/>
            <p14:sldId id="397"/>
            <p14:sldId id="398"/>
            <p14:sldId id="399"/>
          </p14:sldIdLst>
        </p14:section>
        <p14:section name="3 PM Section" id="{84F52804-64F4-CB47-9023-0EDA6C576457}">
          <p14:sldIdLst>
            <p14:sldId id="443"/>
            <p14:sldId id="444"/>
            <p14:sldId id="445"/>
            <p14:sldId id="446"/>
            <p14:sldId id="447"/>
            <p14:sldId id="448"/>
            <p14:sldId id="449"/>
            <p14:sldId id="450"/>
            <p14:sldId id="451"/>
            <p14:sldId id="452"/>
            <p14:sldId id="453"/>
            <p14:sldId id="454"/>
            <p14:sldId id="455"/>
            <p14:sldId id="373"/>
            <p14:sldId id="374"/>
            <p14:sldId id="375"/>
            <p14:sldId id="376"/>
            <p14:sldId id="377"/>
            <p14:sldId id="378"/>
            <p14:sldId id="379"/>
          </p14:sldIdLst>
        </p14:section>
        <p14:section name="Common" id="{4398CC09-09ED-9647-AF50-6E929D7AC35E}">
          <p14:sldIdLst>
            <p14:sldId id="269"/>
            <p14:sldId id="333"/>
            <p14:sldId id="334"/>
            <p14:sldId id="335"/>
            <p14:sldId id="336"/>
            <p14:sldId id="337"/>
            <p14:sldId id="338"/>
            <p14:sldId id="340"/>
            <p14:sldId id="3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85799" autoAdjust="0"/>
  </p:normalViewPr>
  <p:slideViewPr>
    <p:cSldViewPr snapToGrid="0" snapToObjects="1">
      <p:cViewPr varScale="1">
        <p:scale>
          <a:sx n="123" d="100"/>
          <a:sy n="123" d="100"/>
        </p:scale>
        <p:origin x="-112" y="-224"/>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6AC98-6DE8-4352-B74E-AEA7026A9C8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5F6898D-016A-4E4F-9200-F4231F434C8C}">
      <dgm:prSet phldrT="[Text]"/>
      <dgm:spPr/>
      <dgm:t>
        <a:bodyPr/>
        <a:lstStyle/>
        <a:p>
          <a:r>
            <a:rPr lang="en-US" dirty="0" smtClean="0"/>
            <a:t>Open Surgery (OS)</a:t>
          </a:r>
          <a:endParaRPr lang="en-US" dirty="0"/>
        </a:p>
      </dgm:t>
    </dgm:pt>
    <dgm:pt modelId="{CAAD8DB2-91EC-4B03-A2B4-DE5694D5862D}" type="parTrans" cxnId="{612438C6-F042-4B53-8CAC-EDF3CB2D15D2}">
      <dgm:prSet/>
      <dgm:spPr/>
      <dgm:t>
        <a:bodyPr/>
        <a:lstStyle/>
        <a:p>
          <a:endParaRPr lang="en-US"/>
        </a:p>
      </dgm:t>
    </dgm:pt>
    <dgm:pt modelId="{B1D3F748-439C-4479-BCB4-82933042BFD4}" type="sibTrans" cxnId="{612438C6-F042-4B53-8CAC-EDF3CB2D15D2}">
      <dgm:prSet/>
      <dgm:spPr/>
      <dgm:t>
        <a:bodyPr/>
        <a:lstStyle/>
        <a:p>
          <a:endParaRPr lang="en-US"/>
        </a:p>
      </dgm:t>
    </dgm:pt>
    <dgm:pt modelId="{FEB7FCF5-144D-4101-B915-69402097B3B9}">
      <dgm:prSet phldrT="[Text]" custT="1"/>
      <dgm:spPr/>
      <dgm:t>
        <a:bodyPr/>
        <a:lstStyle/>
        <a:p>
          <a:r>
            <a:rPr lang="en-US" sz="2400" dirty="0" smtClean="0"/>
            <a:t>Larger incisions</a:t>
          </a:r>
          <a:endParaRPr lang="en-US" sz="2400" dirty="0"/>
        </a:p>
      </dgm:t>
    </dgm:pt>
    <dgm:pt modelId="{8EAB2ABC-2D89-4803-B6A0-5E7545B62C2C}" type="parTrans" cxnId="{85A2EB8B-ED86-49F6-BFF5-925662F4751F}">
      <dgm:prSet/>
      <dgm:spPr/>
      <dgm:t>
        <a:bodyPr/>
        <a:lstStyle/>
        <a:p>
          <a:endParaRPr lang="en-US"/>
        </a:p>
      </dgm:t>
    </dgm:pt>
    <dgm:pt modelId="{57CFDB27-CC66-4BAE-8DC7-EC6DA5E8C63B}" type="sibTrans" cxnId="{85A2EB8B-ED86-49F6-BFF5-925662F4751F}">
      <dgm:prSet/>
      <dgm:spPr/>
      <dgm:t>
        <a:bodyPr/>
        <a:lstStyle/>
        <a:p>
          <a:endParaRPr lang="en-US"/>
        </a:p>
      </dgm:t>
    </dgm:pt>
    <dgm:pt modelId="{DE2BF4BA-AA10-44A6-8791-3C93DE9D459F}">
      <dgm:prSet phldrT="[Text]"/>
      <dgm:spPr/>
      <dgm:t>
        <a:bodyPr/>
        <a:lstStyle/>
        <a:p>
          <a:r>
            <a:rPr lang="en-US" dirty="0" smtClean="0"/>
            <a:t>Laparoscopic Surgery (LS)</a:t>
          </a:r>
          <a:endParaRPr lang="en-US" dirty="0"/>
        </a:p>
      </dgm:t>
    </dgm:pt>
    <dgm:pt modelId="{4743F4F9-EBA6-43DF-A3F3-F8DEA65E14EC}" type="parTrans" cxnId="{0B3C7444-12C5-4F2B-84AD-35CA2908DD60}">
      <dgm:prSet/>
      <dgm:spPr/>
      <dgm:t>
        <a:bodyPr/>
        <a:lstStyle/>
        <a:p>
          <a:endParaRPr lang="en-US"/>
        </a:p>
      </dgm:t>
    </dgm:pt>
    <dgm:pt modelId="{D18470A7-0686-40B0-84AD-E898AFF2B1B1}" type="sibTrans" cxnId="{0B3C7444-12C5-4F2B-84AD-35CA2908DD60}">
      <dgm:prSet/>
      <dgm:spPr/>
      <dgm:t>
        <a:bodyPr/>
        <a:lstStyle/>
        <a:p>
          <a:endParaRPr lang="en-US"/>
        </a:p>
      </dgm:t>
    </dgm:pt>
    <dgm:pt modelId="{73A00590-E374-4AD8-9A0C-F3C1A91CEB61}">
      <dgm:prSet phldrT="[Text]" custT="1"/>
      <dgm:spPr/>
      <dgm:t>
        <a:bodyPr/>
        <a:lstStyle/>
        <a:p>
          <a:r>
            <a:rPr lang="en-US" sz="2400" dirty="0" smtClean="0"/>
            <a:t> Minimally invasive</a:t>
          </a:r>
          <a:endParaRPr lang="en-US" sz="2400" dirty="0"/>
        </a:p>
      </dgm:t>
    </dgm:pt>
    <dgm:pt modelId="{6CDC16BF-F8D5-4949-A350-FB8FA4E935F1}" type="parTrans" cxnId="{1D38255B-E592-489B-BEF9-3263BDE37E15}">
      <dgm:prSet/>
      <dgm:spPr/>
      <dgm:t>
        <a:bodyPr/>
        <a:lstStyle/>
        <a:p>
          <a:endParaRPr lang="en-US"/>
        </a:p>
      </dgm:t>
    </dgm:pt>
    <dgm:pt modelId="{6F5FEC8E-1FBE-4EBB-B795-F7B2C842BFD7}" type="sibTrans" cxnId="{1D38255B-E592-489B-BEF9-3263BDE37E15}">
      <dgm:prSet/>
      <dgm:spPr/>
      <dgm:t>
        <a:bodyPr/>
        <a:lstStyle/>
        <a:p>
          <a:endParaRPr lang="en-US"/>
        </a:p>
      </dgm:t>
    </dgm:pt>
    <dgm:pt modelId="{7C9CB15B-C60A-4947-B5CD-77B70AF6E522}">
      <dgm:prSet phldrT="[Text]" custT="1"/>
      <dgm:spPr/>
      <dgm:t>
        <a:bodyPr/>
        <a:lstStyle/>
        <a:p>
          <a:r>
            <a:rPr lang="en-US" sz="2400" dirty="0" smtClean="0"/>
            <a:t> Shorter recovery time than OS</a:t>
          </a:r>
          <a:endParaRPr lang="en-US" sz="2400" dirty="0"/>
        </a:p>
      </dgm:t>
    </dgm:pt>
    <dgm:pt modelId="{6AEAC6F7-7F56-44AD-82DC-94D196F73A20}" type="parTrans" cxnId="{ADD1DB7A-9F51-42BA-994C-8D7F60DF101E}">
      <dgm:prSet/>
      <dgm:spPr/>
      <dgm:t>
        <a:bodyPr/>
        <a:lstStyle/>
        <a:p>
          <a:endParaRPr lang="en-US"/>
        </a:p>
      </dgm:t>
    </dgm:pt>
    <dgm:pt modelId="{980CEB87-7A17-4187-8625-559D0AC38DDC}" type="sibTrans" cxnId="{ADD1DB7A-9F51-42BA-994C-8D7F60DF101E}">
      <dgm:prSet/>
      <dgm:spPr/>
      <dgm:t>
        <a:bodyPr/>
        <a:lstStyle/>
        <a:p>
          <a:endParaRPr lang="en-US"/>
        </a:p>
      </dgm:t>
    </dgm:pt>
    <dgm:pt modelId="{35E7BC9F-7957-4CD6-9D1D-9100B93E0666}">
      <dgm:prSet phldrT="[Text]"/>
      <dgm:spPr/>
      <dgm:t>
        <a:bodyPr/>
        <a:lstStyle/>
        <a:p>
          <a:r>
            <a:rPr lang="en-US" dirty="0" smtClean="0"/>
            <a:t>Robotic Surgery (RS)</a:t>
          </a:r>
          <a:endParaRPr lang="en-US" dirty="0"/>
        </a:p>
      </dgm:t>
    </dgm:pt>
    <dgm:pt modelId="{00F7C1EB-01DE-4ED7-A434-13A5BF1D7CA9}" type="parTrans" cxnId="{6120499F-CF9C-4F40-AB22-0946C0E8D34B}">
      <dgm:prSet/>
      <dgm:spPr/>
      <dgm:t>
        <a:bodyPr/>
        <a:lstStyle/>
        <a:p>
          <a:endParaRPr lang="en-US"/>
        </a:p>
      </dgm:t>
    </dgm:pt>
    <dgm:pt modelId="{1C3F7997-8666-48FE-A66B-9C6AD6E67342}" type="sibTrans" cxnId="{6120499F-CF9C-4F40-AB22-0946C0E8D34B}">
      <dgm:prSet/>
      <dgm:spPr/>
      <dgm:t>
        <a:bodyPr/>
        <a:lstStyle/>
        <a:p>
          <a:endParaRPr lang="en-US"/>
        </a:p>
      </dgm:t>
    </dgm:pt>
    <dgm:pt modelId="{987FEB4A-4B46-4EB6-8F41-0BDFD519A6AA}">
      <dgm:prSet phldrT="[Text]" custT="1"/>
      <dgm:spPr/>
      <dgm:t>
        <a:bodyPr/>
        <a:lstStyle/>
        <a:p>
          <a:r>
            <a:rPr lang="en-US" sz="2400" dirty="0" smtClean="0"/>
            <a:t>easier technically for surgeons than LS</a:t>
          </a:r>
          <a:endParaRPr lang="en-US" sz="2400" dirty="0"/>
        </a:p>
      </dgm:t>
    </dgm:pt>
    <dgm:pt modelId="{A5E85374-CEC0-4CA4-9469-4FF4D50FA690}" type="parTrans" cxnId="{2AA3519D-B403-48E7-9D4A-6BDD67EB2579}">
      <dgm:prSet/>
      <dgm:spPr/>
      <dgm:t>
        <a:bodyPr/>
        <a:lstStyle/>
        <a:p>
          <a:endParaRPr lang="en-US"/>
        </a:p>
      </dgm:t>
    </dgm:pt>
    <dgm:pt modelId="{4F027F71-2832-4122-845D-3FC8DFFC8C41}" type="sibTrans" cxnId="{2AA3519D-B403-48E7-9D4A-6BDD67EB2579}">
      <dgm:prSet/>
      <dgm:spPr/>
      <dgm:t>
        <a:bodyPr/>
        <a:lstStyle/>
        <a:p>
          <a:endParaRPr lang="en-US"/>
        </a:p>
      </dgm:t>
    </dgm:pt>
    <dgm:pt modelId="{C7DB8539-1B64-489B-B977-9457557B0A61}">
      <dgm:prSet phldrT="[Text]" custT="1"/>
      <dgm:spPr/>
      <dgm:t>
        <a:bodyPr/>
        <a:lstStyle/>
        <a:p>
          <a:r>
            <a:rPr lang="en-US" sz="2400" dirty="0" smtClean="0"/>
            <a:t>Shorter recovery time than LS</a:t>
          </a:r>
          <a:endParaRPr lang="en-US" sz="2400" dirty="0"/>
        </a:p>
      </dgm:t>
    </dgm:pt>
    <dgm:pt modelId="{73ED2C14-A346-4D74-A9A4-51EAE62A62DF}" type="parTrans" cxnId="{4874F5D9-D82B-4EEA-A705-0ECAC1E03206}">
      <dgm:prSet/>
      <dgm:spPr/>
      <dgm:t>
        <a:bodyPr/>
        <a:lstStyle/>
        <a:p>
          <a:endParaRPr lang="en-US"/>
        </a:p>
      </dgm:t>
    </dgm:pt>
    <dgm:pt modelId="{B2C6AFA0-C3C4-4CD0-979F-3218A21CF3A7}" type="sibTrans" cxnId="{4874F5D9-D82B-4EEA-A705-0ECAC1E03206}">
      <dgm:prSet/>
      <dgm:spPr/>
      <dgm:t>
        <a:bodyPr/>
        <a:lstStyle/>
        <a:p>
          <a:endParaRPr lang="en-US"/>
        </a:p>
      </dgm:t>
    </dgm:pt>
    <dgm:pt modelId="{37D40DC1-1D86-4F98-98C0-D64A43373D54}">
      <dgm:prSet phldrT="[Text]" custT="1"/>
      <dgm:spPr/>
      <dgm:t>
        <a:bodyPr/>
        <a:lstStyle/>
        <a:p>
          <a:r>
            <a:rPr lang="en-US" sz="2400" dirty="0" smtClean="0"/>
            <a:t>Longer recovery time</a:t>
          </a:r>
          <a:endParaRPr lang="en-US" sz="2400" dirty="0"/>
        </a:p>
      </dgm:t>
    </dgm:pt>
    <dgm:pt modelId="{B25FF66A-FAEF-45B8-BB91-59E3C1F32265}" type="parTrans" cxnId="{3C43D546-0A64-47EC-8B37-CC509E76B5F2}">
      <dgm:prSet/>
      <dgm:spPr/>
      <dgm:t>
        <a:bodyPr/>
        <a:lstStyle/>
        <a:p>
          <a:endParaRPr lang="en-US"/>
        </a:p>
      </dgm:t>
    </dgm:pt>
    <dgm:pt modelId="{DFCAA05B-B888-4037-BAAD-D73F27C46E79}" type="sibTrans" cxnId="{3C43D546-0A64-47EC-8B37-CC509E76B5F2}">
      <dgm:prSet/>
      <dgm:spPr/>
      <dgm:t>
        <a:bodyPr/>
        <a:lstStyle/>
        <a:p>
          <a:endParaRPr lang="en-US"/>
        </a:p>
      </dgm:t>
    </dgm:pt>
    <dgm:pt modelId="{B6F4FE2D-DA15-4CCC-B4D1-4D72A3720275}" type="pres">
      <dgm:prSet presAssocID="{C516AC98-6DE8-4352-B74E-AEA7026A9C81}" presName="linearFlow" presStyleCnt="0">
        <dgm:presLayoutVars>
          <dgm:dir/>
          <dgm:animLvl val="lvl"/>
          <dgm:resizeHandles val="exact"/>
        </dgm:presLayoutVars>
      </dgm:prSet>
      <dgm:spPr/>
      <dgm:t>
        <a:bodyPr/>
        <a:lstStyle/>
        <a:p>
          <a:endParaRPr lang="en-US"/>
        </a:p>
      </dgm:t>
    </dgm:pt>
    <dgm:pt modelId="{7E44E787-81A6-42A1-9212-4CAC133CBB76}" type="pres">
      <dgm:prSet presAssocID="{45F6898D-016A-4E4F-9200-F4231F434C8C}" presName="composite" presStyleCnt="0"/>
      <dgm:spPr/>
    </dgm:pt>
    <dgm:pt modelId="{0177E14A-0099-4E25-AC2B-65CEA3C78C78}" type="pres">
      <dgm:prSet presAssocID="{45F6898D-016A-4E4F-9200-F4231F434C8C}" presName="parentText" presStyleLbl="alignNode1" presStyleIdx="0" presStyleCnt="3">
        <dgm:presLayoutVars>
          <dgm:chMax val="1"/>
          <dgm:bulletEnabled val="1"/>
        </dgm:presLayoutVars>
      </dgm:prSet>
      <dgm:spPr/>
      <dgm:t>
        <a:bodyPr/>
        <a:lstStyle/>
        <a:p>
          <a:endParaRPr lang="en-US"/>
        </a:p>
      </dgm:t>
    </dgm:pt>
    <dgm:pt modelId="{FA15430F-7F31-4892-A9B4-D5CAB14B5C8D}" type="pres">
      <dgm:prSet presAssocID="{45F6898D-016A-4E4F-9200-F4231F434C8C}" presName="descendantText" presStyleLbl="alignAcc1" presStyleIdx="0" presStyleCnt="3">
        <dgm:presLayoutVars>
          <dgm:bulletEnabled val="1"/>
        </dgm:presLayoutVars>
      </dgm:prSet>
      <dgm:spPr/>
      <dgm:t>
        <a:bodyPr/>
        <a:lstStyle/>
        <a:p>
          <a:endParaRPr lang="en-US"/>
        </a:p>
      </dgm:t>
    </dgm:pt>
    <dgm:pt modelId="{12CEBBB3-E921-4502-B0C7-4B233BEFFDC0}" type="pres">
      <dgm:prSet presAssocID="{B1D3F748-439C-4479-BCB4-82933042BFD4}" presName="sp" presStyleCnt="0"/>
      <dgm:spPr/>
    </dgm:pt>
    <dgm:pt modelId="{F8E02F72-2946-40D6-A213-0528CF1E32AD}" type="pres">
      <dgm:prSet presAssocID="{DE2BF4BA-AA10-44A6-8791-3C93DE9D459F}" presName="composite" presStyleCnt="0"/>
      <dgm:spPr/>
    </dgm:pt>
    <dgm:pt modelId="{681CA91A-67A9-4055-BF26-562F779F7ACA}" type="pres">
      <dgm:prSet presAssocID="{DE2BF4BA-AA10-44A6-8791-3C93DE9D459F}" presName="parentText" presStyleLbl="alignNode1" presStyleIdx="1" presStyleCnt="3">
        <dgm:presLayoutVars>
          <dgm:chMax val="1"/>
          <dgm:bulletEnabled val="1"/>
        </dgm:presLayoutVars>
      </dgm:prSet>
      <dgm:spPr/>
      <dgm:t>
        <a:bodyPr/>
        <a:lstStyle/>
        <a:p>
          <a:endParaRPr lang="en-US"/>
        </a:p>
      </dgm:t>
    </dgm:pt>
    <dgm:pt modelId="{AE7A75DF-3981-4978-89E4-E65E94ABA0EB}" type="pres">
      <dgm:prSet presAssocID="{DE2BF4BA-AA10-44A6-8791-3C93DE9D459F}" presName="descendantText" presStyleLbl="alignAcc1" presStyleIdx="1" presStyleCnt="3">
        <dgm:presLayoutVars>
          <dgm:bulletEnabled val="1"/>
        </dgm:presLayoutVars>
      </dgm:prSet>
      <dgm:spPr/>
      <dgm:t>
        <a:bodyPr/>
        <a:lstStyle/>
        <a:p>
          <a:endParaRPr lang="en-US"/>
        </a:p>
      </dgm:t>
    </dgm:pt>
    <dgm:pt modelId="{A1F60748-4070-4ECA-BCD8-F48B3A224BAD}" type="pres">
      <dgm:prSet presAssocID="{D18470A7-0686-40B0-84AD-E898AFF2B1B1}" presName="sp" presStyleCnt="0"/>
      <dgm:spPr/>
    </dgm:pt>
    <dgm:pt modelId="{5B397CF7-4B65-4076-8E2A-3296E3D810F3}" type="pres">
      <dgm:prSet presAssocID="{35E7BC9F-7957-4CD6-9D1D-9100B93E0666}" presName="composite" presStyleCnt="0"/>
      <dgm:spPr/>
    </dgm:pt>
    <dgm:pt modelId="{6CF6F907-7AAE-4DDE-BF4F-E8BBA98DC106}" type="pres">
      <dgm:prSet presAssocID="{35E7BC9F-7957-4CD6-9D1D-9100B93E0666}" presName="parentText" presStyleLbl="alignNode1" presStyleIdx="2" presStyleCnt="3">
        <dgm:presLayoutVars>
          <dgm:chMax val="1"/>
          <dgm:bulletEnabled val="1"/>
        </dgm:presLayoutVars>
      </dgm:prSet>
      <dgm:spPr/>
      <dgm:t>
        <a:bodyPr/>
        <a:lstStyle/>
        <a:p>
          <a:endParaRPr lang="en-US"/>
        </a:p>
      </dgm:t>
    </dgm:pt>
    <dgm:pt modelId="{271C068B-E4BB-495E-B856-C39D05D2411D}" type="pres">
      <dgm:prSet presAssocID="{35E7BC9F-7957-4CD6-9D1D-9100B93E0666}" presName="descendantText" presStyleLbl="alignAcc1" presStyleIdx="2" presStyleCnt="3" custLinFactNeighborY="0">
        <dgm:presLayoutVars>
          <dgm:bulletEnabled val="1"/>
        </dgm:presLayoutVars>
      </dgm:prSet>
      <dgm:spPr/>
      <dgm:t>
        <a:bodyPr/>
        <a:lstStyle/>
        <a:p>
          <a:endParaRPr lang="en-US"/>
        </a:p>
      </dgm:t>
    </dgm:pt>
  </dgm:ptLst>
  <dgm:cxnLst>
    <dgm:cxn modelId="{4874F5D9-D82B-4EEA-A705-0ECAC1E03206}" srcId="{35E7BC9F-7957-4CD6-9D1D-9100B93E0666}" destId="{C7DB8539-1B64-489B-B977-9457557B0A61}" srcOrd="1" destOrd="0" parTransId="{73ED2C14-A346-4D74-A9A4-51EAE62A62DF}" sibTransId="{B2C6AFA0-C3C4-4CD0-979F-3218A21CF3A7}"/>
    <dgm:cxn modelId="{82B1C831-A317-A446-94A5-CB803858C1C0}" type="presOf" srcId="{987FEB4A-4B46-4EB6-8F41-0BDFD519A6AA}" destId="{271C068B-E4BB-495E-B856-C39D05D2411D}" srcOrd="0" destOrd="0" presId="urn:microsoft.com/office/officeart/2005/8/layout/chevron2"/>
    <dgm:cxn modelId="{4CC0EF43-8385-394B-91F4-CAE55AD81A69}" type="presOf" srcId="{45F6898D-016A-4E4F-9200-F4231F434C8C}" destId="{0177E14A-0099-4E25-AC2B-65CEA3C78C78}" srcOrd="0" destOrd="0" presId="urn:microsoft.com/office/officeart/2005/8/layout/chevron2"/>
    <dgm:cxn modelId="{1D38255B-E592-489B-BEF9-3263BDE37E15}" srcId="{DE2BF4BA-AA10-44A6-8791-3C93DE9D459F}" destId="{73A00590-E374-4AD8-9A0C-F3C1A91CEB61}" srcOrd="0" destOrd="0" parTransId="{6CDC16BF-F8D5-4949-A350-FB8FA4E935F1}" sibTransId="{6F5FEC8E-1FBE-4EBB-B795-F7B2C842BFD7}"/>
    <dgm:cxn modelId="{6120499F-CF9C-4F40-AB22-0946C0E8D34B}" srcId="{C516AC98-6DE8-4352-B74E-AEA7026A9C81}" destId="{35E7BC9F-7957-4CD6-9D1D-9100B93E0666}" srcOrd="2" destOrd="0" parTransId="{00F7C1EB-01DE-4ED7-A434-13A5BF1D7CA9}" sibTransId="{1C3F7997-8666-48FE-A66B-9C6AD6E67342}"/>
    <dgm:cxn modelId="{2AA3519D-B403-48E7-9D4A-6BDD67EB2579}" srcId="{35E7BC9F-7957-4CD6-9D1D-9100B93E0666}" destId="{987FEB4A-4B46-4EB6-8F41-0BDFD519A6AA}" srcOrd="0" destOrd="0" parTransId="{A5E85374-CEC0-4CA4-9469-4FF4D50FA690}" sibTransId="{4F027F71-2832-4122-845D-3FC8DFFC8C41}"/>
    <dgm:cxn modelId="{612438C6-F042-4B53-8CAC-EDF3CB2D15D2}" srcId="{C516AC98-6DE8-4352-B74E-AEA7026A9C81}" destId="{45F6898D-016A-4E4F-9200-F4231F434C8C}" srcOrd="0" destOrd="0" parTransId="{CAAD8DB2-91EC-4B03-A2B4-DE5694D5862D}" sibTransId="{B1D3F748-439C-4479-BCB4-82933042BFD4}"/>
    <dgm:cxn modelId="{620354B4-F58B-B743-8DD4-A2D54ADAD507}" type="presOf" srcId="{7C9CB15B-C60A-4947-B5CD-77B70AF6E522}" destId="{AE7A75DF-3981-4978-89E4-E65E94ABA0EB}" srcOrd="0" destOrd="1" presId="urn:microsoft.com/office/officeart/2005/8/layout/chevron2"/>
    <dgm:cxn modelId="{8C927AEC-6CA2-364D-AE9F-38062327BBFC}" type="presOf" srcId="{C516AC98-6DE8-4352-B74E-AEA7026A9C81}" destId="{B6F4FE2D-DA15-4CCC-B4D1-4D72A3720275}" srcOrd="0" destOrd="0" presId="urn:microsoft.com/office/officeart/2005/8/layout/chevron2"/>
    <dgm:cxn modelId="{A1F13C9E-0B4D-4E42-B997-9FAE04E77E4B}" type="presOf" srcId="{73A00590-E374-4AD8-9A0C-F3C1A91CEB61}" destId="{AE7A75DF-3981-4978-89E4-E65E94ABA0EB}" srcOrd="0" destOrd="0" presId="urn:microsoft.com/office/officeart/2005/8/layout/chevron2"/>
    <dgm:cxn modelId="{7F7940A0-80FB-AE45-A35A-2467A0C41870}" type="presOf" srcId="{37D40DC1-1D86-4F98-98C0-D64A43373D54}" destId="{FA15430F-7F31-4892-A9B4-D5CAB14B5C8D}" srcOrd="0" destOrd="1" presId="urn:microsoft.com/office/officeart/2005/8/layout/chevron2"/>
    <dgm:cxn modelId="{85A2EB8B-ED86-49F6-BFF5-925662F4751F}" srcId="{45F6898D-016A-4E4F-9200-F4231F434C8C}" destId="{FEB7FCF5-144D-4101-B915-69402097B3B9}" srcOrd="0" destOrd="0" parTransId="{8EAB2ABC-2D89-4803-B6A0-5E7545B62C2C}" sibTransId="{57CFDB27-CC66-4BAE-8DC7-EC6DA5E8C63B}"/>
    <dgm:cxn modelId="{0B3C7444-12C5-4F2B-84AD-35CA2908DD60}" srcId="{C516AC98-6DE8-4352-B74E-AEA7026A9C81}" destId="{DE2BF4BA-AA10-44A6-8791-3C93DE9D459F}" srcOrd="1" destOrd="0" parTransId="{4743F4F9-EBA6-43DF-A3F3-F8DEA65E14EC}" sibTransId="{D18470A7-0686-40B0-84AD-E898AFF2B1B1}"/>
    <dgm:cxn modelId="{89999451-D43A-014E-ABDB-B02C2B87A172}" type="presOf" srcId="{FEB7FCF5-144D-4101-B915-69402097B3B9}" destId="{FA15430F-7F31-4892-A9B4-D5CAB14B5C8D}" srcOrd="0" destOrd="0" presId="urn:microsoft.com/office/officeart/2005/8/layout/chevron2"/>
    <dgm:cxn modelId="{3C43D546-0A64-47EC-8B37-CC509E76B5F2}" srcId="{45F6898D-016A-4E4F-9200-F4231F434C8C}" destId="{37D40DC1-1D86-4F98-98C0-D64A43373D54}" srcOrd="1" destOrd="0" parTransId="{B25FF66A-FAEF-45B8-BB91-59E3C1F32265}" sibTransId="{DFCAA05B-B888-4037-BAAD-D73F27C46E79}"/>
    <dgm:cxn modelId="{809376C2-2E3F-6E40-AD9F-7050211346C6}" type="presOf" srcId="{DE2BF4BA-AA10-44A6-8791-3C93DE9D459F}" destId="{681CA91A-67A9-4055-BF26-562F779F7ACA}" srcOrd="0" destOrd="0" presId="urn:microsoft.com/office/officeart/2005/8/layout/chevron2"/>
    <dgm:cxn modelId="{ADD1DB7A-9F51-42BA-994C-8D7F60DF101E}" srcId="{DE2BF4BA-AA10-44A6-8791-3C93DE9D459F}" destId="{7C9CB15B-C60A-4947-B5CD-77B70AF6E522}" srcOrd="1" destOrd="0" parTransId="{6AEAC6F7-7F56-44AD-82DC-94D196F73A20}" sibTransId="{980CEB87-7A17-4187-8625-559D0AC38DDC}"/>
    <dgm:cxn modelId="{8AC8E03D-F19B-2C48-9E97-4449F4E45FE7}" type="presOf" srcId="{35E7BC9F-7957-4CD6-9D1D-9100B93E0666}" destId="{6CF6F907-7AAE-4DDE-BF4F-E8BBA98DC106}" srcOrd="0" destOrd="0" presId="urn:microsoft.com/office/officeart/2005/8/layout/chevron2"/>
    <dgm:cxn modelId="{FAC46E10-D7F7-6142-B90A-6A03F9371D0A}" type="presOf" srcId="{C7DB8539-1B64-489B-B977-9457557B0A61}" destId="{271C068B-E4BB-495E-B856-C39D05D2411D}" srcOrd="0" destOrd="1" presId="urn:microsoft.com/office/officeart/2005/8/layout/chevron2"/>
    <dgm:cxn modelId="{1E3FBB19-C73E-D84F-920D-D7A8E449F8B9}" type="presParOf" srcId="{B6F4FE2D-DA15-4CCC-B4D1-4D72A3720275}" destId="{7E44E787-81A6-42A1-9212-4CAC133CBB76}" srcOrd="0" destOrd="0" presId="urn:microsoft.com/office/officeart/2005/8/layout/chevron2"/>
    <dgm:cxn modelId="{D1C4119D-2438-8140-81BE-85253C114334}" type="presParOf" srcId="{7E44E787-81A6-42A1-9212-4CAC133CBB76}" destId="{0177E14A-0099-4E25-AC2B-65CEA3C78C78}" srcOrd="0" destOrd="0" presId="urn:microsoft.com/office/officeart/2005/8/layout/chevron2"/>
    <dgm:cxn modelId="{7DF89F5D-9FB7-C449-84B0-6F7958751B32}" type="presParOf" srcId="{7E44E787-81A6-42A1-9212-4CAC133CBB76}" destId="{FA15430F-7F31-4892-A9B4-D5CAB14B5C8D}" srcOrd="1" destOrd="0" presId="urn:microsoft.com/office/officeart/2005/8/layout/chevron2"/>
    <dgm:cxn modelId="{83B09330-0C24-124C-AEE6-9EA31B714273}" type="presParOf" srcId="{B6F4FE2D-DA15-4CCC-B4D1-4D72A3720275}" destId="{12CEBBB3-E921-4502-B0C7-4B233BEFFDC0}" srcOrd="1" destOrd="0" presId="urn:microsoft.com/office/officeart/2005/8/layout/chevron2"/>
    <dgm:cxn modelId="{4A0333D7-230C-3146-914C-9403592851C6}" type="presParOf" srcId="{B6F4FE2D-DA15-4CCC-B4D1-4D72A3720275}" destId="{F8E02F72-2946-40D6-A213-0528CF1E32AD}" srcOrd="2" destOrd="0" presId="urn:microsoft.com/office/officeart/2005/8/layout/chevron2"/>
    <dgm:cxn modelId="{77F38330-B75D-EC42-ACC4-4D2801F9808E}" type="presParOf" srcId="{F8E02F72-2946-40D6-A213-0528CF1E32AD}" destId="{681CA91A-67A9-4055-BF26-562F779F7ACA}" srcOrd="0" destOrd="0" presId="urn:microsoft.com/office/officeart/2005/8/layout/chevron2"/>
    <dgm:cxn modelId="{CCEB3F45-4D59-3448-B070-FF8847520A33}" type="presParOf" srcId="{F8E02F72-2946-40D6-A213-0528CF1E32AD}" destId="{AE7A75DF-3981-4978-89E4-E65E94ABA0EB}" srcOrd="1" destOrd="0" presId="urn:microsoft.com/office/officeart/2005/8/layout/chevron2"/>
    <dgm:cxn modelId="{C7727913-CE3B-6D43-BE75-E1E05EBA5B7A}" type="presParOf" srcId="{B6F4FE2D-DA15-4CCC-B4D1-4D72A3720275}" destId="{A1F60748-4070-4ECA-BCD8-F48B3A224BAD}" srcOrd="3" destOrd="0" presId="urn:microsoft.com/office/officeart/2005/8/layout/chevron2"/>
    <dgm:cxn modelId="{C40420A5-43DE-354F-84F9-7904232224FC}" type="presParOf" srcId="{B6F4FE2D-DA15-4CCC-B4D1-4D72A3720275}" destId="{5B397CF7-4B65-4076-8E2A-3296E3D810F3}" srcOrd="4" destOrd="0" presId="urn:microsoft.com/office/officeart/2005/8/layout/chevron2"/>
    <dgm:cxn modelId="{6F3275CC-223E-7247-A3D1-D80566FAFD51}" type="presParOf" srcId="{5B397CF7-4B65-4076-8E2A-3296E3D810F3}" destId="{6CF6F907-7AAE-4DDE-BF4F-E8BBA98DC106}" srcOrd="0" destOrd="0" presId="urn:microsoft.com/office/officeart/2005/8/layout/chevron2"/>
    <dgm:cxn modelId="{EA168332-1248-244F-BEE1-D2F6E22D4A60}" type="presParOf" srcId="{5B397CF7-4B65-4076-8E2A-3296E3D810F3}" destId="{271C068B-E4BB-495E-B856-C39D05D2411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7E14A-0099-4E25-AC2B-65CEA3C78C78}">
      <dsp:nvSpPr>
        <dsp:cNvPr id="0" name=""/>
        <dsp:cNvSpPr/>
      </dsp:nvSpPr>
      <dsp:spPr>
        <a:xfrm rot="5400000">
          <a:off x="-218478" y="220898"/>
          <a:ext cx="1456522" cy="101956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Open Surgery (OS)</a:t>
          </a:r>
          <a:endParaRPr lang="en-US" sz="1300" kern="1200" dirty="0"/>
        </a:p>
      </dsp:txBody>
      <dsp:txXfrm rot="-5400000">
        <a:off x="1" y="512203"/>
        <a:ext cx="1019565" cy="436957"/>
      </dsp:txXfrm>
    </dsp:sp>
    <dsp:sp modelId="{FA15430F-7F31-4892-A9B4-D5CAB14B5C8D}">
      <dsp:nvSpPr>
        <dsp:cNvPr id="0" name=""/>
        <dsp:cNvSpPr/>
      </dsp:nvSpPr>
      <dsp:spPr>
        <a:xfrm rot="5400000">
          <a:off x="3607896" y="-2585910"/>
          <a:ext cx="946739" cy="612340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Larger incisions</a:t>
          </a:r>
          <a:endParaRPr lang="en-US" sz="2400" kern="1200" dirty="0"/>
        </a:p>
        <a:p>
          <a:pPr marL="228600" lvl="1" indent="-228600" algn="l" defTabSz="1066800">
            <a:lnSpc>
              <a:spcPct val="90000"/>
            </a:lnSpc>
            <a:spcBef>
              <a:spcPct val="0"/>
            </a:spcBef>
            <a:spcAft>
              <a:spcPct val="15000"/>
            </a:spcAft>
            <a:buChar char="••"/>
          </a:pPr>
          <a:r>
            <a:rPr lang="en-US" sz="2400" kern="1200" dirty="0" smtClean="0"/>
            <a:t>Longer recovery time</a:t>
          </a:r>
          <a:endParaRPr lang="en-US" sz="2400" kern="1200" dirty="0"/>
        </a:p>
      </dsp:txBody>
      <dsp:txXfrm rot="-5400000">
        <a:off x="1019565" y="48637"/>
        <a:ext cx="6077185" cy="854307"/>
      </dsp:txXfrm>
    </dsp:sp>
    <dsp:sp modelId="{681CA91A-67A9-4055-BF26-562F779F7ACA}">
      <dsp:nvSpPr>
        <dsp:cNvPr id="0" name=""/>
        <dsp:cNvSpPr/>
      </dsp:nvSpPr>
      <dsp:spPr>
        <a:xfrm rot="5400000">
          <a:off x="-218478" y="1481511"/>
          <a:ext cx="1456522" cy="101956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Laparoscopic Surgery (LS)</a:t>
          </a:r>
          <a:endParaRPr lang="en-US" sz="1300" kern="1200" dirty="0"/>
        </a:p>
      </dsp:txBody>
      <dsp:txXfrm rot="-5400000">
        <a:off x="1" y="1772816"/>
        <a:ext cx="1019565" cy="436957"/>
      </dsp:txXfrm>
    </dsp:sp>
    <dsp:sp modelId="{AE7A75DF-3981-4978-89E4-E65E94ABA0EB}">
      <dsp:nvSpPr>
        <dsp:cNvPr id="0" name=""/>
        <dsp:cNvSpPr/>
      </dsp:nvSpPr>
      <dsp:spPr>
        <a:xfrm rot="5400000">
          <a:off x="3607896" y="-1325298"/>
          <a:ext cx="946739" cy="612340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 Minimally invasive</a:t>
          </a:r>
          <a:endParaRPr lang="en-US" sz="2400" kern="1200" dirty="0"/>
        </a:p>
        <a:p>
          <a:pPr marL="228600" lvl="1" indent="-228600" algn="l" defTabSz="1066800">
            <a:lnSpc>
              <a:spcPct val="90000"/>
            </a:lnSpc>
            <a:spcBef>
              <a:spcPct val="0"/>
            </a:spcBef>
            <a:spcAft>
              <a:spcPct val="15000"/>
            </a:spcAft>
            <a:buChar char="••"/>
          </a:pPr>
          <a:r>
            <a:rPr lang="en-US" sz="2400" kern="1200" dirty="0" smtClean="0"/>
            <a:t> Shorter recovery time than OS</a:t>
          </a:r>
          <a:endParaRPr lang="en-US" sz="2400" kern="1200" dirty="0"/>
        </a:p>
      </dsp:txBody>
      <dsp:txXfrm rot="-5400000">
        <a:off x="1019565" y="1309249"/>
        <a:ext cx="6077185" cy="854307"/>
      </dsp:txXfrm>
    </dsp:sp>
    <dsp:sp modelId="{6CF6F907-7AAE-4DDE-BF4F-E8BBA98DC106}">
      <dsp:nvSpPr>
        <dsp:cNvPr id="0" name=""/>
        <dsp:cNvSpPr/>
      </dsp:nvSpPr>
      <dsp:spPr>
        <a:xfrm rot="5400000">
          <a:off x="-218478" y="2742123"/>
          <a:ext cx="1456522" cy="101956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Robotic Surgery (RS)</a:t>
          </a:r>
          <a:endParaRPr lang="en-US" sz="1300" kern="1200" dirty="0"/>
        </a:p>
      </dsp:txBody>
      <dsp:txXfrm rot="-5400000">
        <a:off x="1" y="3033428"/>
        <a:ext cx="1019565" cy="436957"/>
      </dsp:txXfrm>
    </dsp:sp>
    <dsp:sp modelId="{271C068B-E4BB-495E-B856-C39D05D2411D}">
      <dsp:nvSpPr>
        <dsp:cNvPr id="0" name=""/>
        <dsp:cNvSpPr/>
      </dsp:nvSpPr>
      <dsp:spPr>
        <a:xfrm rot="5400000">
          <a:off x="3607896" y="-64685"/>
          <a:ext cx="946739" cy="612340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easier technically for surgeons than LS</a:t>
          </a:r>
          <a:endParaRPr lang="en-US" sz="2400" kern="1200" dirty="0"/>
        </a:p>
        <a:p>
          <a:pPr marL="228600" lvl="1" indent="-228600" algn="l" defTabSz="1066800">
            <a:lnSpc>
              <a:spcPct val="90000"/>
            </a:lnSpc>
            <a:spcBef>
              <a:spcPct val="0"/>
            </a:spcBef>
            <a:spcAft>
              <a:spcPct val="15000"/>
            </a:spcAft>
            <a:buChar char="••"/>
          </a:pPr>
          <a:r>
            <a:rPr lang="en-US" sz="2400" kern="1200" dirty="0" smtClean="0"/>
            <a:t>Shorter recovery time than LS</a:t>
          </a:r>
          <a:endParaRPr lang="en-US" sz="2400" kern="1200" dirty="0"/>
        </a:p>
      </dsp:txBody>
      <dsp:txXfrm rot="-5400000">
        <a:off x="1019565" y="2569862"/>
        <a:ext cx="6077185" cy="8543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4/14/15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notesMaster" Target="../notesMasters/notesMaster1.xml"/><Relationship Id="rId3"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notesMaster" Target="../notesMasters/notesMaster1.xml"/><Relationship Id="rId3"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errors? – Have student record list</a:t>
            </a:r>
            <a:r>
              <a:rPr lang="en-US" baseline="0" dirty="0" smtClean="0">
                <a:latin typeface="Arial" pitchFamily="-109" charset="0"/>
                <a:ea typeface="ＭＳ Ｐゴシック" pitchFamily="-109" charset="-128"/>
                <a:cs typeface="ＭＳ Ｐゴシック" pitchFamily="-109" charset="-128"/>
              </a:rPr>
              <a:t> on board</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directions on how to test currency?</a:t>
            </a:r>
          </a:p>
          <a:p>
            <a:pPr eaLnBrk="1" hangingPunct="1"/>
            <a:r>
              <a:rPr lang="en-US" dirty="0" smtClean="0">
                <a:latin typeface="Arial" pitchFamily="-109" charset="0"/>
                <a:ea typeface="ＭＳ Ｐゴシック" pitchFamily="-109" charset="-128"/>
                <a:cs typeface="ＭＳ Ｐゴシック" pitchFamily="-109" charset="-128"/>
              </a:rPr>
              <a:t>Paper Reminders: </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Use #’s and facts instead of “great, a lot, numerous, many, most, much…”</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Avoid absolutes unless quoting</a:t>
            </a:r>
            <a:r>
              <a:rPr lang="en-US" baseline="0" dirty="0" smtClean="0">
                <a:latin typeface="Arial" pitchFamily="-109" charset="0"/>
                <a:ea typeface="ＭＳ Ｐゴシック" pitchFamily="-109" charset="-128"/>
                <a:cs typeface="ＭＳ Ｐゴシック" pitchFamily="-109" charset="-128"/>
              </a:rPr>
              <a:t> facts “always, never, must, will…”</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Make organization clear, avoid CP R, CP R through out whole paper.</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surgical robots came to exist is because they</a:t>
            </a:r>
            <a:r>
              <a:rPr lang="en-US" baseline="0" dirty="0" smtClean="0"/>
              <a:t> benefit both patients and surgeons. </a:t>
            </a:r>
          </a:p>
          <a:p>
            <a:endParaRPr lang="en-US" baseline="0" dirty="0" smtClean="0"/>
          </a:p>
          <a:p>
            <a:r>
              <a:rPr lang="en-US" strike="sngStrike" baseline="0" dirty="0" smtClean="0"/>
              <a:t>(Open Surgery (OS) is the usual way that surgeons operate – they cut directly into the patient:</a:t>
            </a:r>
          </a:p>
          <a:p>
            <a:pPr marL="171450" indent="-171450">
              <a:buFontTx/>
              <a:buChar char="-"/>
            </a:pPr>
            <a:r>
              <a:rPr lang="en-US" strike="sngStrike" baseline="0" dirty="0" smtClean="0"/>
              <a:t>Results in longer postoperative recovery time</a:t>
            </a:r>
          </a:p>
          <a:p>
            <a:pPr marL="171450" indent="-171450">
              <a:buFontTx/>
              <a:buChar char="-"/>
            </a:pPr>
            <a:r>
              <a:rPr lang="en-US" strike="sngStrike" baseline="0" dirty="0" smtClean="0"/>
              <a:t> more blood loss than LS or RS. </a:t>
            </a:r>
          </a:p>
          <a:p>
            <a:endParaRPr lang="en-US" strike="sngStrike" baseline="0" dirty="0" smtClean="0"/>
          </a:p>
          <a:p>
            <a:r>
              <a:rPr lang="en-US" strike="sngStrike" baseline="0" dirty="0" smtClean="0"/>
              <a:t>Laparoscopic surgeries are:</a:t>
            </a:r>
          </a:p>
          <a:p>
            <a:pPr marL="171450" indent="-171450">
              <a:buFontTx/>
              <a:buChar char="-"/>
            </a:pPr>
            <a:r>
              <a:rPr lang="en-US" strike="sngStrike" baseline="0" dirty="0" smtClean="0"/>
              <a:t>Minimally invasive</a:t>
            </a:r>
          </a:p>
          <a:p>
            <a:pPr marL="171450" indent="-171450">
              <a:buFontTx/>
              <a:buChar char="-"/>
            </a:pPr>
            <a:r>
              <a:rPr lang="en-US" strike="sngStrike" baseline="0" dirty="0" smtClean="0"/>
              <a:t>Surgeon still cuts into patient but uses smaller tools which allows surgeons to operate with more precision [7]</a:t>
            </a:r>
          </a:p>
          <a:p>
            <a:pPr marL="171450" indent="-171450">
              <a:buFontTx/>
              <a:buChar char="-"/>
            </a:pPr>
            <a:r>
              <a:rPr lang="en-US" strike="sngStrike" baseline="0" dirty="0" smtClean="0"/>
              <a:t>Smaller tools = small incisions = shorter recovery time and lower blood loss</a:t>
            </a:r>
          </a:p>
          <a:p>
            <a:pPr marL="171450" indent="-171450">
              <a:buFontTx/>
              <a:buChar char="-"/>
            </a:pPr>
            <a:r>
              <a:rPr lang="en-US" strike="sngStrike" baseline="0" dirty="0" smtClean="0"/>
              <a:t>Also uses a camera to assist) </a:t>
            </a:r>
            <a:r>
              <a:rPr lang="en-US" baseline="0" dirty="0" smtClean="0"/>
              <a:t>DON’T SAY ANY OF THIS I GUESS</a:t>
            </a:r>
          </a:p>
          <a:p>
            <a:pPr marL="171450" indent="-171450">
              <a:buFontTx/>
              <a:buChar char="-"/>
            </a:pPr>
            <a:endParaRPr lang="en-US" baseline="0" dirty="0" smtClean="0"/>
          </a:p>
          <a:p>
            <a:r>
              <a:rPr lang="en-US" baseline="0" dirty="0" smtClean="0"/>
              <a:t>Robotic Surgery:</a:t>
            </a:r>
          </a:p>
          <a:p>
            <a:pPr marL="171450" indent="-171450">
              <a:buFontTx/>
              <a:buChar char="-"/>
            </a:pPr>
            <a:r>
              <a:rPr lang="en-US" baseline="0" dirty="0" smtClean="0"/>
              <a:t>Also minimally invasive</a:t>
            </a:r>
          </a:p>
          <a:p>
            <a:pPr marL="171450" indent="-171450">
              <a:buFontTx/>
              <a:buChar char="-"/>
            </a:pPr>
            <a:r>
              <a:rPr lang="en-US" baseline="0" dirty="0" smtClean="0"/>
              <a:t>Uses even smaller tools than LS = smaller incisions = shorter recovery time and lowest blood loss</a:t>
            </a:r>
          </a:p>
          <a:p>
            <a:pPr marL="171450" indent="-171450">
              <a:buFontTx/>
              <a:buChar char="-"/>
            </a:pPr>
            <a:r>
              <a:rPr lang="en-US" baseline="0" dirty="0" smtClean="0"/>
              <a:t>Surgeon doesn’t operate on patient directly – sits at a console and controls robotic arms</a:t>
            </a:r>
          </a:p>
          <a:p>
            <a:pPr marL="171450" indent="-171450">
              <a:buFontTx/>
              <a:buChar char="-"/>
            </a:pPr>
            <a:r>
              <a:rPr lang="en-US" baseline="0" dirty="0" smtClean="0"/>
              <a:t>May lead to lower risk of infection [4]</a:t>
            </a:r>
          </a:p>
          <a:p>
            <a:pPr marL="171450" indent="-171450">
              <a:buFontTx/>
              <a:buChar char="-"/>
            </a:pPr>
            <a:r>
              <a:rPr lang="en-US" baseline="0" dirty="0" smtClean="0"/>
              <a:t>Arms are able to rotate and bend in ways the human wrist can’t [6]</a:t>
            </a:r>
          </a:p>
          <a:p>
            <a:pPr marL="171450" indent="-171450">
              <a:buFontTx/>
              <a:buChar char="-"/>
            </a:pPr>
            <a:endParaRPr lang="en-US" baseline="0" dirty="0" smtClean="0"/>
          </a:p>
          <a:p>
            <a:pPr marL="0" indent="0">
              <a:buFontTx/>
              <a:buNone/>
            </a:pPr>
            <a:r>
              <a:rPr lang="en-US" baseline="0" dirty="0" smtClean="0"/>
              <a:t>2 min. 17 s. </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63028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case of remote </a:t>
            </a:r>
            <a:r>
              <a:rPr lang="en-US" dirty="0" err="1" smtClean="0"/>
              <a:t>telesurgery</a:t>
            </a:r>
            <a:r>
              <a:rPr lang="en-US" dirty="0" smtClean="0"/>
              <a:t> was</a:t>
            </a:r>
            <a:r>
              <a:rPr lang="en-US" baseline="0" dirty="0" smtClean="0"/>
              <a:t> called the “Lindbergh operation” and was </a:t>
            </a:r>
            <a:r>
              <a:rPr lang="en-US" dirty="0" smtClean="0"/>
              <a:t>performed in 2001</a:t>
            </a:r>
            <a:r>
              <a:rPr lang="en-US" baseline="0" dirty="0" smtClean="0"/>
              <a:t> on a 68-year old woman in Strasbourg, France by surgeons in New York. This surgery used the ZEUS system and had two subsystems: the “surgeon side” shown on the left, and the “patient-side” shown on the right. The surgeons in France set up the robotic arm, while the surgeons in NY prepared the console. The connection between New York and Strasbourg was establish through asynchronous transfer mode (ATM) technology, </a:t>
            </a:r>
            <a:r>
              <a:rPr lang="en-US" strike="sngStrike" baseline="0" dirty="0" smtClean="0"/>
              <a:t>which has network nodes that provides low transport delay, low packet loss ratio, and the probability of having no network outage is 99.99%.</a:t>
            </a:r>
            <a:r>
              <a:rPr lang="en-US" strike="noStrike" baseline="0" dirty="0" smtClean="0"/>
              <a:t> The time lag was an average of 155 </a:t>
            </a:r>
            <a:r>
              <a:rPr lang="en-US" strike="noStrike" baseline="0" dirty="0" err="1" smtClean="0"/>
              <a:t>ms</a:t>
            </a:r>
            <a:r>
              <a:rPr lang="en-US" strike="noStrike" baseline="0" dirty="0" smtClean="0"/>
              <a:t> which is pretty impressive considering that the surgeon and patient were almost 4000 miles apart. </a:t>
            </a:r>
            <a:endParaRPr lang="en-US" strike="sngStrike" baseline="0" dirty="0" smtClean="0"/>
          </a:p>
          <a:p>
            <a:endParaRPr lang="en-US" baseline="0" dirty="0" smtClean="0"/>
          </a:p>
          <a:p>
            <a:r>
              <a:rPr lang="en-US" strike="sngStrike" baseline="0" dirty="0" smtClean="0"/>
              <a:t>The console takes in the patient’s subsystem (which are two of the robotics arms which translate the surgeon’s movements into robotic movements) and the third arm which controls the camera. </a:t>
            </a:r>
          </a:p>
          <a:p>
            <a:endParaRPr lang="en-US" baseline="0" dirty="0" smtClean="0"/>
          </a:p>
          <a:p>
            <a:r>
              <a:rPr lang="en-US" baseline="0" dirty="0" smtClean="0"/>
              <a:t>Three other surgeons in NY watched the surgery and evaluated the safety of the procedure and quality of the images seen on the screen. The procedure was completed in 54 minutes including the set-up time. After the procedure was completed, the surgeons rated the quality of the image 9.5/10 and the safety of the operation a 10/10. The patient was discharged from the hospital 48 hours after the procedure and monitored her progress in the later weeks. At the 2-week mark, she had no infection, her wounds were healed, and was back to her daily activities. [3]</a:t>
            </a:r>
          </a:p>
          <a:p>
            <a:endParaRPr lang="en-US" baseline="0" dirty="0" smtClean="0"/>
          </a:p>
          <a:p>
            <a:r>
              <a:rPr lang="en-US" baseline="0" dirty="0" smtClean="0"/>
              <a:t>2 min 9 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88393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a:t>
            </a:r>
            <a:r>
              <a:rPr lang="en-US" dirty="0" err="1" smtClean="0"/>
              <a:t>telesurgery</a:t>
            </a:r>
            <a:r>
              <a:rPr lang="en-US" dirty="0" smtClean="0"/>
              <a:t> in rural communities</a:t>
            </a:r>
            <a:r>
              <a:rPr lang="en-US" baseline="0" dirty="0" smtClean="0"/>
              <a:t> occurred in 2003 in Canada. The equipment set up was the same as the Lindberg Operation, the only difference was that this operation used IP/VPN (Internet Protocol – Virtual Private Network) using Quality of Service (which are used for bank and government offices) instead of an ATM line. This kind of network runs secure communication and has a back up line in case the first line gets interrupted. The hospitals chose to utilize this network instead of ATM because it was more cost-effective and </a:t>
            </a:r>
            <a:r>
              <a:rPr lang="en-US" baseline="0" dirty="0" err="1" smtClean="0"/>
              <a:t>telesurgery</a:t>
            </a:r>
            <a:r>
              <a:rPr lang="en-US" baseline="0" dirty="0" smtClean="0"/>
              <a:t> surgeries have the highest priority.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3855094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few of the benefits of </a:t>
            </a:r>
            <a:r>
              <a:rPr lang="en-US" baseline="0" dirty="0" err="1" smtClean="0"/>
              <a:t>Telesurgery</a:t>
            </a:r>
            <a:r>
              <a:rPr lang="en-US" baseline="0" dirty="0" smtClean="0"/>
              <a:t> are that surgeries aren’t limited by location. For example, if someone in a third world country needed an emergency surgery performed, they ideally have access to that surgery – they wouldn’t be limited by their geographical location.  </a:t>
            </a:r>
          </a:p>
          <a:p>
            <a:endParaRPr lang="en-US" baseline="0" dirty="0" smtClean="0"/>
          </a:p>
          <a:p>
            <a:r>
              <a:rPr lang="en-US" baseline="0" dirty="0" smtClean="0"/>
              <a:t>While ATM lines are available in 200 countries, it’s not available everywhere. The cost for having access to ATM lines from point A to point B ranges between $100,000 to $200,.000 a year. [3]</a:t>
            </a:r>
          </a:p>
          <a:p>
            <a:endParaRPr lang="en-US" baseline="0" dirty="0" smtClean="0"/>
          </a:p>
          <a:p>
            <a:r>
              <a:rPr lang="en-US" baseline="0" dirty="0" smtClean="0"/>
              <a:t>While there are weaknesses that are unique to </a:t>
            </a:r>
            <a:r>
              <a:rPr lang="en-US" baseline="0" dirty="0" err="1" smtClean="0"/>
              <a:t>telesurgery</a:t>
            </a:r>
            <a:r>
              <a:rPr lang="en-US" baseline="0" dirty="0" smtClean="0"/>
              <a:t>, these weaknesses can be overcome. While the technology may not be available due to cost, the cost of this technology will probably decrease over time as it becomes more used, and the privacy of patients can be protected by using some type of encryption. </a:t>
            </a:r>
          </a:p>
          <a:p>
            <a:r>
              <a:rPr lang="en-US" baseline="0" dirty="0" smtClean="0"/>
              <a:t>2 min 34 s</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4002448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Robotic surgery is</a:t>
            </a:r>
            <a:r>
              <a:rPr lang="en-US" baseline="0" dirty="0" smtClean="0"/>
              <a:t> necessary because it benefits the patient the most compared to any other type of surgery. While the Lindbergh and Rural Area operations were successful and had high safety ratings, there are disadvantages to </a:t>
            </a:r>
            <a:r>
              <a:rPr lang="en-US" baseline="0" dirty="0" err="1" smtClean="0"/>
              <a:t>telesurgery</a:t>
            </a:r>
            <a:r>
              <a:rPr lang="en-US" baseline="0" dirty="0" smtClean="0"/>
              <a:t> such as cost of technology and legal issues. While the availability of technology and privacy issues can be resolved by different means, there will always be some kind of legal issue when it comes to any kind of new technology, especially medical technology. </a:t>
            </a:r>
          </a:p>
          <a:p>
            <a:endParaRPr lang="en-US" baseline="0" dirty="0" smtClean="0"/>
          </a:p>
          <a:p>
            <a:r>
              <a:rPr lang="en-US" dirty="0" smtClean="0"/>
              <a:t>Conclusion: The</a:t>
            </a:r>
            <a:r>
              <a:rPr lang="en-US" baseline="0" dirty="0" smtClean="0"/>
              <a:t> benefits of </a:t>
            </a:r>
            <a:r>
              <a:rPr lang="en-US" baseline="0" dirty="0" err="1" smtClean="0"/>
              <a:t>telesurgery</a:t>
            </a:r>
            <a:r>
              <a:rPr lang="en-US" baseline="0" dirty="0" smtClean="0"/>
              <a:t> outweigh the risks</a:t>
            </a:r>
            <a:endParaRPr lang="en-US" dirty="0" smtClean="0"/>
          </a:p>
          <a:p>
            <a:r>
              <a:rPr lang="en-US" dirty="0" smtClean="0"/>
              <a:t>State</a:t>
            </a:r>
            <a:r>
              <a:rPr lang="en-US" baseline="0" dirty="0" smtClean="0"/>
              <a:t> Argument: Tele surgery benefits patients by providing proper medical care in areas where there would be none otherwise</a:t>
            </a:r>
          </a:p>
          <a:p>
            <a:r>
              <a:rPr lang="en-US" baseline="0" dirty="0" smtClean="0"/>
              <a:t>State Counter Argument: it’s more hassle than it’s worth because it’s costly and there are legal troubles</a:t>
            </a:r>
          </a:p>
          <a:p>
            <a:r>
              <a:rPr lang="en-US" baseline="0" dirty="0" smtClean="0"/>
              <a:t>Response to Counter Argument: No, the cost will go down with time and there are always legal troubles</a:t>
            </a:r>
          </a:p>
          <a:p>
            <a:r>
              <a:rPr lang="en-US" baseline="0" dirty="0" smtClean="0"/>
              <a:t>Restate Conclusion: The benefits of </a:t>
            </a:r>
            <a:r>
              <a:rPr lang="en-US" baseline="0" dirty="0" err="1" smtClean="0"/>
              <a:t>telesurgery</a:t>
            </a:r>
            <a:r>
              <a:rPr lang="en-US" baseline="0" dirty="0" smtClean="0"/>
              <a:t> outweigh the risks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407754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people ask about how ATM works:</a:t>
            </a:r>
          </a:p>
          <a:p>
            <a:pPr marL="171450" indent="-171450">
              <a:buFontTx/>
              <a:buChar char="-"/>
            </a:pPr>
            <a:r>
              <a:rPr lang="en-US" baseline="0" dirty="0" smtClean="0"/>
              <a:t>There are a fixed number of nodes or switches in the network</a:t>
            </a:r>
          </a:p>
          <a:p>
            <a:pPr marL="628650" lvl="1" indent="-171450">
              <a:buFontTx/>
              <a:buChar char="-"/>
            </a:pPr>
            <a:r>
              <a:rPr lang="en-US" baseline="0" dirty="0" smtClean="0"/>
              <a:t>Transmits packets of a fixed length (also called cells and only contain special routing information)</a:t>
            </a:r>
          </a:p>
          <a:p>
            <a:pPr marL="628650" lvl="1" indent="-171450">
              <a:buFontTx/>
              <a:buChar char="-"/>
            </a:pPr>
            <a:r>
              <a:rPr lang="en-US" baseline="0" dirty="0" smtClean="0"/>
              <a:t>This routing info allows the switches to forward the packets quickly to their destination</a:t>
            </a:r>
          </a:p>
          <a:p>
            <a:pPr marL="171450" indent="-171450">
              <a:buFontTx/>
              <a:buChar char="-"/>
            </a:pPr>
            <a:r>
              <a:rPr lang="en-US" baseline="0" dirty="0" smtClean="0"/>
              <a:t>Each node starts at point A and ends at point B which allows for fast transmission</a:t>
            </a:r>
          </a:p>
          <a:p>
            <a:pPr marL="628650" lvl="1" indent="-171450">
              <a:buFontTx/>
              <a:buChar char="-"/>
            </a:pPr>
            <a:r>
              <a:rPr lang="en-US" baseline="0" dirty="0" smtClean="0"/>
              <a:t>Allows a permanent circuit between the machines</a:t>
            </a:r>
          </a:p>
          <a:p>
            <a:pPr marL="171450" indent="-171450">
              <a:buFontTx/>
              <a:buChar char="-"/>
            </a:pPr>
            <a:r>
              <a:rPr lang="en-US" baseline="0" dirty="0" smtClean="0"/>
              <a:t>This fast transmission allows for live video feed which is crucial for </a:t>
            </a:r>
            <a:r>
              <a:rPr lang="en-US" baseline="0" dirty="0" err="1" smtClean="0"/>
              <a:t>telesurgery</a:t>
            </a:r>
            <a:r>
              <a:rPr lang="en-US" baseline="0" dirty="0" smtClean="0"/>
              <a:t> [8]</a:t>
            </a:r>
            <a:endParaRPr lang="en-US" dirty="0" smtClean="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336369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Presentation today will be on how nuclear power plants measure</a:t>
            </a:r>
            <a:r>
              <a:rPr lang="en-US" baseline="0" dirty="0" smtClean="0"/>
              <a:t> for error. I will use these three examples of power plant meltdowns </a:t>
            </a:r>
            <a:r>
              <a:rPr lang="en-US" baseline="0" smtClean="0"/>
              <a:t>to explain </a:t>
            </a:r>
            <a:r>
              <a:rPr lang="en-US" baseline="0" dirty="0" smtClean="0"/>
              <a:t>what went wrong and how those issues have been fixed.</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1986 Chernobyl nuclear power plant failed due</a:t>
            </a:r>
            <a:r>
              <a:rPr lang="en-US" baseline="0" dirty="0" smtClean="0"/>
              <a:t> to a power surge. What happened is that during some system test there was a large power surge that caused too much of a power output and the emergency shutdown failed f there were sensors in place that could have detected this surge and reacted to it then the plant could have shut down sooner. The energy of the surge ruptured the reactor Vessel which sent radioactive steam into the atmosphere. Part of the reactor caught fire and the fire grew and spread radioactive smoke into the atmosphere. The worst part of this disaster was how much fallout there was. The fallout is responsible for an estimated 4,000 cancer cases and is one of the worst possible outcomes from a nuclear power plant failure.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157388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major failures of Chernobyl was the lack of information processing in the facility. At the time of the incident there was no sensors to indicate the power surge before it effected the facility. Another issue at Chernobyl was that there wasn’t enough protection from power surges. To protect from power surges today, There are advanced cooling systems in place that keep the rod at a temperature too low to rupture the reactor vessel. Now there are sensors to read the temperature and power output of the rods to prevent surges from damaging the facility. There are also a series of shut down protocol to stop the reactor if things get too hot. Unlike Chernobyl, modern day cooling systems have a backup power supply not connected to the rest of the facility, so even in a total shutdown, the cooling system will continue to cool the rod. The image is a picture of a more advanced temperature sensor. This sensor is one of many sensors being used in a modern nuclear power plant.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2331817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three mile island</a:t>
            </a:r>
            <a:r>
              <a:rPr lang="en-US" baseline="0" dirty="0" smtClean="0"/>
              <a:t> the power plant failed due to a sensor malfunctioning. Early in the morning the cooling system for one of the reactor rods stopped working. Because the power plant had controls in place to prevent meltdown, part of the system shut down. This caused an expected build up of pressure in the cooling system so there is a valve that is opened in order to release the pressure. All of that should have happened during a failure and so far the controls in place were effective. But, the sensor connected to the valve indicated that the valve had closed when it hadn't. This made the cooling water flow out of the system and not make it to the rod. The rod then heated up and there was a melt down where the reaction chamber had ruptured due to the immense heat. Luckily, unlike Chernobyl, the damage was mostly contained to within the facility.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7044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872950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reduce the risk of a failure similar to that of three mile island. Nuclear power plants have added redundant sensors and more accurate sensors to the valves. Now if a valve is in the wrong position, there are more reliable sensors to monitor that, and there are multiple of these reliable sensors. One major change is that at the time there was no sensor in the reaction chamber to measure if the reaction rod was completely covered in water, which it wasn't, which is why it heated up and caused a meltdown. Now there are additional sensors to measure how much water is around the fuel rod. If those sensors had existed at the time, there would have been an alert that coolant was leaking out before three mile island had a meltdown. The image is of a variety of safety valves inside the nuclear power plant. They work either mechanically by having a max pressure before opening. Or they have a pressure sensor inside of them to computationally control the valve release.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415560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with the Fukushima nuclear power plant failure was not faulty equipment or improper procedure. The power plant failed because of the incredibly large scale natural</a:t>
            </a:r>
            <a:r>
              <a:rPr lang="en-US" baseline="0" dirty="0" smtClean="0"/>
              <a:t> disaster that it was confronted with. Even though the power plant had multiple backup cooling systems, due to the earthquake all systems were damaged. The power plant was shut down, because that is what is supposed to happen when systems fail, and the multiple backup generators were supposed to be used but they were damaged and broken by the tsunami. The next day radiation leaks were detected and workers tried to prevent a meltdown, but with all systems broken or severely damaged, the entire facility eventually had a meltdown. Looking to the future, we could prevent disasters like this by developing better weather monitoring software. So far we have seen examples of how electrical components can improve the safety of a nuclear reactor. But in modern times we have to look to software that can predict weather </a:t>
            </a:r>
            <a:r>
              <a:rPr lang="en-US" baseline="0" dirty="0" err="1" smtClean="0"/>
              <a:t>pattenrs</a:t>
            </a:r>
            <a:r>
              <a:rPr lang="en-US" baseline="0" dirty="0" smtClean="0"/>
              <a:t> and earthquakes before they occur in order to be able to take precautionary measures before its too late.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1471990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risks associated</a:t>
            </a:r>
            <a:r>
              <a:rPr lang="en-US" baseline="0" dirty="0" smtClean="0"/>
              <a:t> with a nuclear power plant are evident. You are working with very dangerous materials that can create a lot of damage. Although systems weren’t adequately prepared to handle potential failures before, modern nuclear power plant facilities have a tremendous amount of backup systems and controls to ensure the safety of the facility and the people around it, barring any natural disaster. Basically, the nuclear power plant isn’t going to hurt people unless everybody is the area is already hurt by a much bigger threat, like a tsunami, or a meteorite. As you’ve seen from the previous examples, nuclear reactors fail because the rod gets too hot, and melts through the system. Modern nuclear reactors have complex cooling systems that have checks at the rod, at the source of the water, and periodically in the pipes to ensure that water is flowing to the rod. They also have sensors to measure the pressure and flow rate of the water in the system to ensure that it is behaving properly. Modem nuclear reactors have a series of automatic shut downs to prevent the reactor from operating if anything goes wrong. Even when the facility is shut down there are still multiple backup generators to keep the cooling system functioning. This image shows how nuclear power plants have changed over time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97226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nuclear power plants were created they have been constantly redesigned to process more information and be able to analyze greater amounts of data in order to create as much safety as possible. I think that with all the improvements that software has made recently, it is time to use software to measure and predict the environment around a nuclear power plant to prevent from things such as earth quakes and tsunamis. If we new a week before an earthquake that there would be an earthquake, than nuclear fuel rods and other hazardous material could be evacuated from the site in order to prevent a meltdown. This image shows the increase in reliability of nuclear power plants </a:t>
            </a:r>
            <a:r>
              <a:rPr lang="en-US" baseline="0" smtClean="0"/>
              <a:t>over time.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338720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Slide Image Placeholder 1"/>
          <p:cNvSpPr>
            <a:spLocks noGrp="1" noRot="1" noChangeAspect="1" noChangeArrowheads="1"/>
          </p:cNvSpPr>
          <p:nvPr>
            <p:ph type="sldImg" idx="4294967295"/>
          </p:nvPr>
        </p:nvSpPr>
        <p:spPr>
          <a:xfrm>
            <a:off x="-4445000" y="0"/>
            <a:ext cx="8893175" cy="5003800"/>
          </a:xfrm>
          <a:ln/>
          <a:extLst>
            <a:ext uri="{91240B29-F687-4f45-9708-019B960494DF}">
              <a14:hiddenLine xmlns:a14="http://schemas.microsoft.com/office/drawing/2010/main" w="12700">
                <a:solidFill>
                  <a:srgbClr val="000000"/>
                </a:solidFill>
                <a:miter lim="800000"/>
                <a:headEnd/>
                <a:tailEnd/>
              </a14:hiddenLine>
            </a:ext>
          </a:extLst>
        </p:spPr>
      </p:sp>
      <p:sp>
        <p:nvSpPr>
          <p:cNvPr id="4099" name="Notes Placeholder 2"/>
          <p:cNvSpPr>
            <a:spLocks noGrp="1" noRot="1" noChangeAspect="1" noChangeArrowheads="1"/>
          </p:cNvSpPr>
          <p:nvPr>
            <p:ph type="body" idx="1"/>
          </p:nvPr>
        </p:nvSpPr>
        <p:spPr bwMode="auto">
          <a:xfrm>
            <a:off x="685800" y="1352550"/>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Traditional way of measuring reliability, which</a:t>
            </a:r>
            <a:r>
              <a:rPr lang="en-US" baseline="0" dirty="0" smtClean="0"/>
              <a:t> is time consuming.</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Slide Image Placeholder 1"/>
          <p:cNvSpPr>
            <a:spLocks noGrp="1" noRot="1" noChangeAspect="1" noChangeArrowheads="1"/>
          </p:cNvSpPr>
          <p:nvPr>
            <p:ph type="sldImg" idx="4294967295"/>
          </p:nvPr>
        </p:nvSpPr>
        <p:spPr>
          <a:xfrm>
            <a:off x="-4443413" y="0"/>
            <a:ext cx="8890001" cy="5002213"/>
          </a:xfrm>
          <a:ln/>
          <a:extLst>
            <a:ext uri="{91240B29-F687-4f45-9708-019B960494DF}">
              <a14:hiddenLine xmlns:a14="http://schemas.microsoft.com/office/drawing/2010/main" w="12700">
                <a:solidFill>
                  <a:srgbClr val="000000"/>
                </a:solidFill>
                <a:miter lim="800000"/>
                <a:headEnd/>
                <a:tailEnd/>
              </a14:hiddenLine>
            </a:ext>
          </a:extLst>
        </p:spPr>
      </p:sp>
      <p:sp>
        <p:nvSpPr>
          <p:cNvPr id="6147" name="Notes Placeholder 2"/>
          <p:cNvSpPr>
            <a:spLocks noGrp="1" noRot="1" noChangeAspect="1" noChangeArrowheads="1"/>
          </p:cNvSpPr>
          <p:nvPr>
            <p:ph type="body" idx="1"/>
          </p:nvPr>
        </p:nvSpPr>
        <p:spPr bwMode="auto">
          <a:xfrm>
            <a:off x="684213" y="1350963"/>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Reliability</a:t>
            </a:r>
            <a:r>
              <a:rPr lang="en-US" baseline="0" dirty="0" smtClean="0"/>
              <a:t> is determined by costs and benefits of breaking a software. (My theory)</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4" name="Slide Image Placeholder 1"/>
          <p:cNvSpPr>
            <a:spLocks noGrp="1" noRot="1" noChangeAspect="1" noChangeArrowheads="1"/>
          </p:cNvSpPr>
          <p:nvPr>
            <p:ph type="sldImg" idx="4294967295"/>
          </p:nvPr>
        </p:nvSpPr>
        <p:spPr>
          <a:xfrm>
            <a:off x="-4443413" y="0"/>
            <a:ext cx="8890001" cy="5002213"/>
          </a:xfrm>
          <a:ln/>
          <a:extLst>
            <a:ext uri="{91240B29-F687-4f45-9708-019B960494DF}">
              <a14:hiddenLine xmlns:a14="http://schemas.microsoft.com/office/drawing/2010/main" w="12700">
                <a:solidFill>
                  <a:srgbClr val="000000"/>
                </a:solidFill>
                <a:miter lim="800000"/>
                <a:headEnd/>
                <a:tailEnd/>
              </a14:hiddenLine>
            </a:ext>
          </a:extLst>
        </p:spPr>
      </p:sp>
      <p:sp>
        <p:nvSpPr>
          <p:cNvPr id="8195" name="Notes Placeholder 2"/>
          <p:cNvSpPr>
            <a:spLocks noGrp="1" noRot="1" noChangeAspect="1" noChangeArrowheads="1"/>
          </p:cNvSpPr>
          <p:nvPr>
            <p:ph type="body" idx="1"/>
          </p:nvPr>
        </p:nvSpPr>
        <p:spPr bwMode="auto">
          <a:xfrm>
            <a:off x="684213" y="1350963"/>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Psvita system is considered</a:t>
            </a:r>
            <a:r>
              <a:rPr lang="en-US" baseline="0" dirty="0" smtClean="0"/>
              <a:t> reliable because breaking it costs more than the profits of you receive from doing so.</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242" name="Slide Image Placeholder 1"/>
          <p:cNvSpPr>
            <a:spLocks noGrp="1" noRot="1" noChangeAspect="1" noChangeArrowheads="1"/>
          </p:cNvSpPr>
          <p:nvPr>
            <p:ph type="sldImg" idx="4294967295"/>
          </p:nvPr>
        </p:nvSpPr>
        <p:spPr>
          <a:xfrm>
            <a:off x="-4443413" y="0"/>
            <a:ext cx="8890001" cy="5002213"/>
          </a:xfrm>
          <a:ln/>
          <a:extLst>
            <a:ext uri="{91240B29-F687-4f45-9708-019B960494DF}">
              <a14:hiddenLine xmlns:a14="http://schemas.microsoft.com/office/drawing/2010/main" w="12700">
                <a:solidFill>
                  <a:srgbClr val="000000"/>
                </a:solidFill>
                <a:miter lim="800000"/>
                <a:headEnd/>
                <a:tailEnd/>
              </a14:hiddenLine>
            </a:ext>
          </a:extLst>
        </p:spPr>
      </p:sp>
      <p:sp>
        <p:nvSpPr>
          <p:cNvPr id="10243" name="Notes Placeholder 2"/>
          <p:cNvSpPr>
            <a:spLocks noGrp="1" noRot="1" noChangeAspect="1" noChangeArrowheads="1"/>
          </p:cNvSpPr>
          <p:nvPr>
            <p:ph type="body" idx="1"/>
          </p:nvPr>
        </p:nvSpPr>
        <p:spPr bwMode="auto">
          <a:xfrm>
            <a:off x="684213" y="1350963"/>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toll</a:t>
            </a:r>
            <a:r>
              <a:rPr lang="en-US" baseline="0" dirty="0" smtClean="0"/>
              <a:t> collection software is not reliable because the cost is zero and profit is a huge amount of money</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290" name="Slide Image Placeholder 1"/>
          <p:cNvSpPr>
            <a:spLocks noGrp="1" noRot="1" noChangeAspect="1" noChangeArrowheads="1"/>
          </p:cNvSpPr>
          <p:nvPr>
            <p:ph type="sldImg" idx="4294967295"/>
          </p:nvPr>
        </p:nvSpPr>
        <p:spPr>
          <a:xfrm>
            <a:off x="-4443413" y="0"/>
            <a:ext cx="8890001" cy="5002213"/>
          </a:xfrm>
          <a:ln/>
          <a:extLst>
            <a:ext uri="{91240B29-F687-4f45-9708-019B960494DF}">
              <a14:hiddenLine xmlns:a14="http://schemas.microsoft.com/office/drawing/2010/main" w="12700">
                <a:solidFill>
                  <a:srgbClr val="000000"/>
                </a:solidFill>
                <a:miter lim="800000"/>
                <a:headEnd/>
                <a:tailEnd/>
              </a14:hiddenLine>
            </a:ext>
          </a:extLst>
        </p:spPr>
      </p:sp>
      <p:sp>
        <p:nvSpPr>
          <p:cNvPr id="12291" name="Notes Placeholder 2"/>
          <p:cNvSpPr>
            <a:spLocks noGrp="1" noRot="1" noChangeAspect="1" noChangeArrowheads="1"/>
          </p:cNvSpPr>
          <p:nvPr>
            <p:ph type="body" idx="1"/>
          </p:nvPr>
        </p:nvSpPr>
        <p:spPr bwMode="auto">
          <a:xfrm>
            <a:off x="684213" y="1350963"/>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Costs and benefits are more complicated in real</a:t>
            </a:r>
            <a:r>
              <a:rPr lang="en-US" baseline="0" dirty="0" smtClean="0"/>
              <a:t> life. Besides money, other things like fate and joy are also considered as costs and benefits.</a:t>
            </a:r>
          </a:p>
          <a:p>
            <a:r>
              <a:rPr lang="en-US" baseline="0" dirty="0" smtClean="0"/>
              <a:t>Use </a:t>
            </a:r>
            <a:r>
              <a:rPr lang="en-US" baseline="0" dirty="0" err="1" smtClean="0"/>
              <a:t>iCloud</a:t>
            </a:r>
            <a:r>
              <a:rPr lang="en-US" baseline="0" dirty="0" smtClean="0"/>
              <a:t> hack to illustrate a condition that benefit is not money.</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8" name="Slide Image Placeholder 1"/>
          <p:cNvSpPr>
            <a:spLocks noGrp="1" noRot="1" noChangeAspect="1" noChangeArrowheads="1"/>
          </p:cNvSpPr>
          <p:nvPr>
            <p:ph type="sldImg" idx="4294967295"/>
          </p:nvPr>
        </p:nvSpPr>
        <p:spPr>
          <a:xfrm>
            <a:off x="-4443413" y="0"/>
            <a:ext cx="8890001" cy="5002213"/>
          </a:xfrm>
          <a:ln/>
          <a:extLst>
            <a:ext uri="{91240B29-F687-4f45-9708-019B960494DF}">
              <a14:hiddenLine xmlns:a14="http://schemas.microsoft.com/office/drawing/2010/main" w="12700">
                <a:solidFill>
                  <a:srgbClr val="000000"/>
                </a:solidFill>
                <a:miter lim="800000"/>
                <a:headEnd/>
                <a:tailEnd/>
              </a14:hiddenLine>
            </a:ext>
          </a:extLst>
        </p:spPr>
      </p:sp>
      <p:sp>
        <p:nvSpPr>
          <p:cNvPr id="14339" name="Notes Placeholder 2"/>
          <p:cNvSpPr>
            <a:spLocks noGrp="1" noRot="1" noChangeAspect="1" noChangeArrowheads="1"/>
          </p:cNvSpPr>
          <p:nvPr>
            <p:ph type="body" idx="1"/>
          </p:nvPr>
        </p:nvSpPr>
        <p:spPr bwMode="auto">
          <a:xfrm>
            <a:off x="684213" y="1350963"/>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Conclusion.</a:t>
            </a:r>
            <a:r>
              <a:rPr lang="en-US" baseline="0" dirty="0" smtClean="0"/>
              <a:t> It’s easier to measure reliability by considering the cost and benefits of breaking the software.</a:t>
            </a:r>
            <a:endParaRPr lang="en-US" dirty="0"/>
          </a:p>
        </p:txBody>
      </p:sp>
    </p:spTree>
  </p:cSld>
  <p:clrMapOvr>
    <a:overrideClrMapping bg1="dk2" tx1="lt1" bg2="dk1" tx2="lt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 Errors, Failures, Risks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I’m going to talk</a:t>
            </a:r>
            <a:r>
              <a:rPr lang="en-US" baseline="0" dirty="0" smtClean="0"/>
              <a:t> about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Preimplantation testing involves </a:t>
            </a:r>
            <a:r>
              <a:rPr lang="en-US" baseline="0" dirty="0" smtClean="0"/>
              <a:t>in vitro fertilization (fertilization that takes place outside the body) to create an embryo, which is examined for specific genetic mutations</a:t>
            </a:r>
          </a:p>
          <a:p>
            <a:r>
              <a:rPr lang="en-US" baseline="0" dirty="0" smtClean="0"/>
              <a:t>Specifically CGH- type of preimplantation testing that can be beneficial because the analysis is done using a computer rather than the human eye</a:t>
            </a:r>
          </a:p>
          <a:p>
            <a:r>
              <a:rPr lang="en-US" dirty="0" smtClean="0"/>
              <a:t>This technique</a:t>
            </a:r>
            <a:r>
              <a:rPr lang="en-US" baseline="0" dirty="0" smtClean="0"/>
              <a:t> is made possible by computer software. With preimplantation testing, embryos are observed under a microscope but because CGH uses the microscope in conjunction with computer software, it allows for examining more genes at a time than the standard laboratory techniques, but still CGH is not perfect.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major parts of a genetic test’s quality is its sensitivity and its specificity</a:t>
            </a:r>
          </a:p>
          <a:p>
            <a:r>
              <a:rPr lang="en-US" dirty="0" smtClean="0"/>
              <a:t>95 will test positive but 5 will receive a false-negative</a:t>
            </a:r>
            <a:r>
              <a:rPr lang="en-US" baseline="0" dirty="0" smtClean="0"/>
              <a:t> result</a:t>
            </a:r>
          </a:p>
          <a:p>
            <a:r>
              <a:rPr lang="en-US" baseline="0" dirty="0" smtClean="0"/>
              <a:t>95 will test negative but 5 will receive a false-positive result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 experimental study testing the validity of comparative genomic hybridization, results of CGH compared to results from a standard laboratory technique, </a:t>
            </a:r>
            <a:r>
              <a:rPr lang="en-US" dirty="0" smtClean="0"/>
              <a:t>257 samples tested for a genetic condition</a:t>
            </a:r>
            <a:endParaRPr lang="en-US" baseline="0" dirty="0" smtClean="0"/>
          </a:p>
          <a:p>
            <a:endParaRPr lang="en-US" dirty="0" smtClean="0"/>
          </a:p>
          <a:p>
            <a:r>
              <a:rPr lang="en-US" dirty="0" smtClean="0"/>
              <a:t>Another study found that the false positive and false negative rate was 3% when</a:t>
            </a:r>
            <a:r>
              <a:rPr lang="en-US" baseline="0" dirty="0" smtClean="0"/>
              <a:t> studying embryos</a:t>
            </a:r>
          </a:p>
          <a:p>
            <a:r>
              <a:rPr lang="en-US" baseline="0" dirty="0" smtClean="0"/>
              <a:t>Not a very high percentage but affects a lot of individuals </a:t>
            </a: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 to have children or end a</a:t>
            </a:r>
            <a:r>
              <a:rPr lang="en-US" baseline="0" dirty="0" smtClean="0"/>
              <a:t> pregnancy</a:t>
            </a:r>
          </a:p>
          <a:p>
            <a:r>
              <a:rPr lang="en-US" baseline="0" dirty="0" smtClean="0"/>
              <a:t>Can influence confidence, life outlook, a couple’s relationship, &amp; can have psychological effects</a:t>
            </a:r>
          </a:p>
          <a:p>
            <a:r>
              <a:rPr lang="en-US" baseline="0" dirty="0" smtClean="0"/>
              <a:t>More explaining about false-positives and false-negatives</a:t>
            </a:r>
          </a:p>
          <a:p>
            <a:r>
              <a:rPr lang="en-US" baseline="0" dirty="0" smtClean="0"/>
              <a:t>If a person receives a false-positive result and terminates pregnancy, that</a:t>
            </a:r>
            <a:r>
              <a:rPr lang="fr-FR" baseline="0" dirty="0" smtClean="0"/>
              <a:t>’</a:t>
            </a:r>
            <a:r>
              <a:rPr lang="en-US" baseline="0" dirty="0" smtClean="0"/>
              <a:t>s a life that wasn’t created under false pretense.</a:t>
            </a:r>
          </a:p>
          <a:p>
            <a:r>
              <a:rPr lang="en-US" baseline="0" dirty="0" smtClean="0"/>
              <a:t>If a person receives a false-negative result and has a child with an ailment, that opens the door for a lot of issues:</a:t>
            </a:r>
          </a:p>
          <a:p>
            <a:r>
              <a:rPr lang="en-US" baseline="0" dirty="0" smtClean="0"/>
              <a:t>Money wasted, Guilt, financial strain, stress in the relationship</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False-positives and false-negatives can be detrimental and psychologically taxing on parents who want to start or add to their families.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Although </a:t>
            </a:r>
            <a:r>
              <a:rPr lang="en-US" sz="1200" kern="1200" dirty="0" smtClean="0">
                <a:solidFill>
                  <a:schemeClr val="tx1"/>
                </a:solidFill>
                <a:effectLst/>
                <a:latin typeface="+mn-lt"/>
                <a:ea typeface="+mn-ea"/>
                <a:cs typeface="+mn-cs"/>
              </a:rPr>
              <a:t>CGH technology is useful for finding diseases in embryos the technology should be continuously improved to decrease the error rates</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www.eweek.com</a:t>
            </a:r>
            <a:r>
              <a:rPr lang="en-US" dirty="0" smtClean="0"/>
              <a:t>/security/what-security-researchers-need-to-know-about-the-law</a:t>
            </a:r>
          </a:p>
          <a:p>
            <a:r>
              <a:rPr lang="en-US" dirty="0" smtClean="0"/>
              <a:t>&lt;speaker notes&gt;</a:t>
            </a:r>
          </a:p>
          <a:p>
            <a:endParaRPr lang="en-US" baseline="0" dirty="0" smtClean="0"/>
          </a:p>
          <a:p>
            <a:r>
              <a:rPr lang="en-US" baseline="0" dirty="0" smtClean="0"/>
              <a:t>Security researcher: Someone who finds security holes in software</a:t>
            </a:r>
          </a:p>
          <a:p>
            <a:pPr marL="171450" indent="-171450">
              <a:buFont typeface="Arial"/>
              <a:buChar char="•"/>
            </a:pPr>
            <a:r>
              <a:rPr lang="en-US" baseline="0" dirty="0" smtClean="0"/>
              <a:t>Corporations encourage hacking their software</a:t>
            </a:r>
          </a:p>
          <a:p>
            <a:pPr marL="628650" lvl="1" indent="-171450">
              <a:buFont typeface="Arial"/>
              <a:buChar char="•"/>
            </a:pPr>
            <a:r>
              <a:rPr lang="en-US" baseline="0" dirty="0" smtClean="0"/>
              <a:t>Competitions</a:t>
            </a:r>
          </a:p>
          <a:p>
            <a:pPr marL="628650" lvl="1" indent="-171450">
              <a:buFont typeface="Arial"/>
              <a:buChar char="•"/>
            </a:pPr>
            <a:r>
              <a:rPr lang="en-US" baseline="0" dirty="0" smtClean="0"/>
              <a:t>Bug bounty programs</a:t>
            </a:r>
          </a:p>
          <a:p>
            <a:pPr marL="171450" lvl="0" indent="-171450">
              <a:buFont typeface="Arial"/>
              <a:buChar char="•"/>
            </a:pPr>
            <a:r>
              <a:rPr lang="en-US" baseline="0" dirty="0" smtClean="0"/>
              <a:t>Individuals can report bugs they find using Responsible disclosure</a:t>
            </a:r>
          </a:p>
          <a:p>
            <a:pPr marL="171450" lvl="0" indent="-171450">
              <a:buFont typeface="Arial"/>
              <a:buChar char="•"/>
            </a:pPr>
            <a:endParaRPr lang="en-US" baseline="0" dirty="0" smtClean="0"/>
          </a:p>
          <a:p>
            <a:pPr marL="171450" lvl="0" indent="-171450">
              <a:buFont typeface="Arial"/>
              <a:buChar char="•"/>
            </a:pPr>
            <a:r>
              <a:rPr lang="en-US" baseline="0" dirty="0" smtClean="0"/>
              <a:t>Computer Fraud and Abuse Act Law states something along the lines of: ”It is illegal to intentionally access a computer without authorization or in excess of authorization and thereby obtaining information from any protecting computer”</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threatpost.com</a:t>
            </a:r>
            <a:r>
              <a:rPr lang="en-US" dirty="0" smtClean="0"/>
              <a:t>/all-major-browsers-fall-at-pwn2own-day-2/111731</a:t>
            </a:r>
          </a:p>
          <a:p>
            <a:r>
              <a:rPr lang="en-US" dirty="0" smtClean="0"/>
              <a:t>http://</a:t>
            </a:r>
            <a:r>
              <a:rPr lang="en-US" dirty="0" err="1" smtClean="0"/>
              <a:t>www.infosecurity-magazine.com</a:t>
            </a:r>
            <a:r>
              <a:rPr lang="en-US" dirty="0" smtClean="0"/>
              <a:t>/news/pwn2own-sees-all-major-browsers/</a:t>
            </a:r>
          </a:p>
          <a:p>
            <a:r>
              <a:rPr lang="en-US" dirty="0" smtClean="0"/>
              <a:t>&lt;speaker notes&gt;</a:t>
            </a:r>
          </a:p>
          <a:p>
            <a:r>
              <a:rPr lang="en-US" dirty="0" smtClean="0"/>
              <a:t>Pwn2Own</a:t>
            </a:r>
          </a:p>
          <a:p>
            <a:pPr marL="171450" indent="-171450">
              <a:buFont typeface="Arial"/>
              <a:buChar char="•"/>
            </a:pPr>
            <a:r>
              <a:rPr lang="en-US" baseline="0" dirty="0" smtClean="0"/>
              <a:t>Korean researcher Jung </a:t>
            </a:r>
            <a:r>
              <a:rPr lang="en-US" baseline="0" dirty="0" err="1" smtClean="0"/>
              <a:t>Hoon</a:t>
            </a:r>
            <a:r>
              <a:rPr lang="en-US" baseline="0" dirty="0" smtClean="0"/>
              <a:t> Lee, who worked alone under the name </a:t>
            </a:r>
            <a:r>
              <a:rPr lang="en-US" baseline="0" dirty="0" err="1" smtClean="0"/>
              <a:t>lokihardt</a:t>
            </a:r>
            <a:r>
              <a:rPr lang="en-US" baseline="0" dirty="0" smtClean="0"/>
              <a:t> made $110,000 in under two minutes</a:t>
            </a:r>
          </a:p>
          <a:p>
            <a:pPr marL="628650" lvl="1" indent="-171450">
              <a:buFont typeface="Arial"/>
              <a:buChar char="•"/>
            </a:pPr>
            <a:r>
              <a:rPr lang="en-US" baseline="0" dirty="0" smtClean="0"/>
              <a:t>He “leveraged a buffer overflow race condition in Chrome, then used an info leak and race condition in two Windows kernel drivers to get SYSTEM access.”</a:t>
            </a:r>
          </a:p>
        </p:txBody>
      </p:sp>
      <p:sp>
        <p:nvSpPr>
          <p:cNvPr id="4" name="Slide Number Placeholder 3"/>
          <p:cNvSpPr>
            <a:spLocks noGrp="1"/>
          </p:cNvSpPr>
          <p:nvPr>
            <p:ph type="sldNum" sz="quarter" idx="10"/>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bugcrowd.com</a:t>
            </a:r>
            <a:r>
              <a:rPr lang="en-US" dirty="0" smtClean="0"/>
              <a:t>/list-of-bug-bounty-programs</a:t>
            </a:r>
          </a:p>
          <a:p>
            <a:r>
              <a:rPr lang="en-US" dirty="0" smtClean="0"/>
              <a:t>https://</a:t>
            </a:r>
            <a:r>
              <a:rPr lang="en-US" dirty="0" err="1" smtClean="0"/>
              <a:t>www.facebook.com</a:t>
            </a:r>
            <a:r>
              <a:rPr lang="en-US" dirty="0" smtClean="0"/>
              <a:t>/</a:t>
            </a:r>
            <a:r>
              <a:rPr lang="en-US" dirty="0" err="1" smtClean="0"/>
              <a:t>BugBounty</a:t>
            </a:r>
            <a:endParaRPr lang="en-US" dirty="0" smtClean="0"/>
          </a:p>
          <a:p>
            <a:endParaRPr lang="en-US" dirty="0" smtClean="0"/>
          </a:p>
          <a:p>
            <a:r>
              <a:rPr lang="en-US" dirty="0" smtClean="0"/>
              <a:t>Khalil:</a:t>
            </a:r>
          </a:p>
          <a:p>
            <a:r>
              <a:rPr lang="en-US" dirty="0" smtClean="0"/>
              <a:t>https://</a:t>
            </a:r>
            <a:r>
              <a:rPr lang="en-US" dirty="0" err="1" smtClean="0"/>
              <a:t>grahamcluley.com</a:t>
            </a:r>
            <a:r>
              <a:rPr lang="en-US" dirty="0" smtClean="0"/>
              <a:t>/2013/08/mark-zuckerberg-facebook-account-hacked-by-peeved-security-researcher/</a:t>
            </a:r>
          </a:p>
          <a:p>
            <a:r>
              <a:rPr lang="en-US" dirty="0" err="1" smtClean="0"/>
              <a:t>Gofundme</a:t>
            </a:r>
            <a:r>
              <a:rPr lang="en-US" baseline="0" dirty="0" smtClean="0"/>
              <a:t> </a:t>
            </a:r>
            <a:r>
              <a:rPr lang="en-US" dirty="0" smtClean="0"/>
              <a:t>http://</a:t>
            </a:r>
            <a:r>
              <a:rPr lang="en-US" dirty="0" err="1" smtClean="0"/>
              <a:t>www.gofundme.com</a:t>
            </a:r>
            <a:r>
              <a:rPr lang="en-US" dirty="0" smtClean="0"/>
              <a:t>/3znhjs</a:t>
            </a:r>
          </a:p>
          <a:p>
            <a:r>
              <a:rPr lang="en-US" dirty="0" smtClean="0"/>
              <a:t>&lt;speaker notes&gt;</a:t>
            </a:r>
          </a:p>
          <a:p>
            <a:endParaRPr lang="en-US" dirty="0" smtClean="0"/>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Khalil </a:t>
            </a:r>
            <a:r>
              <a:rPr lang="en-US" dirty="0" err="1" smtClean="0"/>
              <a:t>Shreateh</a:t>
            </a:r>
            <a:endParaRPr lang="en-US" dirty="0" smtClean="0"/>
          </a:p>
          <a:p>
            <a:pPr marL="6286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Discovered</a:t>
            </a:r>
            <a:r>
              <a:rPr lang="en-US" baseline="0" dirty="0" smtClean="0"/>
              <a:t> a bug that allowed any user to post to anyone </a:t>
            </a:r>
            <a:r>
              <a:rPr lang="en-US" baseline="0" dirty="0" err="1" smtClean="0"/>
              <a:t>elses</a:t>
            </a:r>
            <a:r>
              <a:rPr lang="en-US" baseline="0" dirty="0" smtClean="0"/>
              <a:t> wall without being their friend.</a:t>
            </a:r>
            <a:endParaRPr lang="en-US" dirty="0" smtClean="0"/>
          </a:p>
          <a:p>
            <a:pPr marL="6286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Attempted</a:t>
            </a:r>
            <a:r>
              <a:rPr lang="en-US" baseline="0" dirty="0" smtClean="0"/>
              <a:t> to report a bug to Facebook twice</a:t>
            </a:r>
          </a:p>
          <a:p>
            <a:pPr marL="6286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Reported</a:t>
            </a:r>
            <a:r>
              <a:rPr lang="en-US" baseline="0" dirty="0" smtClean="0"/>
              <a:t> bug by posting m</a:t>
            </a:r>
            <a:r>
              <a:rPr lang="en-US" dirty="0" smtClean="0"/>
              <a:t>essage on Mark </a:t>
            </a:r>
            <a:r>
              <a:rPr lang="en-US" dirty="0" err="1" smtClean="0"/>
              <a:t>Zuckerberg’s</a:t>
            </a:r>
            <a:r>
              <a:rPr lang="en-US" dirty="0" smtClean="0"/>
              <a:t> </a:t>
            </a:r>
            <a:r>
              <a:rPr lang="en-US" baseline="0" dirty="0" smtClean="0"/>
              <a:t>wall</a:t>
            </a:r>
            <a:endParaRPr lang="en-US" dirty="0" smtClean="0"/>
          </a:p>
          <a:p>
            <a:r>
              <a:rPr lang="en-US" dirty="0" smtClean="0"/>
              <a:t>Dear Mark </a:t>
            </a:r>
            <a:r>
              <a:rPr lang="en-US" dirty="0" err="1" smtClean="0"/>
              <a:t>Zuckerberg</a:t>
            </a:r>
            <a:r>
              <a:rPr lang="en-US" dirty="0" smtClean="0"/>
              <a:t>,</a:t>
            </a:r>
          </a:p>
          <a:p>
            <a:endParaRPr lang="en-US" dirty="0" smtClean="0"/>
          </a:p>
          <a:p>
            <a:r>
              <a:rPr lang="en-US" dirty="0" smtClean="0"/>
              <a:t>First sorry for breaking your privacy and post to your wall, </a:t>
            </a:r>
            <a:r>
              <a:rPr lang="en-US" dirty="0" err="1" smtClean="0"/>
              <a:t>i</a:t>
            </a:r>
            <a:r>
              <a:rPr lang="en-US" dirty="0" smtClean="0"/>
              <a:t> has no other choice to make after all the reports </a:t>
            </a:r>
            <a:r>
              <a:rPr lang="en-US" dirty="0" err="1" smtClean="0"/>
              <a:t>i</a:t>
            </a:r>
            <a:r>
              <a:rPr lang="en-US" dirty="0" smtClean="0"/>
              <a:t> sent to Facebook team.</a:t>
            </a:r>
          </a:p>
          <a:p>
            <a:endParaRPr lang="en-US" dirty="0" smtClean="0"/>
          </a:p>
          <a:p>
            <a:r>
              <a:rPr lang="en-US" dirty="0" smtClean="0"/>
              <a:t>My name is KHALIL, from Palestine.</a:t>
            </a:r>
          </a:p>
          <a:p>
            <a:endParaRPr lang="en-US" dirty="0" smtClean="0"/>
          </a:p>
          <a:p>
            <a:r>
              <a:rPr lang="en-US" dirty="0" smtClean="0"/>
              <a:t>couple days ago </a:t>
            </a:r>
            <a:r>
              <a:rPr lang="en-US" dirty="0" err="1" smtClean="0"/>
              <a:t>i</a:t>
            </a:r>
            <a:r>
              <a:rPr lang="en-US" dirty="0" smtClean="0"/>
              <a:t> discovered a serious Facebook exploit that allow users to post to other Facebook users timeline while they are not in friend list.</a:t>
            </a:r>
          </a:p>
          <a:p>
            <a:endParaRPr lang="en-US" dirty="0" smtClean="0"/>
          </a:p>
          <a:p>
            <a:r>
              <a:rPr lang="en-US" dirty="0" err="1" smtClean="0"/>
              <a:t>i</a:t>
            </a:r>
            <a:r>
              <a:rPr lang="en-US" dirty="0" smtClean="0"/>
              <a:t> report that exploit twice, first time </a:t>
            </a:r>
            <a:r>
              <a:rPr lang="en-US" dirty="0" err="1" smtClean="0"/>
              <a:t>i</a:t>
            </a:r>
            <a:r>
              <a:rPr lang="en-US" dirty="0" smtClean="0"/>
              <a:t> got a replay that my link has an error while opening, other replay </a:t>
            </a:r>
            <a:r>
              <a:rPr lang="en-US" dirty="0" err="1" smtClean="0"/>
              <a:t>i</a:t>
            </a:r>
            <a:r>
              <a:rPr lang="en-US" dirty="0" smtClean="0"/>
              <a:t> got was "sorry this is not a bug". both reports </a:t>
            </a:r>
            <a:r>
              <a:rPr lang="en-US" dirty="0" err="1" smtClean="0"/>
              <a:t>i</a:t>
            </a:r>
            <a:r>
              <a:rPr lang="en-US" dirty="0" smtClean="0"/>
              <a:t> sent from </a:t>
            </a:r>
            <a:r>
              <a:rPr lang="en-US" dirty="0" err="1" smtClean="0"/>
              <a:t>www.facebook.com</a:t>
            </a:r>
            <a:r>
              <a:rPr lang="en-US" dirty="0" smtClean="0"/>
              <a:t>/</a:t>
            </a:r>
            <a:r>
              <a:rPr lang="en-US" dirty="0" err="1" smtClean="0"/>
              <a:t>whitehat</a:t>
            </a:r>
            <a:r>
              <a:rPr lang="en-US" dirty="0" smtClean="0"/>
              <a:t>, and as you see </a:t>
            </a:r>
            <a:r>
              <a:rPr lang="en-US" dirty="0" err="1" smtClean="0"/>
              <a:t>iam</a:t>
            </a:r>
            <a:r>
              <a:rPr lang="en-US" dirty="0" smtClean="0"/>
              <a:t> not in your friend list and yet </a:t>
            </a:r>
            <a:r>
              <a:rPr lang="en-US" dirty="0" err="1" smtClean="0"/>
              <a:t>i</a:t>
            </a:r>
            <a:r>
              <a:rPr lang="en-US" dirty="0" smtClean="0"/>
              <a:t> can post to your timeline.</a:t>
            </a:r>
          </a:p>
          <a:p>
            <a:endParaRPr lang="en-US" dirty="0" smtClean="0"/>
          </a:p>
          <a:p>
            <a:pPr marL="628650" lvl="1" indent="-171450">
              <a:buFont typeface="Arial"/>
              <a:buChar char="•"/>
            </a:pPr>
            <a:r>
              <a:rPr lang="en-US" dirty="0" smtClean="0"/>
              <a:t>Response</a:t>
            </a:r>
            <a:r>
              <a:rPr lang="en-US" baseline="0" dirty="0" smtClean="0"/>
              <a:t>:</a:t>
            </a:r>
          </a:p>
          <a:p>
            <a:pPr marL="1085850" lvl="2" indent="-171450">
              <a:buFont typeface="Arial"/>
              <a:buChar char="•"/>
            </a:pPr>
            <a:r>
              <a:rPr lang="en-US" baseline="0" dirty="0" smtClean="0"/>
              <a:t>Facebook did not reward Khalil for his find</a:t>
            </a:r>
          </a:p>
          <a:p>
            <a:pPr marL="1085850" lvl="2" indent="-171450">
              <a:buFont typeface="Arial"/>
              <a:buChar char="•"/>
            </a:pPr>
            <a:r>
              <a:rPr lang="en-US" dirty="0" smtClean="0"/>
              <a:t>Community</a:t>
            </a:r>
            <a:r>
              <a:rPr lang="en-US" baseline="0" dirty="0" smtClean="0"/>
              <a:t> raised $13,125 reward on </a:t>
            </a:r>
            <a:r>
              <a:rPr lang="en-US" baseline="0" dirty="0" err="1" smtClean="0"/>
              <a:t>gofundme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Moon</a:t>
            </a:r>
            <a:r>
              <a:rPr lang="en-US" baseline="0" dirty="0" err="1" smtClean="0"/>
              <a:t>pig</a:t>
            </a:r>
            <a:r>
              <a:rPr lang="en-US" baseline="0" dirty="0" smtClean="0"/>
              <a:t>:</a:t>
            </a:r>
            <a:endParaRPr lang="en-US" dirty="0" smtClean="0"/>
          </a:p>
          <a:p>
            <a:r>
              <a:rPr lang="en-US" dirty="0" smtClean="0"/>
              <a:t>	Well explained by Tom</a:t>
            </a:r>
            <a:r>
              <a:rPr lang="en-US" baseline="0" dirty="0" smtClean="0"/>
              <a:t> Scott: </a:t>
            </a:r>
            <a:r>
              <a:rPr lang="en-US" dirty="0" smtClean="0"/>
              <a:t>https://</a:t>
            </a:r>
            <a:r>
              <a:rPr lang="en-US" dirty="0" err="1" smtClean="0"/>
              <a:t>www.youtube.com</a:t>
            </a:r>
            <a:r>
              <a:rPr lang="en-US" dirty="0" smtClean="0"/>
              <a:t>/</a:t>
            </a:r>
            <a:r>
              <a:rPr lang="en-US" dirty="0" err="1" smtClean="0"/>
              <a:t>watch?v</a:t>
            </a:r>
            <a:r>
              <a:rPr lang="en-US" dirty="0" smtClean="0"/>
              <a:t>=CgJudU_jlZ8</a:t>
            </a:r>
          </a:p>
          <a:p>
            <a:r>
              <a:rPr lang="en-US" dirty="0" smtClean="0"/>
              <a:t>	OP of Vulnerability</a:t>
            </a:r>
            <a:r>
              <a:rPr lang="en-US" baseline="0" dirty="0" smtClean="0"/>
              <a:t>: </a:t>
            </a:r>
            <a:r>
              <a:rPr lang="en-US" dirty="0" smtClean="0"/>
              <a:t> http://www.ifc0nfig.com/</a:t>
            </a:r>
            <a:r>
              <a:rPr lang="en-US" dirty="0" err="1" smtClean="0"/>
              <a:t>moonpig</a:t>
            </a:r>
            <a:r>
              <a:rPr lang="en-US" dirty="0" smtClean="0"/>
              <a:t>-vulnerability/</a:t>
            </a:r>
          </a:p>
          <a:p>
            <a:r>
              <a:rPr lang="en-US" dirty="0" smtClean="0"/>
              <a:t>Asus:</a:t>
            </a:r>
          </a:p>
          <a:p>
            <a:r>
              <a:rPr lang="en-US" baseline="0" dirty="0" smtClean="0"/>
              <a:t>	http://</a:t>
            </a:r>
            <a:r>
              <a:rPr lang="en-US" baseline="0" dirty="0" err="1" smtClean="0"/>
              <a:t>www.ted.com</a:t>
            </a:r>
            <a:r>
              <a:rPr lang="en-US" baseline="0" dirty="0" smtClean="0"/>
              <a:t>/talks/keren_elazari_hackers_the_internet_s_immune_system#t-248668</a:t>
            </a:r>
          </a:p>
          <a:p>
            <a:r>
              <a:rPr lang="en-US" baseline="0" dirty="0" smtClean="0"/>
              <a:t>	http://</a:t>
            </a:r>
            <a:r>
              <a:rPr lang="en-US" baseline="0" dirty="0" err="1" smtClean="0"/>
              <a:t>arstechnica.com</a:t>
            </a:r>
            <a:r>
              <a:rPr lang="en-US" baseline="0" dirty="0" smtClean="0"/>
              <a:t>/security/2014/02/dear-asus-router-user-youve-been-pwned-thanks-to-easily-exploited-flaw/</a:t>
            </a:r>
          </a:p>
          <a:p>
            <a:r>
              <a:rPr lang="en-US" baseline="0" dirty="0" smtClean="0"/>
              <a:t>	http://</a:t>
            </a:r>
            <a:r>
              <a:rPr lang="en-US" baseline="0" dirty="0" err="1" smtClean="0"/>
              <a:t>nullfluid.com</a:t>
            </a:r>
            <a:r>
              <a:rPr lang="en-US" baseline="0" dirty="0" smtClean="0"/>
              <a:t>/</a:t>
            </a:r>
            <a:r>
              <a:rPr lang="en-US" baseline="0" dirty="0" err="1" smtClean="0"/>
              <a:t>asusgate.txt</a:t>
            </a:r>
            <a:endParaRPr lang="en-US" dirty="0" smtClean="0"/>
          </a:p>
          <a:p>
            <a:endParaRPr lang="en-US" dirty="0" smtClean="0"/>
          </a:p>
          <a:p>
            <a:r>
              <a:rPr lang="en-US" dirty="0" smtClean="0"/>
              <a:t>&lt;speaker notes&gt;</a:t>
            </a:r>
          </a:p>
          <a:p>
            <a:r>
              <a:rPr lang="en-US" dirty="0" smtClean="0"/>
              <a:t>Questionably</a:t>
            </a:r>
            <a:r>
              <a:rPr lang="en-US" baseline="0" dirty="0" smtClean="0"/>
              <a:t> Legal to release this information</a:t>
            </a:r>
          </a:p>
          <a:p>
            <a:endParaRPr lang="en-US" baseline="0" dirty="0" smtClean="0"/>
          </a:p>
          <a:p>
            <a:r>
              <a:rPr lang="en-US" baseline="0" dirty="0" smtClean="0"/>
              <a:t>What is </a:t>
            </a:r>
            <a:r>
              <a:rPr lang="en-US" dirty="0" smtClean="0"/>
              <a:t>Responsible Disclosure</a:t>
            </a:r>
            <a:endParaRPr lang="en-US" baseline="0" dirty="0" smtClean="0"/>
          </a:p>
          <a:p>
            <a:endParaRPr lang="en-US" dirty="0" smtClean="0"/>
          </a:p>
          <a:p>
            <a:pPr marL="171450" indent="-171450">
              <a:buFont typeface="Arial"/>
              <a:buChar char="•"/>
            </a:pPr>
            <a:r>
              <a:rPr lang="en-US" dirty="0" err="1" smtClean="0"/>
              <a:t>Moonpig</a:t>
            </a:r>
            <a:r>
              <a:rPr lang="en-US" baseline="0" dirty="0" smtClean="0"/>
              <a:t>: Makers of “Personalized Cards, Flowers and Gifts” bug </a:t>
            </a:r>
            <a:r>
              <a:rPr lang="en-US" baseline="0" dirty="0" err="1" smtClean="0"/>
              <a:t>Descovered</a:t>
            </a:r>
            <a:r>
              <a:rPr lang="en-US" baseline="0" dirty="0" smtClean="0"/>
              <a:t> by Paul Price</a:t>
            </a:r>
          </a:p>
          <a:p>
            <a:pPr marL="628650" lvl="1" indent="-171450">
              <a:buFont typeface="Arial"/>
              <a:buChar char="•"/>
            </a:pPr>
            <a:r>
              <a:rPr lang="en-US" baseline="0" dirty="0" smtClean="0"/>
              <a:t>User data was made available to their mobile app via the REST API</a:t>
            </a:r>
          </a:p>
          <a:p>
            <a:pPr marL="628650" lvl="1" indent="-171450">
              <a:buFont typeface="Arial"/>
              <a:buChar char="•"/>
            </a:pPr>
            <a:r>
              <a:rPr lang="en-US" baseline="0" dirty="0" smtClean="0"/>
              <a:t>Login authentication returned the </a:t>
            </a:r>
            <a:r>
              <a:rPr lang="en-US" baseline="0" dirty="0" err="1" smtClean="0"/>
              <a:t>UserID</a:t>
            </a:r>
            <a:r>
              <a:rPr lang="en-US" baseline="0" dirty="0" smtClean="0"/>
              <a:t> which was used for authentication for future communication with the server.</a:t>
            </a:r>
          </a:p>
          <a:p>
            <a:pPr marL="628650" lvl="1" indent="-171450">
              <a:buFont typeface="Arial"/>
              <a:buChar char="•"/>
            </a:pPr>
            <a:r>
              <a:rPr lang="en-US" baseline="0" dirty="0" err="1" smtClean="0"/>
              <a:t>UserID</a:t>
            </a:r>
            <a:r>
              <a:rPr lang="en-US" baseline="0" dirty="0" smtClean="0"/>
              <a:t> was sequential for each users so you could iterate over all of the users in the database pulling all of their information</a:t>
            </a:r>
          </a:p>
          <a:p>
            <a:pPr marL="1085850" lvl="2" indent="-171450">
              <a:buFont typeface="Arial"/>
              <a:buChar char="•"/>
            </a:pPr>
            <a:r>
              <a:rPr lang="en-US" baseline="0" dirty="0" smtClean="0"/>
              <a:t>This includes</a:t>
            </a:r>
          </a:p>
          <a:p>
            <a:pPr marL="1543050" lvl="3" indent="-171450">
              <a:buFont typeface="Arial"/>
              <a:buChar char="•"/>
            </a:pPr>
            <a:r>
              <a:rPr lang="en-US" baseline="0" dirty="0" smtClean="0"/>
              <a:t>Credit card type</a:t>
            </a:r>
          </a:p>
          <a:p>
            <a:pPr marL="1543050" lvl="3" indent="-171450">
              <a:buFont typeface="Arial"/>
              <a:buChar char="•"/>
            </a:pPr>
            <a:r>
              <a:rPr lang="en-US" baseline="0" dirty="0" err="1" smtClean="0"/>
              <a:t>Experation</a:t>
            </a:r>
            <a:r>
              <a:rPr lang="en-US" baseline="0" dirty="0" smtClean="0"/>
              <a:t> Date</a:t>
            </a:r>
          </a:p>
          <a:p>
            <a:pPr marL="1543050" lvl="3" indent="-171450">
              <a:buFont typeface="Arial"/>
              <a:buChar char="•"/>
            </a:pPr>
            <a:r>
              <a:rPr lang="en-US" baseline="0" dirty="0" smtClean="0"/>
              <a:t>Last 4 digits of credit card number</a:t>
            </a:r>
          </a:p>
          <a:p>
            <a:pPr marL="1543050" lvl="3" indent="-171450">
              <a:buFont typeface="Arial"/>
              <a:buChar char="•"/>
            </a:pPr>
            <a:r>
              <a:rPr lang="en-US" baseline="0" dirty="0" smtClean="0"/>
              <a:t>Name on card</a:t>
            </a:r>
          </a:p>
          <a:p>
            <a:pPr marL="1085850" lvl="2" indent="-171450">
              <a:buFont typeface="Arial"/>
              <a:buChar char="•"/>
            </a:pPr>
            <a:r>
              <a:rPr lang="en-US" baseline="0" dirty="0" smtClean="0"/>
              <a:t>No rate limiting meaning you can send as many requests as you want without the server throwing a warning</a:t>
            </a:r>
          </a:p>
          <a:p>
            <a:pPr marL="628650" lvl="1" indent="-171450">
              <a:buFont typeface="Arial"/>
              <a:buChar char="•"/>
            </a:pPr>
            <a:r>
              <a:rPr lang="en-US" baseline="0" dirty="0" smtClean="0"/>
              <a:t>Disclosure Process:</a:t>
            </a:r>
          </a:p>
          <a:p>
            <a:pPr marL="1085850" lvl="2" indent="-171450">
              <a:buFont typeface="Arial"/>
              <a:buChar char="•"/>
            </a:pPr>
            <a:r>
              <a:rPr lang="en-US" baseline="0" dirty="0" smtClean="0"/>
              <a:t>August 18</a:t>
            </a:r>
            <a:r>
              <a:rPr lang="en-US" baseline="30000" dirty="0" smtClean="0"/>
              <a:t>th</a:t>
            </a:r>
            <a:r>
              <a:rPr lang="en-US" baseline="0" dirty="0" smtClean="0"/>
              <a:t> 2013 Initial disclosure to the vendor via email. Vendor used the reasoning that it was legacy code and that they would get ‘get right on it’</a:t>
            </a:r>
          </a:p>
          <a:p>
            <a:pPr marL="1085850" lvl="2" indent="-171450">
              <a:buFont typeface="Arial"/>
              <a:buChar char="•"/>
            </a:pPr>
            <a:r>
              <a:rPr lang="en-US" baseline="0" dirty="0" smtClean="0"/>
              <a:t>September 24</a:t>
            </a:r>
            <a:r>
              <a:rPr lang="en-US" baseline="30000" dirty="0" smtClean="0"/>
              <a:t>th</a:t>
            </a:r>
            <a:r>
              <a:rPr lang="en-US" baseline="0" dirty="0" smtClean="0"/>
              <a:t> 2014 Follow up email because it was still not fixed. ETA of fix according to </a:t>
            </a:r>
            <a:r>
              <a:rPr lang="en-US" baseline="0" dirty="0" err="1" smtClean="0"/>
              <a:t>Moonpig</a:t>
            </a:r>
            <a:r>
              <a:rPr lang="en-US" baseline="0" dirty="0" smtClean="0"/>
              <a:t> “before </a:t>
            </a:r>
            <a:r>
              <a:rPr lang="en-US" baseline="0" dirty="0" err="1" smtClean="0"/>
              <a:t>christmas</a:t>
            </a:r>
            <a:r>
              <a:rPr lang="en-US" baseline="0" dirty="0" smtClean="0"/>
              <a:t>”</a:t>
            </a:r>
          </a:p>
          <a:p>
            <a:pPr marL="1085850" lvl="2" indent="-171450">
              <a:buFont typeface="Arial"/>
              <a:buChar char="•"/>
            </a:pPr>
            <a:r>
              <a:rPr lang="en-US" baseline="0" dirty="0" smtClean="0"/>
              <a:t>January 5</a:t>
            </a:r>
            <a:r>
              <a:rPr lang="en-US" baseline="30000" dirty="0" smtClean="0"/>
              <a:t>th</a:t>
            </a:r>
            <a:r>
              <a:rPr lang="en-US" baseline="0" dirty="0" smtClean="0"/>
              <a:t> 2015 Public release by Paul on his blog</a:t>
            </a:r>
          </a:p>
          <a:p>
            <a:pPr marL="1085850" lvl="2" indent="-171450">
              <a:buFont typeface="Arial"/>
              <a:buChar char="•"/>
            </a:pPr>
            <a:r>
              <a:rPr lang="en-US" dirty="0" smtClean="0"/>
              <a:t>Vulnerability</a:t>
            </a:r>
            <a:r>
              <a:rPr lang="en-US" baseline="0" dirty="0" smtClean="0"/>
              <a:t> discoverer, Paul: “I've seen some half-</a:t>
            </a:r>
            <a:r>
              <a:rPr lang="en-US" baseline="0" dirty="0" err="1" smtClean="0"/>
              <a:t>arsed</a:t>
            </a:r>
            <a:r>
              <a:rPr lang="en-US" baseline="0" dirty="0" smtClean="0"/>
              <a:t> security </a:t>
            </a:r>
            <a:r>
              <a:rPr lang="en-US" baseline="0" dirty="0" err="1" smtClean="0"/>
              <a:t>messures</a:t>
            </a:r>
            <a:r>
              <a:rPr lang="en-US" baseline="0" dirty="0" smtClean="0"/>
              <a:t> in my time but this just takes the biscuit. Whoever architected this system needs to be </a:t>
            </a:r>
            <a:r>
              <a:rPr lang="en-US" strike="sngStrike" baseline="0" dirty="0" smtClean="0"/>
              <a:t>shot</a:t>
            </a:r>
            <a:r>
              <a:rPr lang="en-US" baseline="0" dirty="0" smtClean="0"/>
              <a:t> </a:t>
            </a:r>
            <a:r>
              <a:rPr lang="en-US" baseline="0" dirty="0" err="1" smtClean="0"/>
              <a:t>waterboarded</a:t>
            </a:r>
            <a:r>
              <a:rPr lang="en-US" baseline="0" dirty="0" smtClean="0"/>
              <a:t>.”</a:t>
            </a:r>
          </a:p>
          <a:p>
            <a:pPr marL="628650" lvl="1" indent="-171450">
              <a:buFont typeface="Arial"/>
              <a:buChar char="•"/>
            </a:pPr>
            <a:r>
              <a:rPr lang="en-US" baseline="0" dirty="0" smtClean="0"/>
              <a:t>Response:</a:t>
            </a:r>
          </a:p>
          <a:p>
            <a:pPr marL="1085850" lvl="2" indent="-171450">
              <a:buFont typeface="Arial"/>
              <a:buChar char="•"/>
            </a:pPr>
            <a:r>
              <a:rPr lang="en-US" baseline="0" dirty="0" smtClean="0"/>
              <a:t>Shut down REST API server</a:t>
            </a:r>
          </a:p>
          <a:p>
            <a:pPr marL="1543050" lvl="3" indent="-171450">
              <a:buFont typeface="Arial"/>
              <a:buChar char="•"/>
            </a:pPr>
            <a:r>
              <a:rPr lang="en-US" baseline="0" dirty="0" smtClean="0"/>
              <a:t>The app stopped working</a:t>
            </a:r>
          </a:p>
          <a:p>
            <a:pPr marL="1085850" lvl="2" indent="-171450">
              <a:buFont typeface="Arial"/>
              <a:buChar char="•"/>
            </a:pPr>
            <a:r>
              <a:rPr lang="en-US" baseline="0" dirty="0" smtClean="0"/>
              <a:t>PR Mode:</a:t>
            </a:r>
          </a:p>
          <a:p>
            <a:pPr marL="1543050" lvl="3" indent="-171450">
              <a:buFont typeface="Arial"/>
              <a:buChar char="•"/>
            </a:pPr>
            <a:r>
              <a:rPr lang="en-US" baseline="0" dirty="0" smtClean="0"/>
              <a:t>“We are aware of claims re customer data and can confirm that all password and payment information is and has always been safe.” Twitter @</a:t>
            </a:r>
            <a:r>
              <a:rPr lang="en-US" baseline="0" dirty="0" err="1" smtClean="0"/>
              <a:t>MoonpigUK</a:t>
            </a:r>
            <a:endParaRPr lang="en-US" baseline="0" dirty="0" smtClean="0"/>
          </a:p>
          <a:p>
            <a:pPr marL="1085850" lvl="2" indent="-171450">
              <a:buFont typeface="Arial"/>
              <a:buChar char="•"/>
            </a:pPr>
            <a:endParaRPr lang="en-US" baseline="0" dirty="0" smtClean="0"/>
          </a:p>
          <a:p>
            <a:pPr marL="171450" lvl="0" indent="-171450">
              <a:buFont typeface="Arial"/>
              <a:buChar char="•"/>
            </a:pPr>
            <a:r>
              <a:rPr lang="en-US" baseline="0" dirty="0" smtClean="0"/>
              <a:t>Asus: Discovered by Kyle </a:t>
            </a:r>
            <a:r>
              <a:rPr lang="en-US" baseline="0" dirty="0" err="1" smtClean="0"/>
              <a:t>Lovetts</a:t>
            </a:r>
            <a:endParaRPr lang="en-US" baseline="0" dirty="0" smtClean="0"/>
          </a:p>
          <a:p>
            <a:pPr marL="628650" lvl="1" indent="-171450">
              <a:buFont typeface="Arial"/>
              <a:buChar char="•"/>
            </a:pPr>
            <a:r>
              <a:rPr lang="en-US" baseline="0" dirty="0" smtClean="0"/>
              <a:t>Given a month to fix problem before disclosure</a:t>
            </a:r>
          </a:p>
          <a:p>
            <a:pPr marL="628650" lvl="1" indent="-171450">
              <a:buFont typeface="Arial"/>
              <a:buChar char="•"/>
            </a:pPr>
            <a:r>
              <a:rPr lang="en-US" baseline="0" dirty="0" smtClean="0"/>
              <a:t>Allowed anyone on the web FTP access to the storage device attached to the ASUS device</a:t>
            </a:r>
          </a:p>
          <a:p>
            <a:pPr marL="628650" lvl="1" indent="-171450">
              <a:buFont typeface="Arial"/>
              <a:buChar char="•"/>
            </a:pPr>
            <a:r>
              <a:rPr lang="en-US" baseline="0" dirty="0" smtClean="0"/>
              <a:t>8 months after disclosure a group of hackers (The Brothers Grim) used this security hole to hack 12,937 ASUS routers</a:t>
            </a:r>
          </a:p>
          <a:p>
            <a:pPr marL="1085850" lvl="2" indent="-171450">
              <a:buFont typeface="Arial"/>
              <a:buChar char="•"/>
            </a:pPr>
            <a:r>
              <a:rPr lang="en-US" baseline="0" dirty="0" smtClean="0"/>
              <a:t>They left a message in a text file: “This is an automated message being sent out to everyone effected [sic],” “Your Asus router (and your documents) can be accessed by anyone in the world with an Internet connection. You need to protect yourself and learn more by reading the following news article: http://</a:t>
            </a:r>
            <a:r>
              <a:rPr lang="en-US" baseline="0" dirty="0" err="1" smtClean="0"/>
              <a:t>nullfluid.com</a:t>
            </a:r>
            <a:r>
              <a:rPr lang="en-US" baseline="0" dirty="0" smtClean="0"/>
              <a:t>/</a:t>
            </a:r>
            <a:r>
              <a:rPr lang="en-US" baseline="0" dirty="0" err="1" smtClean="0"/>
              <a:t>asusgate.txt</a:t>
            </a:r>
            <a:r>
              <a:rPr lang="en-US" baseline="0" dirty="0" smtClean="0"/>
              <a:t>”</a:t>
            </a:r>
          </a:p>
          <a:p>
            <a:pPr marL="1085850" lvl="2" indent="-171450">
              <a:buFont typeface="Arial"/>
              <a:buChar char="•"/>
            </a:pPr>
            <a:r>
              <a:rPr lang="en-US" baseline="0" dirty="0" smtClean="0"/>
              <a:t>They included a list of the IP’s that are v</a:t>
            </a:r>
            <a:r>
              <a:rPr lang="en-US" dirty="0" smtClean="0"/>
              <a:t>ulnerable</a:t>
            </a:r>
            <a:r>
              <a:rPr lang="en-US" baseline="0" dirty="0" smtClean="0"/>
              <a:t> (http://</a:t>
            </a:r>
            <a:r>
              <a:rPr lang="en-US" baseline="0" dirty="0" err="1" smtClean="0"/>
              <a:t>pastebin.com</a:t>
            </a:r>
            <a:r>
              <a:rPr lang="en-US" baseline="0" dirty="0" smtClean="0"/>
              <a:t>/</a:t>
            </a:r>
            <a:r>
              <a:rPr lang="en-US" baseline="0" dirty="0" err="1" smtClean="0"/>
              <a:t>ASfYTWgw</a:t>
            </a:r>
            <a:r>
              <a:rPr lang="en-US" baseline="0" dirty="0" smtClean="0"/>
              <a:t>)</a:t>
            </a:r>
          </a:p>
          <a:p>
            <a:pPr marL="1085850" lvl="2" indent="-171450">
              <a:buFont typeface="Arial"/>
              <a:buChar char="•"/>
            </a:pPr>
            <a:r>
              <a:rPr lang="en-US" baseline="0" dirty="0" smtClean="0"/>
              <a:t>You can also find a convenient python script to test all of these IP’s to see if they are still v</a:t>
            </a:r>
            <a:r>
              <a:rPr lang="en-US" dirty="0" smtClean="0"/>
              <a:t>ulnerable</a:t>
            </a:r>
            <a:r>
              <a:rPr lang="en-US" baseline="0" dirty="0" smtClean="0"/>
              <a:t> (http://</a:t>
            </a:r>
            <a:r>
              <a:rPr lang="en-US" baseline="0" dirty="0" err="1" smtClean="0"/>
              <a:t>pastebin.com</a:t>
            </a:r>
            <a:r>
              <a:rPr lang="en-US" baseline="0" dirty="0" smtClean="0"/>
              <a:t>/zunt8jeu)</a:t>
            </a:r>
          </a:p>
          <a:p>
            <a:pPr marL="1085850" lvl="2" indent="-171450">
              <a:buFont typeface="Arial"/>
              <a:buChar char="•"/>
            </a:pPr>
            <a:endParaRPr lang="en-US" baseline="0" dirty="0" smtClean="0"/>
          </a:p>
          <a:p>
            <a:pPr marL="1085850" lvl="2" indent="-171450">
              <a:buFont typeface="Arial"/>
              <a:buChar char="•"/>
            </a:pPr>
            <a:endParaRPr lang="en-US" baseline="0" dirty="0" smtClean="0"/>
          </a:p>
          <a:p>
            <a:pPr marL="628650" lvl="1" indent="-171450">
              <a:buFont typeface="Arial"/>
              <a:buChar char="•"/>
            </a:pPr>
            <a:endParaRPr lang="en-US" baseline="0" dirty="0" smtClean="0"/>
          </a:p>
          <a:p>
            <a:pPr marL="628650" lvl="1" indent="-171450">
              <a:buFont typeface="Arial"/>
              <a:buChar char="•"/>
            </a:pPr>
            <a:endParaRPr lang="en-US" baseline="0" dirty="0" smtClean="0"/>
          </a:p>
          <a:p>
            <a:pPr marL="1085850" lvl="2" indent="-171450">
              <a:buFont typeface="Arial"/>
              <a:buChar char="•"/>
            </a:pPr>
            <a:endParaRPr lang="en-US" baseline="0" dirty="0" smtClean="0"/>
          </a:p>
          <a:p>
            <a:pPr marL="0" indent="0">
              <a:buFont typeface="Arial"/>
              <a:buNone/>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&lt;speaker notes&gt;</a:t>
            </a:r>
          </a:p>
          <a:p>
            <a:r>
              <a:rPr lang="en-US" dirty="0" smtClean="0"/>
              <a:t>This should</a:t>
            </a:r>
            <a:r>
              <a:rPr lang="en-US" baseline="0" dirty="0" smtClean="0"/>
              <a:t> only be like 30 seconds at the end</a:t>
            </a:r>
            <a:endParaRPr lang="en-US"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people that simulations are basically used for </a:t>
            </a:r>
            <a:r>
              <a:rPr lang="en-US" baseline="0" dirty="0" smtClean="0"/>
              <a:t>predicting outcomes (weather, medical procedures, </a:t>
            </a:r>
            <a:r>
              <a:rPr lang="en-US" baseline="0" dirty="0" err="1" smtClean="0"/>
              <a:t>etc</a:t>
            </a:r>
            <a:r>
              <a:rPr lang="en-US" baseline="0" dirty="0" smtClean="0"/>
              <a:t>). Used to help people understand different concepts</a:t>
            </a:r>
          </a:p>
          <a:p>
            <a:pPr marL="228600" indent="-228600">
              <a:buAutoNum type="arabicPeriod"/>
            </a:pPr>
            <a:r>
              <a:rPr lang="en-US" baseline="0" dirty="0" smtClean="0"/>
              <a:t>Introduce concept of software simulating the stock market, different approaches in doing so (some are educational, like courses) while some are more like games. </a:t>
            </a:r>
          </a:p>
          <a:p>
            <a:pPr marL="228600" indent="-228600">
              <a:buAutoNum type="arabicPeriod"/>
            </a:pPr>
            <a:r>
              <a:rPr lang="en-US" baseline="0" dirty="0" smtClean="0"/>
              <a:t>The “less-gamey” ones have educational value so we will get into what the good things are</a:t>
            </a:r>
          </a:p>
          <a:p>
            <a:pPr marL="228600" indent="-228600">
              <a:buAutoNum type="arabicPeriod"/>
            </a:pPr>
            <a:r>
              <a:rPr lang="en-US" baseline="0" dirty="0" smtClean="0"/>
              <a:t>Reality vs simulation, what factors are there, will go into this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Investopedia: Offers</a:t>
            </a:r>
            <a:r>
              <a:rPr lang="en-US" baseline="0" dirty="0" smtClean="0"/>
              <a:t> a comprehensive financial dictionary, tutorials, quizzes, etc. FREE</a:t>
            </a:r>
            <a:endParaRPr lang="en-US" baseline="0" dirty="0"/>
          </a:p>
          <a:p>
            <a:r>
              <a:rPr lang="en-US" baseline="0" dirty="0" smtClean="0"/>
              <a:t>Wall Street Survivor:</a:t>
            </a:r>
          </a:p>
          <a:p>
            <a:r>
              <a:rPr lang="en-US" baseline="0" dirty="0" smtClean="0"/>
              <a:t>-Similar to Investopedia, however courses are not free ($600 for all courses)</a:t>
            </a:r>
          </a:p>
          <a:p>
            <a:r>
              <a:rPr lang="en-US" baseline="0" dirty="0" smtClean="0"/>
              <a:t>Other software “games” that give users a virtual currency and allow them to trade. These other applications are basically just games for students/kids to play around with. Compared to Investopedia/Wall Street Survivor, they provide little educational value.</a:t>
            </a:r>
          </a:p>
          <a:p>
            <a:r>
              <a:rPr lang="en-US" baseline="0" dirty="0" smtClean="0"/>
              <a:t>Overall, all these are basically just games for people to use. They each have a rewards system (how much money you profit/lose) and badges you achieve. This motivates students to start learning about the stock market from a younger age. Some have its benefits compared to the others because of it being more popular and better at mirroring the real stock market.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GAMIFICATION: clarify that most of these are like games but there are those that aren’t. this will be explained in the following slide.</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840558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Mentioned earlier for stock simulator/</a:t>
            </a:r>
            <a:r>
              <a:rPr lang="en-US" baseline="0" dirty="0" err="1" smtClean="0"/>
              <a:t>fxtrader</a:t>
            </a:r>
            <a:r>
              <a:rPr lang="en-US" baseline="0" dirty="0" smtClean="0"/>
              <a:t>.</a:t>
            </a:r>
          </a:p>
          <a:p>
            <a:r>
              <a:rPr lang="en-US" baseline="0" dirty="0" smtClean="0"/>
              <a:t>-Stock simulator/</a:t>
            </a:r>
            <a:r>
              <a:rPr lang="en-US" baseline="0" dirty="0" err="1" smtClean="0"/>
              <a:t>Fxtrader</a:t>
            </a:r>
            <a:r>
              <a:rPr lang="en-US" baseline="0" dirty="0" smtClean="0"/>
              <a:t> are both free. Helps user work on their investing skills in the stock </a:t>
            </a:r>
          </a:p>
          <a:p>
            <a:r>
              <a:rPr lang="en-US" baseline="0" dirty="0" smtClean="0"/>
              <a:t>market or foreign exchange market. They are supplied with $100,000 virtual cash.</a:t>
            </a:r>
          </a:p>
          <a:p>
            <a:r>
              <a:rPr lang="en-US" baseline="0" dirty="0" smtClean="0"/>
              <a:t>-Millions of users</a:t>
            </a:r>
          </a:p>
          <a:p>
            <a:r>
              <a:rPr lang="en-US" baseline="0" dirty="0" smtClean="0"/>
              <a:t>-Over 13000 finance terms (comprehensive)</a:t>
            </a:r>
          </a:p>
          <a:p>
            <a:r>
              <a:rPr lang="en-US" baseline="0" dirty="0" smtClean="0"/>
              <a:t>-Tutorials and videos help someone with no background get caught up and right into finance</a:t>
            </a:r>
          </a:p>
          <a:p>
            <a:r>
              <a:rPr lang="en-US" baseline="0" dirty="0" smtClean="0"/>
              <a:t>-Articles keep users updated on current events. Articles range from how “something” can affect or is affecting a brand/company.</a:t>
            </a:r>
          </a:p>
          <a:p>
            <a:r>
              <a:rPr lang="en-US" baseline="0" dirty="0" smtClean="0"/>
              <a:t>-Tips and strategies are offered to help users get the best out of their trading. Includes when to trade, fundamentals to follow, patterns to watch out for, etc.</a:t>
            </a:r>
          </a:p>
          <a:p>
            <a:endParaRPr lang="en-US" baseline="0" dirty="0" smtClean="0"/>
          </a:p>
          <a:p>
            <a:r>
              <a:rPr lang="en-US" baseline="0" dirty="0" smtClean="0"/>
              <a:t>Overall this is almost like a crash course in finance. People can learn how to trade stocks without any real risks. Similar to tutoring in a way in schools</a:t>
            </a:r>
          </a:p>
        </p:txBody>
      </p:sp>
      <p:sp>
        <p:nvSpPr>
          <p:cNvPr id="4" name="Slide Number Placeholder 3"/>
          <p:cNvSpPr>
            <a:spLocks noGrp="1"/>
          </p:cNvSpPr>
          <p:nvPr>
            <p:ph type="sldNum" sz="quarter" idx="10"/>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3187890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Trade stocks: Before committing to trading with “real” money, users can practice and see how they do. They can virtually win or lose (there is value in this because they learn to see trends and what practices are good)</a:t>
            </a:r>
          </a:p>
          <a:p>
            <a:r>
              <a:rPr lang="en-US" baseline="0" dirty="0" smtClean="0"/>
              <a:t>Current events: Some of these programs inform the users of what is happening currently, how items are doing, new developments, updates, etc. (item not doing so hot in news = probably not worth investing in)</a:t>
            </a:r>
          </a:p>
          <a:p>
            <a:r>
              <a:rPr lang="en-US" baseline="0" dirty="0" smtClean="0"/>
              <a:t>Investment skills: Users learn the vocabulary used, </a:t>
            </a:r>
          </a:p>
          <a:p>
            <a:r>
              <a:rPr lang="en-US" baseline="0" dirty="0" smtClean="0"/>
              <a:t>Becky Smith: Practiced her strategies with other stock market games/simulations. Never studied finance/economics or even went to college.  If she can do it, anyone else with the commitment can probably achieve the same.</a:t>
            </a:r>
          </a:p>
        </p:txBody>
      </p:sp>
      <p:sp>
        <p:nvSpPr>
          <p:cNvPr id="4" name="Slide Number Placeholder 3"/>
          <p:cNvSpPr>
            <a:spLocks noGrp="1"/>
          </p:cNvSpPr>
          <p:nvPr>
            <p:ph type="sldNum" sz="quarter" idx="10"/>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2268511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Product information: Knowing the trend a product is very important in determining whether to invest in it or not (</a:t>
            </a:r>
            <a:r>
              <a:rPr lang="en-US" baseline="0" dirty="0" err="1" smtClean="0"/>
              <a:t>etc</a:t>
            </a:r>
            <a:r>
              <a:rPr lang="en-US" baseline="0" dirty="0" smtClean="0"/>
              <a:t>, knowing if the stocks fell in the past, raised, constantly rising, </a:t>
            </a:r>
            <a:r>
              <a:rPr lang="en-US" baseline="0" dirty="0" err="1" smtClean="0"/>
              <a:t>etc</a:t>
            </a:r>
            <a:r>
              <a:rPr lang="en-US" baseline="0" dirty="0" smtClean="0"/>
              <a:t>)</a:t>
            </a:r>
          </a:p>
          <a:p>
            <a:r>
              <a:rPr lang="en-US" baseline="0" dirty="0" smtClean="0"/>
              <a:t>Preferences of people: If people don’t want it, why buy it? Same goes in simulation, the value is determined by the consumers</a:t>
            </a:r>
          </a:p>
          <a:p>
            <a:r>
              <a:rPr lang="en-US" baseline="0" dirty="0" smtClean="0"/>
              <a:t>Supply and demand: Basic concept. Offer high price (to buy) = find a seller. Offer low price (to sell) = find a buyer.</a:t>
            </a:r>
          </a:p>
          <a:p>
            <a:r>
              <a:rPr lang="en-US" baseline="0" dirty="0" smtClean="0"/>
              <a:t>“Expectation of future earnings”: This motivates people to buy and sell stocks. In some cases, there might be inflated prices that could be unrealistic, but missed because of the heat of the moment -&gt; leads to everyone else jumping in and could lead to stock market crash. In a simulation however, does this happen?</a:t>
            </a:r>
          </a:p>
          <a:p>
            <a:r>
              <a:rPr lang="en-US" baseline="0" dirty="0" smtClean="0"/>
              <a:t>Simulation vs Reality: if someone makes a bad investment, is the company liable? (thanks </a:t>
            </a:r>
            <a:r>
              <a:rPr lang="en-US" baseline="0" dirty="0" err="1" smtClean="0"/>
              <a:t>andy</a:t>
            </a:r>
            <a:r>
              <a:rPr lang="en-US" baseline="0" dirty="0" smtClean="0"/>
              <a:t>). The answer is no, if you go on their terms of use, they mention that any information provided, though very general, that they are not responsible or liable for any content. They touch upon the different strategies used too are also not their responsibility for accuracy.</a:t>
            </a:r>
          </a:p>
        </p:txBody>
      </p:sp>
      <p:sp>
        <p:nvSpPr>
          <p:cNvPr id="4" name="Slide Number Placeholder 3"/>
          <p:cNvSpPr>
            <a:spLocks noGrp="1"/>
          </p:cNvSpPr>
          <p:nvPr>
            <p:ph type="sldNum" sz="quarter" idx="10"/>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87732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People can learn a lot, see Becky Smith. Encourages users/students to research further into the topic. </a:t>
            </a:r>
          </a:p>
          <a:p>
            <a:r>
              <a:rPr lang="en-US" baseline="0" dirty="0" smtClean="0"/>
              <a:t>More people getting involved in investing has its economic impact as more people could possibly join in on investing in stocks. More people investing in stocks = more money to be invested in stocks. Good because potentially create jobs and there’s more money flow.</a:t>
            </a:r>
          </a:p>
          <a:p>
            <a:r>
              <a:rPr lang="en-US" baseline="0" dirty="0" smtClean="0"/>
              <a:t>Again, is this reliable? Can we use this simulation to predict how the stock market will actually be like? The answer is probably no, there are multiple factors such as new improvements in the company and how useful something is to people. Supply and demand (most likely demand) plays a big role and simulations can’t predict what people want because it changes. </a:t>
            </a:r>
          </a:p>
        </p:txBody>
      </p:sp>
      <p:sp>
        <p:nvSpPr>
          <p:cNvPr id="4" name="Slide Number Placeholder 3"/>
          <p:cNvSpPr>
            <a:spLocks noGrp="1"/>
          </p:cNvSpPr>
          <p:nvPr>
            <p:ph type="sldNum" sz="quarter" idx="10"/>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3100790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52</a:t>
            </a:fld>
            <a:endParaRPr lang="en-US"/>
          </a:p>
        </p:txBody>
      </p:sp>
    </p:spTree>
    <p:extLst>
      <p:ext uri="{BB962C8B-B14F-4D97-AF65-F5344CB8AC3E}">
        <p14:creationId xmlns:p14="http://schemas.microsoft.com/office/powerpoint/2010/main" val="2001063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53</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4/14/15</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54</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4/14/15</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55</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4/14/15</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56</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4/14/15</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57</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4/14/15</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58</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4/14/15</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59</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4/14/15</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60</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a:t>
            </a:r>
            <a:r>
              <a:rPr lang="en-US" dirty="0" smtClean="0">
                <a:latin typeface="Arial" pitchFamily="-109" charset="0"/>
                <a:ea typeface="ＭＳ Ｐゴシック" pitchFamily="-109" charset="-128"/>
                <a:cs typeface="ＭＳ Ｐゴシック" pitchFamily="-109" charset="-128"/>
              </a:rPr>
              <a:t>Flexible, </a:t>
            </a:r>
            <a:r>
              <a:rPr lang="en-US" dirty="0">
                <a:latin typeface="Arial" pitchFamily="-109" charset="0"/>
                <a:ea typeface="ＭＳ Ｐゴシック" pitchFamily="-109" charset="-128"/>
                <a:cs typeface="ＭＳ Ｐゴシック" pitchFamily="-109" charset="-128"/>
              </a:rPr>
              <a:t>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4/14/15</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61</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 The</a:t>
            </a:r>
            <a:r>
              <a:rPr lang="en-US" baseline="0" dirty="0" smtClean="0"/>
              <a:t> benefits of </a:t>
            </a:r>
            <a:r>
              <a:rPr lang="en-US" baseline="0" dirty="0" err="1" smtClean="0"/>
              <a:t>telesurgery</a:t>
            </a:r>
            <a:r>
              <a:rPr lang="en-US" baseline="0" dirty="0" smtClean="0"/>
              <a:t> outweigh the risks</a:t>
            </a:r>
            <a:endParaRPr lang="en-US" dirty="0" smtClean="0"/>
          </a:p>
          <a:p>
            <a:r>
              <a:rPr lang="en-US" dirty="0" smtClean="0"/>
              <a:t>State</a:t>
            </a:r>
            <a:r>
              <a:rPr lang="en-US" baseline="0" dirty="0" smtClean="0"/>
              <a:t> Argument: </a:t>
            </a:r>
            <a:r>
              <a:rPr lang="en-US" baseline="0" dirty="0" err="1" smtClean="0"/>
              <a:t>Telesurgery</a:t>
            </a:r>
            <a:r>
              <a:rPr lang="en-US" baseline="0" dirty="0" smtClean="0"/>
              <a:t> benefits patients by providing proper medical care in areas where there would be none otherwise</a:t>
            </a:r>
          </a:p>
          <a:p>
            <a:r>
              <a:rPr lang="en-US" baseline="0" dirty="0" smtClean="0"/>
              <a:t>State Counter Argument: it’s more hassle than it’s worth because it’s costly and there are legal troubles</a:t>
            </a:r>
          </a:p>
          <a:p>
            <a:r>
              <a:rPr lang="en-US" baseline="0" dirty="0" smtClean="0"/>
              <a:t>Response to Counter Argument: No, the cost will go down with time and there are always legal troubles</a:t>
            </a:r>
          </a:p>
          <a:p>
            <a:r>
              <a:rPr lang="en-US" baseline="0" dirty="0" smtClean="0"/>
              <a:t>Restate Conclusion: The benefits of </a:t>
            </a:r>
            <a:r>
              <a:rPr lang="en-US" baseline="0" dirty="0" err="1" smtClean="0"/>
              <a:t>telesurgery</a:t>
            </a:r>
            <a:r>
              <a:rPr lang="en-US" baseline="0" dirty="0" smtClean="0"/>
              <a:t> outweigh the risks</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a:t>
            </a:r>
            <a:r>
              <a:rPr lang="en-US" baseline="0" dirty="0" smtClean="0"/>
              <a:t>s between the systems: </a:t>
            </a:r>
          </a:p>
          <a:p>
            <a:pPr marL="171450" indent="-171450">
              <a:buFontTx/>
              <a:buChar char="-"/>
            </a:pPr>
            <a:r>
              <a:rPr lang="en-US" baseline="0" dirty="0" smtClean="0"/>
              <a:t>Zeus costs $975,000 where </a:t>
            </a:r>
            <a:r>
              <a:rPr lang="en-US" baseline="0" dirty="0" err="1" smtClean="0"/>
              <a:t>daVinci</a:t>
            </a:r>
            <a:r>
              <a:rPr lang="en-US" baseline="0" dirty="0" smtClean="0"/>
              <a:t> costs $1mill</a:t>
            </a:r>
          </a:p>
          <a:p>
            <a:pPr marL="171450" indent="-171450">
              <a:buFontTx/>
              <a:buChar char="-"/>
            </a:pPr>
            <a:r>
              <a:rPr lang="en-US" baseline="0" dirty="0" smtClean="0"/>
              <a:t>Zeus has 3 robotic arms, where </a:t>
            </a:r>
            <a:r>
              <a:rPr lang="en-US" baseline="0" dirty="0" err="1" smtClean="0"/>
              <a:t>daVinci</a:t>
            </a:r>
            <a:r>
              <a:rPr lang="en-US" baseline="0" dirty="0" smtClean="0"/>
              <a:t> has 4</a:t>
            </a:r>
          </a:p>
          <a:p>
            <a:pPr marL="171450" indent="-171450">
              <a:buFontTx/>
              <a:buChar char="-"/>
            </a:pPr>
            <a:endParaRPr lang="en-US" baseline="0" dirty="0" smtClean="0"/>
          </a:p>
          <a:p>
            <a:pPr marL="0" indent="0">
              <a:buFontTx/>
              <a:buNone/>
            </a:pPr>
            <a:r>
              <a:rPr lang="en-US" baseline="0" dirty="0" smtClean="0"/>
              <a:t>Besides these differences, the actual procedures performed have little no difference depending on the machine [4]. In 2003, the Zeus system was discontinued because the company that makes the </a:t>
            </a:r>
            <a:r>
              <a:rPr lang="en-US" baseline="0" dirty="0" err="1" smtClean="0"/>
              <a:t>daVinci</a:t>
            </a:r>
            <a:r>
              <a:rPr lang="en-US" baseline="0" dirty="0" smtClean="0"/>
              <a:t>, Intuitive Surgical, bought out </a:t>
            </a:r>
            <a:r>
              <a:rPr lang="en-US" baseline="0" dirty="0" err="1" smtClean="0"/>
              <a:t>zeus</a:t>
            </a:r>
            <a:r>
              <a:rPr lang="en-US" baseline="0" dirty="0" smtClean="0"/>
              <a:t>’ company. </a:t>
            </a:r>
          </a:p>
          <a:p>
            <a:pPr marL="0" indent="0">
              <a:buFontTx/>
              <a:buNone/>
            </a:pPr>
            <a:endParaRPr lang="en-US" baseline="0" dirty="0" smtClean="0"/>
          </a:p>
          <a:p>
            <a:pPr marL="0" indent="0">
              <a:buFontTx/>
              <a:buNone/>
            </a:pPr>
            <a:r>
              <a:rPr lang="en-US" baseline="0" dirty="0" smtClean="0"/>
              <a:t>57 s.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244724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85800" y="361950"/>
            <a:ext cx="7772400" cy="9144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553200" y="4997450"/>
            <a:ext cx="1066800" cy="146050"/>
          </a:xfrm>
        </p:spPr>
        <p:txBody>
          <a:bodyPr/>
          <a:lstStyle>
            <a:lvl1pPr>
              <a:defRPr/>
            </a:lvl1pPr>
          </a:lstStyle>
          <a:p>
            <a:endParaRPr lang="zh-CN" altLang="en-US"/>
          </a:p>
        </p:txBody>
      </p:sp>
      <p:sp>
        <p:nvSpPr>
          <p:cNvPr id="4" name="页脚占位符 3"/>
          <p:cNvSpPr>
            <a:spLocks noGrp="1"/>
          </p:cNvSpPr>
          <p:nvPr>
            <p:ph type="ftr" sz="quarter" idx="11"/>
          </p:nvPr>
        </p:nvSpPr>
        <p:spPr>
          <a:xfrm>
            <a:off x="0" y="4997450"/>
            <a:ext cx="5562600" cy="146050"/>
          </a:xfrm>
        </p:spPr>
        <p:txBody>
          <a:bodyPr/>
          <a:lstStyle>
            <a:lvl1pPr>
              <a:defRPr/>
            </a:lvl1pPr>
          </a:lstStyle>
          <a:p>
            <a:r>
              <a:rPr lang="zh-CN" altLang="en-US"/>
              <a:t>© 2015 Keith A. Pray</a:t>
            </a:r>
            <a:endParaRPr lang="en-US" sz="1800"/>
          </a:p>
        </p:txBody>
      </p:sp>
      <p:sp>
        <p:nvSpPr>
          <p:cNvPr id="5" name="幻灯片编号占位符 4"/>
          <p:cNvSpPr>
            <a:spLocks noGrp="1"/>
          </p:cNvSpPr>
          <p:nvPr>
            <p:ph type="sldNum" sz="quarter" idx="12"/>
          </p:nvPr>
        </p:nvSpPr>
        <p:spPr>
          <a:xfrm>
            <a:off x="8518525" y="4997450"/>
            <a:ext cx="625475" cy="146050"/>
          </a:xfrm>
        </p:spPr>
        <p:txBody>
          <a:bodyPr/>
          <a:lstStyle>
            <a:lvl1pPr>
              <a:defRPr/>
            </a:lvl1pPr>
          </a:lstStyle>
          <a:p>
            <a:fld id="{06DF92CF-3AE1-A84A-B576-BE6712A9283A}" type="slidenum">
              <a:rPr lang="zh-CN" altLang="en-US"/>
              <a:pPr/>
              <a:t>‹#›</a:t>
            </a:fld>
            <a:endParaRPr lang="en-US" sz="1800"/>
          </a:p>
        </p:txBody>
      </p:sp>
    </p:spTree>
    <p:extLst>
      <p:ext uri="{BB962C8B-B14F-4D97-AF65-F5344CB8AC3E}">
        <p14:creationId xmlns:p14="http://schemas.microsoft.com/office/powerpoint/2010/main" val="175227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2015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2015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2015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www.davincisurgery.com/" TargetMode="External"/><Relationship Id="rId4" Type="http://schemas.openxmlformats.org/officeDocument/2006/relationships/hyperlink" Target="http://www.surgery.usc.edu/divisions/tumor/pancreasdiseases/web%20pages/laparoscopic%20surgery/WHAT%20IS%20LAP%20SURGERY.html" TargetMode="External"/><Relationship Id="rId5" Type="http://schemas.openxmlformats.org/officeDocument/2006/relationships/hyperlink" Target="https://www.youtube.com/watch?v=3VAmcN8VmIU"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www.ivf1.com/pgd/" TargetMode="External"/><Relationship Id="rId4" Type="http://schemas.openxmlformats.org/officeDocument/2006/relationships/image" Target="../media/image23.jp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hyperlink" Target="http://www.clemex.com/fr/Products/Multipurpose-Image-Analysis/Clemex-Vision-PE/Description" TargetMode="External"/><Relationship Id="rId4"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hyperlink" Target="http://phoenixskeptics.org/" TargetMode="External"/><Relationship Id="rId4"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hyperlink" Target="http://www.womensviewsonnews.org/2013/03/ukba-puts-pregnant-women-at-risk/" TargetMode="External"/><Relationship Id="rId4" Type="http://schemas.openxmlformats.org/officeDocument/2006/relationships/image" Target="../media/image26.jp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hyperlink" Target="https://nequalsone.wordpress.com/2014/04/28/how-to-write-a-journal-article-in-6-steps-step-2-the-conclusion/" TargetMode="External"/><Relationship Id="rId4" Type="http://schemas.openxmlformats.org/officeDocument/2006/relationships/image" Target="../media/image27.jp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hyperlink" Target="http://www.encyclopedia.com/doc/1G2-3049300012.html" TargetMode="External"/><Relationship Id="rId4" Type="http://schemas.openxmlformats.org/officeDocument/2006/relationships/hyperlink" Target="https://clinicaltrials.gov/ct2/show/NCT01332643" TargetMode="External"/><Relationship Id="rId1" Type="http://schemas.openxmlformats.org/officeDocument/2006/relationships/slideLayout" Target="../slideLayouts/slideLayout2.xml"/><Relationship Id="rId2" Type="http://schemas.openxmlformats.org/officeDocument/2006/relationships/hyperlink" Target="http://www.ivf1.com/pg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pbfcomics.com/197"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7.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ICsAkOeep4" TargetMode="External"/><Relationship Id="rId4"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9</a:t>
            </a:r>
            <a:br>
              <a:rPr lang="en-US" dirty="0" smtClean="0"/>
            </a:br>
            <a:r>
              <a:rPr lang="en-US" dirty="0" smtClean="0"/>
              <a:t>Errors Failures Risks</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robots</a:t>
            </a:r>
            <a:endParaRPr lang="en-US" dirty="0"/>
          </a:p>
        </p:txBody>
      </p:sp>
      <p:sp>
        <p:nvSpPr>
          <p:cNvPr id="3" name="Content Placeholder 2"/>
          <p:cNvSpPr>
            <a:spLocks noGrp="1"/>
          </p:cNvSpPr>
          <p:nvPr>
            <p:ph sz="half" idx="1"/>
          </p:nvPr>
        </p:nvSpPr>
        <p:spPr>
          <a:xfrm>
            <a:off x="685800" y="1352552"/>
            <a:ext cx="3733800" cy="1064972"/>
          </a:xfrm>
        </p:spPr>
        <p:txBody>
          <a:bodyPr>
            <a:normAutofit fontScale="92500" lnSpcReduction="10000"/>
          </a:bodyPr>
          <a:lstStyle/>
          <a:p>
            <a:r>
              <a:rPr lang="en-US" dirty="0"/>
              <a:t>Da Vinci</a:t>
            </a:r>
          </a:p>
          <a:p>
            <a:pPr lvl="1"/>
            <a:r>
              <a:rPr lang="en-US" dirty="0"/>
              <a:t>FDA-approved in </a:t>
            </a:r>
            <a:r>
              <a:rPr lang="en-US" dirty="0" smtClean="0"/>
              <a:t>2000</a:t>
            </a:r>
            <a:endParaRPr lang="en-US" dirty="0"/>
          </a:p>
          <a:p>
            <a:pPr lvl="1"/>
            <a:r>
              <a:rPr lang="en-US" dirty="0" smtClean="0"/>
              <a:t>Costs $1 million</a:t>
            </a:r>
          </a:p>
          <a:p>
            <a:pPr lvl="1"/>
            <a:r>
              <a:rPr lang="en-US" dirty="0" smtClean="0"/>
              <a:t>4 robotic arms</a:t>
            </a:r>
          </a:p>
          <a:p>
            <a:pPr marL="0" indent="0">
              <a:buNone/>
            </a:pPr>
            <a:endParaRPr lang="en-US" dirty="0" smtClean="0"/>
          </a:p>
          <a:p>
            <a:pPr lvl="1"/>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pic>
        <p:nvPicPr>
          <p:cNvPr id="2050" name="Picture 2" descr="http://www.technologyreview.com/sites/default/files/styles/view_body_embed/public/images/Single_Site_PC_SC_Surgeon_head_in_console_72dpi.jpg?itok=7xRBTHQ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42" y="2458228"/>
            <a:ext cx="2773773" cy="23093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4726877"/>
            <a:ext cx="9144000" cy="276999"/>
          </a:xfrm>
          <a:prstGeom prst="rect">
            <a:avLst/>
          </a:prstGeom>
          <a:noFill/>
        </p:spPr>
        <p:txBody>
          <a:bodyPr wrap="square" rtlCol="0">
            <a:spAutoFit/>
          </a:bodyPr>
          <a:lstStyle/>
          <a:p>
            <a:pPr algn="r"/>
            <a:endParaRPr lang="en-US" sz="1200" dirty="0">
              <a:solidFill>
                <a:schemeClr val="tx1"/>
              </a:solidFill>
            </a:endParaRPr>
          </a:p>
        </p:txBody>
      </p:sp>
      <p:sp>
        <p:nvSpPr>
          <p:cNvPr id="10" name="TextBox 9"/>
          <p:cNvSpPr txBox="1"/>
          <p:nvPr/>
        </p:nvSpPr>
        <p:spPr>
          <a:xfrm>
            <a:off x="0" y="4767581"/>
            <a:ext cx="9144000" cy="276999"/>
          </a:xfrm>
          <a:prstGeom prst="rect">
            <a:avLst/>
          </a:prstGeom>
          <a:noFill/>
        </p:spPr>
        <p:txBody>
          <a:bodyPr wrap="square" rtlCol="0">
            <a:spAutoFit/>
          </a:bodyPr>
          <a:lstStyle/>
          <a:p>
            <a:pPr algn="r"/>
            <a:r>
              <a:rPr lang="en-US" sz="1200" dirty="0"/>
              <a:t>http://www.technologyreview.com/view/512011/are-surgical-robots-worth-it/</a:t>
            </a:r>
            <a:endParaRPr lang="en-US" sz="1200" dirty="0">
              <a:solidFill>
                <a:schemeClr val="tx1"/>
              </a:solidFill>
            </a:endParaRPr>
          </a:p>
        </p:txBody>
      </p:sp>
      <p:sp>
        <p:nvSpPr>
          <p:cNvPr id="7" name="TextBox 6"/>
          <p:cNvSpPr txBox="1"/>
          <p:nvPr/>
        </p:nvSpPr>
        <p:spPr>
          <a:xfrm>
            <a:off x="4982696" y="1284873"/>
            <a:ext cx="3046487" cy="184665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Zeus System</a:t>
            </a:r>
          </a:p>
          <a:p>
            <a:pPr marL="742950" lvl="1" indent="-285750">
              <a:buFontTx/>
              <a:buChar char="-"/>
            </a:pPr>
            <a:r>
              <a:rPr lang="en-US" sz="1500" dirty="0" smtClean="0"/>
              <a:t>FDA-approved in 2001</a:t>
            </a:r>
          </a:p>
          <a:p>
            <a:pPr marL="742950" lvl="1" indent="-285750">
              <a:buFontTx/>
              <a:buChar char="-"/>
            </a:pPr>
            <a:r>
              <a:rPr lang="en-US" sz="1500" dirty="0" smtClean="0"/>
              <a:t>Costs $975,000</a:t>
            </a:r>
          </a:p>
          <a:p>
            <a:pPr marL="742950" lvl="1" indent="-285750">
              <a:buFontTx/>
              <a:buChar char="-"/>
            </a:pPr>
            <a:r>
              <a:rPr lang="en-US" sz="1500" dirty="0" smtClean="0"/>
              <a:t>3 robotic arms</a:t>
            </a:r>
          </a:p>
          <a:p>
            <a:pPr marL="742950" lvl="1" indent="-285750">
              <a:buFontTx/>
              <a:buChar char="-"/>
            </a:pPr>
            <a:endParaRPr lang="en-US" sz="1500" dirty="0" smtClean="0"/>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a:p>
        </p:txBody>
      </p:sp>
      <p:pic>
        <p:nvPicPr>
          <p:cNvPr id="11" name="Picture 10"/>
          <p:cNvPicPr>
            <a:picLocks noChangeAspect="1"/>
          </p:cNvPicPr>
          <p:nvPr/>
        </p:nvPicPr>
        <p:blipFill>
          <a:blip r:embed="rId4"/>
          <a:stretch>
            <a:fillRect/>
          </a:stretch>
        </p:blipFill>
        <p:spPr>
          <a:xfrm>
            <a:off x="4982697" y="2458228"/>
            <a:ext cx="2710282" cy="2354725"/>
          </a:xfrm>
          <a:prstGeom prst="rect">
            <a:avLst/>
          </a:prstGeom>
        </p:spPr>
      </p:pic>
      <p:sp>
        <p:nvSpPr>
          <p:cNvPr id="14" name="TextBox 13"/>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Tree>
    <p:extLst>
      <p:ext uri="{BB962C8B-B14F-4D97-AF65-F5344CB8AC3E}">
        <p14:creationId xmlns:p14="http://schemas.microsoft.com/office/powerpoint/2010/main" val="22126839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extLst>
              <p:ext uri="{D42A27DB-BD31-4B8C-83A1-F6EECF244321}">
                <p14:modId xmlns:p14="http://schemas.microsoft.com/office/powerpoint/2010/main" val="2093971158"/>
              </p:ext>
            </p:extLst>
          </p:nvPr>
        </p:nvGraphicFramePr>
        <p:xfrm>
          <a:off x="685800" y="1039660"/>
          <a:ext cx="7142967" cy="3982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
        <p:nvSpPr>
          <p:cNvPr id="2" name="TextBox 1"/>
          <p:cNvSpPr txBox="1"/>
          <p:nvPr/>
        </p:nvSpPr>
        <p:spPr>
          <a:xfrm>
            <a:off x="685800" y="372337"/>
            <a:ext cx="6776581" cy="466281"/>
          </a:xfrm>
          <a:prstGeom prst="rect">
            <a:avLst/>
          </a:prstGeom>
          <a:noFill/>
        </p:spPr>
        <p:txBody>
          <a:bodyPr wrap="square" rtlCol="0">
            <a:spAutoFit/>
          </a:bodyPr>
          <a:lstStyle/>
          <a:p>
            <a:pPr>
              <a:lnSpc>
                <a:spcPct val="90000"/>
              </a:lnSpc>
            </a:pPr>
            <a:r>
              <a:rPr lang="en-US" sz="2700" dirty="0" smtClean="0"/>
              <a:t>WHY DOES ROBOTIC SURGERY MATTER?</a:t>
            </a:r>
            <a:endParaRPr lang="en-US" sz="2700" dirty="0"/>
          </a:p>
        </p:txBody>
      </p:sp>
    </p:spTree>
    <p:extLst>
      <p:ext uri="{BB962C8B-B14F-4D97-AF65-F5344CB8AC3E}">
        <p14:creationId xmlns:p14="http://schemas.microsoft.com/office/powerpoint/2010/main" val="15387784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Lindbergh operation</a:t>
            </a:r>
            <a:endParaRPr lang="en-US" dirty="0"/>
          </a:p>
        </p:txBody>
      </p:sp>
      <p:sp>
        <p:nvSpPr>
          <p:cNvPr id="3" name="Content Placeholder 2"/>
          <p:cNvSpPr>
            <a:spLocks noGrp="1"/>
          </p:cNvSpPr>
          <p:nvPr>
            <p:ph sz="half" idx="1"/>
          </p:nvPr>
        </p:nvSpPr>
        <p:spPr>
          <a:xfrm>
            <a:off x="685800" y="1272146"/>
            <a:ext cx="3733800" cy="3352800"/>
          </a:xfrm>
        </p:spPr>
        <p:txBody>
          <a:bodyPr/>
          <a:lstStyle/>
          <a:p>
            <a:r>
              <a:rPr lang="en-US" dirty="0" smtClean="0"/>
              <a:t>Performed in 54 minutes </a:t>
            </a:r>
          </a:p>
          <a:p>
            <a:r>
              <a:rPr lang="en-US" dirty="0" smtClean="0"/>
              <a:t>Delay was 155 </a:t>
            </a:r>
            <a:r>
              <a:rPr lang="en-US" dirty="0" err="1" smtClean="0"/>
              <a:t>ms</a:t>
            </a:r>
            <a:r>
              <a:rPr lang="en-US" dirty="0" smtClean="0"/>
              <a:t> </a:t>
            </a:r>
          </a:p>
          <a:p>
            <a:r>
              <a:rPr lang="en-US" dirty="0" smtClean="0"/>
              <a:t>Probability of no network outage is 99.99%</a:t>
            </a:r>
          </a:p>
          <a:p>
            <a:r>
              <a:rPr lang="en-US" dirty="0" smtClean="0"/>
              <a:t>Image Quality Rating: 9.5/10</a:t>
            </a:r>
          </a:p>
          <a:p>
            <a:r>
              <a:rPr lang="en-US" dirty="0" smtClean="0"/>
              <a:t>Safety Rating: 10/10</a:t>
            </a:r>
            <a:endParaRPr lang="en-US" dirty="0"/>
          </a:p>
        </p:txBody>
      </p:sp>
      <p:pic>
        <p:nvPicPr>
          <p:cNvPr id="7" name="Content Placeholder 6"/>
          <p:cNvPicPr>
            <a:picLocks noGrp="1" noChangeAspect="1"/>
          </p:cNvPicPr>
          <p:nvPr>
            <p:ph sz="half" idx="2"/>
          </p:nvPr>
        </p:nvPicPr>
        <p:blipFill>
          <a:blip r:embed="rId3"/>
          <a:stretch>
            <a:fillRect/>
          </a:stretch>
        </p:blipFill>
        <p:spPr>
          <a:xfrm>
            <a:off x="5082647" y="453477"/>
            <a:ext cx="2512587" cy="1931865"/>
          </a:xfrm>
          <a:prstGeom prst="rect">
            <a:avLst/>
          </a:prstGeom>
        </p:spPr>
      </p:pic>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pic>
        <p:nvPicPr>
          <p:cNvPr id="8" name="Picture 7"/>
          <p:cNvPicPr>
            <a:picLocks noChangeAspect="1"/>
          </p:cNvPicPr>
          <p:nvPr/>
        </p:nvPicPr>
        <p:blipFill>
          <a:blip r:embed="rId4"/>
          <a:stretch>
            <a:fillRect/>
          </a:stretch>
        </p:blipFill>
        <p:spPr>
          <a:xfrm>
            <a:off x="5082647" y="2400190"/>
            <a:ext cx="2512587" cy="2320007"/>
          </a:xfrm>
          <a:prstGeom prst="rect">
            <a:avLst/>
          </a:prstGeom>
        </p:spPr>
      </p:pic>
      <p:sp>
        <p:nvSpPr>
          <p:cNvPr id="10" name="TextBox 9"/>
          <p:cNvSpPr txBox="1"/>
          <p:nvPr/>
        </p:nvSpPr>
        <p:spPr>
          <a:xfrm>
            <a:off x="0" y="4720197"/>
            <a:ext cx="9144000" cy="276999"/>
          </a:xfrm>
          <a:prstGeom prst="rect">
            <a:avLst/>
          </a:prstGeom>
          <a:noFill/>
        </p:spPr>
        <p:txBody>
          <a:bodyPr wrap="square" rtlCol="0">
            <a:spAutoFit/>
          </a:bodyPr>
          <a:lstStyle/>
          <a:p>
            <a:pPr algn="r"/>
            <a:r>
              <a:rPr lang="en-US" sz="1200" dirty="0"/>
              <a:t>http://www.ncbi.nlm.nih.gov/pmc/articles/PMC1422462/</a:t>
            </a:r>
            <a:endParaRPr lang="en-US" sz="1200" dirty="0">
              <a:solidFill>
                <a:schemeClr val="tx1"/>
              </a:solidFill>
            </a:endParaRPr>
          </a:p>
        </p:txBody>
      </p:sp>
      <p:sp>
        <p:nvSpPr>
          <p:cNvPr id="11" name="TextBox 10"/>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Tree>
    <p:extLst>
      <p:ext uri="{BB962C8B-B14F-4D97-AF65-F5344CB8AC3E}">
        <p14:creationId xmlns:p14="http://schemas.microsoft.com/office/powerpoint/2010/main" val="19936535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area operations</a:t>
            </a:r>
            <a:endParaRPr lang="en-US" dirty="0"/>
          </a:p>
        </p:txBody>
      </p:sp>
      <p:sp>
        <p:nvSpPr>
          <p:cNvPr id="3" name="Content Placeholder 2"/>
          <p:cNvSpPr>
            <a:spLocks noGrp="1"/>
          </p:cNvSpPr>
          <p:nvPr>
            <p:ph sz="half" idx="1"/>
          </p:nvPr>
        </p:nvSpPr>
        <p:spPr/>
        <p:txBody>
          <a:bodyPr/>
          <a:lstStyle/>
          <a:p>
            <a:r>
              <a:rPr lang="en-US" dirty="0" smtClean="0"/>
              <a:t>Performed in 2003 in Canada</a:t>
            </a:r>
          </a:p>
          <a:p>
            <a:pPr lvl="1"/>
            <a:r>
              <a:rPr lang="en-US" dirty="0"/>
              <a:t>Surgeon was in Hamilton</a:t>
            </a:r>
          </a:p>
          <a:p>
            <a:pPr lvl="1"/>
            <a:r>
              <a:rPr lang="en-US" dirty="0"/>
              <a:t>Patient was in North </a:t>
            </a:r>
            <a:r>
              <a:rPr lang="en-US" dirty="0" smtClean="0"/>
              <a:t>Bay</a:t>
            </a:r>
          </a:p>
          <a:p>
            <a:r>
              <a:rPr lang="en-US" dirty="0" smtClean="0"/>
              <a:t>Used IP/VPN to link hospitals</a:t>
            </a:r>
          </a:p>
          <a:p>
            <a:r>
              <a:rPr lang="en-US" dirty="0" smtClean="0"/>
              <a:t>Performed 21 surgeries </a:t>
            </a:r>
          </a:p>
          <a:p>
            <a:pPr lvl="1"/>
            <a:endParaRPr lang="en-US" dirty="0"/>
          </a:p>
        </p:txBody>
      </p:sp>
      <p:pic>
        <p:nvPicPr>
          <p:cNvPr id="7" name="Content Placeholder 6"/>
          <p:cNvPicPr>
            <a:picLocks noGrp="1" noChangeAspect="1"/>
          </p:cNvPicPr>
          <p:nvPr>
            <p:ph sz="half" idx="2"/>
          </p:nvPr>
        </p:nvPicPr>
        <p:blipFill>
          <a:blip r:embed="rId3"/>
          <a:stretch>
            <a:fillRect/>
          </a:stretch>
        </p:blipFill>
        <p:spPr>
          <a:xfrm>
            <a:off x="5224986" y="972730"/>
            <a:ext cx="3042192" cy="3732620"/>
          </a:xfrm>
          <a:prstGeom prst="rect">
            <a:avLst/>
          </a:prstGeom>
        </p:spPr>
      </p:pic>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Tree>
    <p:extLst>
      <p:ext uri="{BB962C8B-B14F-4D97-AF65-F5344CB8AC3E}">
        <p14:creationId xmlns:p14="http://schemas.microsoft.com/office/powerpoint/2010/main" val="8370118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1166" y="1077238"/>
            <a:ext cx="4038600" cy="3628113"/>
          </a:xfrm>
        </p:spPr>
        <p:txBody>
          <a:bodyPr>
            <a:normAutofit/>
          </a:bodyPr>
          <a:lstStyle/>
          <a:p>
            <a:pPr>
              <a:lnSpc>
                <a:spcPct val="150000"/>
              </a:lnSpc>
            </a:pPr>
            <a:r>
              <a:rPr lang="en-US" sz="2400" dirty="0" smtClean="0"/>
              <a:t>Strengths</a:t>
            </a:r>
          </a:p>
          <a:p>
            <a:pPr lvl="1">
              <a:lnSpc>
                <a:spcPct val="150000"/>
              </a:lnSpc>
            </a:pPr>
            <a:r>
              <a:rPr lang="en-US" sz="1800" dirty="0" smtClean="0"/>
              <a:t>Not limited by location</a:t>
            </a:r>
          </a:p>
          <a:p>
            <a:pPr lvl="1">
              <a:lnSpc>
                <a:spcPct val="150000"/>
              </a:lnSpc>
            </a:pPr>
            <a:r>
              <a:rPr lang="en-US" sz="1800" dirty="0" smtClean="0"/>
              <a:t>Filters unwanted hand movements</a:t>
            </a:r>
          </a:p>
          <a:p>
            <a:pPr lvl="1"/>
            <a:endParaRPr lang="en-US" sz="2000" dirty="0" smtClean="0"/>
          </a:p>
          <a:p>
            <a:pPr marL="205768" lvl="1" indent="0">
              <a:buNone/>
            </a:pPr>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
        <p:nvSpPr>
          <p:cNvPr id="2" name="TextBox 1"/>
          <p:cNvSpPr txBox="1"/>
          <p:nvPr/>
        </p:nvSpPr>
        <p:spPr>
          <a:xfrm>
            <a:off x="4649766" y="1077238"/>
            <a:ext cx="4080875" cy="230832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smtClean="0"/>
              <a:t>Weaknesses</a:t>
            </a:r>
            <a:endParaRPr lang="en-US" sz="2400" dirty="0"/>
          </a:p>
          <a:p>
            <a:pPr lvl="1">
              <a:lnSpc>
                <a:spcPct val="150000"/>
              </a:lnSpc>
              <a:buFontTx/>
              <a:buChar char="-"/>
            </a:pPr>
            <a:r>
              <a:rPr lang="en-US" dirty="0" smtClean="0"/>
              <a:t>Cost of Technology</a:t>
            </a:r>
          </a:p>
          <a:p>
            <a:pPr lvl="1">
              <a:lnSpc>
                <a:spcPct val="150000"/>
              </a:lnSpc>
              <a:buFontTx/>
              <a:buChar char="-"/>
            </a:pPr>
            <a:r>
              <a:rPr lang="en-US" dirty="0"/>
              <a:t>Privacy </a:t>
            </a:r>
            <a:r>
              <a:rPr lang="en-US" dirty="0" smtClean="0"/>
              <a:t>Issues</a:t>
            </a:r>
            <a:endParaRPr lang="en-US" dirty="0"/>
          </a:p>
          <a:p>
            <a:pPr lvl="1">
              <a:lnSpc>
                <a:spcPct val="150000"/>
              </a:lnSpc>
              <a:buFontTx/>
              <a:buChar char="-"/>
            </a:pPr>
            <a:r>
              <a:rPr lang="en-US" dirty="0"/>
              <a:t>Malpractice Lawsuit</a:t>
            </a:r>
          </a:p>
          <a:p>
            <a:pPr lvl="1">
              <a:lnSpc>
                <a:spcPct val="150000"/>
              </a:lnSpc>
              <a:buFontTx/>
              <a:buChar char="-"/>
            </a:pPr>
            <a:r>
              <a:rPr lang="en-US" dirty="0"/>
              <a:t>Jurisdiction </a:t>
            </a:r>
            <a:r>
              <a:rPr lang="en-US" dirty="0" smtClean="0"/>
              <a:t>Issues</a:t>
            </a:r>
            <a:endParaRPr lang="en-US" dirty="0"/>
          </a:p>
        </p:txBody>
      </p:sp>
    </p:spTree>
    <p:extLst>
      <p:ext uri="{BB962C8B-B14F-4D97-AF65-F5344CB8AC3E}">
        <p14:creationId xmlns:p14="http://schemas.microsoft.com/office/powerpoint/2010/main" val="25437622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1"/>
          </p:nvPr>
        </p:nvSpPr>
        <p:spPr>
          <a:xfrm>
            <a:off x="685800" y="1352551"/>
            <a:ext cx="7772400" cy="3352800"/>
          </a:xfrm>
        </p:spPr>
        <p:txBody>
          <a:bodyPr/>
          <a:lstStyle/>
          <a:p>
            <a:r>
              <a:rPr lang="en-US" dirty="0" smtClean="0"/>
              <a:t>Why surgical robots are necessary</a:t>
            </a:r>
          </a:p>
          <a:p>
            <a:r>
              <a:rPr lang="en-US" dirty="0" smtClean="0"/>
              <a:t>Remote </a:t>
            </a:r>
            <a:r>
              <a:rPr lang="en-US" dirty="0" err="1" smtClean="0"/>
              <a:t>Telesurgery</a:t>
            </a:r>
            <a:endParaRPr lang="en-US" dirty="0" smtClean="0"/>
          </a:p>
          <a:p>
            <a:pPr lvl="1"/>
            <a:r>
              <a:rPr lang="en-US" dirty="0" smtClean="0"/>
              <a:t>Lindbergh &amp; Rural Area Operations</a:t>
            </a:r>
          </a:p>
          <a:p>
            <a:pPr lvl="1"/>
            <a:r>
              <a:rPr lang="en-US" dirty="0" smtClean="0"/>
              <a:t>Strengths &amp; Weaknesses</a:t>
            </a:r>
          </a:p>
          <a:p>
            <a:pPr lvl="1"/>
            <a:endParaRPr lang="en-US" dirty="0"/>
          </a:p>
          <a:p>
            <a:pPr marL="205768" lvl="1" indent="0">
              <a:buNone/>
            </a:pPr>
            <a:r>
              <a:rPr lang="en-US" sz="2400" dirty="0" smtClean="0"/>
              <a:t>Conclusion: </a:t>
            </a:r>
          </a:p>
          <a:p>
            <a:pPr marL="205768" lvl="1" indent="0">
              <a:buNone/>
            </a:pPr>
            <a:r>
              <a:rPr lang="en-US" sz="2400" dirty="0" smtClean="0"/>
              <a:t>The benefits of remote </a:t>
            </a:r>
            <a:r>
              <a:rPr lang="en-US" sz="2400" dirty="0" err="1" smtClean="0"/>
              <a:t>telesurgery</a:t>
            </a:r>
            <a:r>
              <a:rPr lang="en-US" sz="2400" dirty="0" smtClean="0"/>
              <a:t> outweigh its risks</a:t>
            </a:r>
          </a:p>
          <a:p>
            <a:pPr lvl="1"/>
            <a:endParaRPr lang="en-US" dirty="0"/>
          </a:p>
          <a:p>
            <a:pPr lvl="1"/>
            <a:endParaRPr lang="en-US" dirty="0" smtClean="0"/>
          </a:p>
          <a:p>
            <a:endParaRPr lang="en-US" dirty="0"/>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Tree>
    <p:extLst>
      <p:ext uri="{BB962C8B-B14F-4D97-AF65-F5344CB8AC3E}">
        <p14:creationId xmlns:p14="http://schemas.microsoft.com/office/powerpoint/2010/main" val="12779799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[1] “Tele-surgery robot”. Web. </a:t>
            </a:r>
            <a:r>
              <a:rPr lang="en-US" dirty="0"/>
              <a:t>7 April 2015. https://www.youtube.com/watch?v=mICsAkOeep4</a:t>
            </a:r>
            <a:endParaRPr lang="en-US" dirty="0" smtClean="0"/>
          </a:p>
          <a:p>
            <a:pPr marL="0" indent="0">
              <a:buNone/>
            </a:pPr>
            <a:r>
              <a:rPr lang="en-US" dirty="0" smtClean="0"/>
              <a:t>[2] </a:t>
            </a:r>
            <a:r>
              <a:rPr lang="en-US" dirty="0" err="1" smtClean="0"/>
              <a:t>Rojahn</a:t>
            </a:r>
            <a:r>
              <a:rPr lang="en-US" dirty="0" smtClean="0"/>
              <a:t>, Susan Young. “Are Surgical Robots Worth It?”. Web. 7 April 2015. </a:t>
            </a:r>
          </a:p>
          <a:p>
            <a:pPr marL="0" indent="0">
              <a:buNone/>
            </a:pPr>
            <a:r>
              <a:rPr lang="en-US" dirty="0" smtClean="0"/>
              <a:t>[3] </a:t>
            </a:r>
            <a:r>
              <a:rPr lang="en-US" dirty="0" err="1" smtClean="0"/>
              <a:t>Marescaux</a:t>
            </a:r>
            <a:r>
              <a:rPr lang="en-US" dirty="0" smtClean="0"/>
              <a:t>, Jacques, et al. “Transcontinental Robot-Assisted Remote </a:t>
            </a:r>
            <a:r>
              <a:rPr lang="en-US" dirty="0" err="1" smtClean="0"/>
              <a:t>Telesurgery</a:t>
            </a:r>
            <a:r>
              <a:rPr lang="en-US" dirty="0" smtClean="0"/>
              <a:t>: Feasibility and Potential Applications”. Web. 7 April 2015. </a:t>
            </a:r>
          </a:p>
          <a:p>
            <a:pPr marL="0" indent="0">
              <a:buNone/>
            </a:pPr>
            <a:r>
              <a:rPr lang="en-US" dirty="0" smtClean="0"/>
              <a:t>[4] GT, Sung. IS, Gill. “Robotic laparoscopic surgery: a </a:t>
            </a:r>
            <a:r>
              <a:rPr lang="en-US" dirty="0" err="1" smtClean="0"/>
              <a:t>comparision</a:t>
            </a:r>
            <a:r>
              <a:rPr lang="en-US" dirty="0" smtClean="0"/>
              <a:t> of the DA Vinci and Zeus systems.”. Web. </a:t>
            </a:r>
            <a:r>
              <a:rPr lang="en-US" dirty="0"/>
              <a:t>7 April 2015. http://www.ncbi.nlm.nih.gov/pubmed/11744453</a:t>
            </a:r>
            <a:endParaRPr lang="en-US" dirty="0" smtClean="0"/>
          </a:p>
          <a:p>
            <a:pPr marL="0" indent="0">
              <a:buNone/>
            </a:pPr>
            <a:r>
              <a:rPr lang="en-US" dirty="0" smtClean="0"/>
              <a:t>[5] Finkelstein, Julia et al. “Open Versus Laparoscopic Versus Robot-Assisted Laparoscopic Prostatectomy: The European and US Experience”. </a:t>
            </a:r>
          </a:p>
          <a:p>
            <a:pPr marL="0" indent="0">
              <a:buNone/>
            </a:pPr>
            <a:r>
              <a:rPr lang="en-US" dirty="0" smtClean="0"/>
              <a:t>[6] “da Vinci…Changing the Experience </a:t>
            </a:r>
            <a:r>
              <a:rPr lang="en-US" dirty="0"/>
              <a:t>of Surgery”. </a:t>
            </a:r>
            <a:r>
              <a:rPr lang="en-US" dirty="0">
                <a:hlinkClick r:id="rId3"/>
              </a:rPr>
              <a:t>http://www.davincisurgery.com</a:t>
            </a:r>
            <a:r>
              <a:rPr lang="en-US" dirty="0" smtClean="0">
                <a:hlinkClick r:id="rId3"/>
              </a:rPr>
              <a:t>/</a:t>
            </a:r>
            <a:r>
              <a:rPr lang="en-US" dirty="0" smtClean="0"/>
              <a:t>. Web. 8 April 2015. </a:t>
            </a:r>
          </a:p>
          <a:p>
            <a:pPr marL="0" indent="0">
              <a:buNone/>
            </a:pPr>
            <a:r>
              <a:rPr lang="en-US" dirty="0" smtClean="0"/>
              <a:t>[7] “What is Laparoscopic Surgery”. Web. </a:t>
            </a:r>
            <a:r>
              <a:rPr lang="en-US" dirty="0"/>
              <a:t>8 April 2015. </a:t>
            </a:r>
            <a:r>
              <a:rPr lang="en-US" dirty="0">
                <a:hlinkClick r:id="rId4"/>
              </a:rPr>
              <a:t>http://</a:t>
            </a:r>
            <a:r>
              <a:rPr lang="en-US" dirty="0" smtClean="0">
                <a:hlinkClick r:id="rId4"/>
              </a:rPr>
              <a:t>www.surgery.usc.edu/divisions/tumor/pancreasdiseases/web%20pages/laparoscopic%20surgery/WHAT%20IS%20LAP%20SURGERY.html</a:t>
            </a:r>
            <a:endParaRPr lang="en-US" dirty="0" smtClean="0"/>
          </a:p>
          <a:p>
            <a:pPr marL="0" indent="0">
              <a:buNone/>
            </a:pPr>
            <a:r>
              <a:rPr lang="en-US" dirty="0" smtClean="0"/>
              <a:t>[8] “ATM” Web. </a:t>
            </a:r>
            <a:r>
              <a:rPr lang="en-US" dirty="0"/>
              <a:t>8 April 2015. </a:t>
            </a:r>
            <a:r>
              <a:rPr lang="en-US" dirty="0">
                <a:hlinkClick r:id="rId5"/>
              </a:rPr>
              <a:t>https://</a:t>
            </a:r>
            <a:r>
              <a:rPr lang="en-US" dirty="0" smtClean="0">
                <a:hlinkClick r:id="rId5"/>
              </a:rPr>
              <a:t>www.youtube.com/watch?v=3VAmcN8VmIU</a:t>
            </a:r>
            <a:endParaRPr lang="en-US" dirty="0" smtClean="0"/>
          </a:p>
          <a:p>
            <a:pPr marL="0" indent="0">
              <a:buNone/>
            </a:pPr>
            <a:r>
              <a:rPr lang="en-US" dirty="0" smtClean="0"/>
              <a:t>[9] Mehran, </a:t>
            </a:r>
            <a:r>
              <a:rPr lang="en-US" dirty="0" err="1" smtClean="0"/>
              <a:t>Anvari</a:t>
            </a:r>
            <a:r>
              <a:rPr lang="en-US" dirty="0" smtClean="0"/>
              <a:t>, et al. “Establish of the World’s First </a:t>
            </a:r>
            <a:r>
              <a:rPr lang="en-US" dirty="0" err="1" smtClean="0"/>
              <a:t>Telerobotic</a:t>
            </a:r>
            <a:r>
              <a:rPr lang="en-US" dirty="0" smtClean="0"/>
              <a:t> Remote Surgical Service”. Web. 14 April 2015.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Tree>
    <p:extLst>
      <p:ext uri="{BB962C8B-B14F-4D97-AF65-F5344CB8AC3E}">
        <p14:creationId xmlns:p14="http://schemas.microsoft.com/office/powerpoint/2010/main" val="9941687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Nuclear </a:t>
            </a:r>
            <a:r>
              <a:rPr lang="en-US" dirty="0" smtClean="0"/>
              <a:t>Power plant </a:t>
            </a:r>
            <a:r>
              <a:rPr lang="en-US" dirty="0"/>
              <a:t>Meltdowns</a:t>
            </a:r>
          </a:p>
        </p:txBody>
      </p:sp>
      <p:sp>
        <p:nvSpPr>
          <p:cNvPr id="3" name="Content Placeholder 2"/>
          <p:cNvSpPr>
            <a:spLocks noGrp="1"/>
          </p:cNvSpPr>
          <p:nvPr>
            <p:ph sz="half" idx="1"/>
          </p:nvPr>
        </p:nvSpPr>
        <p:spPr/>
        <p:txBody>
          <a:bodyPr/>
          <a:lstStyle/>
          <a:p>
            <a:r>
              <a:rPr lang="en-US" dirty="0" smtClean="0"/>
              <a:t>1986 – Chernobyl</a:t>
            </a:r>
          </a:p>
          <a:p>
            <a:r>
              <a:rPr lang="en-US" dirty="0" smtClean="0"/>
              <a:t>1979 – Three Mile Island</a:t>
            </a:r>
          </a:p>
          <a:p>
            <a:r>
              <a:rPr lang="en-US" dirty="0" smtClean="0"/>
              <a:t>2011 – Fukushima</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http://upload.wikimedia.org/wikipedia/commons/5/50/LimerickPowerPlant.JPG</a:t>
            </a:r>
            <a:endParaRPr lang="en-US" sz="1200" dirty="0">
              <a:solidFill>
                <a:schemeClr val="tx1"/>
              </a:solidFill>
            </a:endParaRPr>
          </a:p>
        </p:txBody>
      </p:sp>
      <p:pic>
        <p:nvPicPr>
          <p:cNvPr id="1026" name="Picture 2" descr="http://upload.wikimedia.org/wikipedia/commons/5/50/LimerickPowerPl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52551"/>
            <a:ext cx="4027910" cy="3020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9366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Chernobyl</a:t>
            </a:r>
          </a:p>
        </p:txBody>
      </p:sp>
      <p:sp>
        <p:nvSpPr>
          <p:cNvPr id="3" name="Content Placeholder 2"/>
          <p:cNvSpPr>
            <a:spLocks noGrp="1"/>
          </p:cNvSpPr>
          <p:nvPr>
            <p:ph sz="half" idx="1"/>
          </p:nvPr>
        </p:nvSpPr>
        <p:spPr/>
        <p:txBody>
          <a:bodyPr/>
          <a:lstStyle/>
          <a:p>
            <a:r>
              <a:rPr lang="en-US" dirty="0" smtClean="0"/>
              <a:t>Performing </a:t>
            </a:r>
            <a:r>
              <a:rPr lang="en-US" dirty="0"/>
              <a:t>s</a:t>
            </a:r>
            <a:r>
              <a:rPr lang="en-US" dirty="0" smtClean="0"/>
              <a:t>ystem test</a:t>
            </a:r>
          </a:p>
          <a:p>
            <a:r>
              <a:rPr lang="en-US" dirty="0" smtClean="0"/>
              <a:t>Large power surge</a:t>
            </a:r>
          </a:p>
          <a:p>
            <a:r>
              <a:rPr lang="en-US" dirty="0" smtClean="0"/>
              <a:t>Ruptured reactor vessel</a:t>
            </a:r>
          </a:p>
          <a:p>
            <a:r>
              <a:rPr lang="en-US" dirty="0"/>
              <a:t>Neutron </a:t>
            </a:r>
            <a:r>
              <a:rPr lang="en-US" dirty="0" smtClean="0"/>
              <a:t>moderator exposed</a:t>
            </a:r>
          </a:p>
          <a:p>
            <a:r>
              <a:rPr lang="en-US" dirty="0" smtClean="0"/>
              <a:t>Big fire</a:t>
            </a:r>
          </a:p>
          <a:p>
            <a:r>
              <a:rPr lang="en-US" dirty="0" smtClean="0"/>
              <a:t>Big fallout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http://rt.com/files/news/25/dc/00/00/cher-1.jpg</a:t>
            </a:r>
            <a:endParaRPr lang="en-US" sz="1200" dirty="0">
              <a:solidFill>
                <a:schemeClr val="tx1"/>
              </a:solidFill>
            </a:endParaRPr>
          </a:p>
        </p:txBody>
      </p:sp>
      <p:pic>
        <p:nvPicPr>
          <p:cNvPr id="7170" name="Picture 2" descr="http://rt.com/files/news/25/dc/00/00/ch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89" y="1305555"/>
            <a:ext cx="4165191" cy="282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354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a:t>
            </a:r>
            <a:r>
              <a:rPr lang="en-US" dirty="0"/>
              <a:t>Chernobyl</a:t>
            </a:r>
          </a:p>
        </p:txBody>
      </p:sp>
      <p:sp>
        <p:nvSpPr>
          <p:cNvPr id="3" name="Content Placeholder 2"/>
          <p:cNvSpPr>
            <a:spLocks noGrp="1"/>
          </p:cNvSpPr>
          <p:nvPr>
            <p:ph sz="half" idx="1"/>
          </p:nvPr>
        </p:nvSpPr>
        <p:spPr/>
        <p:txBody>
          <a:bodyPr/>
          <a:lstStyle/>
          <a:p>
            <a:r>
              <a:rPr lang="en-US" dirty="0" smtClean="0"/>
              <a:t>Control rod material change</a:t>
            </a:r>
          </a:p>
          <a:p>
            <a:r>
              <a:rPr lang="en-US" dirty="0" smtClean="0"/>
              <a:t>Protection from power surges</a:t>
            </a:r>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http://www.neimagazine.com/uploads/pictures/web/m/v/d/npl_cranfield_resonator.jpg</a:t>
            </a:r>
          </a:p>
        </p:txBody>
      </p:sp>
      <p:pic>
        <p:nvPicPr>
          <p:cNvPr id="1026" name="Picture 2" descr="Figure 2: the NPL-Cranfield acoustic reso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618" y="1167244"/>
            <a:ext cx="2466975"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766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 1/2</a:t>
            </a:r>
            <a:endParaRPr lang="en-US" dirty="0"/>
          </a:p>
        </p:txBody>
      </p:sp>
      <p:sp>
        <p:nvSpPr>
          <p:cNvPr id="7" name="Slide Number Placeholder 4"/>
          <p:cNvSpPr>
            <a:spLocks noGrp="1"/>
          </p:cNvSpPr>
          <p:nvPr>
            <p:ph sz="half" idx="1"/>
          </p:nvPr>
        </p:nvSpPr>
        <p:spPr>
          <a:xfrm>
            <a:off x="685800" y="1352551"/>
            <a:ext cx="1865618" cy="3352800"/>
          </a:xfrm>
        </p:spPr>
        <p:txBody>
          <a:bodyPr>
            <a:noAutofit/>
          </a:bodyPr>
          <a:lstStyle/>
          <a:p>
            <a:pPr>
              <a:lnSpc>
                <a:spcPct val="120000"/>
              </a:lnSpc>
              <a:spcBef>
                <a:spcPts val="0"/>
              </a:spcBef>
            </a:pPr>
            <a:r>
              <a:rPr lang="en-US" sz="1000" dirty="0" smtClean="0"/>
              <a:t>Likes</a:t>
            </a:r>
          </a:p>
          <a:p>
            <a:pPr lvl="1">
              <a:lnSpc>
                <a:spcPct val="120000"/>
              </a:lnSpc>
              <a:spcBef>
                <a:spcPts val="0"/>
              </a:spcBef>
            </a:pPr>
            <a:r>
              <a:rPr lang="en-US" sz="800" dirty="0" smtClean="0"/>
              <a:t>Open </a:t>
            </a:r>
            <a:r>
              <a:rPr lang="en-US" sz="800" dirty="0"/>
              <a:t>dialogue (</a:t>
            </a:r>
            <a:r>
              <a:rPr lang="en-US" sz="800" dirty="0" smtClean="0"/>
              <a:t>7)</a:t>
            </a:r>
            <a:endParaRPr lang="en-US" sz="800" dirty="0"/>
          </a:p>
          <a:p>
            <a:pPr lvl="1">
              <a:lnSpc>
                <a:spcPct val="120000"/>
              </a:lnSpc>
              <a:spcBef>
                <a:spcPts val="0"/>
              </a:spcBef>
            </a:pPr>
            <a:r>
              <a:rPr lang="en-US" sz="800" dirty="0"/>
              <a:t>Class stays on </a:t>
            </a:r>
            <a:r>
              <a:rPr lang="en-US" sz="800" dirty="0" smtClean="0"/>
              <a:t>topic</a:t>
            </a:r>
            <a:endParaRPr lang="en-US" sz="800" dirty="0"/>
          </a:p>
          <a:p>
            <a:pPr lvl="1">
              <a:lnSpc>
                <a:spcPct val="120000"/>
              </a:lnSpc>
              <a:spcBef>
                <a:spcPts val="0"/>
              </a:spcBef>
            </a:pPr>
            <a:r>
              <a:rPr lang="en-US" sz="800" dirty="0"/>
              <a:t>Up-to-date course site (</a:t>
            </a:r>
            <a:r>
              <a:rPr lang="en-US" sz="800" dirty="0" smtClean="0"/>
              <a:t>2)</a:t>
            </a:r>
            <a:endParaRPr lang="en-US" sz="800" dirty="0"/>
          </a:p>
          <a:p>
            <a:pPr lvl="1">
              <a:lnSpc>
                <a:spcPct val="120000"/>
              </a:lnSpc>
              <a:spcBef>
                <a:spcPts val="0"/>
              </a:spcBef>
            </a:pPr>
            <a:r>
              <a:rPr lang="en-US" sz="800" dirty="0"/>
              <a:t>Good </a:t>
            </a:r>
            <a:r>
              <a:rPr lang="en-US" sz="800" dirty="0" smtClean="0"/>
              <a:t>textbook</a:t>
            </a:r>
            <a:endParaRPr lang="en-US" sz="800" dirty="0"/>
          </a:p>
          <a:p>
            <a:pPr lvl="1">
              <a:lnSpc>
                <a:spcPct val="120000"/>
              </a:lnSpc>
              <a:spcBef>
                <a:spcPts val="0"/>
              </a:spcBef>
            </a:pPr>
            <a:r>
              <a:rPr lang="en-US" sz="800" dirty="0"/>
              <a:t>Active discussion (</a:t>
            </a:r>
            <a:r>
              <a:rPr lang="en-US" sz="800" dirty="0" smtClean="0"/>
              <a:t>12)</a:t>
            </a:r>
            <a:endParaRPr lang="en-US" sz="800" dirty="0"/>
          </a:p>
          <a:p>
            <a:pPr lvl="1">
              <a:lnSpc>
                <a:spcPct val="120000"/>
              </a:lnSpc>
              <a:spcBef>
                <a:spcPts val="0"/>
              </a:spcBef>
            </a:pPr>
            <a:r>
              <a:rPr lang="en-US" sz="800" dirty="0"/>
              <a:t>Papers are helpful and applicable to material </a:t>
            </a:r>
          </a:p>
          <a:p>
            <a:pPr lvl="1">
              <a:lnSpc>
                <a:spcPct val="120000"/>
              </a:lnSpc>
              <a:spcBef>
                <a:spcPts val="0"/>
              </a:spcBef>
            </a:pPr>
            <a:r>
              <a:rPr lang="en-US" sz="800" dirty="0"/>
              <a:t>No </a:t>
            </a:r>
            <a:r>
              <a:rPr lang="en-US" sz="800" dirty="0" smtClean="0"/>
              <a:t>quizzes</a:t>
            </a:r>
            <a:endParaRPr lang="en-US" sz="800" dirty="0"/>
          </a:p>
          <a:p>
            <a:pPr lvl="1">
              <a:lnSpc>
                <a:spcPct val="120000"/>
              </a:lnSpc>
              <a:spcBef>
                <a:spcPts val="0"/>
              </a:spcBef>
            </a:pPr>
            <a:r>
              <a:rPr lang="en-US" sz="800" dirty="0"/>
              <a:t>Cares about students and the course (</a:t>
            </a:r>
            <a:r>
              <a:rPr lang="en-US" sz="800" dirty="0" smtClean="0"/>
              <a:t>2)</a:t>
            </a:r>
            <a:endParaRPr lang="en-US" sz="800" dirty="0"/>
          </a:p>
          <a:p>
            <a:pPr lvl="1">
              <a:lnSpc>
                <a:spcPct val="120000"/>
              </a:lnSpc>
              <a:spcBef>
                <a:spcPts val="0"/>
              </a:spcBef>
            </a:pPr>
            <a:r>
              <a:rPr lang="en-US" sz="800" dirty="0" smtClean="0"/>
              <a:t>Class time </a:t>
            </a:r>
            <a:r>
              <a:rPr lang="en-US" sz="800" dirty="0"/>
              <a:t>well </a:t>
            </a:r>
            <a:r>
              <a:rPr lang="en-US" sz="800" dirty="0" smtClean="0"/>
              <a:t>spent</a:t>
            </a:r>
            <a:endParaRPr lang="en-US" sz="800" dirty="0"/>
          </a:p>
          <a:p>
            <a:pPr lvl="1">
              <a:lnSpc>
                <a:spcPct val="120000"/>
              </a:lnSpc>
              <a:spcBef>
                <a:spcPts val="0"/>
              </a:spcBef>
            </a:pPr>
            <a:r>
              <a:rPr lang="en-US" sz="800" dirty="0"/>
              <a:t>Variety of paper </a:t>
            </a:r>
            <a:r>
              <a:rPr lang="en-US" sz="800" dirty="0" smtClean="0"/>
              <a:t>types</a:t>
            </a:r>
            <a:endParaRPr lang="en-US" sz="800" dirty="0"/>
          </a:p>
          <a:p>
            <a:pPr lvl="1">
              <a:lnSpc>
                <a:spcPct val="120000"/>
              </a:lnSpc>
              <a:spcBef>
                <a:spcPts val="0"/>
              </a:spcBef>
            </a:pPr>
            <a:r>
              <a:rPr lang="en-US" sz="800" dirty="0"/>
              <a:t>Small, but constant </a:t>
            </a:r>
            <a:r>
              <a:rPr lang="en-US" sz="800" dirty="0" smtClean="0"/>
              <a:t>assignments</a:t>
            </a:r>
            <a:endParaRPr lang="en-US" sz="800" dirty="0"/>
          </a:p>
          <a:p>
            <a:pPr lvl="1">
              <a:lnSpc>
                <a:spcPct val="120000"/>
              </a:lnSpc>
              <a:spcBef>
                <a:spcPts val="0"/>
              </a:spcBef>
            </a:pPr>
            <a:r>
              <a:rPr lang="en-US" sz="800" dirty="0"/>
              <a:t>Interesting videos (</a:t>
            </a:r>
            <a:r>
              <a:rPr lang="en-US" sz="800" dirty="0" smtClean="0"/>
              <a:t>2)</a:t>
            </a:r>
            <a:endParaRPr lang="en-US" sz="800" dirty="0"/>
          </a:p>
          <a:p>
            <a:pPr lvl="1">
              <a:lnSpc>
                <a:spcPct val="120000"/>
              </a:lnSpc>
              <a:spcBef>
                <a:spcPts val="0"/>
              </a:spcBef>
            </a:pPr>
            <a:r>
              <a:rPr lang="en-US" sz="800" dirty="0"/>
              <a:t>Current day examples (</a:t>
            </a:r>
            <a:r>
              <a:rPr lang="en-US" sz="800" dirty="0" smtClean="0"/>
              <a:t>2)</a:t>
            </a:r>
            <a:endParaRPr lang="en-US" sz="800" dirty="0"/>
          </a:p>
          <a:p>
            <a:pPr lvl="1">
              <a:lnSpc>
                <a:spcPct val="120000"/>
              </a:lnSpc>
              <a:spcBef>
                <a:spcPts val="0"/>
              </a:spcBef>
            </a:pPr>
            <a:r>
              <a:rPr lang="en-US" sz="800" dirty="0"/>
              <a:t>Interesting topics for </a:t>
            </a:r>
            <a:r>
              <a:rPr lang="en-US" sz="800" dirty="0" smtClean="0"/>
              <a:t>discussion</a:t>
            </a:r>
            <a:endParaRPr lang="en-US" sz="800" dirty="0"/>
          </a:p>
          <a:p>
            <a:pPr lvl="1">
              <a:lnSpc>
                <a:spcPct val="120000"/>
              </a:lnSpc>
              <a:spcBef>
                <a:spcPts val="0"/>
              </a:spcBef>
            </a:pPr>
            <a:r>
              <a:rPr lang="en-US" sz="800" dirty="0"/>
              <a:t>Comics (</a:t>
            </a:r>
            <a:r>
              <a:rPr lang="en-US" sz="800" dirty="0" smtClean="0"/>
              <a:t>2)</a:t>
            </a:r>
            <a:endParaRPr lang="en-US" sz="800" dirty="0"/>
          </a:p>
          <a:p>
            <a:pPr lvl="1">
              <a:lnSpc>
                <a:spcPct val="120000"/>
              </a:lnSpc>
              <a:spcBef>
                <a:spcPts val="0"/>
              </a:spcBef>
            </a:pPr>
            <a:r>
              <a:rPr lang="en-US" sz="800" dirty="0"/>
              <a:t>Ensures critical thinking in </a:t>
            </a:r>
            <a:r>
              <a:rPr lang="en-US" sz="800" dirty="0" smtClean="0"/>
              <a:t>class</a:t>
            </a:r>
            <a:endParaRPr lang="en-US" sz="800" dirty="0"/>
          </a:p>
          <a:p>
            <a:pPr lvl="1">
              <a:lnSpc>
                <a:spcPct val="120000"/>
              </a:lnSpc>
              <a:spcBef>
                <a:spcPts val="0"/>
              </a:spcBef>
            </a:pPr>
            <a:r>
              <a:rPr lang="en-US" sz="800" dirty="0"/>
              <a:t>Guided learning through </a:t>
            </a:r>
            <a:r>
              <a:rPr lang="en-US" sz="800" dirty="0" smtClean="0"/>
              <a:t>textbook</a:t>
            </a:r>
            <a:endParaRPr lang="en-US" sz="800" dirty="0"/>
          </a:p>
        </p:txBody>
      </p:sp>
      <p:sp>
        <p:nvSpPr>
          <p:cNvPr id="4" name="Content Placeholder 3"/>
          <p:cNvSpPr>
            <a:spLocks noGrp="1"/>
          </p:cNvSpPr>
          <p:nvPr>
            <p:ph sz="half" idx="2"/>
          </p:nvPr>
        </p:nvSpPr>
        <p:spPr/>
        <p:txBody>
          <a:bodyPr>
            <a:noAutofit/>
          </a:bodyPr>
          <a:lstStyle/>
          <a:p>
            <a:pPr>
              <a:lnSpc>
                <a:spcPct val="100000"/>
              </a:lnSpc>
              <a:spcBef>
                <a:spcPts val="0"/>
              </a:spcBef>
            </a:pPr>
            <a:r>
              <a:rPr lang="en-US" sz="1000" dirty="0" smtClean="0"/>
              <a:t>Improve</a:t>
            </a:r>
          </a:p>
          <a:p>
            <a:pPr lvl="1">
              <a:lnSpc>
                <a:spcPct val="100000"/>
              </a:lnSpc>
              <a:spcBef>
                <a:spcPts val="0"/>
              </a:spcBef>
            </a:pPr>
            <a:r>
              <a:rPr lang="en-US" sz="800" dirty="0" smtClean="0"/>
              <a:t>More </a:t>
            </a:r>
            <a:r>
              <a:rPr lang="en-US" sz="800" dirty="0"/>
              <a:t>examples or case </a:t>
            </a:r>
            <a:r>
              <a:rPr lang="en-US" sz="800" dirty="0" smtClean="0"/>
              <a:t>studies</a:t>
            </a:r>
            <a:endParaRPr lang="en-US" sz="800" dirty="0"/>
          </a:p>
          <a:p>
            <a:pPr lvl="1">
              <a:lnSpc>
                <a:spcPct val="100000"/>
              </a:lnSpc>
              <a:spcBef>
                <a:spcPts val="0"/>
              </a:spcBef>
            </a:pPr>
            <a:r>
              <a:rPr lang="en-US" sz="800" dirty="0"/>
              <a:t>Post slides before class </a:t>
            </a:r>
          </a:p>
          <a:p>
            <a:pPr lvl="1">
              <a:lnSpc>
                <a:spcPct val="100000"/>
              </a:lnSpc>
              <a:spcBef>
                <a:spcPts val="0"/>
              </a:spcBef>
            </a:pPr>
            <a:r>
              <a:rPr lang="en-US" sz="800" dirty="0"/>
              <a:t>Enforce choosing presentation assignment on first day of class </a:t>
            </a:r>
          </a:p>
          <a:p>
            <a:pPr lvl="1">
              <a:lnSpc>
                <a:spcPct val="100000"/>
              </a:lnSpc>
              <a:spcBef>
                <a:spcPts val="0"/>
              </a:spcBef>
            </a:pPr>
            <a:r>
              <a:rPr lang="en-US" sz="800" dirty="0"/>
              <a:t>Readings too </a:t>
            </a:r>
            <a:r>
              <a:rPr lang="en-US" sz="800" dirty="0" smtClean="0"/>
              <a:t>long</a:t>
            </a:r>
            <a:endParaRPr lang="en-US" sz="800" dirty="0"/>
          </a:p>
          <a:p>
            <a:pPr lvl="1">
              <a:lnSpc>
                <a:spcPct val="100000"/>
              </a:lnSpc>
              <a:spcBef>
                <a:spcPts val="0"/>
              </a:spcBef>
            </a:pPr>
            <a:r>
              <a:rPr lang="en-US" sz="800" dirty="0"/>
              <a:t>Provide schedule of each class </a:t>
            </a:r>
          </a:p>
          <a:p>
            <a:pPr lvl="1">
              <a:lnSpc>
                <a:spcPct val="100000"/>
              </a:lnSpc>
              <a:spcBef>
                <a:spcPts val="0"/>
              </a:spcBef>
            </a:pPr>
            <a:r>
              <a:rPr lang="en-US" sz="800" dirty="0"/>
              <a:t>PPT slides shouldn’t need to follow </a:t>
            </a:r>
            <a:r>
              <a:rPr lang="en-US" sz="800" dirty="0" smtClean="0"/>
              <a:t>template</a:t>
            </a:r>
            <a:endParaRPr lang="en-US" sz="800" dirty="0"/>
          </a:p>
          <a:p>
            <a:pPr lvl="1">
              <a:lnSpc>
                <a:spcPct val="100000"/>
              </a:lnSpc>
              <a:spcBef>
                <a:spcPts val="0"/>
              </a:spcBef>
            </a:pPr>
            <a:r>
              <a:rPr lang="en-US" sz="800" dirty="0"/>
              <a:t>Tell students what to focus on in the </a:t>
            </a:r>
            <a:r>
              <a:rPr lang="en-US" sz="800" dirty="0" smtClean="0"/>
              <a:t>readings</a:t>
            </a:r>
            <a:endParaRPr lang="en-US" sz="800" dirty="0"/>
          </a:p>
          <a:p>
            <a:pPr lvl="1">
              <a:lnSpc>
                <a:spcPct val="100000"/>
              </a:lnSpc>
              <a:spcBef>
                <a:spcPts val="0"/>
              </a:spcBef>
            </a:pPr>
            <a:r>
              <a:rPr lang="en-US" sz="800" dirty="0"/>
              <a:t>More context when assigning </a:t>
            </a:r>
            <a:r>
              <a:rPr lang="en-US" sz="800" dirty="0" smtClean="0"/>
              <a:t>papers</a:t>
            </a:r>
            <a:endParaRPr lang="en-US" sz="800" dirty="0"/>
          </a:p>
          <a:p>
            <a:pPr lvl="1">
              <a:lnSpc>
                <a:spcPct val="100000"/>
              </a:lnSpc>
              <a:spcBef>
                <a:spcPts val="0"/>
              </a:spcBef>
            </a:pPr>
            <a:r>
              <a:rPr lang="en-US" sz="800" dirty="0"/>
              <a:t>Finding assignment descriptions can be difficult  (</a:t>
            </a:r>
            <a:r>
              <a:rPr lang="en-US" sz="800" dirty="0" smtClean="0"/>
              <a:t>3)</a:t>
            </a:r>
            <a:endParaRPr lang="en-US" sz="800" dirty="0"/>
          </a:p>
          <a:p>
            <a:pPr lvl="1">
              <a:lnSpc>
                <a:spcPct val="100000"/>
              </a:lnSpc>
              <a:spcBef>
                <a:spcPts val="0"/>
              </a:spcBef>
            </a:pPr>
            <a:r>
              <a:rPr lang="en-US" sz="800" dirty="0"/>
              <a:t>Spend more than one class on some </a:t>
            </a:r>
            <a:r>
              <a:rPr lang="en-US" sz="800" dirty="0" smtClean="0"/>
              <a:t>topics</a:t>
            </a:r>
            <a:endParaRPr lang="en-US" sz="800" dirty="0"/>
          </a:p>
          <a:p>
            <a:pPr lvl="1">
              <a:lnSpc>
                <a:spcPct val="100000"/>
              </a:lnSpc>
              <a:spcBef>
                <a:spcPts val="0"/>
              </a:spcBef>
            </a:pPr>
            <a:r>
              <a:rPr lang="en-US" sz="800" dirty="0"/>
              <a:t>Post grades </a:t>
            </a:r>
            <a:r>
              <a:rPr lang="en-US" sz="800" dirty="0" smtClean="0"/>
              <a:t>online</a:t>
            </a:r>
            <a:endParaRPr lang="en-US" sz="800" dirty="0"/>
          </a:p>
          <a:p>
            <a:pPr lvl="1">
              <a:lnSpc>
                <a:spcPct val="100000"/>
              </a:lnSpc>
              <a:spcBef>
                <a:spcPts val="0"/>
              </a:spcBef>
            </a:pPr>
            <a:r>
              <a:rPr lang="en-US" sz="800" dirty="0"/>
              <a:t>Different types of assignments than </a:t>
            </a:r>
            <a:r>
              <a:rPr lang="en-US" sz="800" dirty="0" smtClean="0"/>
              <a:t>papers</a:t>
            </a:r>
            <a:endParaRPr lang="en-US" sz="800" dirty="0"/>
          </a:p>
          <a:p>
            <a:pPr lvl="1">
              <a:lnSpc>
                <a:spcPct val="100000"/>
              </a:lnSpc>
              <a:spcBef>
                <a:spcPts val="0"/>
              </a:spcBef>
            </a:pPr>
            <a:r>
              <a:rPr lang="en-US" sz="800" dirty="0"/>
              <a:t>Reduce paper work load or spread out more (</a:t>
            </a:r>
            <a:r>
              <a:rPr lang="en-US" sz="800" dirty="0" smtClean="0"/>
              <a:t>3)</a:t>
            </a:r>
            <a:endParaRPr lang="en-US" sz="800" dirty="0"/>
          </a:p>
          <a:p>
            <a:pPr lvl="1">
              <a:lnSpc>
                <a:spcPct val="100000"/>
              </a:lnSpc>
              <a:spcBef>
                <a:spcPts val="0"/>
              </a:spcBef>
            </a:pPr>
            <a:r>
              <a:rPr lang="en-US" sz="800" dirty="0"/>
              <a:t>Keep it </a:t>
            </a:r>
            <a:r>
              <a:rPr lang="en-US" sz="800" dirty="0" smtClean="0"/>
              <a:t>lively</a:t>
            </a:r>
            <a:endParaRPr lang="en-US" sz="800" dirty="0"/>
          </a:p>
          <a:p>
            <a:pPr lvl="1">
              <a:lnSpc>
                <a:spcPct val="100000"/>
              </a:lnSpc>
              <a:spcBef>
                <a:spcPts val="0"/>
              </a:spcBef>
            </a:pPr>
            <a:r>
              <a:rPr lang="en-US" sz="800" dirty="0"/>
              <a:t>Better call-on-people </a:t>
            </a:r>
            <a:r>
              <a:rPr lang="en-US" sz="800" dirty="0" smtClean="0"/>
              <a:t>distribution</a:t>
            </a:r>
            <a:endParaRPr lang="en-US" sz="800" dirty="0"/>
          </a:p>
          <a:p>
            <a:pPr lvl="1">
              <a:lnSpc>
                <a:spcPct val="100000"/>
              </a:lnSpc>
              <a:spcBef>
                <a:spcPts val="0"/>
              </a:spcBef>
            </a:pPr>
            <a:r>
              <a:rPr lang="en-US" sz="800" dirty="0"/>
              <a:t>Grading of papers and presentations contradicts what I’m familiar </a:t>
            </a:r>
            <a:r>
              <a:rPr lang="en-US" sz="800" dirty="0" smtClean="0"/>
              <a:t>with</a:t>
            </a:r>
            <a:endParaRPr lang="en-US" sz="800" dirty="0"/>
          </a:p>
          <a:p>
            <a:pPr lvl="1">
              <a:lnSpc>
                <a:spcPct val="100000"/>
              </a:lnSpc>
              <a:spcBef>
                <a:spcPts val="0"/>
              </a:spcBef>
            </a:pPr>
            <a:r>
              <a:rPr lang="en-US" sz="800" dirty="0"/>
              <a:t>One page isn’t enough, especially with five sources (</a:t>
            </a:r>
            <a:r>
              <a:rPr lang="en-US" sz="800" dirty="0" smtClean="0"/>
              <a:t>3)</a:t>
            </a:r>
            <a:endParaRPr lang="en-US" sz="800" dirty="0"/>
          </a:p>
          <a:p>
            <a:pPr lvl="1">
              <a:lnSpc>
                <a:spcPct val="100000"/>
              </a:lnSpc>
              <a:spcBef>
                <a:spcPts val="0"/>
              </a:spcBef>
            </a:pPr>
            <a:r>
              <a:rPr lang="en-US" sz="800" dirty="0"/>
              <a:t>Pre-determined discussion topics to get people thinking at </a:t>
            </a:r>
            <a:r>
              <a:rPr lang="en-US" sz="800" dirty="0" smtClean="0"/>
              <a:t>beginning</a:t>
            </a:r>
            <a:endParaRPr lang="en-US" sz="800" dirty="0"/>
          </a:p>
          <a:p>
            <a:pPr lvl="1">
              <a:lnSpc>
                <a:spcPct val="100000"/>
              </a:lnSpc>
              <a:spcBef>
                <a:spcPts val="0"/>
              </a:spcBef>
            </a:pPr>
            <a:r>
              <a:rPr lang="en-US" sz="800" dirty="0"/>
              <a:t>Grade less determined by </a:t>
            </a:r>
            <a:r>
              <a:rPr lang="en-US" sz="800" dirty="0" smtClean="0"/>
              <a:t>participation</a:t>
            </a:r>
            <a:endParaRPr lang="en-US" sz="800" dirty="0"/>
          </a:p>
          <a:p>
            <a:pPr lvl="1">
              <a:lnSpc>
                <a:spcPct val="100000"/>
              </a:lnSpc>
              <a:spcBef>
                <a:spcPts val="0"/>
              </a:spcBef>
            </a:pPr>
            <a:r>
              <a:rPr lang="en-US" sz="800" dirty="0"/>
              <a:t>Post paper assignment somewhere more convenient than class </a:t>
            </a:r>
            <a:r>
              <a:rPr lang="en-US" sz="800" dirty="0" smtClean="0"/>
              <a:t>slides</a:t>
            </a:r>
            <a:endParaRPr lang="en-US" sz="800" dirty="0"/>
          </a:p>
          <a:p>
            <a:pPr lvl="1">
              <a:lnSpc>
                <a:spcPct val="100000"/>
              </a:lnSpc>
              <a:spcBef>
                <a:spcPts val="0"/>
              </a:spcBef>
            </a:pPr>
            <a:r>
              <a:rPr lang="en-US" sz="800" dirty="0"/>
              <a:t>More debates with opposing points on controversial </a:t>
            </a:r>
            <a:r>
              <a:rPr lang="en-US" sz="800" dirty="0" smtClean="0"/>
              <a:t>topics</a:t>
            </a:r>
            <a:endParaRPr lang="en-US" sz="800" dirty="0"/>
          </a:p>
          <a:p>
            <a:pPr lvl="1">
              <a:lnSpc>
                <a:spcPct val="100000"/>
              </a:lnSpc>
              <a:spcBef>
                <a:spcPts val="0"/>
              </a:spcBef>
            </a:pPr>
            <a:r>
              <a:rPr lang="en-US" sz="800" dirty="0"/>
              <a:t>Up-to-date examples to illustrate reading (</a:t>
            </a:r>
            <a:r>
              <a:rPr lang="en-US" sz="800" dirty="0" smtClean="0"/>
              <a:t>2)</a:t>
            </a:r>
            <a:endParaRPr lang="en-US" sz="800" dirty="0"/>
          </a:p>
          <a:p>
            <a:pPr lvl="1">
              <a:lnSpc>
                <a:spcPct val="100000"/>
              </a:lnSpc>
              <a:spcBef>
                <a:spcPts val="0"/>
              </a:spcBef>
            </a:pPr>
            <a:r>
              <a:rPr lang="en-US" sz="800" dirty="0"/>
              <a:t>Please write neater feedback on </a:t>
            </a:r>
            <a:r>
              <a:rPr lang="en-US" sz="800" dirty="0" smtClean="0"/>
              <a:t>papers</a:t>
            </a:r>
            <a:endParaRPr lang="en-US" sz="800" dirty="0"/>
          </a:p>
          <a:p>
            <a:pPr lvl="1">
              <a:lnSpc>
                <a:spcPct val="100000"/>
              </a:lnSpc>
              <a:spcBef>
                <a:spcPts val="0"/>
              </a:spcBef>
            </a:pPr>
            <a:r>
              <a:rPr lang="en-US" sz="800" dirty="0"/>
              <a:t>Less </a:t>
            </a:r>
            <a:r>
              <a:rPr lang="en-US" sz="800" dirty="0" smtClean="0"/>
              <a:t>work</a:t>
            </a:r>
            <a:endParaRPr lang="en-US" sz="800" dirty="0"/>
          </a:p>
          <a:p>
            <a:pPr lvl="1">
              <a:lnSpc>
                <a:spcPct val="100000"/>
              </a:lnSpc>
              <a:spcBef>
                <a:spcPts val="0"/>
              </a:spcBef>
            </a:pPr>
            <a:r>
              <a:rPr lang="en-US" sz="800" dirty="0"/>
              <a:t>Make conversation between students and not directed at you. Sit in a circle </a:t>
            </a:r>
          </a:p>
          <a:p>
            <a:pPr lvl="1">
              <a:lnSpc>
                <a:spcPct val="100000"/>
              </a:lnSpc>
              <a:spcBef>
                <a:spcPts val="0"/>
              </a:spcBef>
            </a:pPr>
            <a:r>
              <a:rPr lang="en-US" sz="800" dirty="0"/>
              <a:t>More group </a:t>
            </a:r>
            <a:r>
              <a:rPr lang="en-US" sz="800" dirty="0" smtClean="0"/>
              <a:t>debates</a:t>
            </a:r>
            <a:endParaRPr lang="en-US" sz="800" dirty="0"/>
          </a:p>
          <a:p>
            <a:pPr lvl="1">
              <a:lnSpc>
                <a:spcPct val="100000"/>
              </a:lnSpc>
              <a:spcBef>
                <a:spcPts val="0"/>
              </a:spcBef>
            </a:pPr>
            <a:r>
              <a:rPr lang="en-US" sz="800" dirty="0"/>
              <a:t>Less sarcasm</a:t>
            </a:r>
            <a:endParaRPr lang="en-US" sz="800"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2</a:t>
            </a:fld>
            <a:endParaRPr lang="en-US"/>
          </a:p>
        </p:txBody>
      </p:sp>
      <p:sp>
        <p:nvSpPr>
          <p:cNvPr id="10" name="Slide Number Placeholder 4"/>
          <p:cNvSpPr txBox="1">
            <a:spLocks/>
          </p:cNvSpPr>
          <p:nvPr/>
        </p:nvSpPr>
        <p:spPr>
          <a:xfrm>
            <a:off x="2703818" y="1352551"/>
            <a:ext cx="1865618" cy="3352800"/>
          </a:xfrm>
          <a:prstGeom prst="rect">
            <a:avLst/>
          </a:prstGeom>
        </p:spPr>
        <p:txBody>
          <a:bodyPr vert="horz" lIns="91436" tIns="45718" rIns="91436" bIns="45718" rtlCol="0">
            <a:no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a:lnSpc>
                <a:spcPct val="120000"/>
              </a:lnSpc>
              <a:spcBef>
                <a:spcPts val="0"/>
              </a:spcBef>
            </a:pPr>
            <a:r>
              <a:rPr lang="en-US" sz="1000" dirty="0" smtClean="0"/>
              <a:t>Likes</a:t>
            </a:r>
          </a:p>
          <a:p>
            <a:pPr lvl="1">
              <a:lnSpc>
                <a:spcPct val="120000"/>
              </a:lnSpc>
              <a:spcBef>
                <a:spcPts val="0"/>
              </a:spcBef>
            </a:pPr>
            <a:r>
              <a:rPr lang="en-US" sz="800" dirty="0" smtClean="0"/>
              <a:t>Encourages reading and discussion (2)</a:t>
            </a:r>
          </a:p>
          <a:p>
            <a:pPr lvl="1">
              <a:lnSpc>
                <a:spcPct val="120000"/>
              </a:lnSpc>
              <a:spcBef>
                <a:spcPts val="0"/>
              </a:spcBef>
            </a:pPr>
            <a:r>
              <a:rPr lang="en-US" sz="800" dirty="0" smtClean="0"/>
              <a:t>Assignments create opportunity to learn something new</a:t>
            </a:r>
          </a:p>
          <a:p>
            <a:pPr lvl="1">
              <a:lnSpc>
                <a:spcPct val="120000"/>
              </a:lnSpc>
              <a:spcBef>
                <a:spcPts val="0"/>
              </a:spcBef>
            </a:pPr>
            <a:r>
              <a:rPr lang="en-US" sz="800" dirty="0" smtClean="0"/>
              <a:t>Playing devil’s advocate (2)</a:t>
            </a:r>
          </a:p>
          <a:p>
            <a:pPr lvl="1">
              <a:lnSpc>
                <a:spcPct val="120000"/>
              </a:lnSpc>
              <a:spcBef>
                <a:spcPts val="0"/>
              </a:spcBef>
            </a:pPr>
            <a:r>
              <a:rPr lang="en-US" sz="800" dirty="0" smtClean="0"/>
              <a:t>Recaps on slides (4)</a:t>
            </a:r>
          </a:p>
          <a:p>
            <a:pPr lvl="1">
              <a:lnSpc>
                <a:spcPct val="120000"/>
              </a:lnSpc>
              <a:spcBef>
                <a:spcPts val="0"/>
              </a:spcBef>
            </a:pPr>
            <a:r>
              <a:rPr lang="en-US" sz="800" dirty="0" smtClean="0"/>
              <a:t>Reviewing key terms from reading</a:t>
            </a:r>
          </a:p>
          <a:p>
            <a:pPr lvl="1">
              <a:lnSpc>
                <a:spcPct val="120000"/>
              </a:lnSpc>
              <a:spcBef>
                <a:spcPts val="0"/>
              </a:spcBef>
            </a:pPr>
            <a:r>
              <a:rPr lang="en-US" sz="800" dirty="0" smtClean="0"/>
              <a:t>Lots of extra credit</a:t>
            </a:r>
          </a:p>
          <a:p>
            <a:pPr lvl="1">
              <a:lnSpc>
                <a:spcPct val="120000"/>
              </a:lnSpc>
              <a:spcBef>
                <a:spcPts val="0"/>
              </a:spcBef>
            </a:pPr>
            <a:r>
              <a:rPr lang="en-US" sz="800" dirty="0" smtClean="0"/>
              <a:t>Gives everyone a chance</a:t>
            </a:r>
          </a:p>
          <a:p>
            <a:pPr lvl="1">
              <a:lnSpc>
                <a:spcPct val="120000"/>
              </a:lnSpc>
              <a:spcBef>
                <a:spcPts val="0"/>
              </a:spcBef>
            </a:pPr>
            <a:r>
              <a:rPr lang="en-US" sz="800" dirty="0" smtClean="0"/>
              <a:t>Encourages questions</a:t>
            </a:r>
          </a:p>
          <a:p>
            <a:pPr lvl="1">
              <a:lnSpc>
                <a:spcPct val="120000"/>
              </a:lnSpc>
              <a:spcBef>
                <a:spcPts val="0"/>
              </a:spcBef>
            </a:pPr>
            <a:r>
              <a:rPr lang="en-US" sz="800" dirty="0" smtClean="0"/>
              <a:t>Daily quiz discussions are more helpful than regular quizzes</a:t>
            </a:r>
            <a:endParaRPr lang="en-US" sz="800" dirty="0"/>
          </a:p>
        </p:txBody>
      </p:sp>
    </p:spTree>
    <p:extLst>
      <p:ext uri="{BB962C8B-B14F-4D97-AF65-F5344CB8AC3E}">
        <p14:creationId xmlns:p14="http://schemas.microsoft.com/office/powerpoint/2010/main" val="2251052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Mile island</a:t>
            </a:r>
            <a:endParaRPr lang="en-US" dirty="0"/>
          </a:p>
        </p:txBody>
      </p:sp>
      <p:sp>
        <p:nvSpPr>
          <p:cNvPr id="3" name="Content Placeholder 2"/>
          <p:cNvSpPr>
            <a:spLocks noGrp="1"/>
          </p:cNvSpPr>
          <p:nvPr>
            <p:ph sz="half" idx="1"/>
          </p:nvPr>
        </p:nvSpPr>
        <p:spPr/>
        <p:txBody>
          <a:bodyPr/>
          <a:lstStyle/>
          <a:p>
            <a:r>
              <a:rPr lang="en-US" dirty="0" smtClean="0"/>
              <a:t>Cooling system stopped working</a:t>
            </a:r>
          </a:p>
          <a:p>
            <a:r>
              <a:rPr lang="en-US" dirty="0" smtClean="0"/>
              <a:t>Plant automatically shuts down</a:t>
            </a:r>
          </a:p>
          <a:p>
            <a:r>
              <a:rPr lang="en-US" dirty="0" smtClean="0"/>
              <a:t>Pressure builds in cooling system</a:t>
            </a:r>
          </a:p>
          <a:p>
            <a:r>
              <a:rPr lang="en-US" dirty="0" smtClean="0"/>
              <a:t>Valve is automatically opened</a:t>
            </a:r>
          </a:p>
          <a:p>
            <a:r>
              <a:rPr lang="en-US" dirty="0" smtClean="0"/>
              <a:t>Valve is never shut</a:t>
            </a:r>
          </a:p>
          <a:p>
            <a:r>
              <a:rPr lang="en-US" dirty="0" smtClean="0"/>
              <a:t>Cooling water leaks out</a:t>
            </a:r>
          </a:p>
          <a:p>
            <a:r>
              <a:rPr lang="en-US" dirty="0" smtClean="0"/>
              <a:t>Rod heats up</a:t>
            </a:r>
          </a:p>
          <a:p>
            <a:r>
              <a:rPr lang="en-US" dirty="0" smtClean="0"/>
              <a:t>Nuclear power plant fails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http://upload.wikimedia.org/wikipedia/commons/2/2e/Three_Mile_Island_nuclear_power_plant.jpg</a:t>
            </a:r>
            <a:endParaRPr lang="en-US" sz="1200" dirty="0">
              <a:solidFill>
                <a:schemeClr val="tx1"/>
              </a:solidFill>
            </a:endParaRPr>
          </a:p>
        </p:txBody>
      </p:sp>
      <p:pic>
        <p:nvPicPr>
          <p:cNvPr id="5122" name="Picture 2" descr="http://upload.wikimedia.org/wikipedia/commons/2/2e/Three_Mile_Island_nuclear_power_pl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599" y="1352550"/>
            <a:ext cx="4356755" cy="278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600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a:t>
            </a:r>
            <a:r>
              <a:rPr lang="en-US" dirty="0" smtClean="0"/>
              <a:t>Three Mile Island</a:t>
            </a:r>
            <a:endParaRPr lang="en-US" dirty="0"/>
          </a:p>
        </p:txBody>
      </p:sp>
      <p:sp>
        <p:nvSpPr>
          <p:cNvPr id="3" name="Content Placeholder 2"/>
          <p:cNvSpPr>
            <a:spLocks noGrp="1"/>
          </p:cNvSpPr>
          <p:nvPr>
            <p:ph sz="half" idx="1"/>
          </p:nvPr>
        </p:nvSpPr>
        <p:spPr/>
        <p:txBody>
          <a:bodyPr/>
          <a:lstStyle/>
          <a:p>
            <a:r>
              <a:rPr lang="en-US" dirty="0" smtClean="0"/>
              <a:t>New more accurate controls</a:t>
            </a:r>
          </a:p>
          <a:p>
            <a:r>
              <a:rPr lang="en-US" dirty="0" smtClean="0"/>
              <a:t>Backup control systems</a:t>
            </a:r>
          </a:p>
          <a:p>
            <a:r>
              <a:rPr lang="en-US" dirty="0" smtClean="0"/>
              <a:t>More sensors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http://www.weirpowerindustrial.com/PDF/Nuclear%20A4%20UK%20English%20-%20web%20ready.pdf</a:t>
            </a:r>
          </a:p>
        </p:txBody>
      </p:sp>
      <p:pic>
        <p:nvPicPr>
          <p:cNvPr id="4" name="Picture 3"/>
          <p:cNvPicPr>
            <a:picLocks noChangeAspect="1"/>
          </p:cNvPicPr>
          <p:nvPr/>
        </p:nvPicPr>
        <p:blipFill>
          <a:blip r:embed="rId3"/>
          <a:stretch>
            <a:fillRect/>
          </a:stretch>
        </p:blipFill>
        <p:spPr>
          <a:xfrm>
            <a:off x="4572000" y="1276350"/>
            <a:ext cx="3715391" cy="3146181"/>
          </a:xfrm>
          <a:prstGeom prst="rect">
            <a:avLst/>
          </a:prstGeom>
        </p:spPr>
      </p:pic>
    </p:spTree>
    <p:extLst>
      <p:ext uri="{BB962C8B-B14F-4D97-AF65-F5344CB8AC3E}">
        <p14:creationId xmlns:p14="http://schemas.microsoft.com/office/powerpoint/2010/main" val="365104260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fukushima</a:t>
            </a:r>
            <a:endParaRPr lang="en-US" dirty="0"/>
          </a:p>
        </p:txBody>
      </p:sp>
      <p:sp>
        <p:nvSpPr>
          <p:cNvPr id="3" name="Content Placeholder 2"/>
          <p:cNvSpPr>
            <a:spLocks noGrp="1"/>
          </p:cNvSpPr>
          <p:nvPr>
            <p:ph sz="half" idx="1"/>
          </p:nvPr>
        </p:nvSpPr>
        <p:spPr/>
        <p:txBody>
          <a:bodyPr/>
          <a:lstStyle/>
          <a:p>
            <a:r>
              <a:rPr lang="en-US" dirty="0" smtClean="0"/>
              <a:t>Earthquake destroyed pipe systems</a:t>
            </a:r>
          </a:p>
          <a:p>
            <a:r>
              <a:rPr lang="en-US" dirty="0" smtClean="0"/>
              <a:t>Tsunami destroyed power supplies</a:t>
            </a:r>
          </a:p>
          <a:p>
            <a:r>
              <a:rPr lang="en-US" dirty="0" smtClean="0"/>
              <a:t>Every backup broke</a:t>
            </a:r>
          </a:p>
          <a:p>
            <a:r>
              <a:rPr lang="en-US" dirty="0" smtClean="0"/>
              <a:t>Everything failed</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http://b-i.forbesimg.com/williampentland/files/2013/08/Fukushima_nuclear.jpeg</a:t>
            </a:r>
            <a:endParaRPr lang="en-US" sz="1200" dirty="0">
              <a:solidFill>
                <a:schemeClr val="tx1"/>
              </a:solidFill>
            </a:endParaRPr>
          </a:p>
        </p:txBody>
      </p:sp>
      <p:pic>
        <p:nvPicPr>
          <p:cNvPr id="3074" name="Picture 2" descr="http://b-i.forbesimg.com/williampentland/files/2013/08/Fukushima_nuclea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597" y="1162455"/>
            <a:ext cx="4767901" cy="2968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16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Risk</a:t>
            </a:r>
            <a:endParaRPr lang="en-US" dirty="0"/>
          </a:p>
        </p:txBody>
      </p:sp>
      <p:sp>
        <p:nvSpPr>
          <p:cNvPr id="3" name="Content Placeholder 2"/>
          <p:cNvSpPr>
            <a:spLocks noGrp="1"/>
          </p:cNvSpPr>
          <p:nvPr>
            <p:ph sz="half" idx="1"/>
          </p:nvPr>
        </p:nvSpPr>
        <p:spPr/>
        <p:txBody>
          <a:bodyPr/>
          <a:lstStyle/>
          <a:p>
            <a:r>
              <a:rPr lang="en-US" dirty="0" smtClean="0"/>
              <a:t>Abundance of Controls</a:t>
            </a:r>
          </a:p>
          <a:p>
            <a:r>
              <a:rPr lang="en-US" dirty="0" smtClean="0"/>
              <a:t>Redundancy in every system</a:t>
            </a:r>
          </a:p>
          <a:p>
            <a:r>
              <a:rPr lang="en-US" dirty="0" smtClean="0"/>
              <a:t>Multiple backups in every system</a:t>
            </a:r>
          </a:p>
          <a:p>
            <a:r>
              <a:rPr lang="en-US" dirty="0" smtClean="0"/>
              <a:t>Sounds good to me</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http://www.45nuclearplants.com/images/generations_of_nuclear_power_stations.jpg</a:t>
            </a:r>
            <a:endParaRPr lang="en-US" sz="1200" dirty="0">
              <a:solidFill>
                <a:schemeClr val="tx1"/>
              </a:solidFill>
            </a:endParaRPr>
          </a:p>
        </p:txBody>
      </p:sp>
      <p:pic>
        <p:nvPicPr>
          <p:cNvPr id="2050" name="Picture 2" descr="http://www.45nuclearplants.com/images/generations_of_nuclear_power_st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68143"/>
            <a:ext cx="4573291" cy="306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9965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r>
              <a:rPr lang="en-US" dirty="0" smtClean="0"/>
              <a:t>The information processing that takes place at nuclear reactors has improved greatly over the years and its time to use predictive software to continue to improve the safety and reduce the risk associated with nuclear power plants.</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Ethan Prihar</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http://www.world-nuclear.org/uploadedImages/org/info/cumulative_reactor_years.png</a:t>
            </a:r>
            <a:endParaRPr lang="en-US" sz="1200" dirty="0">
              <a:solidFill>
                <a:schemeClr val="tx1"/>
              </a:solidFill>
            </a:endParaRPr>
          </a:p>
        </p:txBody>
      </p:sp>
      <p:pic>
        <p:nvPicPr>
          <p:cNvPr id="8194" name="Picture 2" descr="Cumulative Reactor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2927"/>
            <a:ext cx="4181606" cy="284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703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000" dirty="0" smtClean="0"/>
              <a:t>"</a:t>
            </a:r>
            <a:r>
              <a:rPr lang="en-US" sz="2000" dirty="0"/>
              <a:t>World Nuclear Association." </a:t>
            </a:r>
            <a:r>
              <a:rPr lang="en-US" sz="2000" i="1" dirty="0"/>
              <a:t>Safety of Nuclear Reactors</a:t>
            </a:r>
            <a:r>
              <a:rPr lang="en-US" sz="2000" dirty="0"/>
              <a:t>. </a:t>
            </a:r>
            <a:r>
              <a:rPr lang="en-US" sz="2000" dirty="0" err="1"/>
              <a:t>N.p</a:t>
            </a:r>
            <a:r>
              <a:rPr lang="en-US" sz="2000" dirty="0"/>
              <a:t>., 15 Feb. 2015. Web. </a:t>
            </a:r>
            <a:r>
              <a:rPr lang="en-US" sz="2000" dirty="0" smtClean="0"/>
              <a:t>12 </a:t>
            </a:r>
            <a:r>
              <a:rPr lang="en-US" sz="2000" dirty="0"/>
              <a:t>Apr. 2015.</a:t>
            </a:r>
            <a:r>
              <a:rPr lang="en-US" sz="2000" dirty="0" smtClean="0"/>
              <a:t>[2] </a:t>
            </a:r>
            <a:endParaRPr lang="en-US" sz="2000" dirty="0"/>
          </a:p>
          <a:p>
            <a:pPr marL="0" indent="0">
              <a:buNone/>
            </a:pPr>
            <a:r>
              <a:rPr lang="en-US" sz="2000" dirty="0"/>
              <a:t>"Safety Measures at Nuclear Power Plants." </a:t>
            </a:r>
            <a:r>
              <a:rPr lang="en-US" sz="2000" i="1" dirty="0"/>
              <a:t>- The Federation of Electric Power Companies of Japan(FEPC)</a:t>
            </a:r>
            <a:r>
              <a:rPr lang="en-US" sz="2000" dirty="0"/>
              <a:t>. </a:t>
            </a:r>
            <a:r>
              <a:rPr lang="en-US" sz="2000" dirty="0" err="1"/>
              <a:t>N.p</a:t>
            </a:r>
            <a:r>
              <a:rPr lang="en-US" sz="2000" dirty="0"/>
              <a:t>., </a:t>
            </a:r>
            <a:r>
              <a:rPr lang="en-US" sz="2000" dirty="0" err="1"/>
              <a:t>n.d.</a:t>
            </a:r>
            <a:r>
              <a:rPr lang="en-US" sz="2000" dirty="0"/>
              <a:t> Web. 12 Apr. 2015</a:t>
            </a:r>
            <a:r>
              <a:rPr lang="en-US" sz="2000" dirty="0" smtClean="0"/>
              <a:t>.</a:t>
            </a:r>
          </a:p>
          <a:p>
            <a:pPr marL="0" indent="0">
              <a:buNone/>
            </a:pPr>
            <a:r>
              <a:rPr lang="en-US" sz="2000" dirty="0"/>
              <a:t>"Safety &amp; Security." </a:t>
            </a:r>
            <a:r>
              <a:rPr lang="en-US" sz="2000" i="1" dirty="0"/>
              <a:t>Nuclear Energy Institute -</a:t>
            </a:r>
            <a:r>
              <a:rPr lang="en-US" sz="2000" dirty="0"/>
              <a:t>. Nuclear Energy Institute, </a:t>
            </a:r>
            <a:r>
              <a:rPr lang="en-US" sz="2000" dirty="0" err="1"/>
              <a:t>n.d.</a:t>
            </a:r>
            <a:r>
              <a:rPr lang="en-US" sz="2000" dirty="0"/>
              <a:t> Web. 12 Apr. 2015</a:t>
            </a:r>
            <a:r>
              <a:rPr lang="en-US" sz="2000" dirty="0" smtClean="0"/>
              <a:t>.</a:t>
            </a:r>
          </a:p>
          <a:p>
            <a:pPr marL="0" indent="0">
              <a:buNone/>
            </a:pPr>
            <a:r>
              <a:rPr lang="en-US" sz="2000" dirty="0"/>
              <a:t>"Safety of Nuclear Power Plants." </a:t>
            </a:r>
            <a:r>
              <a:rPr lang="en-US" sz="2000" i="1" dirty="0"/>
              <a:t>Nuclear Power Education</a:t>
            </a:r>
            <a:r>
              <a:rPr lang="en-US" sz="2000" dirty="0"/>
              <a:t>. </a:t>
            </a:r>
            <a:r>
              <a:rPr lang="en-US" sz="2000" dirty="0" err="1"/>
              <a:t>N.p</a:t>
            </a:r>
            <a:r>
              <a:rPr lang="en-US" sz="2000" dirty="0"/>
              <a:t>., </a:t>
            </a:r>
            <a:r>
              <a:rPr lang="en-US" sz="2000" dirty="0" err="1"/>
              <a:t>n.d.</a:t>
            </a:r>
            <a:r>
              <a:rPr lang="en-US" sz="2000" dirty="0"/>
              <a:t> Web. 12 Apr. 2015</a:t>
            </a:r>
            <a:r>
              <a:rPr lang="en-US" sz="2000" dirty="0" smtClean="0"/>
              <a:t>.</a:t>
            </a:r>
          </a:p>
          <a:p>
            <a:pPr marL="0" indent="0">
              <a:buNone/>
            </a:pPr>
            <a:r>
              <a:rPr lang="en-US" sz="2000" i="1" dirty="0"/>
              <a:t>Basic Safety Principles for Nuclear Power Plants: 75-INSAG-3 Rev. 1: INSAG-12</a:t>
            </a:r>
            <a:r>
              <a:rPr lang="en-US" sz="2000" dirty="0"/>
              <a:t>. Vienna: International Atomic Energy Agency, 1999. </a:t>
            </a:r>
            <a:r>
              <a:rPr lang="en-US" sz="2000" i="1" dirty="0"/>
              <a:t>BASIC SAFETY PRINCIPLES FOR NUCLEAR POWER PLANTS</a:t>
            </a:r>
            <a:r>
              <a:rPr lang="en-US" sz="2000" dirty="0"/>
              <a:t>. International Nuclear Safety Advisory Group. Web. 12 Apr. 2015.</a:t>
            </a:r>
            <a:endParaRPr lang="en-US" sz="2000" dirty="0" smtClean="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Ethan </a:t>
            </a:r>
            <a:r>
              <a:rPr lang="en-US" sz="1400" dirty="0" err="1"/>
              <a:t>Prihar</a:t>
            </a:r>
            <a:endParaRPr lang="en-US" sz="1400" dirty="0"/>
          </a:p>
        </p:txBody>
      </p:sp>
    </p:spTree>
    <p:extLst>
      <p:ext uri="{BB962C8B-B14F-4D97-AF65-F5344CB8AC3E}">
        <p14:creationId xmlns:p14="http://schemas.microsoft.com/office/powerpoint/2010/main" val="26800945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页脚占位符 3"/>
          <p:cNvSpPr>
            <a:spLocks noGrp="1"/>
          </p:cNvSpPr>
          <p:nvPr>
            <p:ph type="ftr" sz="quarter" idx="11"/>
          </p:nvPr>
        </p:nvSpPr>
        <p:spPr/>
        <p:txBody>
          <a:bodyPr/>
          <a:lstStyle/>
          <a:p>
            <a:r>
              <a:rPr lang="zh-CN" altLang="en-US"/>
              <a:t>© 2015 Keith A. Pray</a:t>
            </a:r>
            <a:endParaRPr lang="en-US" sz="1800"/>
          </a:p>
        </p:txBody>
      </p:sp>
      <p:sp>
        <p:nvSpPr>
          <p:cNvPr id="3074" name="Title 1"/>
          <p:cNvSpPr>
            <a:spLocks noGrp="1" noChangeArrowheads="1"/>
          </p:cNvSpPr>
          <p:nvPr>
            <p:ph type="title" idx="4294967295"/>
          </p:nvPr>
        </p:nvSpPr>
        <p:spPr>
          <a:ln/>
        </p:spPr>
        <p:txBody>
          <a:bodyPr/>
          <a:lstStyle/>
          <a:p>
            <a:r>
              <a:rPr lang="en-US"/>
              <a:t>Measuring reliability</a:t>
            </a:r>
          </a:p>
        </p:txBody>
      </p:sp>
      <p:sp>
        <p:nvSpPr>
          <p:cNvPr id="3075" name="Content Placeholder 2"/>
          <p:cNvSpPr>
            <a:spLocks noGrp="1" noChangeArrowheads="1"/>
          </p:cNvSpPr>
          <p:nvPr>
            <p:ph sz="half" idx="4294967295"/>
          </p:nvPr>
        </p:nvSpPr>
        <p:spPr bwMode="auto">
          <a:xfrm>
            <a:off x="685800" y="1352550"/>
            <a:ext cx="37338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zh-CN" altLang="en-US" sz="1800"/>
          </a:p>
        </p:txBody>
      </p:sp>
      <p:sp>
        <p:nvSpPr>
          <p:cNvPr id="3076"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3077" name="TextBox 6"/>
          <p:cNvSpPr>
            <a:spLocks noChangeArrowheads="1"/>
          </p:cNvSpPr>
          <p:nvPr/>
        </p:nvSpPr>
        <p:spPr bwMode="auto">
          <a:xfrm>
            <a:off x="6846888" y="371475"/>
            <a:ext cx="2179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p:txBody>
      </p:sp>
      <p:sp>
        <p:nvSpPr>
          <p:cNvPr id="3078" name="TextBox 7"/>
          <p:cNvSpPr>
            <a:spLocks noChangeArrowheads="1"/>
          </p:cNvSpPr>
          <p:nvPr/>
        </p:nvSpPr>
        <p:spPr bwMode="auto">
          <a:xfrm>
            <a:off x="0" y="47275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endParaRPr lang="en-US" sz="1200">
              <a:latin typeface="Cambria" charset="0"/>
              <a:cs typeface="Cambria" charset="0"/>
              <a:sym typeface="Cambria"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352550"/>
            <a:ext cx="5605463" cy="309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 name="Slide Number Placeholder 5"/>
          <p:cNvSpPr>
            <a:spLocks noGrp="1"/>
          </p:cNvSpPr>
          <p:nvPr>
            <p:ph type="sldNum" sz="quarter" idx="12"/>
          </p:nvPr>
        </p:nvSpPr>
        <p:spPr>
          <a:xfrm>
            <a:off x="8519160" y="4997196"/>
            <a:ext cx="624840" cy="146304"/>
          </a:xfrm>
        </p:spPr>
        <p:txBody>
          <a:bodyPr/>
          <a:lstStyle/>
          <a:p>
            <a:fld id="{A2A17EAB-8B51-5C40-8776-6683E51FA7A0}" type="slidenum">
              <a:rPr lang="en-US" smtClean="0"/>
              <a:t>26</a:t>
            </a:fld>
            <a:endParaRPr lang="en-US" dirty="0"/>
          </a:p>
        </p:txBody>
      </p:sp>
    </p:spTree>
    <p:extLst>
      <p:ext uri="{BB962C8B-B14F-4D97-AF65-F5344CB8AC3E}">
        <p14:creationId xmlns:p14="http://schemas.microsoft.com/office/powerpoint/2010/main" val="199944146"/>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a:ln/>
        </p:spPr>
        <p:txBody>
          <a:bodyPr/>
          <a:lstStyle/>
          <a:p>
            <a:pPr marL="0" indent="0"/>
            <a:r>
              <a:rPr lang="zh-CN" altLang="en-US"/>
              <a:t>M</a:t>
            </a:r>
            <a:r>
              <a:rPr lang="en-US"/>
              <a:t>y way of doing it</a:t>
            </a:r>
          </a:p>
        </p:txBody>
      </p:sp>
      <p:sp>
        <p:nvSpPr>
          <p:cNvPr id="8" name="页脚占位符 4"/>
          <p:cNvSpPr>
            <a:spLocks noGrp="1"/>
          </p:cNvSpPr>
          <p:nvPr>
            <p:ph type="ftr" sz="quarter" idx="11"/>
          </p:nvPr>
        </p:nvSpPr>
        <p:spPr>
          <a:prstGeom prst="rect">
            <a:avLst/>
          </a:prstGeom>
        </p:spPr>
        <p:txBody>
          <a:bodyPr/>
          <a:lstStyle/>
          <a:p>
            <a:r>
              <a:rPr lang="zh-CN" altLang="en-US"/>
              <a:t>© 2015 Keith A. Pray</a:t>
            </a:r>
            <a:endParaRPr lang="en-US" sz="1800"/>
          </a:p>
        </p:txBody>
      </p:sp>
      <p:sp>
        <p:nvSpPr>
          <p:cNvPr id="9" name="Slide Number Placeholder 5"/>
          <p:cNvSpPr>
            <a:spLocks noGrp="1"/>
          </p:cNvSpPr>
          <p:nvPr>
            <p:ph type="sldNum" sz="quarter" idx="12"/>
          </p:nvPr>
        </p:nvSpPr>
        <p:spPr>
          <a:prstGeom prst="rect">
            <a:avLst/>
          </a:prstGeom>
        </p:spPr>
        <p:txBody>
          <a:bodyPr/>
          <a:lstStyle/>
          <a:p>
            <a:fld id="{A2A17EAB-8B51-5C40-8776-6683E51FA7A0}" type="slidenum">
              <a:rPr lang="en-US" smtClean="0"/>
              <a:t>27</a:t>
            </a:fld>
            <a:endParaRPr lang="en-US" dirty="0"/>
          </a:p>
        </p:txBody>
      </p:sp>
      <p:sp>
        <p:nvSpPr>
          <p:cNvPr id="5124"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5125" name="TextBox 6"/>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
        <p:nvSpPr>
          <p:cNvPr id="5126" name="TextBox 7"/>
          <p:cNvSpPr>
            <a:spLocks noChangeArrowheads="1"/>
          </p:cNvSpPr>
          <p:nvPr/>
        </p:nvSpPr>
        <p:spPr bwMode="auto">
          <a:xfrm>
            <a:off x="0" y="47275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Cambria" charset="0"/>
                <a:cs typeface="Cambria" charset="0"/>
                <a:sym typeface="Cambria" charset="0"/>
              </a:rPr>
              <a:t>http://cyberthevote.org/wp-content/uploads/2011/09/Cyber-The-Vote-Cost-Benefit-Analysis-1.gif</a:t>
            </a:r>
          </a:p>
        </p:txBody>
      </p:sp>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1276350"/>
            <a:ext cx="4468813" cy="330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338071968"/>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ln/>
        </p:spPr>
        <p:txBody>
          <a:bodyPr/>
          <a:lstStyle/>
          <a:p>
            <a:pPr marL="0" indent="0"/>
            <a:r>
              <a:rPr lang="en-US"/>
              <a:t>PSVita jailbreak[1]</a:t>
            </a:r>
          </a:p>
        </p:txBody>
      </p:sp>
      <p:sp>
        <p:nvSpPr>
          <p:cNvPr id="8" name="页脚占位符 4"/>
          <p:cNvSpPr>
            <a:spLocks noGrp="1"/>
          </p:cNvSpPr>
          <p:nvPr>
            <p:ph type="ftr" sz="quarter" idx="11"/>
          </p:nvPr>
        </p:nvSpPr>
        <p:spPr>
          <a:prstGeom prst="rect">
            <a:avLst/>
          </a:prstGeom>
        </p:spPr>
        <p:txBody>
          <a:bodyPr/>
          <a:lstStyle/>
          <a:p>
            <a:r>
              <a:rPr lang="zh-CN" altLang="en-US"/>
              <a:t>© 2015 Keith A. Pray</a:t>
            </a:r>
            <a:endParaRPr lang="en-US" sz="1800"/>
          </a:p>
        </p:txBody>
      </p:sp>
      <p:sp>
        <p:nvSpPr>
          <p:cNvPr id="9" name="Slide Number Placeholder 5"/>
          <p:cNvSpPr>
            <a:spLocks noGrp="1"/>
          </p:cNvSpPr>
          <p:nvPr>
            <p:ph type="sldNum" sz="quarter" idx="12"/>
          </p:nvPr>
        </p:nvSpPr>
        <p:spPr>
          <a:prstGeom prst="rect">
            <a:avLst/>
          </a:prstGeom>
        </p:spPr>
        <p:txBody>
          <a:bodyPr/>
          <a:lstStyle/>
          <a:p>
            <a:fld id="{A2A17EAB-8B51-5C40-8776-6683E51FA7A0}" type="slidenum">
              <a:rPr lang="en-US" smtClean="0"/>
              <a:t>28</a:t>
            </a:fld>
            <a:endParaRPr lang="en-US" dirty="0"/>
          </a:p>
        </p:txBody>
      </p:sp>
      <p:sp>
        <p:nvSpPr>
          <p:cNvPr id="7172"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7173" name="TextBox 6"/>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
        <p:nvSpPr>
          <p:cNvPr id="7174" name="TextBox 7"/>
          <p:cNvSpPr>
            <a:spLocks noChangeArrowheads="1"/>
          </p:cNvSpPr>
          <p:nvPr/>
        </p:nvSpPr>
        <p:spPr bwMode="auto">
          <a:xfrm>
            <a:off x="0" y="47275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Cambria" charset="0"/>
                <a:cs typeface="Cambria" charset="0"/>
                <a:sym typeface="Cambria" charset="0"/>
              </a:rPr>
              <a:t>https://encrypted-tbn3.gstatic.com/images?q=tbn:ANd9GcRXhJCxkMsQx3XDoM-7_dzEQOFkQSwhHYCT3TodlrITuYLe9FMa_w</a:t>
            </a:r>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1352550"/>
            <a:ext cx="6161087" cy="285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406219103"/>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ln/>
        </p:spPr>
        <p:txBody>
          <a:bodyPr/>
          <a:lstStyle/>
          <a:p>
            <a:pPr marL="0" indent="0"/>
            <a:r>
              <a:rPr lang="en-US"/>
              <a:t>Matro card bug[2]</a:t>
            </a:r>
          </a:p>
        </p:txBody>
      </p:sp>
      <p:sp>
        <p:nvSpPr>
          <p:cNvPr id="8" name="页脚占位符 4"/>
          <p:cNvSpPr>
            <a:spLocks noGrp="1"/>
          </p:cNvSpPr>
          <p:nvPr>
            <p:ph type="ftr" sz="quarter" idx="11"/>
          </p:nvPr>
        </p:nvSpPr>
        <p:spPr>
          <a:prstGeom prst="rect">
            <a:avLst/>
          </a:prstGeom>
        </p:spPr>
        <p:txBody>
          <a:bodyPr/>
          <a:lstStyle/>
          <a:p>
            <a:r>
              <a:rPr lang="zh-CN" altLang="en-US"/>
              <a:t>© 2015 Keith A. Pray</a:t>
            </a:r>
            <a:endParaRPr lang="en-US" sz="1800"/>
          </a:p>
        </p:txBody>
      </p:sp>
      <p:sp>
        <p:nvSpPr>
          <p:cNvPr id="9" name="Slide Number Placeholder 5"/>
          <p:cNvSpPr>
            <a:spLocks noGrp="1"/>
          </p:cNvSpPr>
          <p:nvPr>
            <p:ph type="sldNum" sz="quarter" idx="12"/>
          </p:nvPr>
        </p:nvSpPr>
        <p:spPr>
          <a:prstGeom prst="rect">
            <a:avLst/>
          </a:prstGeom>
        </p:spPr>
        <p:txBody>
          <a:bodyPr/>
          <a:lstStyle/>
          <a:p>
            <a:fld id="{A2A17EAB-8B51-5C40-8776-6683E51FA7A0}" type="slidenum">
              <a:rPr lang="en-US" smtClean="0"/>
              <a:t>29</a:t>
            </a:fld>
            <a:endParaRPr lang="en-US" dirty="0"/>
          </a:p>
        </p:txBody>
      </p:sp>
      <p:sp>
        <p:nvSpPr>
          <p:cNvPr id="9220"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9221" name="TextBox 6"/>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
        <p:nvSpPr>
          <p:cNvPr id="9222" name="TextBox 7"/>
          <p:cNvSpPr>
            <a:spLocks noChangeArrowheads="1"/>
          </p:cNvSpPr>
          <p:nvPr/>
        </p:nvSpPr>
        <p:spPr bwMode="auto">
          <a:xfrm>
            <a:off x="0" y="47275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Cambria" charset="0"/>
                <a:cs typeface="Cambria" charset="0"/>
                <a:sym typeface="Cambria" charset="0"/>
              </a:rPr>
              <a:t>http://image.xinmin.cn/2013/03/16/20130316133201652599.png</a:t>
            </a:r>
          </a:p>
        </p:txBody>
      </p:sp>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84275"/>
            <a:ext cx="2616200" cy="352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001690041"/>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 2/2</a:t>
            </a:r>
            <a:endParaRPr lang="en-US" dirty="0"/>
          </a:p>
        </p:txBody>
      </p:sp>
      <p:sp>
        <p:nvSpPr>
          <p:cNvPr id="7" name="Slide Number Placeholder 4"/>
          <p:cNvSpPr>
            <a:spLocks noGrp="1"/>
          </p:cNvSpPr>
          <p:nvPr>
            <p:ph idx="1"/>
          </p:nvPr>
        </p:nvSpPr>
        <p:spPr/>
        <p:txBody>
          <a:bodyPr>
            <a:normAutofit/>
          </a:bodyPr>
          <a:lstStyle/>
          <a:p>
            <a:pPr>
              <a:lnSpc>
                <a:spcPct val="70000"/>
              </a:lnSpc>
            </a:pPr>
            <a:r>
              <a:rPr lang="en-US" dirty="0"/>
              <a:t>Self-Improve</a:t>
            </a:r>
            <a:r>
              <a:rPr lang="en-US" dirty="0" smtClean="0"/>
              <a:t>:</a:t>
            </a:r>
            <a:endParaRPr lang="en-US" dirty="0"/>
          </a:p>
          <a:p>
            <a:pPr lvl="1">
              <a:lnSpc>
                <a:spcPct val="70000"/>
              </a:lnSpc>
            </a:pPr>
            <a:r>
              <a:rPr lang="en-US" dirty="0"/>
              <a:t>Read more often </a:t>
            </a:r>
            <a:r>
              <a:rPr lang="en-US" dirty="0" smtClean="0"/>
              <a:t>(1)</a:t>
            </a:r>
            <a:endParaRPr lang="en-US" dirty="0"/>
          </a:p>
          <a:p>
            <a:pPr lvl="1">
              <a:lnSpc>
                <a:spcPct val="70000"/>
              </a:lnSpc>
            </a:pPr>
            <a:r>
              <a:rPr lang="en-US" dirty="0"/>
              <a:t>Start work earlier (</a:t>
            </a:r>
            <a:r>
              <a:rPr lang="en-US" dirty="0" smtClean="0"/>
              <a:t>10)</a:t>
            </a:r>
            <a:endParaRPr lang="en-US" dirty="0"/>
          </a:p>
          <a:p>
            <a:pPr lvl="1">
              <a:lnSpc>
                <a:spcPct val="70000"/>
              </a:lnSpc>
            </a:pPr>
            <a:r>
              <a:rPr lang="en-US" dirty="0"/>
              <a:t>Dedicate more time (</a:t>
            </a:r>
            <a:r>
              <a:rPr lang="en-US" dirty="0" smtClean="0"/>
              <a:t>5)</a:t>
            </a:r>
            <a:endParaRPr lang="en-US" dirty="0"/>
          </a:p>
          <a:p>
            <a:pPr lvl="1">
              <a:lnSpc>
                <a:spcPct val="70000"/>
              </a:lnSpc>
            </a:pPr>
            <a:r>
              <a:rPr lang="en-US" dirty="0"/>
              <a:t>Go to the writing </a:t>
            </a:r>
            <a:r>
              <a:rPr lang="en-US" dirty="0" smtClean="0"/>
              <a:t>center (1)</a:t>
            </a:r>
            <a:endParaRPr lang="en-US" dirty="0"/>
          </a:p>
          <a:p>
            <a:pPr lvl="1">
              <a:lnSpc>
                <a:spcPct val="70000"/>
              </a:lnSpc>
            </a:pPr>
            <a:r>
              <a:rPr lang="en-US" dirty="0"/>
              <a:t>Proof </a:t>
            </a:r>
            <a:r>
              <a:rPr lang="en-US" dirty="0" smtClean="0"/>
              <a:t>read (1)</a:t>
            </a:r>
            <a:endParaRPr lang="en-US" dirty="0"/>
          </a:p>
          <a:p>
            <a:pPr lvl="1">
              <a:lnSpc>
                <a:spcPct val="70000"/>
              </a:lnSpc>
            </a:pPr>
            <a:r>
              <a:rPr lang="en-US" dirty="0"/>
              <a:t>Less timid in discussions (</a:t>
            </a:r>
            <a:r>
              <a:rPr lang="en-US" dirty="0" smtClean="0"/>
              <a:t>6)</a:t>
            </a:r>
            <a:endParaRPr lang="en-US" dirty="0"/>
          </a:p>
          <a:p>
            <a:pPr lvl="1">
              <a:lnSpc>
                <a:spcPct val="70000"/>
              </a:lnSpc>
            </a:pPr>
            <a:r>
              <a:rPr lang="en-US" dirty="0"/>
              <a:t>Read more carefully (</a:t>
            </a:r>
            <a:r>
              <a:rPr lang="en-US" dirty="0" smtClean="0"/>
              <a:t>6)</a:t>
            </a:r>
            <a:endParaRPr lang="en-US" dirty="0"/>
          </a:p>
          <a:p>
            <a:pPr lvl="1">
              <a:lnSpc>
                <a:spcPct val="70000"/>
              </a:lnSpc>
            </a:pPr>
            <a:r>
              <a:rPr lang="en-US" dirty="0"/>
              <a:t>Do extra </a:t>
            </a:r>
            <a:r>
              <a:rPr lang="en-US" dirty="0" smtClean="0"/>
              <a:t>credit (1)</a:t>
            </a:r>
            <a:endParaRPr lang="en-US" dirty="0"/>
          </a:p>
          <a:p>
            <a:pPr lvl="1">
              <a:lnSpc>
                <a:spcPct val="70000"/>
              </a:lnSpc>
            </a:pPr>
            <a:r>
              <a:rPr lang="en-US" dirty="0"/>
              <a:t>Read outside of chapter (</a:t>
            </a:r>
            <a:r>
              <a:rPr lang="en-US" dirty="0" smtClean="0"/>
              <a:t>2)</a:t>
            </a:r>
            <a:endParaRPr lang="en-US" dirty="0"/>
          </a:p>
          <a:p>
            <a:pPr lvl="1">
              <a:lnSpc>
                <a:spcPct val="70000"/>
              </a:lnSpc>
            </a:pPr>
            <a:r>
              <a:rPr lang="en-US" dirty="0"/>
              <a:t>Find more sources on </a:t>
            </a:r>
            <a:r>
              <a:rPr lang="en-US" dirty="0" smtClean="0"/>
              <a:t>papers (1)</a:t>
            </a:r>
            <a:endParaRPr lang="en-US" dirty="0"/>
          </a:p>
          <a:p>
            <a:pPr lvl="1">
              <a:lnSpc>
                <a:spcPct val="70000"/>
              </a:lnSpc>
            </a:pPr>
            <a:r>
              <a:rPr lang="en-US" dirty="0"/>
              <a:t>Read chapter before writing </a:t>
            </a:r>
            <a:r>
              <a:rPr lang="en-US" dirty="0" smtClean="0"/>
              <a:t>paper (1)</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510113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ln/>
        </p:spPr>
        <p:txBody>
          <a:bodyPr/>
          <a:lstStyle/>
          <a:p>
            <a:pPr marL="0" indent="0"/>
            <a:r>
              <a:rPr lang="en-US"/>
              <a:t>More about benefits and costs[3]</a:t>
            </a:r>
          </a:p>
        </p:txBody>
      </p:sp>
      <p:sp>
        <p:nvSpPr>
          <p:cNvPr id="8" name="页脚占位符 4"/>
          <p:cNvSpPr>
            <a:spLocks noGrp="1"/>
          </p:cNvSpPr>
          <p:nvPr>
            <p:ph type="ftr" sz="quarter" idx="11"/>
          </p:nvPr>
        </p:nvSpPr>
        <p:spPr>
          <a:prstGeom prst="rect">
            <a:avLst/>
          </a:prstGeom>
        </p:spPr>
        <p:txBody>
          <a:bodyPr/>
          <a:lstStyle/>
          <a:p>
            <a:r>
              <a:rPr lang="zh-CN" altLang="en-US"/>
              <a:t>© 2015 Keith A. Pray</a:t>
            </a:r>
            <a:endParaRPr lang="en-US" sz="1800"/>
          </a:p>
        </p:txBody>
      </p:sp>
      <p:sp>
        <p:nvSpPr>
          <p:cNvPr id="9" name="Slide Number Placeholder 5"/>
          <p:cNvSpPr>
            <a:spLocks noGrp="1"/>
          </p:cNvSpPr>
          <p:nvPr>
            <p:ph type="sldNum" sz="quarter" idx="12"/>
          </p:nvPr>
        </p:nvSpPr>
        <p:spPr>
          <a:prstGeom prst="rect">
            <a:avLst/>
          </a:prstGeom>
        </p:spPr>
        <p:txBody>
          <a:bodyPr/>
          <a:lstStyle/>
          <a:p>
            <a:fld id="{A2A17EAB-8B51-5C40-8776-6683E51FA7A0}" type="slidenum">
              <a:rPr lang="en-US" smtClean="0"/>
              <a:t>30</a:t>
            </a:fld>
            <a:endParaRPr lang="en-US" dirty="0"/>
          </a:p>
        </p:txBody>
      </p:sp>
      <p:sp>
        <p:nvSpPr>
          <p:cNvPr id="11268"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11269" name="TextBox 6"/>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
        <p:nvSpPr>
          <p:cNvPr id="11270" name="TextBox 7"/>
          <p:cNvSpPr>
            <a:spLocks noChangeArrowheads="1"/>
          </p:cNvSpPr>
          <p:nvPr/>
        </p:nvSpPr>
        <p:spPr bwMode="auto">
          <a:xfrm>
            <a:off x="0" y="4727575"/>
            <a:ext cx="914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Cambria" charset="0"/>
                <a:cs typeface="Cambria" charset="0"/>
                <a:sym typeface="Cambria" charset="0"/>
              </a:rPr>
              <a:t>http://berryflow.com/wp-content/uploads/2014/09/iCLoud_Hack.jpg</a:t>
            </a: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196975"/>
            <a:ext cx="7477125" cy="310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34123864"/>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ln/>
        </p:spPr>
        <p:txBody>
          <a:bodyPr/>
          <a:lstStyle/>
          <a:p>
            <a:pPr marL="0" indent="0"/>
            <a:r>
              <a:rPr lang="en-US"/>
              <a:t>Conclusion</a:t>
            </a:r>
          </a:p>
        </p:txBody>
      </p:sp>
      <p:sp>
        <p:nvSpPr>
          <p:cNvPr id="8" name="页脚占位符 4"/>
          <p:cNvSpPr>
            <a:spLocks noGrp="1"/>
          </p:cNvSpPr>
          <p:nvPr>
            <p:ph type="ftr" sz="quarter" idx="11"/>
          </p:nvPr>
        </p:nvSpPr>
        <p:spPr>
          <a:prstGeom prst="rect">
            <a:avLst/>
          </a:prstGeom>
        </p:spPr>
        <p:txBody>
          <a:bodyPr/>
          <a:lstStyle/>
          <a:p>
            <a:r>
              <a:rPr lang="zh-CN" altLang="en-US"/>
              <a:t>© 2015 Keith A. Pray</a:t>
            </a:r>
            <a:endParaRPr lang="en-US" sz="1800"/>
          </a:p>
        </p:txBody>
      </p:sp>
      <p:sp>
        <p:nvSpPr>
          <p:cNvPr id="9" name="Slide Number Placeholder 5"/>
          <p:cNvSpPr>
            <a:spLocks noGrp="1"/>
          </p:cNvSpPr>
          <p:nvPr>
            <p:ph type="sldNum" sz="quarter" idx="12"/>
          </p:nvPr>
        </p:nvSpPr>
        <p:spPr>
          <a:prstGeom prst="rect">
            <a:avLst/>
          </a:prstGeom>
        </p:spPr>
        <p:txBody>
          <a:bodyPr/>
          <a:lstStyle/>
          <a:p>
            <a:fld id="{A2A17EAB-8B51-5C40-8776-6683E51FA7A0}" type="slidenum">
              <a:rPr lang="en-US" smtClean="0"/>
              <a:t>31</a:t>
            </a:fld>
            <a:endParaRPr lang="en-US" dirty="0"/>
          </a:p>
        </p:txBody>
      </p:sp>
      <p:sp>
        <p:nvSpPr>
          <p:cNvPr id="13315" name="Content Placeholder 2"/>
          <p:cNvSpPr>
            <a:spLocks noGrp="1" noChangeArrowheads="1"/>
          </p:cNvSpPr>
          <p:nvPr>
            <p:ph idx="4294967295"/>
          </p:nvPr>
        </p:nvSpPr>
        <p:spPr>
          <a:xfrm>
            <a:off x="0" y="1352550"/>
            <a:ext cx="7772400" cy="3352800"/>
          </a:xfrm>
          <a:ln/>
        </p:spPr>
        <p:txBody>
          <a:bodyPr/>
          <a:lstStyle/>
          <a:p>
            <a:pPr algn="l"/>
            <a:endParaRPr lang="en-US" altLang="zh-CN" sz="1800"/>
          </a:p>
          <a:p>
            <a:pPr algn="l"/>
            <a:endParaRPr lang="zh-CN" altLang="en-US" sz="1800"/>
          </a:p>
        </p:txBody>
      </p:sp>
      <p:sp>
        <p:nvSpPr>
          <p:cNvPr id="13316" name="Slide Number Placeholder 5"/>
          <p:cNvSpPr>
            <a:spLocks noGrp="1" noChangeArrowheads="1"/>
          </p:cNvSpPr>
          <p:nvPr/>
        </p:nvSpPr>
        <p:spPr bwMode="auto">
          <a:xfrm>
            <a:off x="8518525" y="4997450"/>
            <a:ext cx="62547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endParaRPr lang="en-US"/>
          </a:p>
        </p:txBody>
      </p:sp>
      <p:sp>
        <p:nvSpPr>
          <p:cNvPr id="13317" name="TextBox 6"/>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
        <p:nvSpPr>
          <p:cNvPr id="13318" name="TextBox 7"/>
          <p:cNvSpPr>
            <a:spLocks noChangeArrowheads="1"/>
          </p:cNvSpPr>
          <p:nvPr/>
        </p:nvSpPr>
        <p:spPr bwMode="auto">
          <a:xfrm>
            <a:off x="0" y="44767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dirty="0">
                <a:latin typeface="Cambria" charset="0"/>
                <a:cs typeface="Cambria" charset="0"/>
                <a:sym typeface="Cambria" charset="0"/>
              </a:rPr>
              <a:t>http://thumb7.shutterstock.com/</a:t>
            </a:r>
            <a:r>
              <a:rPr lang="en-US" sz="1200" dirty="0" err="1">
                <a:latin typeface="Cambria" charset="0"/>
                <a:cs typeface="Cambria" charset="0"/>
                <a:sym typeface="Cambria" charset="0"/>
              </a:rPr>
              <a:t>display_pic_with_logo</a:t>
            </a:r>
            <a:r>
              <a:rPr lang="en-US" sz="1200" dirty="0">
                <a:latin typeface="Cambria" charset="0"/>
                <a:cs typeface="Cambria" charset="0"/>
                <a:sym typeface="Cambria" charset="0"/>
              </a:rPr>
              <a:t>/2139560/194552051/stock-photo-benefit-vs-cost-comparison-on-hand-194552051.jpg</a:t>
            </a:r>
          </a:p>
        </p:txBody>
      </p:sp>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146175"/>
            <a:ext cx="4894263" cy="320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796186406"/>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3"/>
          <p:cNvSpPr>
            <a:spLocks noGrp="1"/>
          </p:cNvSpPr>
          <p:nvPr>
            <p:ph type="ftr" sz="quarter" idx="11"/>
          </p:nvPr>
        </p:nvSpPr>
        <p:spPr/>
        <p:txBody>
          <a:bodyPr/>
          <a:lstStyle/>
          <a:p>
            <a:r>
              <a:rPr lang="zh-CN" altLang="en-US"/>
              <a:t>© 2015 Keith A. Pray</a:t>
            </a:r>
            <a:endParaRPr lang="en-US" sz="1800"/>
          </a:p>
        </p:txBody>
      </p:sp>
      <p:sp>
        <p:nvSpPr>
          <p:cNvPr id="6" name="幻灯片编号占位符 4"/>
          <p:cNvSpPr>
            <a:spLocks noGrp="1"/>
          </p:cNvSpPr>
          <p:nvPr>
            <p:ph type="sldNum" sz="quarter" idx="12"/>
          </p:nvPr>
        </p:nvSpPr>
        <p:spPr/>
        <p:txBody>
          <a:bodyPr/>
          <a:lstStyle/>
          <a:p>
            <a:fld id="{AAB4610D-38C6-844E-BCAA-A5C3BB156C9C}" type="slidenum">
              <a:rPr lang="zh-CN" altLang="en-US"/>
              <a:pPr/>
              <a:t>32</a:t>
            </a:fld>
            <a:endParaRPr lang="en-US" sz="1800"/>
          </a:p>
        </p:txBody>
      </p:sp>
      <p:sp>
        <p:nvSpPr>
          <p:cNvPr id="15362" name="Title 1"/>
          <p:cNvSpPr>
            <a:spLocks noGrp="1" noChangeArrowheads="1"/>
          </p:cNvSpPr>
          <p:nvPr>
            <p:ph type="title" idx="4294967295"/>
          </p:nvPr>
        </p:nvSpPr>
        <p:spPr>
          <a:ln/>
        </p:spPr>
        <p:txBody>
          <a:bodyPr/>
          <a:lstStyle/>
          <a:p>
            <a:r>
              <a:rPr lang="en-US"/>
              <a:t>References</a:t>
            </a:r>
          </a:p>
        </p:txBody>
      </p:sp>
      <p:sp>
        <p:nvSpPr>
          <p:cNvPr id="15363" name="Content Placeholder 2"/>
          <p:cNvSpPr>
            <a:spLocks noGrp="1" noChangeArrowheads="1"/>
          </p:cNvSpPr>
          <p:nvPr>
            <p:ph idx="4294967295"/>
          </p:nvPr>
        </p:nvSpPr>
        <p:spPr bwMode="auto">
          <a:xfrm>
            <a:off x="685800" y="1352550"/>
            <a:ext cx="7772400" cy="3352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p>
            <a:pPr marL="0" indent="0">
              <a:buFont typeface="Arial" charset="0"/>
              <a:buNone/>
            </a:pPr>
            <a:r>
              <a:rPr lang="zh-CN" altLang="en-US"/>
              <a:t>[1] PSVita Jailbreak: http://yifan.lu/2013/09/10/why-hacking-the-vita-is-hard-or-a-history-of-first-hacks/</a:t>
            </a:r>
          </a:p>
          <a:p>
            <a:pPr marL="0" indent="0">
              <a:buFont typeface="Arial" charset="0"/>
              <a:buNone/>
            </a:pPr>
            <a:r>
              <a:rPr lang="zh-CN" altLang="en-US"/>
              <a:t>[2] Metro Card bug: http://news.365jilin.com/news/20130318/530371.html</a:t>
            </a:r>
          </a:p>
          <a:p>
            <a:pPr marL="0" indent="0">
              <a:buFont typeface="Arial" charset="0"/>
              <a:buNone/>
            </a:pPr>
            <a:r>
              <a:rPr lang="zh-CN" altLang="en-US"/>
              <a:t>[3] ICloud hack: http://en.wikipedia.org/wiki/2014_celebrity_photo_hack</a:t>
            </a:r>
          </a:p>
          <a:p>
            <a:pPr marL="0" indent="0">
              <a:buFont typeface="Arial" charset="0"/>
              <a:buNone/>
            </a:pPr>
            <a:endParaRPr lang="zh-CN" altLang="en-US"/>
          </a:p>
        </p:txBody>
      </p:sp>
      <p:sp>
        <p:nvSpPr>
          <p:cNvPr id="15364" name="TextBox 5"/>
          <p:cNvSpPr>
            <a:spLocks noChangeArrowheads="1"/>
          </p:cNvSpPr>
          <p:nvPr/>
        </p:nvSpPr>
        <p:spPr bwMode="auto">
          <a:xfrm>
            <a:off x="6846888" y="371475"/>
            <a:ext cx="217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mbria" charset="0"/>
                <a:sym typeface="Cambria" charset="0"/>
              </a:rPr>
              <a:t>Fangming Ning</a:t>
            </a:r>
          </a:p>
          <a:p>
            <a:pPr algn="r"/>
            <a:endParaRPr lang="en-US" sz="1400">
              <a:latin typeface="Cambria" charset="0"/>
              <a:sym typeface="Cambria" charset="0"/>
            </a:endParaRPr>
          </a:p>
        </p:txBody>
      </p:sp>
    </p:spTree>
    <p:extLst>
      <p:ext uri="{BB962C8B-B14F-4D97-AF65-F5344CB8AC3E}">
        <p14:creationId xmlns:p14="http://schemas.microsoft.com/office/powerpoint/2010/main" val="3784338621"/>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361950"/>
            <a:ext cx="9001125" cy="914400"/>
          </a:xfrm>
        </p:spPr>
        <p:txBody>
          <a:bodyPr/>
          <a:lstStyle/>
          <a:p>
            <a:r>
              <a:rPr lang="en-US" dirty="0" smtClean="0"/>
              <a:t>Effect of sequencing errors on gene prediction</a:t>
            </a:r>
            <a:endParaRPr lang="en-US" dirty="0"/>
          </a:p>
        </p:txBody>
      </p:sp>
      <p:sp>
        <p:nvSpPr>
          <p:cNvPr id="3" name="Content Placeholder 2"/>
          <p:cNvSpPr>
            <a:spLocks noGrp="1"/>
          </p:cNvSpPr>
          <p:nvPr>
            <p:ph sz="half" idx="1"/>
          </p:nvPr>
        </p:nvSpPr>
        <p:spPr/>
        <p:txBody>
          <a:bodyPr/>
          <a:lstStyle/>
          <a:p>
            <a:r>
              <a:rPr lang="en-US" dirty="0" smtClean="0"/>
              <a:t>False-positives and false-negatives are prevalent in genetic testing and can create a negative aftermath</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
        <p:nvSpPr>
          <p:cNvPr id="8" name="TextBox 7"/>
          <p:cNvSpPr txBox="1"/>
          <p:nvPr/>
        </p:nvSpPr>
        <p:spPr>
          <a:xfrm>
            <a:off x="0" y="4726877"/>
            <a:ext cx="9144000" cy="461665"/>
          </a:xfrm>
          <a:prstGeom prst="rect">
            <a:avLst/>
          </a:prstGeom>
          <a:noFill/>
        </p:spPr>
        <p:txBody>
          <a:bodyPr wrap="square" rtlCol="0">
            <a:spAutoFit/>
          </a:bodyPr>
          <a:lstStyle/>
          <a:p>
            <a:pPr algn="r"/>
            <a:r>
              <a:rPr lang="en-US" sz="1200" dirty="0"/>
              <a:t>“PGD-Preimplantation Genetic Diagnosis.” 2015. Retrieved April 10, 2015 from IVF1.com: </a:t>
            </a:r>
            <a:r>
              <a:rPr lang="en-US" sz="1200" u="sng" dirty="0">
                <a:hlinkClick r:id="rId3"/>
              </a:rPr>
              <a:t>http://www.ivf1.com/pgd/</a:t>
            </a:r>
            <a:endParaRPr lang="en-US" sz="1200" dirty="0"/>
          </a:p>
          <a:p>
            <a:pPr algn="r"/>
            <a:endParaRPr lang="en-US" sz="1200" dirty="0">
              <a:solidFill>
                <a:schemeClr val="tx1"/>
              </a:solidFill>
            </a:endParaRPr>
          </a:p>
        </p:txBody>
      </p:sp>
      <p:pic>
        <p:nvPicPr>
          <p:cNvPr id="9" name="Picture 8" descr="preimplantation_genetic_diagnosis_PG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76350"/>
            <a:ext cx="3657600" cy="3206496"/>
          </a:xfrm>
          <a:prstGeom prst="rect">
            <a:avLst/>
          </a:prstGeom>
        </p:spPr>
      </p:pic>
    </p:spTree>
    <p:extLst>
      <p:ext uri="{BB962C8B-B14F-4D97-AF65-F5344CB8AC3E}">
        <p14:creationId xmlns:p14="http://schemas.microsoft.com/office/powerpoint/2010/main" val="23385615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testing</a:t>
            </a:r>
            <a:endParaRPr lang="en-US" dirty="0"/>
          </a:p>
        </p:txBody>
      </p:sp>
      <p:sp>
        <p:nvSpPr>
          <p:cNvPr id="3" name="Content Placeholder 2"/>
          <p:cNvSpPr>
            <a:spLocks noGrp="1"/>
          </p:cNvSpPr>
          <p:nvPr>
            <p:ph sz="half" idx="1"/>
          </p:nvPr>
        </p:nvSpPr>
        <p:spPr>
          <a:xfrm>
            <a:off x="685799" y="1352551"/>
            <a:ext cx="4251325" cy="2774949"/>
          </a:xfrm>
        </p:spPr>
        <p:txBody>
          <a:bodyPr/>
          <a:lstStyle/>
          <a:p>
            <a:r>
              <a:rPr lang="en-US" dirty="0" smtClean="0"/>
              <a:t>Preimplantation testing</a:t>
            </a:r>
          </a:p>
          <a:p>
            <a:pPr lvl="1"/>
            <a:r>
              <a:rPr lang="en-US" dirty="0" smtClean="0"/>
              <a:t>Uses microscopy</a:t>
            </a:r>
          </a:p>
          <a:p>
            <a:endParaRPr lang="en-US" dirty="0"/>
          </a:p>
          <a:p>
            <a:r>
              <a:rPr lang="en-US" dirty="0" smtClean="0"/>
              <a:t>Comparative genomic hybridization (CGH)</a:t>
            </a:r>
          </a:p>
          <a:p>
            <a:pPr lvl="1"/>
            <a:r>
              <a:rPr lang="en-US" dirty="0" smtClean="0"/>
              <a:t>Uses microscopy and software</a:t>
            </a:r>
            <a:endParaRPr lang="en-US" dirty="0"/>
          </a:p>
          <a:p>
            <a:pPr lvl="1"/>
            <a:endParaRPr lang="en-US" dirty="0"/>
          </a:p>
          <a:p>
            <a:pPr lvl="1"/>
            <a:endParaRPr lang="en-US" dirty="0"/>
          </a:p>
        </p:txBody>
      </p:sp>
      <p:sp>
        <p:nvSpPr>
          <p:cNvPr id="4" name="Content Placeholder 3"/>
          <p:cNvSpPr>
            <a:spLocks noGrp="1"/>
          </p:cNvSpPr>
          <p:nvPr>
            <p:ph sz="half" idx="2"/>
          </p:nvPr>
        </p:nvSpPr>
        <p:spPr>
          <a:xfrm>
            <a:off x="5133974" y="1352551"/>
            <a:ext cx="2453371" cy="1917699"/>
          </a:xfrm>
          <a:ln>
            <a:solidFill>
              <a:schemeClr val="bg1"/>
            </a:solidFill>
          </a:ln>
        </p:spPr>
        <p:txBody>
          <a:bodyPr anchor="ctr"/>
          <a:lstStyle/>
          <a:p>
            <a:pPr marL="0" indent="0" algn="ctr">
              <a:buNone/>
            </a:pPr>
            <a:r>
              <a:rPr lang="en-US" dirty="0" smtClean="0"/>
              <a:t>&lt;Graphic&gt;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
        <p:nvSpPr>
          <p:cNvPr id="8" name="TextBox 7"/>
          <p:cNvSpPr txBox="1"/>
          <p:nvPr/>
        </p:nvSpPr>
        <p:spPr>
          <a:xfrm>
            <a:off x="0" y="4497169"/>
            <a:ext cx="9144000" cy="646331"/>
          </a:xfrm>
          <a:prstGeom prst="rect">
            <a:avLst/>
          </a:prstGeom>
          <a:noFill/>
        </p:spPr>
        <p:txBody>
          <a:bodyPr wrap="square" rtlCol="0">
            <a:spAutoFit/>
          </a:bodyPr>
          <a:lstStyle/>
          <a:p>
            <a:pPr algn="r"/>
            <a:r>
              <a:rPr lang="en-US" sz="1200" dirty="0" smtClean="0"/>
              <a:t>“The most complete image analysis solution.” CLEMEX Technologies Inc. 2015. Retrieved on April 14, 2015 from </a:t>
            </a:r>
            <a:r>
              <a:rPr lang="en-US" sz="1200" dirty="0" err="1" smtClean="0"/>
              <a:t>Clemex.com</a:t>
            </a:r>
            <a:r>
              <a:rPr lang="en-US" sz="1200" dirty="0"/>
              <a:t>: </a:t>
            </a:r>
            <a:r>
              <a:rPr lang="en-US" sz="1200" dirty="0">
                <a:hlinkClick r:id="rId3"/>
              </a:rPr>
              <a:t>http://www.clemex.com/fr/Products/Multipurpose-Image-Analysis/Clemex-Vision-PE/</a:t>
            </a:r>
            <a:r>
              <a:rPr lang="en-US" sz="1200" dirty="0" smtClean="0">
                <a:hlinkClick r:id="rId3"/>
              </a:rPr>
              <a:t>Description</a:t>
            </a:r>
            <a:endParaRPr lang="en-US" sz="1200" dirty="0" smtClean="0"/>
          </a:p>
          <a:p>
            <a:pPr algn="r"/>
            <a:endParaRPr lang="en-US" sz="1200" dirty="0">
              <a:solidFill>
                <a:schemeClr val="tx1"/>
              </a:solidFill>
            </a:endParaRPr>
          </a:p>
        </p:txBody>
      </p:sp>
      <p:pic>
        <p:nvPicPr>
          <p:cNvPr id="10" name="Picture 9" descr="image-analysis-software-Clemex-Vision-PE-Syste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74" y="1352551"/>
            <a:ext cx="3140075" cy="1907062"/>
          </a:xfrm>
          <a:prstGeom prst="rect">
            <a:avLst/>
          </a:prstGeom>
        </p:spPr>
      </p:pic>
    </p:spTree>
    <p:extLst>
      <p:ext uri="{BB962C8B-B14F-4D97-AF65-F5344CB8AC3E}">
        <p14:creationId xmlns:p14="http://schemas.microsoft.com/office/powerpoint/2010/main" val="259947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vs. Specificity</a:t>
            </a:r>
            <a:endParaRPr lang="en-US" dirty="0"/>
          </a:p>
        </p:txBody>
      </p:sp>
      <p:sp>
        <p:nvSpPr>
          <p:cNvPr id="3" name="Content Placeholder 2"/>
          <p:cNvSpPr>
            <a:spLocks noGrp="1"/>
          </p:cNvSpPr>
          <p:nvPr>
            <p:ph sz="half" idx="1"/>
          </p:nvPr>
        </p:nvSpPr>
        <p:spPr>
          <a:xfrm>
            <a:off x="685799" y="1352551"/>
            <a:ext cx="3870325" cy="3352800"/>
          </a:xfrm>
        </p:spPr>
        <p:txBody>
          <a:bodyPr/>
          <a:lstStyle/>
          <a:p>
            <a:r>
              <a:rPr lang="en-US" dirty="0" smtClean="0"/>
              <a:t>Sensitivity (False Negatives)</a:t>
            </a:r>
          </a:p>
          <a:p>
            <a:pPr lvl="1"/>
            <a:r>
              <a:rPr lang="en-US" dirty="0" smtClean="0"/>
              <a:t>95% sensitive: 100 diseased people</a:t>
            </a:r>
          </a:p>
          <a:p>
            <a:pPr lvl="1"/>
            <a:r>
              <a:rPr lang="en-US" dirty="0" smtClean="0"/>
              <a:t>95 test positive &amp; 5 test negative</a:t>
            </a:r>
          </a:p>
          <a:p>
            <a:pPr lvl="1"/>
            <a:endParaRPr lang="en-US" dirty="0"/>
          </a:p>
          <a:p>
            <a:r>
              <a:rPr lang="en-US" dirty="0" smtClean="0"/>
              <a:t>Specificity (False Positives)</a:t>
            </a:r>
          </a:p>
          <a:p>
            <a:pPr lvl="1"/>
            <a:r>
              <a:rPr lang="en-US" dirty="0" smtClean="0"/>
              <a:t>95% specific: 100 disease-free people</a:t>
            </a:r>
          </a:p>
          <a:p>
            <a:pPr lvl="1"/>
            <a:r>
              <a:rPr lang="en-US" dirty="0" smtClean="0"/>
              <a:t>95 test negative &amp; 5 test positive</a:t>
            </a:r>
            <a:endParaRPr lang="en-US" dirty="0"/>
          </a:p>
        </p:txBody>
      </p:sp>
      <p:sp>
        <p:nvSpPr>
          <p:cNvPr id="4" name="Content Placeholder 3"/>
          <p:cNvSpPr>
            <a:spLocks noGrp="1"/>
          </p:cNvSpPr>
          <p:nvPr>
            <p:ph sz="half" idx="2"/>
          </p:nvPr>
        </p:nvSpPr>
        <p:spPr>
          <a:xfrm>
            <a:off x="4724400" y="1352551"/>
            <a:ext cx="3213100" cy="2041954"/>
          </a:xfrm>
          <a:ln>
            <a:solidFill>
              <a:schemeClr val="bg1"/>
            </a:solidFill>
          </a:ln>
        </p:spPr>
        <p:txBody>
          <a:bodyPr anchor="ctr"/>
          <a:lstStyle/>
          <a:p>
            <a:pPr marL="0" indent="0" algn="ctr">
              <a:buNone/>
            </a:pPr>
            <a:r>
              <a:rPr lang="en-US" dirty="0" smtClean="0"/>
              <a:t>&lt;Graphic&gt;</a:t>
            </a:r>
            <a:endParaRPr lang="en-US" dirty="0"/>
          </a:p>
        </p:txBody>
      </p:sp>
      <p:sp>
        <p:nvSpPr>
          <p:cNvPr id="5" name="Footer Placeholder 4"/>
          <p:cNvSpPr>
            <a:spLocks noGrp="1"/>
          </p:cNvSpPr>
          <p:nvPr>
            <p:ph type="ftr" sz="quarter" idx="11"/>
          </p:nvPr>
        </p:nvSpPr>
        <p:spPr/>
        <p:txBody>
          <a:bodyPr/>
          <a:lstStyle/>
          <a:p>
            <a:r>
              <a:rPr lang="en-US" dirty="0"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
        <p:nvSpPr>
          <p:cNvPr id="8" name="TextBox 7"/>
          <p:cNvSpPr txBox="1"/>
          <p:nvPr/>
        </p:nvSpPr>
        <p:spPr>
          <a:xfrm>
            <a:off x="-15876" y="4503520"/>
            <a:ext cx="9144000" cy="646331"/>
          </a:xfrm>
          <a:prstGeom prst="rect">
            <a:avLst/>
          </a:prstGeom>
          <a:noFill/>
        </p:spPr>
        <p:txBody>
          <a:bodyPr wrap="square" rtlCol="0">
            <a:spAutoFit/>
          </a:bodyPr>
          <a:lstStyle/>
          <a:p>
            <a:pPr algn="r"/>
            <a:r>
              <a:rPr lang="en-US" sz="1200" dirty="0" smtClean="0"/>
              <a:t>“False Positives and the Base Rate Fallacy.” Phoenix Area Skeptics Society. 2013. Retrieved April 11, 2015 from </a:t>
            </a:r>
            <a:r>
              <a:rPr lang="en-US" sz="1200" dirty="0" err="1" smtClean="0"/>
              <a:t>Phoenixskeptics.org</a:t>
            </a:r>
            <a:r>
              <a:rPr lang="en-US" sz="1200" dirty="0" smtClean="0"/>
              <a:t>: </a:t>
            </a:r>
            <a:r>
              <a:rPr lang="en-US" sz="1200" dirty="0" smtClean="0">
                <a:hlinkClick r:id="rId3"/>
              </a:rPr>
              <a:t>http://phoenixskeptics.org/</a:t>
            </a:r>
            <a:endParaRPr lang="en-US" sz="1200" dirty="0" smtClean="0"/>
          </a:p>
          <a:p>
            <a:pPr algn="r"/>
            <a:endParaRPr lang="en-US" sz="1200" dirty="0">
              <a:solidFill>
                <a:schemeClr val="tx1"/>
              </a:solidFill>
            </a:endParaRPr>
          </a:p>
        </p:txBody>
      </p:sp>
      <p:pic>
        <p:nvPicPr>
          <p:cNvPr id="11" name="Picture 10"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9" y="1352550"/>
            <a:ext cx="3324225" cy="2112575"/>
          </a:xfrm>
          <a:prstGeom prst="rect">
            <a:avLst/>
          </a:prstGeom>
        </p:spPr>
      </p:pic>
    </p:spTree>
    <p:extLst>
      <p:ext uri="{BB962C8B-B14F-4D97-AF65-F5344CB8AC3E}">
        <p14:creationId xmlns:p14="http://schemas.microsoft.com/office/powerpoint/2010/main" val="432917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studies</a:t>
            </a:r>
            <a:endParaRPr lang="en-US" dirty="0"/>
          </a:p>
        </p:txBody>
      </p:sp>
      <p:sp>
        <p:nvSpPr>
          <p:cNvPr id="3" name="Content Placeholder 2"/>
          <p:cNvSpPr>
            <a:spLocks noGrp="1"/>
          </p:cNvSpPr>
          <p:nvPr>
            <p:ph sz="half" idx="1"/>
          </p:nvPr>
        </p:nvSpPr>
        <p:spPr>
          <a:xfrm>
            <a:off x="685799" y="1352551"/>
            <a:ext cx="3870325" cy="3352800"/>
          </a:xfrm>
        </p:spPr>
        <p:txBody>
          <a:bodyPr/>
          <a:lstStyle/>
          <a:p>
            <a:r>
              <a:rPr lang="en-US" dirty="0"/>
              <a:t>257 cell samples</a:t>
            </a:r>
          </a:p>
          <a:p>
            <a:pPr lvl="1"/>
            <a:r>
              <a:rPr lang="en-US" dirty="0"/>
              <a:t>42 false positives</a:t>
            </a:r>
          </a:p>
          <a:p>
            <a:pPr lvl="1"/>
            <a:r>
              <a:rPr lang="en-US" dirty="0"/>
              <a:t>9 false negatives</a:t>
            </a:r>
          </a:p>
          <a:p>
            <a:pPr lvl="1"/>
            <a:endParaRPr lang="en-US" dirty="0"/>
          </a:p>
          <a:p>
            <a:r>
              <a:rPr lang="en-US" dirty="0"/>
              <a:t>False positive and false negative rate 3% </a:t>
            </a:r>
          </a:p>
        </p:txBody>
      </p:sp>
      <p:sp>
        <p:nvSpPr>
          <p:cNvPr id="5" name="Footer Placeholder 4"/>
          <p:cNvSpPr>
            <a:spLocks noGrp="1"/>
          </p:cNvSpPr>
          <p:nvPr>
            <p:ph type="ftr" sz="quarter" idx="11"/>
          </p:nvPr>
        </p:nvSpPr>
        <p:spPr/>
        <p:txBody>
          <a:bodyPr/>
          <a:lstStyle/>
          <a:p>
            <a:r>
              <a:rPr lang="en-US" dirty="0"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Tree>
    <p:extLst>
      <p:ext uri="{BB962C8B-B14F-4D97-AF65-F5344CB8AC3E}">
        <p14:creationId xmlns:p14="http://schemas.microsoft.com/office/powerpoint/2010/main" val="11186384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Test results</a:t>
            </a:r>
            <a:endParaRPr lang="en-US" dirty="0"/>
          </a:p>
        </p:txBody>
      </p:sp>
      <p:sp>
        <p:nvSpPr>
          <p:cNvPr id="3" name="Content Placeholder 2"/>
          <p:cNvSpPr>
            <a:spLocks noGrp="1"/>
          </p:cNvSpPr>
          <p:nvPr>
            <p:ph sz="half" idx="1"/>
          </p:nvPr>
        </p:nvSpPr>
        <p:spPr/>
        <p:txBody>
          <a:bodyPr>
            <a:normAutofit/>
          </a:bodyPr>
          <a:lstStyle/>
          <a:p>
            <a:r>
              <a:rPr lang="en-US" dirty="0" smtClean="0"/>
              <a:t>Used to make important decisions</a:t>
            </a:r>
          </a:p>
          <a:p>
            <a:pPr lvl="1"/>
            <a:r>
              <a:rPr lang="en-US" dirty="0"/>
              <a:t>H</a:t>
            </a:r>
            <a:r>
              <a:rPr lang="en-US" dirty="0" smtClean="0"/>
              <a:t>ave children?</a:t>
            </a:r>
          </a:p>
          <a:p>
            <a:pPr lvl="1"/>
            <a:r>
              <a:rPr lang="en-US" dirty="0" smtClean="0"/>
              <a:t>End a pregnancy?</a:t>
            </a:r>
          </a:p>
          <a:p>
            <a:r>
              <a:rPr lang="en-US" dirty="0" smtClean="0"/>
              <a:t>Cause relief/distress</a:t>
            </a:r>
          </a:p>
          <a:p>
            <a:r>
              <a:rPr lang="en-US" dirty="0" smtClean="0"/>
              <a:t>Affect various areas of life</a:t>
            </a:r>
          </a:p>
          <a:p>
            <a:pPr lvl="1"/>
            <a:r>
              <a:rPr lang="en-US" dirty="0" smtClean="0"/>
              <a:t>Confidence</a:t>
            </a:r>
          </a:p>
          <a:p>
            <a:pPr lvl="1"/>
            <a:r>
              <a:rPr lang="en-US" dirty="0" smtClean="0"/>
              <a:t>Life outlook</a:t>
            </a:r>
          </a:p>
          <a:p>
            <a:pPr lvl="1"/>
            <a:r>
              <a:rPr lang="en-US" dirty="0" smtClean="0"/>
              <a:t>A couple’s relationship</a:t>
            </a:r>
          </a:p>
          <a:p>
            <a:pPr lvl="1"/>
            <a:r>
              <a:rPr lang="en-US" dirty="0" smtClean="0"/>
              <a:t>Psychological stability</a:t>
            </a:r>
          </a:p>
          <a:p>
            <a:pPr lvl="1"/>
            <a:endParaRPr lang="en-US" dirty="0"/>
          </a:p>
        </p:txBody>
      </p:sp>
      <p:sp>
        <p:nvSpPr>
          <p:cNvPr id="4" name="Content Placeholder 3"/>
          <p:cNvSpPr>
            <a:spLocks noGrp="1"/>
          </p:cNvSpPr>
          <p:nvPr>
            <p:ph sz="half" idx="2"/>
          </p:nvPr>
        </p:nvSpPr>
        <p:spPr>
          <a:xfrm>
            <a:off x="4724400" y="1352551"/>
            <a:ext cx="3733800" cy="2854324"/>
          </a:xfrm>
          <a:ln>
            <a:solidFill>
              <a:schemeClr val="bg1"/>
            </a:solidFill>
          </a:ln>
        </p:spPr>
        <p:txBody>
          <a:bodyPr anchor="ctr">
            <a:normAutofit/>
          </a:bodyPr>
          <a:lstStyle/>
          <a:p>
            <a:pPr marL="0" indent="0" algn="ctr">
              <a:buNone/>
            </a:pPr>
            <a:r>
              <a:rPr lang="en-US" dirty="0" smtClean="0"/>
              <a:t>&lt;Graphic&gt;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
        <p:nvSpPr>
          <p:cNvPr id="8" name="TextBox 7"/>
          <p:cNvSpPr txBox="1"/>
          <p:nvPr/>
        </p:nvSpPr>
        <p:spPr>
          <a:xfrm>
            <a:off x="0" y="4535531"/>
            <a:ext cx="9144000" cy="461665"/>
          </a:xfrm>
          <a:prstGeom prst="rect">
            <a:avLst/>
          </a:prstGeom>
          <a:noFill/>
        </p:spPr>
        <p:txBody>
          <a:bodyPr wrap="square" rtlCol="0">
            <a:spAutoFit/>
          </a:bodyPr>
          <a:lstStyle/>
          <a:p>
            <a:pPr algn="r"/>
            <a:r>
              <a:rPr lang="en-US" sz="1200" dirty="0" smtClean="0"/>
              <a:t>“UKBA puts pregnant women at risk.” </a:t>
            </a:r>
            <a:r>
              <a:rPr lang="en-US" sz="1200" u="sng" dirty="0" smtClean="0"/>
              <a:t>Women’s View on News</a:t>
            </a:r>
            <a:r>
              <a:rPr lang="en-US" sz="1200" dirty="0" smtClean="0"/>
              <a:t>. 2013. Retrieved April 13, 2015 from Womensviewonnews.org: </a:t>
            </a:r>
            <a:r>
              <a:rPr lang="en-US" sz="1200" dirty="0">
                <a:hlinkClick r:id="rId3"/>
              </a:rPr>
              <a:t>http://www.womensviewsonnews.org/2013/03/ukba-puts-pregnant-women-at-risk/</a:t>
            </a:r>
            <a:r>
              <a:rPr lang="en-US" sz="1200" dirty="0"/>
              <a:t> </a:t>
            </a:r>
            <a:r>
              <a:rPr lang="en-US" sz="1200" dirty="0" smtClean="0"/>
              <a:t>  </a:t>
            </a:r>
            <a:endParaRPr lang="en-US" sz="1200" dirty="0">
              <a:solidFill>
                <a:schemeClr val="tx1"/>
              </a:solidFill>
            </a:endParaRPr>
          </a:p>
        </p:txBody>
      </p:sp>
      <p:pic>
        <p:nvPicPr>
          <p:cNvPr id="9" name="Picture 8"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9" y="1352551"/>
            <a:ext cx="3728097" cy="2854324"/>
          </a:xfrm>
          <a:prstGeom prst="rect">
            <a:avLst/>
          </a:prstGeom>
        </p:spPr>
      </p:pic>
    </p:spTree>
    <p:extLst>
      <p:ext uri="{BB962C8B-B14F-4D97-AF65-F5344CB8AC3E}">
        <p14:creationId xmlns:p14="http://schemas.microsoft.com/office/powerpoint/2010/main" val="351511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lstStyle/>
          <a:p>
            <a:r>
              <a:rPr lang="en-US" dirty="0" smtClean="0"/>
              <a:t>Embryonic genetic testing errors is a concern  for people planning families</a:t>
            </a:r>
          </a:p>
          <a:p>
            <a:r>
              <a:rPr lang="en-US" dirty="0" smtClean="0"/>
              <a:t>False-positives and false-negatives can be detrimental and psychologically taxing</a:t>
            </a:r>
          </a:p>
          <a:p>
            <a:r>
              <a:rPr lang="en-US" dirty="0" smtClean="0"/>
              <a:t>CGH is a useful technique, but should be continuously improved to decrease error rates</a:t>
            </a:r>
          </a:p>
          <a:p>
            <a:pPr marL="0" indent="0">
              <a:buNone/>
            </a:pPr>
            <a:r>
              <a:rPr lang="en-US" dirty="0" smtClean="0"/>
              <a:t> </a:t>
            </a:r>
            <a:endParaRPr lang="en-US" dirty="0"/>
          </a:p>
        </p:txBody>
      </p:sp>
      <p:sp>
        <p:nvSpPr>
          <p:cNvPr id="4" name="Content Placeholder 3"/>
          <p:cNvSpPr>
            <a:spLocks noGrp="1"/>
          </p:cNvSpPr>
          <p:nvPr>
            <p:ph sz="half" idx="2"/>
          </p:nvPr>
        </p:nvSpPr>
        <p:spPr>
          <a:xfrm>
            <a:off x="4724400" y="1352551"/>
            <a:ext cx="3733800" cy="2552698"/>
          </a:xfrm>
          <a:ln>
            <a:solidFill>
              <a:schemeClr val="bg1"/>
            </a:solidFill>
          </a:ln>
        </p:spPr>
        <p:txBody>
          <a:bodyPr anchor="ctr"/>
          <a:lstStyle/>
          <a:p>
            <a:pPr marL="0" indent="0" algn="ctr">
              <a:buNone/>
            </a:pPr>
            <a:r>
              <a:rPr lang="en-US" dirty="0" smtClean="0"/>
              <a:t>&lt;Graphic&gt;</a:t>
            </a:r>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
        <p:nvSpPr>
          <p:cNvPr id="8" name="TextBox 7"/>
          <p:cNvSpPr txBox="1"/>
          <p:nvPr/>
        </p:nvSpPr>
        <p:spPr>
          <a:xfrm>
            <a:off x="0" y="4474518"/>
            <a:ext cx="9144000" cy="461665"/>
          </a:xfrm>
          <a:prstGeom prst="rect">
            <a:avLst/>
          </a:prstGeom>
          <a:noFill/>
        </p:spPr>
        <p:txBody>
          <a:bodyPr wrap="square" rtlCol="0">
            <a:spAutoFit/>
          </a:bodyPr>
          <a:lstStyle/>
          <a:p>
            <a:pPr algn="r"/>
            <a:r>
              <a:rPr lang="en-US" sz="1200" dirty="0" smtClean="0">
                <a:solidFill>
                  <a:schemeClr val="tx1"/>
                </a:solidFill>
              </a:rPr>
              <a:t>“How to Write a Journal Article : Step 2 – The Conclusion.” 2014. Retrieved April 11, 2015 from </a:t>
            </a:r>
            <a:r>
              <a:rPr lang="en-US" sz="1200" dirty="0" err="1" smtClean="0">
                <a:solidFill>
                  <a:schemeClr val="tx1"/>
                </a:solidFill>
              </a:rPr>
              <a:t>Nequalsone.wordpress.com</a:t>
            </a:r>
            <a:r>
              <a:rPr lang="en-US" sz="1200" dirty="0" smtClean="0">
                <a:solidFill>
                  <a:schemeClr val="tx1"/>
                </a:solidFill>
              </a:rPr>
              <a:t>: </a:t>
            </a:r>
            <a:r>
              <a:rPr lang="en-US" sz="1200" dirty="0">
                <a:hlinkClick r:id="rId3"/>
              </a:rPr>
              <a:t>https://nequalsone.wordpress.com/2014/04/28/how-to-write-a-journal-article-in-6-steps-step-2-the-conclusion/</a:t>
            </a:r>
            <a:r>
              <a:rPr lang="en-US" sz="1200" dirty="0"/>
              <a:t> </a:t>
            </a:r>
            <a:r>
              <a:rPr lang="en-US" sz="1200" dirty="0" smtClean="0">
                <a:solidFill>
                  <a:schemeClr val="tx1"/>
                </a:solidFill>
              </a:rPr>
              <a:t> </a:t>
            </a:r>
            <a:endParaRPr lang="en-US" sz="1200" dirty="0">
              <a:solidFill>
                <a:schemeClr val="tx1"/>
              </a:solidFill>
            </a:endParaRPr>
          </a:p>
        </p:txBody>
      </p:sp>
      <p:pic>
        <p:nvPicPr>
          <p:cNvPr id="9" name="Picture 8" descr="conclusion_blacknwhi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352550"/>
            <a:ext cx="3722868" cy="2552699"/>
          </a:xfrm>
          <a:prstGeom prst="rect">
            <a:avLst/>
          </a:prstGeom>
        </p:spPr>
      </p:pic>
    </p:spTree>
    <p:extLst>
      <p:ext uri="{BB962C8B-B14F-4D97-AF65-F5344CB8AC3E}">
        <p14:creationId xmlns:p14="http://schemas.microsoft.com/office/powerpoint/2010/main" val="2283313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[1] </a:t>
            </a:r>
            <a:r>
              <a:rPr lang="en-US" dirty="0"/>
              <a:t>“PGD-Preimplantation Genetic Diagnosis.” 2015. Retrieved April 10, 2015 from IVF1.com: </a:t>
            </a:r>
            <a:r>
              <a:rPr lang="en-US" u="sng" dirty="0">
                <a:hlinkClick r:id="rId2"/>
              </a:rPr>
              <a:t>http://www.ivf1.com/pgd</a:t>
            </a:r>
            <a:r>
              <a:rPr lang="en-US" u="sng" dirty="0" smtClean="0">
                <a:hlinkClick r:id="rId2"/>
              </a:rPr>
              <a:t>/</a:t>
            </a:r>
            <a:endParaRPr lang="en-US" dirty="0" smtClean="0"/>
          </a:p>
          <a:p>
            <a:pPr marL="0" indent="0">
              <a:buNone/>
            </a:pPr>
            <a:r>
              <a:rPr lang="en-US" dirty="0" smtClean="0"/>
              <a:t>[2] </a:t>
            </a:r>
            <a:r>
              <a:rPr lang="en-US" dirty="0"/>
              <a:t>"Genetic Testing." </a:t>
            </a:r>
            <a:r>
              <a:rPr lang="en-US" u="sng" dirty="0"/>
              <a:t>Genetics and Genetic Engineering</a:t>
            </a:r>
            <a:r>
              <a:rPr lang="en-US" dirty="0"/>
              <a:t>. 2008. Retrieved April 11, 2015 from </a:t>
            </a:r>
            <a:r>
              <a:rPr lang="en-US" dirty="0" err="1"/>
              <a:t>Encyclopedia.com:</a:t>
            </a:r>
            <a:r>
              <a:rPr lang="en-US" u="sng" dirty="0" err="1">
                <a:hlinkClick r:id="rId3"/>
              </a:rPr>
              <a:t>http</a:t>
            </a:r>
            <a:r>
              <a:rPr lang="en-US" u="sng" dirty="0">
                <a:hlinkClick r:id="rId3"/>
              </a:rPr>
              <a:t>://www.encyclopedia.com/doc/1G2-3049300012.</a:t>
            </a:r>
            <a:r>
              <a:rPr lang="en-US" u="sng" dirty="0" smtClean="0">
                <a:hlinkClick r:id="rId3"/>
              </a:rPr>
              <a:t>html</a:t>
            </a:r>
            <a:endParaRPr lang="en-US" dirty="0" smtClean="0"/>
          </a:p>
          <a:p>
            <a:pPr marL="0" indent="0">
              <a:buNone/>
            </a:pPr>
            <a:r>
              <a:rPr lang="en-US" dirty="0" smtClean="0"/>
              <a:t>[3] </a:t>
            </a:r>
            <a:r>
              <a:rPr lang="en-US" dirty="0"/>
              <a:t>Barth, T. F. E., Benner, A., </a:t>
            </a:r>
            <a:r>
              <a:rPr lang="en-US" dirty="0" err="1"/>
              <a:t>Bentz</a:t>
            </a:r>
            <a:r>
              <a:rPr lang="en-US" dirty="0"/>
              <a:t>, M., </a:t>
            </a:r>
            <a:r>
              <a:rPr lang="en-US" dirty="0" err="1"/>
              <a:t>Döhner</a:t>
            </a:r>
            <a:r>
              <a:rPr lang="en-US" dirty="0"/>
              <a:t>, H., </a:t>
            </a:r>
            <a:r>
              <a:rPr lang="en-US" dirty="0" err="1"/>
              <a:t>Möller</a:t>
            </a:r>
            <a:r>
              <a:rPr lang="en-US" dirty="0"/>
              <a:t>, P., &amp; </a:t>
            </a:r>
            <a:r>
              <a:rPr lang="en-US" dirty="0" err="1"/>
              <a:t>Lichter</a:t>
            </a:r>
            <a:r>
              <a:rPr lang="en-US" dirty="0"/>
              <a:t>, P. (2000). Risk of false positive results in comparative genomic hybridization.</a:t>
            </a:r>
            <a:r>
              <a:rPr lang="en-US" i="1" dirty="0"/>
              <a:t> Genes, Chromosomes and Cancer,28</a:t>
            </a:r>
            <a:r>
              <a:rPr lang="en-US" dirty="0"/>
              <a:t>(3), 353-357. doi:10.1002/1098-2264(200007)28:3&lt;353::AID-GCC15&gt;3.0.CO;2-</a:t>
            </a:r>
            <a:r>
              <a:rPr lang="en-US" dirty="0" smtClean="0"/>
              <a:t>0</a:t>
            </a:r>
          </a:p>
          <a:p>
            <a:pPr marL="0" indent="0">
              <a:buNone/>
            </a:pPr>
            <a:r>
              <a:rPr lang="en-US" dirty="0" smtClean="0"/>
              <a:t>[4] </a:t>
            </a:r>
            <a:r>
              <a:rPr lang="en-US" dirty="0"/>
              <a:t>“Preimplantation Genetic Diagnosis by Array Comparative Genome Hybridization and Blastocyst Biopsy.” 2015.  Retrieved April 14, 2015 from </a:t>
            </a:r>
            <a:r>
              <a:rPr lang="en-US" dirty="0" err="1"/>
              <a:t>Clinicaltrials.gov</a:t>
            </a:r>
            <a:r>
              <a:rPr lang="en-US" dirty="0"/>
              <a:t>: </a:t>
            </a:r>
            <a:r>
              <a:rPr lang="en-US" dirty="0">
                <a:hlinkClick r:id="rId4"/>
              </a:rPr>
              <a:t>https://clinicaltrials.gov/ct2/show/NCT01332643</a:t>
            </a:r>
            <a:endParaRPr lang="en-US" dirty="0"/>
          </a:p>
          <a:p>
            <a:pPr marL="0" indent="0">
              <a:buNone/>
            </a:pPr>
            <a:r>
              <a:rPr lang="en-US" dirty="0" smtClean="0"/>
              <a:t>[</a:t>
            </a:r>
            <a:r>
              <a:rPr lang="en-US" dirty="0"/>
              <a:t>5</a:t>
            </a:r>
            <a:r>
              <a:rPr lang="en-US" dirty="0" smtClean="0"/>
              <a:t>] </a:t>
            </a:r>
            <a:r>
              <a:rPr lang="en-US" dirty="0"/>
              <a:t>"Genetic Testing." </a:t>
            </a:r>
            <a:r>
              <a:rPr lang="en-US" u="sng" dirty="0"/>
              <a:t>Genetics and Genetic Engineering</a:t>
            </a:r>
            <a:r>
              <a:rPr lang="en-US" dirty="0"/>
              <a:t>. 2008. Retrieved April 11, 2015 from </a:t>
            </a:r>
            <a:r>
              <a:rPr lang="en-US" dirty="0" err="1"/>
              <a:t>Encyclopedia.com:http</a:t>
            </a:r>
            <a:r>
              <a:rPr lang="en-US" dirty="0"/>
              <a:t>://</a:t>
            </a:r>
            <a:r>
              <a:rPr lang="en-US" dirty="0" err="1"/>
              <a:t>www.encyclopedia.com</a:t>
            </a:r>
            <a:r>
              <a:rPr lang="en-US" dirty="0"/>
              <a:t>/doc/1G2-3049300012.</a:t>
            </a:r>
            <a:r>
              <a:rPr lang="en-US" dirty="0" smtClean="0"/>
              <a:t>htm</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Lina Anderson</a:t>
            </a:r>
            <a:endParaRPr lang="en-US" sz="1400" dirty="0">
              <a:solidFill>
                <a:schemeClr val="tx1"/>
              </a:solidFill>
              <a:latin typeface="+mj-lt"/>
            </a:endParaRPr>
          </a:p>
        </p:txBody>
      </p:sp>
    </p:spTree>
    <p:extLst>
      <p:ext uri="{BB962C8B-B14F-4D97-AF65-F5344CB8AC3E}">
        <p14:creationId xmlns:p14="http://schemas.microsoft.com/office/powerpoint/2010/main" val="31945461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2015 Keith A. Pray</a:t>
            </a:r>
            <a:endParaRPr lang="en-US"/>
          </a:p>
        </p:txBody>
      </p:sp>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a:t>
            </a:r>
            <a:r>
              <a:rPr lang="en-US" dirty="0" smtClean="0">
                <a:hlinkClick r:id="rId3"/>
              </a:rPr>
              <a:t>197</a:t>
            </a:r>
            <a:r>
              <a:rPr lang="en-US" dirty="0" smtClean="0"/>
              <a:t> (2014-09-26)</a:t>
            </a:r>
            <a:endParaRPr lang="en-US" dirty="0"/>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Hacking for Defects</a:t>
            </a:r>
            <a:endParaRPr lang="en-US" dirty="0"/>
          </a:p>
        </p:txBody>
      </p:sp>
      <p:sp>
        <p:nvSpPr>
          <p:cNvPr id="3" name="Content Placeholder 2"/>
          <p:cNvSpPr>
            <a:spLocks noGrp="1"/>
          </p:cNvSpPr>
          <p:nvPr>
            <p:ph sz="half" idx="1"/>
          </p:nvPr>
        </p:nvSpPr>
        <p:spPr/>
        <p:txBody>
          <a:bodyPr/>
          <a:lstStyle/>
          <a:p>
            <a:r>
              <a:rPr lang="en-US" dirty="0" smtClean="0"/>
              <a:t>Let the world attack you!</a:t>
            </a:r>
          </a:p>
          <a:p>
            <a:pPr lvl="1"/>
            <a:r>
              <a:rPr lang="en-US" dirty="0" smtClean="0"/>
              <a:t>Competitions</a:t>
            </a:r>
          </a:p>
          <a:p>
            <a:pPr lvl="1"/>
            <a:r>
              <a:rPr lang="en-US" dirty="0"/>
              <a:t>Bug Bounty</a:t>
            </a:r>
            <a:endParaRPr lang="en-US" dirty="0" smtClean="0"/>
          </a:p>
          <a:p>
            <a:r>
              <a:rPr lang="en-US" dirty="0"/>
              <a:t>Responsible Disclosure</a:t>
            </a:r>
          </a:p>
          <a:p>
            <a:pPr lvl="1"/>
            <a:endParaRPr lang="en-US" dirty="0" smtClean="0"/>
          </a:p>
          <a:p>
            <a:pPr lvl="1"/>
            <a:endParaRPr lang="en-US" dirty="0"/>
          </a:p>
        </p:txBody>
      </p:sp>
      <p:pic>
        <p:nvPicPr>
          <p:cNvPr id="10" name="Content Placeholder 9" descr="bug_sleuth.jpg"/>
          <p:cNvPicPr>
            <a:picLocks noGrp="1" noChangeAspect="1"/>
          </p:cNvPicPr>
          <p:nvPr>
            <p:ph sz="half" idx="2"/>
          </p:nvPr>
        </p:nvPicPr>
        <p:blipFill>
          <a:blip r:embed="rId3">
            <a:extLst>
              <a:ext uri="{28A0092B-C50C-407E-A947-70E740481C1C}">
                <a14:useLocalDpi xmlns:a14="http://schemas.microsoft.com/office/drawing/2010/main" val="0"/>
              </a:ext>
            </a:extLst>
          </a:blip>
          <a:srcRect t="113" b="113"/>
          <a:stretch>
            <a:fillRect/>
          </a:stretch>
        </p:blipFill>
        <p:spPr>
          <a:ln>
            <a:solidFill>
              <a:schemeClr val="bg1"/>
            </a:solidFill>
          </a:ln>
        </p:spPr>
      </p:pic>
      <p:sp>
        <p:nvSpPr>
          <p:cNvPr id="5" name="Footer Placeholder 4"/>
          <p:cNvSpPr>
            <a:spLocks noGrp="1"/>
          </p:cNvSpPr>
          <p:nvPr>
            <p:ph type="ftr" sz="quarter" idx="11"/>
          </p:nvPr>
        </p:nvSpPr>
        <p:spPr>
          <a:xfrm>
            <a:off x="0" y="4899946"/>
            <a:ext cx="5562600" cy="146304"/>
          </a:xfrm>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Jonathan Leitschuh</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&lt;http://</a:t>
            </a:r>
            <a:r>
              <a:rPr lang="en-US" sz="1000" dirty="0" err="1"/>
              <a:t>blog.ericgoldman.org</a:t>
            </a:r>
            <a:r>
              <a:rPr lang="en-US" sz="1000" dirty="0"/>
              <a:t>/archives/shutterstock_123604057-1.jpg&gt;</a:t>
            </a:r>
            <a:endParaRPr lang="en-US" sz="1000" dirty="0">
              <a:solidFill>
                <a:schemeClr val="tx1"/>
              </a:solidFill>
            </a:endParaRPr>
          </a:p>
        </p:txBody>
      </p:sp>
    </p:spTree>
    <p:extLst>
      <p:ext uri="{BB962C8B-B14F-4D97-AF65-F5344CB8AC3E}">
        <p14:creationId xmlns:p14="http://schemas.microsoft.com/office/powerpoint/2010/main" val="1878048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Competitions</a:t>
            </a:r>
          </a:p>
        </p:txBody>
      </p:sp>
      <p:sp>
        <p:nvSpPr>
          <p:cNvPr id="3" name="Content Placeholder 2"/>
          <p:cNvSpPr>
            <a:spLocks noGrp="1"/>
          </p:cNvSpPr>
          <p:nvPr>
            <p:ph sz="half" idx="1"/>
          </p:nvPr>
        </p:nvSpPr>
        <p:spPr/>
        <p:txBody>
          <a:bodyPr/>
          <a:lstStyle/>
          <a:p>
            <a:r>
              <a:rPr lang="en-US" dirty="0" smtClean="0"/>
              <a:t>Pwn2Own 2015 Outcomes</a:t>
            </a:r>
          </a:p>
          <a:p>
            <a:pPr lvl="1"/>
            <a:r>
              <a:rPr lang="en-US" dirty="0"/>
              <a:t>Microsoft Windows: 5 </a:t>
            </a:r>
            <a:r>
              <a:rPr lang="en-US" dirty="0" smtClean="0"/>
              <a:t>bugs</a:t>
            </a:r>
          </a:p>
          <a:p>
            <a:pPr lvl="1"/>
            <a:r>
              <a:rPr lang="en-US" dirty="0"/>
              <a:t>Microsoft IE 11: 4 </a:t>
            </a:r>
            <a:r>
              <a:rPr lang="en-US" dirty="0" smtClean="0"/>
              <a:t>bugs</a:t>
            </a:r>
          </a:p>
          <a:p>
            <a:pPr lvl="1"/>
            <a:r>
              <a:rPr lang="en-US" dirty="0"/>
              <a:t>Mozilla Firefox: 3 </a:t>
            </a:r>
            <a:r>
              <a:rPr lang="en-US" dirty="0" smtClean="0"/>
              <a:t>bugs</a:t>
            </a:r>
          </a:p>
          <a:p>
            <a:pPr lvl="1"/>
            <a:r>
              <a:rPr lang="en-US" dirty="0"/>
              <a:t>Adobe Reader: 3 </a:t>
            </a:r>
            <a:r>
              <a:rPr lang="en-US" dirty="0" smtClean="0"/>
              <a:t>bugs</a:t>
            </a:r>
          </a:p>
          <a:p>
            <a:pPr lvl="1"/>
            <a:r>
              <a:rPr lang="en-US" dirty="0"/>
              <a:t>Adobe Flash: 3 </a:t>
            </a:r>
            <a:r>
              <a:rPr lang="en-US" dirty="0" smtClean="0"/>
              <a:t>bugs</a:t>
            </a:r>
          </a:p>
          <a:p>
            <a:pPr lvl="1"/>
            <a:r>
              <a:rPr lang="en-US" dirty="0"/>
              <a:t>Apple Safari: 2 bugs</a:t>
            </a:r>
          </a:p>
          <a:p>
            <a:pPr lvl="1"/>
            <a:r>
              <a:rPr lang="en-US" dirty="0"/>
              <a:t>Google Chrome: 1 </a:t>
            </a:r>
            <a:r>
              <a:rPr lang="en-US" dirty="0" smtClean="0"/>
              <a:t>bug</a:t>
            </a:r>
          </a:p>
          <a:p>
            <a:pPr lvl="1"/>
            <a:r>
              <a:rPr lang="en-US" dirty="0"/>
              <a:t>$442,500 paid out to researchers</a:t>
            </a:r>
          </a:p>
          <a:p>
            <a:endParaRPr lang="en-US" dirty="0"/>
          </a:p>
          <a:p>
            <a:endParaRPr lang="en-US" dirty="0" smtClean="0"/>
          </a:p>
        </p:txBody>
      </p:sp>
      <p:pic>
        <p:nvPicPr>
          <p:cNvPr id="9" name="Content Placeholder 8" descr="pwn2own.jpg"/>
          <p:cNvPicPr>
            <a:picLocks noGrp="1" noChangeAspect="1"/>
          </p:cNvPicPr>
          <p:nvPr>
            <p:ph sz="half" idx="2"/>
          </p:nvPr>
        </p:nvPicPr>
        <p:blipFill>
          <a:blip r:embed="rId3">
            <a:extLst>
              <a:ext uri="{28A0092B-C50C-407E-A947-70E740481C1C}">
                <a14:useLocalDpi xmlns:a14="http://schemas.microsoft.com/office/drawing/2010/main" val="0"/>
              </a:ext>
            </a:extLst>
          </a:blip>
          <a:srcRect l="20351" r="20351"/>
          <a:stretch>
            <a:fillRect/>
          </a:stretch>
        </p:blipFill>
        <p:spPr>
          <a:xfrm>
            <a:off x="4785360" y="1352551"/>
            <a:ext cx="3733800" cy="3352800"/>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Jonathan Leitschuh</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&lt;http://</a:t>
            </a:r>
            <a:r>
              <a:rPr lang="en-US" sz="1000" dirty="0" err="1"/>
              <a:t>www.gizmag.com</a:t>
            </a:r>
            <a:r>
              <a:rPr lang="en-US" sz="1000" dirty="0"/>
              <a:t>/pwn2own-browser-hack-success/14697/picture/113004/&gt;</a:t>
            </a:r>
            <a:endParaRPr lang="en-US" sz="1000" dirty="0">
              <a:solidFill>
                <a:schemeClr val="tx1"/>
              </a:solidFill>
            </a:endParaRPr>
          </a:p>
        </p:txBody>
      </p:sp>
    </p:spTree>
    <p:extLst>
      <p:ext uri="{BB962C8B-B14F-4D97-AF65-F5344CB8AC3E}">
        <p14:creationId xmlns:p14="http://schemas.microsoft.com/office/powerpoint/2010/main" val="7247249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Bug Bounty</a:t>
            </a:r>
          </a:p>
        </p:txBody>
      </p:sp>
      <p:sp>
        <p:nvSpPr>
          <p:cNvPr id="3" name="Content Placeholder 2"/>
          <p:cNvSpPr>
            <a:spLocks noGrp="1"/>
          </p:cNvSpPr>
          <p:nvPr>
            <p:ph sz="half" idx="1"/>
          </p:nvPr>
        </p:nvSpPr>
        <p:spPr>
          <a:xfrm>
            <a:off x="477352" y="1352551"/>
            <a:ext cx="4179085" cy="3352800"/>
          </a:xfrm>
        </p:spPr>
        <p:txBody>
          <a:bodyPr/>
          <a:lstStyle/>
          <a:p>
            <a:r>
              <a:rPr lang="en-US" dirty="0" smtClean="0"/>
              <a:t>Will reward you find and report bugs</a:t>
            </a:r>
          </a:p>
          <a:p>
            <a:pPr lvl="1"/>
            <a:r>
              <a:rPr lang="en-US" dirty="0" smtClean="0"/>
              <a:t>Cash Reward</a:t>
            </a:r>
          </a:p>
          <a:p>
            <a:pPr lvl="1"/>
            <a:r>
              <a:rPr lang="en-US" dirty="0" smtClean="0"/>
              <a:t>Swag</a:t>
            </a:r>
          </a:p>
          <a:p>
            <a:pPr lvl="1"/>
            <a:r>
              <a:rPr lang="en-US" dirty="0" smtClean="0"/>
              <a:t>Hall of Fame</a:t>
            </a:r>
            <a:endParaRPr lang="en-US" dirty="0"/>
          </a:p>
          <a:p>
            <a:r>
              <a:rPr lang="en-US" dirty="0" smtClean="0"/>
              <a:t>Facebook</a:t>
            </a:r>
          </a:p>
          <a:p>
            <a:pPr lvl="1"/>
            <a:r>
              <a:rPr lang="en-US" dirty="0" smtClean="0"/>
              <a:t>$3 Million rewarded since 2011</a:t>
            </a:r>
          </a:p>
          <a:p>
            <a:pPr lvl="1"/>
            <a:r>
              <a:rPr lang="en-US" dirty="0" smtClean="0"/>
              <a:t>Average reward is $1,788</a:t>
            </a:r>
          </a:p>
          <a:p>
            <a:r>
              <a:rPr lang="en-US" dirty="0" smtClean="0"/>
              <a:t>Bug Bounty Failure</a:t>
            </a:r>
          </a:p>
          <a:p>
            <a:pPr lvl="1"/>
            <a:r>
              <a:rPr lang="en-US" dirty="0"/>
              <a:t>Khalil </a:t>
            </a:r>
            <a:r>
              <a:rPr lang="en-US" dirty="0" err="1" smtClean="0"/>
              <a:t>Shreateh</a:t>
            </a:r>
            <a:r>
              <a:rPr lang="en-US" dirty="0" smtClean="0"/>
              <a:t> posts on </a:t>
            </a:r>
            <a:r>
              <a:rPr lang="en-US" dirty="0"/>
              <a:t>Mark </a:t>
            </a:r>
            <a:r>
              <a:rPr lang="en-US" dirty="0" err="1" smtClean="0"/>
              <a:t>Zuckerberg’s</a:t>
            </a:r>
            <a:r>
              <a:rPr lang="en-US" dirty="0" smtClean="0"/>
              <a:t> wall</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628942"/>
            <a:ext cx="3733800" cy="2241528"/>
          </a:xfrm>
          <a:ln>
            <a:solidFill>
              <a:schemeClr val="bg1"/>
            </a:solid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Jonathan Leitschuh</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&lt;http://www.360logica.com/blog/2014/05/bug-bounty-programs-a-big-security-</a:t>
            </a:r>
            <a:r>
              <a:rPr lang="en-US" sz="1000" dirty="0" err="1"/>
              <a:t>measure.html</a:t>
            </a:r>
            <a:r>
              <a:rPr lang="en-US" sz="1000" dirty="0"/>
              <a:t>&gt;</a:t>
            </a:r>
            <a:endParaRPr lang="en-US" sz="1000" dirty="0">
              <a:solidFill>
                <a:schemeClr val="tx1"/>
              </a:solidFill>
            </a:endParaRPr>
          </a:p>
        </p:txBody>
      </p:sp>
    </p:spTree>
    <p:extLst>
      <p:ext uri="{BB962C8B-B14F-4D97-AF65-F5344CB8AC3E}">
        <p14:creationId xmlns:p14="http://schemas.microsoft.com/office/powerpoint/2010/main" val="10195043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Responsible Disclosure</a:t>
            </a:r>
          </a:p>
        </p:txBody>
      </p:sp>
      <p:sp>
        <p:nvSpPr>
          <p:cNvPr id="3" name="Content Placeholder 2"/>
          <p:cNvSpPr>
            <a:spLocks noGrp="1"/>
          </p:cNvSpPr>
          <p:nvPr>
            <p:ph sz="half" idx="1"/>
          </p:nvPr>
        </p:nvSpPr>
        <p:spPr>
          <a:xfrm>
            <a:off x="405300" y="1344912"/>
            <a:ext cx="3798141" cy="3352800"/>
          </a:xfrm>
        </p:spPr>
        <p:txBody>
          <a:bodyPr>
            <a:normAutofit lnSpcReduction="10000"/>
          </a:bodyPr>
          <a:lstStyle/>
          <a:p>
            <a:r>
              <a:rPr lang="en-US" dirty="0" smtClean="0"/>
              <a:t>Normally:</a:t>
            </a:r>
          </a:p>
          <a:p>
            <a:pPr lvl="1"/>
            <a:r>
              <a:rPr lang="en-US" dirty="0" smtClean="0"/>
              <a:t>Find bug/security flaw</a:t>
            </a:r>
          </a:p>
          <a:p>
            <a:pPr lvl="1"/>
            <a:r>
              <a:rPr lang="en-US" dirty="0" smtClean="0"/>
              <a:t>Inform company</a:t>
            </a:r>
          </a:p>
          <a:p>
            <a:pPr lvl="1"/>
            <a:r>
              <a:rPr lang="en-US" dirty="0" smtClean="0"/>
              <a:t>Wait for confirmation of fix (~90 days)</a:t>
            </a:r>
          </a:p>
          <a:p>
            <a:pPr lvl="1"/>
            <a:r>
              <a:rPr lang="en-US" dirty="0" smtClean="0"/>
              <a:t>Publish</a:t>
            </a:r>
          </a:p>
          <a:p>
            <a:r>
              <a:rPr lang="en-US" dirty="0" smtClean="0"/>
              <a:t>Failures:</a:t>
            </a:r>
          </a:p>
          <a:p>
            <a:pPr lvl="1"/>
            <a:r>
              <a:rPr lang="en-US" dirty="0" err="1" smtClean="0"/>
              <a:t>Moonpig</a:t>
            </a:r>
            <a:r>
              <a:rPr lang="en-US" dirty="0" smtClean="0"/>
              <a:t> (Aug 18</a:t>
            </a:r>
            <a:r>
              <a:rPr lang="en-US" baseline="30000" dirty="0" smtClean="0"/>
              <a:t>th</a:t>
            </a:r>
            <a:r>
              <a:rPr lang="en-US" dirty="0" smtClean="0"/>
              <a:t> 2013 - Jan 5</a:t>
            </a:r>
            <a:r>
              <a:rPr lang="en-US" baseline="30000" dirty="0" smtClean="0"/>
              <a:t>th</a:t>
            </a:r>
            <a:r>
              <a:rPr lang="en-US" dirty="0" smtClean="0"/>
              <a:t> 2015)</a:t>
            </a:r>
          </a:p>
          <a:p>
            <a:pPr lvl="2"/>
            <a:r>
              <a:rPr lang="en-US" dirty="0" smtClean="0"/>
              <a:t>3,000,000 Customer Details Exposed</a:t>
            </a:r>
          </a:p>
          <a:p>
            <a:pPr lvl="1"/>
            <a:r>
              <a:rPr lang="en-US" dirty="0" smtClean="0"/>
              <a:t>Asus (June 6, 2013 - June 22, 2013)</a:t>
            </a:r>
          </a:p>
          <a:p>
            <a:pPr lvl="2"/>
            <a:r>
              <a:rPr lang="en-US" dirty="0"/>
              <a:t>Remote access to all storage devices connected</a:t>
            </a:r>
            <a:endParaRPr lang="en-US" dirty="0" smtClean="0"/>
          </a:p>
          <a:p>
            <a:pPr lvl="2"/>
            <a:r>
              <a:rPr lang="en-US" dirty="0" smtClean="0"/>
              <a:t>No fix 8 months after disclosure</a:t>
            </a:r>
          </a:p>
          <a:p>
            <a:pPr lvl="2"/>
            <a:endParaRPr lang="en-US" dirty="0" smtClean="0"/>
          </a:p>
          <a:p>
            <a:pPr lvl="2"/>
            <a:endParaRPr lang="en-US" dirty="0" smtClean="0"/>
          </a:p>
          <a:p>
            <a:pPr lvl="2"/>
            <a:endParaRPr lang="en-US" dirty="0" smtClean="0"/>
          </a:p>
          <a:p>
            <a:pPr lvl="1"/>
            <a:endParaRPr lang="en-US" dirty="0"/>
          </a:p>
          <a:p>
            <a:endParaRPr lang="en-US" dirty="0" smtClean="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97812" y="1352551"/>
            <a:ext cx="4728984" cy="2785259"/>
          </a:xfrm>
          <a:ln>
            <a:no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Jonathan Leitschuh</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&lt;http://</a:t>
            </a:r>
            <a:r>
              <a:rPr lang="en-US" sz="1000" dirty="0" err="1"/>
              <a:t>arstechnica.com</a:t>
            </a:r>
            <a:r>
              <a:rPr lang="en-US" sz="1000" dirty="0"/>
              <a:t>/security/2014/02/dear-asus-router-user-youve-been-pwned-thanks-to-easily-exploited-flaw/&gt;</a:t>
            </a:r>
            <a:endParaRPr lang="en-US" sz="1000" dirty="0">
              <a:solidFill>
                <a:schemeClr val="tx1"/>
              </a:solidFill>
            </a:endParaRPr>
          </a:p>
        </p:txBody>
      </p:sp>
    </p:spTree>
    <p:extLst>
      <p:ext uri="{BB962C8B-B14F-4D97-AF65-F5344CB8AC3E}">
        <p14:creationId xmlns:p14="http://schemas.microsoft.com/office/powerpoint/2010/main" val="2055884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p>
        </p:txBody>
      </p:sp>
      <p:sp>
        <p:nvSpPr>
          <p:cNvPr id="3" name="Content Placeholder 2"/>
          <p:cNvSpPr>
            <a:spLocks noGrp="1"/>
          </p:cNvSpPr>
          <p:nvPr>
            <p:ph sz="half" idx="1"/>
          </p:nvPr>
        </p:nvSpPr>
        <p:spPr/>
        <p:txBody>
          <a:bodyPr/>
          <a:lstStyle/>
          <a:p>
            <a:r>
              <a:rPr lang="en-US" dirty="0" smtClean="0"/>
              <a:t>Programmer</a:t>
            </a:r>
            <a:endParaRPr lang="en-US" dirty="0"/>
          </a:p>
          <a:p>
            <a:pPr lvl="1"/>
            <a:r>
              <a:rPr lang="en-US" dirty="0" smtClean="0"/>
              <a:t>Code like you are being attacked</a:t>
            </a:r>
            <a:endParaRPr lang="en-US" dirty="0"/>
          </a:p>
          <a:p>
            <a:pPr lvl="1"/>
            <a:r>
              <a:rPr lang="en-US" dirty="0" smtClean="0"/>
              <a:t>Never trust user input</a:t>
            </a:r>
          </a:p>
          <a:p>
            <a:r>
              <a:rPr lang="en-US" dirty="0" smtClean="0"/>
              <a:t>Corporate</a:t>
            </a:r>
          </a:p>
          <a:p>
            <a:pPr lvl="1"/>
            <a:r>
              <a:rPr lang="en-US" dirty="0" smtClean="0"/>
              <a:t>Allow for responsible disclosure</a:t>
            </a:r>
          </a:p>
          <a:p>
            <a:pPr lvl="2"/>
            <a:r>
              <a:rPr lang="en-US" dirty="0" smtClean="0"/>
              <a:t>Fix problems promptly</a:t>
            </a:r>
          </a:p>
          <a:p>
            <a:pPr lvl="1"/>
            <a:r>
              <a:rPr lang="en-US" dirty="0" smtClean="0"/>
              <a:t>Challenge people to break your code</a:t>
            </a:r>
          </a:p>
          <a:p>
            <a:pPr lvl="2"/>
            <a:r>
              <a:rPr lang="en-US" dirty="0" smtClean="0"/>
              <a:t>Reward them for their research</a:t>
            </a:r>
          </a:p>
          <a:p>
            <a:r>
              <a:rPr lang="en-US" dirty="0" smtClean="0"/>
              <a:t>Importance</a:t>
            </a:r>
          </a:p>
          <a:p>
            <a:pPr lvl="1"/>
            <a:r>
              <a:rPr lang="en-US" dirty="0" smtClean="0"/>
              <a:t>Encourages disclosure instead of exploitation</a:t>
            </a:r>
            <a:endParaRPr lang="en-US" dirty="0"/>
          </a:p>
          <a:p>
            <a:endParaRPr lang="en-US" dirty="0"/>
          </a:p>
          <a:p>
            <a:endParaRPr lang="en-US" dirty="0" smtClean="0"/>
          </a:p>
        </p:txBody>
      </p:sp>
      <p:pic>
        <p:nvPicPr>
          <p:cNvPr id="9" name="Content Placeholder 8" descr="Three-Hats.jpg"/>
          <p:cNvPicPr>
            <a:picLocks noGrp="1" noChangeAspect="1"/>
          </p:cNvPicPr>
          <p:nvPr>
            <p:ph sz="half" idx="2"/>
          </p:nvPr>
        </p:nvPicPr>
        <p:blipFill>
          <a:blip r:embed="rId3">
            <a:extLst>
              <a:ext uri="{28A0092B-C50C-407E-A947-70E740481C1C}">
                <a14:useLocalDpi xmlns:a14="http://schemas.microsoft.com/office/drawing/2010/main" val="0"/>
              </a:ext>
            </a:extLst>
          </a:blip>
          <a:srcRect t="-49898" b="-49898"/>
          <a:stretch>
            <a:fillRect/>
          </a:stretch>
        </p:blipFill>
        <p:spPr>
          <a:xfrm>
            <a:off x="4724400" y="680114"/>
            <a:ext cx="3733800" cy="3352800"/>
          </a:xfrm>
          <a:ln>
            <a:noFill/>
          </a:ln>
        </p:spPr>
      </p:pic>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latin typeface="+mj-lt"/>
              </a:rPr>
              <a:t>Jonathan Leitschuh</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&lt;http://</a:t>
            </a:r>
            <a:r>
              <a:rPr lang="en-US" sz="1000" dirty="0" err="1"/>
              <a:t>codemink.com</a:t>
            </a:r>
            <a:r>
              <a:rPr lang="en-US" sz="1000" dirty="0"/>
              <a:t>/</a:t>
            </a:r>
            <a:r>
              <a:rPr lang="en-US" sz="1000" dirty="0" err="1"/>
              <a:t>wp</a:t>
            </a:r>
            <a:r>
              <a:rPr lang="en-US" sz="1000" dirty="0"/>
              <a:t>-content/uploads/2013/05/Three-</a:t>
            </a:r>
            <a:r>
              <a:rPr lang="en-US" sz="1000" dirty="0" err="1"/>
              <a:t>Hats.jpg</a:t>
            </a:r>
            <a:r>
              <a:rPr lang="en-US" sz="1000" dirty="0"/>
              <a:t>&gt;</a:t>
            </a:r>
            <a:endParaRPr lang="en-US" sz="1000" dirty="0">
              <a:solidFill>
                <a:schemeClr val="tx1"/>
              </a:solidFill>
            </a:endParaRPr>
          </a:p>
        </p:txBody>
      </p:sp>
    </p:spTree>
    <p:extLst>
      <p:ext uri="{BB962C8B-B14F-4D97-AF65-F5344CB8AC3E}">
        <p14:creationId xmlns:p14="http://schemas.microsoft.com/office/powerpoint/2010/main" val="252612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lnSpc>
                <a:spcPct val="70000"/>
              </a:lnSpc>
              <a:buNone/>
            </a:pPr>
            <a:r>
              <a:rPr lang="en-US" sz="1000" dirty="0" smtClean="0"/>
              <a:t>[1] </a:t>
            </a:r>
            <a:r>
              <a:rPr lang="en-US" sz="1000" dirty="0"/>
              <a:t>&lt;http://</a:t>
            </a:r>
            <a:r>
              <a:rPr lang="en-US" sz="1000" dirty="0" err="1"/>
              <a:t>www.eweek.com</a:t>
            </a:r>
            <a:r>
              <a:rPr lang="en-US" sz="1000" dirty="0"/>
              <a:t>/security/what-security-researchers-need-to-know-about-the-</a:t>
            </a:r>
            <a:r>
              <a:rPr lang="en-US" sz="1000" dirty="0" smtClean="0"/>
              <a:t>law&gt;</a:t>
            </a:r>
          </a:p>
          <a:p>
            <a:pPr marL="0" indent="0">
              <a:lnSpc>
                <a:spcPct val="70000"/>
              </a:lnSpc>
              <a:buNone/>
            </a:pPr>
            <a:r>
              <a:rPr lang="en-US" sz="1000" dirty="0" smtClean="0"/>
              <a:t>[2] </a:t>
            </a:r>
            <a:r>
              <a:rPr lang="en-US" sz="1000" dirty="0"/>
              <a:t>&lt;https://</a:t>
            </a:r>
            <a:r>
              <a:rPr lang="en-US" sz="1000" dirty="0" err="1"/>
              <a:t>threatpost.com</a:t>
            </a:r>
            <a:r>
              <a:rPr lang="en-US" sz="1000" dirty="0"/>
              <a:t>/all-major-browsers-fall-at-pwn2own-day-2/</a:t>
            </a:r>
            <a:r>
              <a:rPr lang="en-US" sz="1000" dirty="0" smtClean="0"/>
              <a:t>111731&gt;</a:t>
            </a:r>
          </a:p>
          <a:p>
            <a:pPr marL="0" indent="0">
              <a:lnSpc>
                <a:spcPct val="70000"/>
              </a:lnSpc>
              <a:buNone/>
            </a:pPr>
            <a:r>
              <a:rPr lang="en-US" sz="1000" dirty="0" smtClean="0"/>
              <a:t>[3] </a:t>
            </a:r>
            <a:r>
              <a:rPr lang="en-US" sz="1000" dirty="0"/>
              <a:t>&lt;http://</a:t>
            </a:r>
            <a:r>
              <a:rPr lang="en-US" sz="1000" dirty="0" err="1"/>
              <a:t>www.infosecurity-magazine.com</a:t>
            </a:r>
            <a:r>
              <a:rPr lang="en-US" sz="1000" dirty="0"/>
              <a:t>/news/pwn2own-sees-all-major-browsers</a:t>
            </a:r>
            <a:r>
              <a:rPr lang="en-US" sz="1000" dirty="0" smtClean="0"/>
              <a:t>/&gt;</a:t>
            </a:r>
          </a:p>
          <a:p>
            <a:pPr marL="0" indent="0">
              <a:lnSpc>
                <a:spcPct val="70000"/>
              </a:lnSpc>
              <a:buNone/>
            </a:pPr>
            <a:r>
              <a:rPr lang="en-US" sz="1000" dirty="0" smtClean="0"/>
              <a:t>[4] </a:t>
            </a:r>
            <a:r>
              <a:rPr lang="en-US" sz="1000" dirty="0"/>
              <a:t>&lt;https://</a:t>
            </a:r>
            <a:r>
              <a:rPr lang="en-US" sz="1000" dirty="0" err="1"/>
              <a:t>bugcrowd.com</a:t>
            </a:r>
            <a:r>
              <a:rPr lang="en-US" sz="1000" dirty="0"/>
              <a:t>/list-of-bug-bounty-</a:t>
            </a:r>
            <a:r>
              <a:rPr lang="en-US" sz="1000" dirty="0" smtClean="0"/>
              <a:t>programs&gt;</a:t>
            </a:r>
          </a:p>
          <a:p>
            <a:pPr marL="0" indent="0">
              <a:lnSpc>
                <a:spcPct val="70000"/>
              </a:lnSpc>
              <a:buNone/>
            </a:pPr>
            <a:r>
              <a:rPr lang="en-US" sz="1000" dirty="0" smtClean="0"/>
              <a:t>[5] &lt;https</a:t>
            </a:r>
            <a:r>
              <a:rPr lang="en-US" sz="1000" dirty="0"/>
              <a:t>://</a:t>
            </a:r>
            <a:r>
              <a:rPr lang="en-US" sz="1000" dirty="0" err="1"/>
              <a:t>www.facebook.com</a:t>
            </a:r>
            <a:r>
              <a:rPr lang="en-US" sz="1000" dirty="0"/>
              <a:t>/</a:t>
            </a:r>
            <a:r>
              <a:rPr lang="en-US" sz="1000" dirty="0" err="1" smtClean="0"/>
              <a:t>BugBounty</a:t>
            </a:r>
            <a:r>
              <a:rPr lang="en-US" sz="1000" dirty="0" smtClean="0"/>
              <a:t>&gt;</a:t>
            </a:r>
          </a:p>
          <a:p>
            <a:pPr marL="0" indent="0">
              <a:lnSpc>
                <a:spcPct val="70000"/>
              </a:lnSpc>
              <a:buNone/>
            </a:pPr>
            <a:r>
              <a:rPr lang="en-US" sz="1000" dirty="0" smtClean="0"/>
              <a:t>[6] &lt;</a:t>
            </a:r>
            <a:r>
              <a:rPr lang="en-US" sz="1000" dirty="0"/>
              <a:t>https://</a:t>
            </a:r>
            <a:r>
              <a:rPr lang="en-US" sz="1000" dirty="0" err="1"/>
              <a:t>grahamcluley.com</a:t>
            </a:r>
            <a:r>
              <a:rPr lang="en-US" sz="1000" dirty="0"/>
              <a:t>/2013/08/mark-zuckerberg-facebook-account-hacked-by-peeved-security-researcher/</a:t>
            </a:r>
            <a:r>
              <a:rPr lang="en-US" sz="1000" dirty="0" smtClean="0"/>
              <a:t>&gt;</a:t>
            </a:r>
          </a:p>
          <a:p>
            <a:pPr marL="0" indent="0">
              <a:lnSpc>
                <a:spcPct val="70000"/>
              </a:lnSpc>
              <a:buNone/>
            </a:pPr>
            <a:r>
              <a:rPr lang="en-US" sz="1000" dirty="0" smtClean="0"/>
              <a:t>[7] &lt;</a:t>
            </a:r>
            <a:r>
              <a:rPr lang="en-US" sz="1000" dirty="0"/>
              <a:t>http://</a:t>
            </a:r>
            <a:r>
              <a:rPr lang="en-US" sz="1000" dirty="0" err="1"/>
              <a:t>www.gofundme.com</a:t>
            </a:r>
            <a:r>
              <a:rPr lang="en-US" sz="1000" dirty="0"/>
              <a:t>/</a:t>
            </a:r>
            <a:r>
              <a:rPr lang="en-US" sz="1000" dirty="0" smtClean="0"/>
              <a:t>3znhj&gt;</a:t>
            </a:r>
          </a:p>
          <a:p>
            <a:pPr marL="0" indent="0">
              <a:lnSpc>
                <a:spcPct val="70000"/>
              </a:lnSpc>
              <a:buNone/>
            </a:pPr>
            <a:r>
              <a:rPr lang="en-US" sz="1000" dirty="0" smtClean="0"/>
              <a:t>[8] &lt;https</a:t>
            </a:r>
            <a:r>
              <a:rPr lang="en-US" sz="1000" dirty="0"/>
              <a:t>://</a:t>
            </a:r>
            <a:r>
              <a:rPr lang="en-US" sz="1000" dirty="0" err="1"/>
              <a:t>www.youtube.com</a:t>
            </a:r>
            <a:r>
              <a:rPr lang="en-US" sz="1000" dirty="0"/>
              <a:t>/</a:t>
            </a:r>
            <a:r>
              <a:rPr lang="en-US" sz="1000" dirty="0" err="1"/>
              <a:t>watch?v</a:t>
            </a:r>
            <a:r>
              <a:rPr lang="en-US" sz="1000" dirty="0"/>
              <a:t>=</a:t>
            </a:r>
            <a:r>
              <a:rPr lang="en-US" sz="1000" dirty="0" smtClean="0"/>
              <a:t>CgJudU_jlZ8&gt;</a:t>
            </a:r>
          </a:p>
          <a:p>
            <a:pPr marL="0" indent="0">
              <a:lnSpc>
                <a:spcPct val="70000"/>
              </a:lnSpc>
              <a:buNone/>
            </a:pPr>
            <a:r>
              <a:rPr lang="en-US" sz="1000" dirty="0" smtClean="0"/>
              <a:t>[9] &lt;http</a:t>
            </a:r>
            <a:r>
              <a:rPr lang="en-US" sz="1000" dirty="0"/>
              <a:t>://www.ifc0nfig.com/</a:t>
            </a:r>
            <a:r>
              <a:rPr lang="en-US" sz="1000" dirty="0" err="1"/>
              <a:t>moonpig</a:t>
            </a:r>
            <a:r>
              <a:rPr lang="en-US" sz="1000" dirty="0"/>
              <a:t>-vulnerability</a:t>
            </a:r>
            <a:r>
              <a:rPr lang="en-US" sz="1000" dirty="0" smtClean="0"/>
              <a:t>/&gt;</a:t>
            </a:r>
          </a:p>
          <a:p>
            <a:pPr marL="0" indent="0">
              <a:lnSpc>
                <a:spcPct val="70000"/>
              </a:lnSpc>
              <a:buNone/>
            </a:pPr>
            <a:r>
              <a:rPr lang="en-US" sz="1000" dirty="0" smtClean="0"/>
              <a:t>[10] &lt;http</a:t>
            </a:r>
            <a:r>
              <a:rPr lang="en-US" sz="1000" dirty="0"/>
              <a:t>://</a:t>
            </a:r>
            <a:r>
              <a:rPr lang="en-US" sz="1000" dirty="0" err="1"/>
              <a:t>www.ted.com</a:t>
            </a:r>
            <a:r>
              <a:rPr lang="en-US" sz="1000" dirty="0"/>
              <a:t>/talks/keren_elazari_hackers_the_internet_s_immune_system#t-</a:t>
            </a:r>
            <a:r>
              <a:rPr lang="en-US" sz="1000" dirty="0" smtClean="0"/>
              <a:t>248668&gt;</a:t>
            </a:r>
            <a:endParaRPr lang="en-US" sz="1000" dirty="0"/>
          </a:p>
          <a:p>
            <a:pPr marL="0" indent="0">
              <a:lnSpc>
                <a:spcPct val="70000"/>
              </a:lnSpc>
              <a:buNone/>
            </a:pPr>
            <a:r>
              <a:rPr lang="en-US" sz="1000" dirty="0" smtClean="0"/>
              <a:t>[11] &lt;http</a:t>
            </a:r>
            <a:r>
              <a:rPr lang="en-US" sz="1000" dirty="0"/>
              <a:t>://</a:t>
            </a:r>
            <a:r>
              <a:rPr lang="en-US" sz="1000" dirty="0" err="1"/>
              <a:t>arstechnica.com</a:t>
            </a:r>
            <a:r>
              <a:rPr lang="en-US" sz="1000" dirty="0"/>
              <a:t>/security/2014/02/dear-asus-router-user-youve-been-pwned-thanks-to-easily-exploited-flaw</a:t>
            </a:r>
            <a:r>
              <a:rPr lang="en-US" sz="1000" dirty="0" smtClean="0"/>
              <a:t>/&gt;</a:t>
            </a:r>
          </a:p>
          <a:p>
            <a:pPr marL="0" indent="0">
              <a:lnSpc>
                <a:spcPct val="70000"/>
              </a:lnSpc>
              <a:buNone/>
            </a:pPr>
            <a:r>
              <a:rPr lang="en-US" sz="1000" dirty="0" smtClean="0"/>
              <a:t>[12] &lt;http</a:t>
            </a:r>
            <a:r>
              <a:rPr lang="en-US" sz="1000" dirty="0"/>
              <a:t>://</a:t>
            </a:r>
            <a:r>
              <a:rPr lang="en-US" sz="1000" dirty="0" err="1"/>
              <a:t>nullfluid.com</a:t>
            </a:r>
            <a:r>
              <a:rPr lang="en-US" sz="1000" dirty="0"/>
              <a:t>/</a:t>
            </a:r>
            <a:r>
              <a:rPr lang="en-US" sz="1000" dirty="0" err="1" smtClean="0"/>
              <a:t>asusgate.txt</a:t>
            </a:r>
            <a:r>
              <a:rPr lang="en-US" sz="1000" dirty="0" smtClean="0"/>
              <a:t>&gt;</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Jonathan Leitschuh</a:t>
            </a:r>
          </a:p>
        </p:txBody>
      </p:sp>
    </p:spTree>
    <p:extLst>
      <p:ext uri="{BB962C8B-B14F-4D97-AF65-F5344CB8AC3E}">
        <p14:creationId xmlns:p14="http://schemas.microsoft.com/office/powerpoint/2010/main" val="1433168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 and the stock market</a:t>
            </a:r>
            <a:endParaRPr lang="en-US" dirty="0"/>
          </a:p>
        </p:txBody>
      </p:sp>
      <p:sp>
        <p:nvSpPr>
          <p:cNvPr id="3" name="Content Placeholder 2"/>
          <p:cNvSpPr>
            <a:spLocks noGrp="1"/>
          </p:cNvSpPr>
          <p:nvPr>
            <p:ph sz="half" idx="1"/>
          </p:nvPr>
        </p:nvSpPr>
        <p:spPr/>
        <p:txBody>
          <a:bodyPr/>
          <a:lstStyle/>
          <a:p>
            <a:r>
              <a:rPr lang="en-US" dirty="0" smtClean="0"/>
              <a:t>Outline</a:t>
            </a:r>
          </a:p>
          <a:p>
            <a:pPr lvl="1"/>
            <a:r>
              <a:rPr lang="en-US" dirty="0" smtClean="0"/>
              <a:t>What software is used to simulate the stock market?</a:t>
            </a:r>
          </a:p>
          <a:p>
            <a:pPr lvl="1"/>
            <a:r>
              <a:rPr lang="en-US" dirty="0" smtClean="0"/>
              <a:t>What are the educational value of these simulations?</a:t>
            </a:r>
          </a:p>
          <a:p>
            <a:pPr lvl="1"/>
            <a:r>
              <a:rPr lang="en-US" dirty="0" smtClean="0"/>
              <a:t>Important factors for a successful simulation</a:t>
            </a:r>
          </a:p>
          <a:p>
            <a:pPr lvl="1"/>
            <a:r>
              <a:rPr lang="en-US" dirty="0" smtClean="0"/>
              <a:t>Conclusion</a:t>
            </a:r>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&lt;http://wallstreetgraphics.com/wp-content/uploads/2012/03/FinancialBloggerFreeImage_10.jpg&gt;</a:t>
            </a:r>
            <a:endParaRPr lang="en-US" sz="1200" dirty="0">
              <a:solidFill>
                <a:schemeClr val="tx1"/>
              </a:solidFill>
            </a:endParaRPr>
          </a:p>
        </p:txBody>
      </p:sp>
      <p:pic>
        <p:nvPicPr>
          <p:cNvPr id="1026" name="Picture 2" descr="http://wallstreetgraphics.com/wp-content/uploads/2012/03/FinancialBloggerFreeImage_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626108"/>
            <a:ext cx="3733800" cy="280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16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market Simulation Programs</a:t>
            </a:r>
            <a:endParaRPr lang="en-US" dirty="0"/>
          </a:p>
        </p:txBody>
      </p:sp>
      <p:sp>
        <p:nvSpPr>
          <p:cNvPr id="3" name="Content Placeholder 2"/>
          <p:cNvSpPr>
            <a:spLocks noGrp="1"/>
          </p:cNvSpPr>
          <p:nvPr>
            <p:ph sz="half" idx="1"/>
          </p:nvPr>
        </p:nvSpPr>
        <p:spPr/>
        <p:txBody>
          <a:bodyPr/>
          <a:lstStyle/>
          <a:p>
            <a:r>
              <a:rPr lang="en-US" dirty="0" smtClean="0"/>
              <a:t>Investopedia</a:t>
            </a:r>
          </a:p>
          <a:p>
            <a:pPr lvl="1"/>
            <a:r>
              <a:rPr lang="en-US" dirty="0" smtClean="0"/>
              <a:t>Financial education</a:t>
            </a:r>
          </a:p>
          <a:p>
            <a:pPr lvl="1"/>
            <a:r>
              <a:rPr lang="en-US" dirty="0" smtClean="0"/>
              <a:t>Stock simulator</a:t>
            </a:r>
          </a:p>
          <a:p>
            <a:pPr lvl="1"/>
            <a:r>
              <a:rPr lang="en-US" dirty="0" err="1" smtClean="0"/>
              <a:t>FXtrader</a:t>
            </a:r>
            <a:r>
              <a:rPr lang="en-US" dirty="0" smtClean="0"/>
              <a:t> </a:t>
            </a:r>
          </a:p>
          <a:p>
            <a:r>
              <a:rPr lang="en-US" dirty="0" smtClean="0"/>
              <a:t>Wall Street Survivor</a:t>
            </a:r>
          </a:p>
          <a:p>
            <a:pPr lvl="1"/>
            <a:r>
              <a:rPr lang="en-US" dirty="0" smtClean="0"/>
              <a:t>Finance courses</a:t>
            </a:r>
          </a:p>
          <a:p>
            <a:r>
              <a:rPr lang="en-US" dirty="0" smtClean="0"/>
              <a:t>Smart Stock</a:t>
            </a:r>
          </a:p>
          <a:p>
            <a:r>
              <a:rPr lang="en-US" dirty="0" smtClean="0"/>
              <a:t>MarketWatch</a:t>
            </a:r>
          </a:p>
          <a:p>
            <a:r>
              <a:rPr lang="en-US" dirty="0" smtClean="0"/>
              <a:t>Investfly</a:t>
            </a:r>
            <a:endParaRPr lang="en-US" dirty="0"/>
          </a:p>
          <a:p>
            <a:pPr marL="205768" lvl="1" indent="0">
              <a:buNone/>
            </a:pPr>
            <a:endParaRPr lang="en-US" dirty="0" smtClean="0"/>
          </a:p>
          <a:p>
            <a:endParaRPr lang="en-US" dirty="0" smtClean="0"/>
          </a:p>
          <a:p>
            <a:pPr lvl="1"/>
            <a:endParaRPr lang="en-US" dirty="0" smtClean="0"/>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&lt;http://blogs-images.forbes.com/steveolenski/files/2014/12/stock-market-down.png&gt;</a:t>
            </a:r>
            <a:endParaRPr lang="en-US" sz="1200" dirty="0">
              <a:solidFill>
                <a:schemeClr val="tx1"/>
              </a:solidFill>
            </a:endParaRPr>
          </a:p>
        </p:txBody>
      </p:sp>
      <p:pic>
        <p:nvPicPr>
          <p:cNvPr id="3074" name="Picture 2" descr="http://blogs-images.forbes.com/steveolenski/files/2014/12/stock-market-down.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4754" y="1939195"/>
            <a:ext cx="3353091" cy="2179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594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market Simulation Programs cont.</a:t>
            </a:r>
            <a:endParaRPr lang="en-US" dirty="0"/>
          </a:p>
        </p:txBody>
      </p:sp>
      <p:sp>
        <p:nvSpPr>
          <p:cNvPr id="3" name="Content Placeholder 2"/>
          <p:cNvSpPr>
            <a:spLocks noGrp="1"/>
          </p:cNvSpPr>
          <p:nvPr>
            <p:ph sz="half" idx="1"/>
          </p:nvPr>
        </p:nvSpPr>
        <p:spPr/>
        <p:txBody>
          <a:bodyPr/>
          <a:lstStyle/>
          <a:p>
            <a:r>
              <a:rPr lang="en-US" dirty="0" smtClean="0"/>
              <a:t>Investopedia [2]</a:t>
            </a:r>
          </a:p>
          <a:p>
            <a:pPr lvl="1"/>
            <a:r>
              <a:rPr lang="en-US" dirty="0" smtClean="0"/>
              <a:t>Free signup</a:t>
            </a:r>
          </a:p>
          <a:p>
            <a:pPr lvl="1"/>
            <a:r>
              <a:rPr lang="en-US" dirty="0" smtClean="0"/>
              <a:t>Finance dictionary</a:t>
            </a:r>
          </a:p>
          <a:p>
            <a:pPr lvl="1"/>
            <a:r>
              <a:rPr lang="en-US" dirty="0" smtClean="0"/>
              <a:t>Tutorial/Videos</a:t>
            </a:r>
          </a:p>
          <a:p>
            <a:pPr lvl="1"/>
            <a:r>
              <a:rPr lang="en-US" dirty="0" smtClean="0"/>
              <a:t>Exam Prep</a:t>
            </a:r>
          </a:p>
          <a:p>
            <a:pPr lvl="1"/>
            <a:r>
              <a:rPr lang="en-US" dirty="0" smtClean="0"/>
              <a:t>Articles</a:t>
            </a:r>
          </a:p>
          <a:p>
            <a:pPr lvl="1"/>
            <a:r>
              <a:rPr lang="en-US" dirty="0" smtClean="0"/>
              <a:t>Strategies</a:t>
            </a:r>
          </a:p>
          <a:p>
            <a:pPr marL="205768" lvl="1" indent="0">
              <a:buNone/>
            </a:pPr>
            <a:endParaRPr lang="en-US" dirty="0" smtClean="0"/>
          </a:p>
          <a:p>
            <a:endParaRPr lang="en-US" dirty="0" smtClean="0"/>
          </a:p>
          <a:p>
            <a:pPr lvl="1"/>
            <a:endParaRPr lang="en-US" dirty="0" smtClean="0"/>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&lt;http://wire.kapitall.com/wp-content/image-import/INVESTOPEDIA-LOGO-UPDATED-300x86.png&gt;</a:t>
            </a:r>
            <a:endParaRPr lang="en-US" sz="1200" dirty="0">
              <a:solidFill>
                <a:schemeClr val="tx1"/>
              </a:solidFill>
            </a:endParaRPr>
          </a:p>
        </p:txBody>
      </p:sp>
      <p:pic>
        <p:nvPicPr>
          <p:cNvPr id="2052" name="Picture 4" descr="http://wire.kapitall.com/wp-content/image-import/INVESTOPEDIA-LOGO-UPDATED-300x86.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62550" y="2071006"/>
            <a:ext cx="28575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644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value</a:t>
            </a:r>
            <a:endParaRPr lang="en-US" dirty="0"/>
          </a:p>
        </p:txBody>
      </p:sp>
      <p:sp>
        <p:nvSpPr>
          <p:cNvPr id="3" name="Content Placeholder 2"/>
          <p:cNvSpPr>
            <a:spLocks noGrp="1"/>
          </p:cNvSpPr>
          <p:nvPr>
            <p:ph sz="half" idx="1"/>
          </p:nvPr>
        </p:nvSpPr>
        <p:spPr/>
        <p:txBody>
          <a:bodyPr/>
          <a:lstStyle/>
          <a:p>
            <a:pPr marL="205768" lvl="1" indent="0">
              <a:buNone/>
            </a:pPr>
            <a:endParaRPr lang="en-US" dirty="0" smtClean="0"/>
          </a:p>
          <a:p>
            <a:r>
              <a:rPr lang="en-US" dirty="0" smtClean="0"/>
              <a:t>Trade stocks</a:t>
            </a:r>
          </a:p>
          <a:p>
            <a:pPr lvl="1"/>
            <a:r>
              <a:rPr lang="en-US" dirty="0" smtClean="0"/>
              <a:t>No financial risk</a:t>
            </a:r>
          </a:p>
          <a:p>
            <a:r>
              <a:rPr lang="en-US" dirty="0" smtClean="0"/>
              <a:t>Follow current events [1]</a:t>
            </a:r>
          </a:p>
          <a:p>
            <a:r>
              <a:rPr lang="en-US" dirty="0" smtClean="0"/>
              <a:t>Investment skills</a:t>
            </a:r>
          </a:p>
          <a:p>
            <a:r>
              <a:rPr lang="en-US" dirty="0" smtClean="0"/>
              <a:t>Becky Smith [5]</a:t>
            </a:r>
          </a:p>
          <a:p>
            <a:pPr lvl="1"/>
            <a:r>
              <a:rPr lang="en-US" dirty="0" smtClean="0"/>
              <a:t>Won Wall Street Pros vs. Main Street Joes game</a:t>
            </a:r>
          </a:p>
          <a:p>
            <a:pPr lvl="1"/>
            <a:r>
              <a:rPr lang="en-US" dirty="0" smtClean="0"/>
              <a:t>“…understanding of… how stocks [reacting] to [the] news”</a:t>
            </a:r>
          </a:p>
          <a:p>
            <a:endParaRPr lang="en-US" dirty="0" smtClean="0"/>
          </a:p>
          <a:p>
            <a:pPr lvl="1"/>
            <a:endParaRPr lang="en-US" dirty="0" smtClean="0"/>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&lt;http://www.binarytribune.com/wp-content/uploads/2013/07/Stock-Market-News.jpg</a:t>
            </a:r>
            <a:r>
              <a:rPr lang="en-US" sz="1200" dirty="0" smtClean="0"/>
              <a:t>&gt;</a:t>
            </a:r>
            <a:endParaRPr lang="en-US" sz="1200" dirty="0">
              <a:solidFill>
                <a:schemeClr val="tx1"/>
              </a:solidFill>
            </a:endParaRPr>
          </a:p>
        </p:txBody>
      </p:sp>
      <p:pic>
        <p:nvPicPr>
          <p:cNvPr id="1026" name="Picture 2" descr="http://www.binarytribune.com/wp-content/uploads/2013/07/Stock-Market-New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628775"/>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31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factors</a:t>
            </a:r>
            <a:endParaRPr lang="en-US" dirty="0"/>
          </a:p>
        </p:txBody>
      </p:sp>
      <p:sp>
        <p:nvSpPr>
          <p:cNvPr id="3" name="Content Placeholder 2"/>
          <p:cNvSpPr>
            <a:spLocks noGrp="1"/>
          </p:cNvSpPr>
          <p:nvPr>
            <p:ph sz="half" idx="1"/>
          </p:nvPr>
        </p:nvSpPr>
        <p:spPr/>
        <p:txBody>
          <a:bodyPr/>
          <a:lstStyle/>
          <a:p>
            <a:pPr marL="205768" lvl="1" indent="0">
              <a:buNone/>
            </a:pPr>
            <a:endParaRPr lang="en-US" dirty="0" smtClean="0"/>
          </a:p>
          <a:p>
            <a:r>
              <a:rPr lang="en-US" dirty="0" smtClean="0"/>
              <a:t>Product information</a:t>
            </a:r>
          </a:p>
          <a:p>
            <a:r>
              <a:rPr lang="en-US" dirty="0" smtClean="0"/>
              <a:t>Preferences of people</a:t>
            </a:r>
          </a:p>
          <a:p>
            <a:r>
              <a:rPr lang="en-US" dirty="0" smtClean="0"/>
              <a:t>Supply and demand</a:t>
            </a:r>
          </a:p>
          <a:p>
            <a:r>
              <a:rPr lang="en-US" dirty="0" smtClean="0"/>
              <a:t>Expectations [3]</a:t>
            </a:r>
          </a:p>
          <a:p>
            <a:r>
              <a:rPr lang="en-US" dirty="0" smtClean="0"/>
              <a:t>Simulation vs Reality [4]</a:t>
            </a:r>
          </a:p>
          <a:p>
            <a:pPr lvl="1"/>
            <a:r>
              <a:rPr lang="en-US" dirty="0" smtClean="0"/>
              <a:t>Supplied money</a:t>
            </a:r>
          </a:p>
          <a:p>
            <a:pPr lvl="1"/>
            <a:r>
              <a:rPr lang="en-US" dirty="0" smtClean="0"/>
              <a:t>Simulated prices vs Actual prices</a:t>
            </a:r>
          </a:p>
          <a:p>
            <a:pPr lvl="1"/>
            <a:r>
              <a:rPr lang="en-US" dirty="0" smtClean="0"/>
              <a:t>Proposed Strategies</a:t>
            </a:r>
          </a:p>
          <a:p>
            <a:pPr lvl="1"/>
            <a:endParaRPr lang="en-US" dirty="0" smtClean="0"/>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&lt;http://blog.themistrading.com/wp-content/uploads/2010/11/supplydemand.gif&gt;</a:t>
            </a:r>
            <a:endParaRPr lang="en-US" sz="1200" dirty="0">
              <a:solidFill>
                <a:schemeClr val="tx1"/>
              </a:solidFill>
            </a:endParaRPr>
          </a:p>
        </p:txBody>
      </p:sp>
      <p:pic>
        <p:nvPicPr>
          <p:cNvPr id="5122" name="Picture 2" descr="http://blog.themistrading.com/wp-content/uploads/2010/11/supplydemand.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24425" y="1447800"/>
            <a:ext cx="333375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738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 Conclusion</a:t>
            </a:r>
            <a:endParaRPr lang="en-US" dirty="0"/>
          </a:p>
        </p:txBody>
      </p:sp>
      <p:sp>
        <p:nvSpPr>
          <p:cNvPr id="3" name="Content Placeholder 2"/>
          <p:cNvSpPr>
            <a:spLocks noGrp="1"/>
          </p:cNvSpPr>
          <p:nvPr>
            <p:ph sz="half" idx="1"/>
          </p:nvPr>
        </p:nvSpPr>
        <p:spPr/>
        <p:txBody>
          <a:bodyPr/>
          <a:lstStyle/>
          <a:p>
            <a:pPr marL="205768" lvl="1" indent="0">
              <a:buNone/>
            </a:pPr>
            <a:endParaRPr lang="en-US" dirty="0" smtClean="0"/>
          </a:p>
          <a:p>
            <a:r>
              <a:rPr lang="en-US" dirty="0" smtClean="0"/>
              <a:t>Stock market simulations provide a lot of educational value.</a:t>
            </a:r>
          </a:p>
          <a:p>
            <a:pPr lvl="1"/>
            <a:r>
              <a:rPr lang="en-US" dirty="0" smtClean="0"/>
              <a:t>A lot of resources on the web</a:t>
            </a:r>
          </a:p>
          <a:p>
            <a:pPr lvl="1"/>
            <a:r>
              <a:rPr lang="en-US" dirty="0" smtClean="0"/>
              <a:t>Interest people to get involved in investing</a:t>
            </a:r>
          </a:p>
          <a:p>
            <a:r>
              <a:rPr lang="en-US" dirty="0" smtClean="0"/>
              <a:t>Reliable (?)</a:t>
            </a:r>
          </a:p>
          <a:p>
            <a:pPr lvl="1"/>
            <a:r>
              <a:rPr lang="en-US" dirty="0" smtClean="0"/>
              <a:t>Multiple factors still apply</a:t>
            </a:r>
          </a:p>
          <a:p>
            <a:pPr lvl="1"/>
            <a:r>
              <a:rPr lang="en-US" dirty="0" smtClean="0"/>
              <a:t>Cannot predict how the market will change in simulation compared to reality</a:t>
            </a:r>
          </a:p>
          <a:p>
            <a:pPr lvl="1"/>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51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&lt;http://upload.wikimedia.org/wikipedia/commons/b/b8/Sao_Paulo_Stock_Exchange.jpg&gt;</a:t>
            </a:r>
            <a:endParaRPr lang="en-US" sz="1200" dirty="0">
              <a:solidFill>
                <a:schemeClr val="tx1"/>
              </a:solidFill>
            </a:endParaRPr>
          </a:p>
        </p:txBody>
      </p:sp>
      <p:pic>
        <p:nvPicPr>
          <p:cNvPr id="6146" name="Picture 2" descr="http://upload.wikimedia.org/wikipedia/commons/b/b8/Sao_Paulo_Stock_Exchang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2037612"/>
            <a:ext cx="3733800" cy="198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13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 </a:t>
            </a:r>
            <a:r>
              <a:rPr lang="en-US" dirty="0"/>
              <a:t>"Online Stock Market Games for High Schools." </a:t>
            </a:r>
            <a:r>
              <a:rPr lang="en-US" i="1" dirty="0"/>
              <a:t>The Journal of Economic Education</a:t>
            </a:r>
            <a:r>
              <a:rPr lang="en-US" dirty="0"/>
              <a:t> 33.2 (2002): 192-. Print</a:t>
            </a:r>
            <a:r>
              <a:rPr lang="en-US" dirty="0" smtClean="0"/>
              <a:t>.</a:t>
            </a:r>
          </a:p>
          <a:p>
            <a:pPr marL="0" indent="0">
              <a:buNone/>
            </a:pPr>
            <a:r>
              <a:rPr lang="en-US" dirty="0" smtClean="0"/>
              <a:t>[2] </a:t>
            </a:r>
            <a:r>
              <a:rPr lang="en-US" dirty="0"/>
              <a:t>"About Us | Investopedia." </a:t>
            </a:r>
            <a:r>
              <a:rPr lang="en-US" i="1" dirty="0"/>
              <a:t>Investopedia</a:t>
            </a:r>
            <a:r>
              <a:rPr lang="en-US" dirty="0"/>
              <a:t>. </a:t>
            </a:r>
            <a:r>
              <a:rPr lang="en-US" dirty="0" err="1"/>
              <a:t>N.p</a:t>
            </a:r>
            <a:r>
              <a:rPr lang="en-US" dirty="0"/>
              <a:t>., </a:t>
            </a:r>
            <a:r>
              <a:rPr lang="en-US" dirty="0" err="1"/>
              <a:t>n.d.</a:t>
            </a:r>
            <a:r>
              <a:rPr lang="en-US" dirty="0"/>
              <a:t> </a:t>
            </a:r>
            <a:r>
              <a:rPr lang="en-US" dirty="0" smtClean="0"/>
              <a:t>Web. www.Investopedia.com/corp/about.aspx. 12 </a:t>
            </a:r>
            <a:r>
              <a:rPr lang="en-US" dirty="0"/>
              <a:t>Apr. 2015</a:t>
            </a:r>
            <a:r>
              <a:rPr lang="en-US" dirty="0" smtClean="0"/>
              <a:t>.</a:t>
            </a:r>
          </a:p>
          <a:p>
            <a:pPr marL="0" indent="0">
              <a:buNone/>
            </a:pPr>
            <a:r>
              <a:rPr lang="en-US" dirty="0" smtClean="0"/>
              <a:t>[3] </a:t>
            </a:r>
            <a:r>
              <a:rPr lang="en-US" dirty="0" err="1"/>
              <a:t>Sornette</a:t>
            </a:r>
            <a:r>
              <a:rPr lang="en-US" dirty="0"/>
              <a:t>, Didier. </a:t>
            </a:r>
            <a:r>
              <a:rPr lang="en-US" i="1" dirty="0"/>
              <a:t>Why Stock Markets Crash: Critical Events in Complex Financial Systems</a:t>
            </a:r>
            <a:r>
              <a:rPr lang="en-US" dirty="0"/>
              <a:t>. Princeton: Princeton University Press, 2004. Print</a:t>
            </a:r>
            <a:r>
              <a:rPr lang="en-US" dirty="0" smtClean="0"/>
              <a:t>.</a:t>
            </a:r>
          </a:p>
          <a:p>
            <a:pPr marL="0" indent="0">
              <a:buNone/>
            </a:pPr>
            <a:r>
              <a:rPr lang="en-US" dirty="0" smtClean="0"/>
              <a:t>[4] </a:t>
            </a:r>
            <a:r>
              <a:rPr lang="en-US" dirty="0"/>
              <a:t>Downing, Douglas. "Stock Market Simulation</a:t>
            </a:r>
            <a:r>
              <a:rPr lang="en-US" dirty="0" smtClean="0"/>
              <a:t>.“</a:t>
            </a:r>
          </a:p>
          <a:p>
            <a:pPr marL="0" indent="0">
              <a:buNone/>
            </a:pPr>
            <a:r>
              <a:rPr lang="en-US" dirty="0" smtClean="0"/>
              <a:t>[5] </a:t>
            </a:r>
            <a:r>
              <a:rPr lang="en-US" dirty="0"/>
              <a:t>"How to Win a Stock Market Game." </a:t>
            </a:r>
            <a:r>
              <a:rPr lang="en-US" i="1" dirty="0" err="1"/>
              <a:t>TheStreet</a:t>
            </a:r>
            <a:r>
              <a:rPr lang="en-US" dirty="0"/>
              <a:t>. </a:t>
            </a:r>
            <a:r>
              <a:rPr lang="en-US" dirty="0" err="1"/>
              <a:t>N.p</a:t>
            </a:r>
            <a:r>
              <a:rPr lang="en-US" dirty="0"/>
              <a:t>., 11 Feb. 2011. Web</a:t>
            </a:r>
            <a:r>
              <a:rPr lang="en-US" dirty="0" smtClean="0"/>
              <a:t>. </a:t>
            </a:r>
            <a:r>
              <a:rPr lang="en-US" dirty="0"/>
              <a:t>http://</a:t>
            </a:r>
            <a:r>
              <a:rPr lang="en-US" dirty="0" smtClean="0"/>
              <a:t>www.thestreet.com/story/11005193/1/how-to-win-a-stock-market-game.html. </a:t>
            </a:r>
            <a:r>
              <a:rPr lang="en-US" dirty="0"/>
              <a:t>12 Apr. 2015</a:t>
            </a:r>
            <a:r>
              <a:rPr lang="en-US" dirty="0" smtClean="0"/>
              <a:t>. </a:t>
            </a:r>
          </a:p>
          <a:p>
            <a:pPr marL="0" indent="0">
              <a:buNone/>
            </a:pP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Sam La</a:t>
            </a:r>
            <a:endParaRPr lang="en-US" sz="1400" dirty="0">
              <a:solidFill>
                <a:schemeClr val="tx1"/>
              </a:solidFill>
              <a:latin typeface="+mj-lt"/>
            </a:endParaRPr>
          </a:p>
        </p:txBody>
      </p:sp>
    </p:spTree>
    <p:extLst>
      <p:ext uri="{BB962C8B-B14F-4D97-AF65-F5344CB8AC3E}">
        <p14:creationId xmlns:p14="http://schemas.microsoft.com/office/powerpoint/2010/main" val="4173712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9</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2015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r>
              <a:rPr lang="en-US" dirty="0" smtClean="0">
                <a:ea typeface="ＭＳ Ｐゴシック" pitchFamily="-109" charset="-128"/>
                <a:cs typeface="ＭＳ Ｐゴシック" pitchFamily="-109" charset="-128"/>
              </a:rPr>
              <a:t>?</a:t>
            </a:r>
          </a:p>
          <a:p>
            <a:pPr eaLnBrk="1" hangingPunct="1"/>
            <a:endParaRPr lang="en-US" dirty="0">
              <a:ea typeface="ＭＳ Ｐゴシック" pitchFamily="-109" charset="-128"/>
              <a:cs typeface="ＭＳ Ｐゴシック" pitchFamily="-109" charset="-128"/>
            </a:endParaRPr>
          </a:p>
          <a:p>
            <a:pPr eaLnBrk="1" hangingPunct="1"/>
            <a:r>
              <a:rPr lang="en-US" dirty="0" smtClean="0">
                <a:ea typeface="ＭＳ Ｐゴシック" pitchFamily="-109" charset="-128"/>
                <a:cs typeface="ＭＳ Ｐゴシック" pitchFamily="-109" charset="-128"/>
              </a:rPr>
              <a:t>Use Intuition</a:t>
            </a:r>
          </a:p>
          <a:p>
            <a:pPr lvl="1"/>
            <a:r>
              <a:rPr lang="en-US" dirty="0" smtClean="0">
                <a:ea typeface="ＭＳ Ｐゴシック" pitchFamily="-109" charset="-128"/>
                <a:cs typeface="ＭＳ Ｐゴシック" pitchFamily="-109" charset="-128"/>
              </a:rPr>
              <a:t>Are results reasonable?</a:t>
            </a:r>
            <a:endParaRPr lang="en-US" dirty="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54</a:t>
            </a:fld>
            <a:endParaRPr lang="en-US"/>
          </a:p>
        </p:txBody>
      </p:sp>
    </p:spTree>
    <p:extLst>
      <p:ext uri="{BB962C8B-B14F-4D97-AF65-F5344CB8AC3E}">
        <p14:creationId xmlns:p14="http://schemas.microsoft.com/office/powerpoint/2010/main" val="1218495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55</a:t>
            </a:fld>
            <a:endParaRPr lang="en-US"/>
          </a:p>
        </p:txBody>
      </p:sp>
    </p:spTree>
    <p:extLst>
      <p:ext uri="{BB962C8B-B14F-4D97-AF65-F5344CB8AC3E}">
        <p14:creationId xmlns:p14="http://schemas.microsoft.com/office/powerpoint/2010/main" val="1982392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56</a:t>
            </a:fld>
            <a:endParaRPr lang="en-US"/>
          </a:p>
        </p:txBody>
      </p:sp>
    </p:spTree>
    <p:extLst>
      <p:ext uri="{BB962C8B-B14F-4D97-AF65-F5344CB8AC3E}">
        <p14:creationId xmlns:p14="http://schemas.microsoft.com/office/powerpoint/2010/main" val="1816333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57</a:t>
            </a:fld>
            <a:endParaRPr lang="en-US"/>
          </a:p>
        </p:txBody>
      </p:sp>
    </p:spTree>
    <p:extLst>
      <p:ext uri="{BB962C8B-B14F-4D97-AF65-F5344CB8AC3E}">
        <p14:creationId xmlns:p14="http://schemas.microsoft.com/office/powerpoint/2010/main" val="4606779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58</a:t>
            </a:fld>
            <a:endParaRPr lang="en-US"/>
          </a:p>
        </p:txBody>
      </p:sp>
    </p:spTree>
    <p:extLst>
      <p:ext uri="{BB962C8B-B14F-4D97-AF65-F5344CB8AC3E}">
        <p14:creationId xmlns:p14="http://schemas.microsoft.com/office/powerpoint/2010/main" val="3298385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59</a:t>
            </a:fld>
            <a:endParaRPr lang="en-US"/>
          </a:p>
        </p:txBody>
      </p:sp>
    </p:spTree>
    <p:extLst>
      <p:ext uri="{BB962C8B-B14F-4D97-AF65-F5344CB8AC3E}">
        <p14:creationId xmlns:p14="http://schemas.microsoft.com/office/powerpoint/2010/main" val="3953699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a:bodyPr>
          <a:lstStyle/>
          <a:p>
            <a:r>
              <a:rPr lang="en-US" dirty="0" smtClean="0"/>
              <a:t>pp. 362 Any false arrests since 1989?</a:t>
            </a:r>
          </a:p>
          <a:p>
            <a:r>
              <a:rPr lang="en-US" dirty="0" smtClean="0"/>
              <a:t>pp. 368 This is not to keep the system from responding to false alarms.</a:t>
            </a:r>
          </a:p>
          <a:p>
            <a:r>
              <a:rPr lang="en-US" dirty="0" smtClean="0"/>
              <a:t>pp. 371 Always encapsulate units!</a:t>
            </a:r>
          </a:p>
          <a:p>
            <a:r>
              <a:rPr lang="en-US" dirty="0" smtClean="0"/>
              <a:t>pp. 373 Why did they refuse?</a:t>
            </a:r>
          </a:p>
          <a:p>
            <a:r>
              <a:rPr lang="en-US" dirty="0"/>
              <a:t>pp. </a:t>
            </a:r>
            <a:r>
              <a:rPr lang="en-US" dirty="0" smtClean="0"/>
              <a:t>376 Republicans and Florida.</a:t>
            </a:r>
            <a:endParaRPr lang="en-US" dirty="0"/>
          </a:p>
        </p:txBody>
      </p:sp>
      <p:sp>
        <p:nvSpPr>
          <p:cNvPr id="11" name="Content Placeholder 10"/>
          <p:cNvSpPr>
            <a:spLocks noGrp="1"/>
          </p:cNvSpPr>
          <p:nvPr>
            <p:ph sz="half" idx="2"/>
          </p:nvPr>
        </p:nvSpPr>
        <p:spPr/>
        <p:txBody>
          <a:bodyPr>
            <a:normAutofit/>
          </a:bodyPr>
          <a:lstStyle/>
          <a:p>
            <a:endParaRPr lang="en-US" dirty="0" smtClean="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60</a:t>
            </a:fld>
            <a:endParaRPr lang="en-US"/>
          </a:p>
        </p:txBody>
      </p:sp>
    </p:spTree>
    <p:extLst>
      <p:ext uri="{BB962C8B-B14F-4D97-AF65-F5344CB8AC3E}">
        <p14:creationId xmlns:p14="http://schemas.microsoft.com/office/powerpoint/2010/main" val="3165053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2" name="Footer Placeholder 1"/>
          <p:cNvSpPr>
            <a:spLocks noGrp="1"/>
          </p:cNvSpPr>
          <p:nvPr>
            <p:ph type="ftr" sz="quarter" idx="11"/>
          </p:nvPr>
        </p:nvSpPr>
        <p:spPr/>
        <p:txBody>
          <a:bodyPr/>
          <a:lstStyle/>
          <a:p>
            <a:r>
              <a:rPr lang="en-US" smtClean="0"/>
              <a:t>© 2015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61</a:t>
            </a:fld>
            <a:endParaRPr lang="en-US"/>
          </a:p>
        </p:txBody>
      </p:sp>
    </p:spTree>
    <p:extLst>
      <p:ext uri="{BB962C8B-B14F-4D97-AF65-F5344CB8AC3E}">
        <p14:creationId xmlns:p14="http://schemas.microsoft.com/office/powerpoint/2010/main" val="3934331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1 Page Paper</a:t>
            </a:r>
            <a:endParaRPr lang="en-US" dirty="0"/>
          </a:p>
        </p:txBody>
      </p:sp>
      <p:sp>
        <p:nvSpPr>
          <p:cNvPr id="3" name="Content Placeholder 2"/>
          <p:cNvSpPr>
            <a:spLocks noGrp="1"/>
          </p:cNvSpPr>
          <p:nvPr>
            <p:ph idx="1"/>
          </p:nvPr>
        </p:nvSpPr>
        <p:spPr/>
        <p:txBody>
          <a:bodyPr>
            <a:normAutofit/>
          </a:bodyPr>
          <a:lstStyle/>
          <a:p>
            <a:r>
              <a:rPr lang="en-US" dirty="0" smtClean="0"/>
              <a:t>From </a:t>
            </a:r>
            <a:r>
              <a:rPr lang="en-US" dirty="0"/>
              <a:t>Chapter 9 In-class Exercises # </a:t>
            </a:r>
            <a:r>
              <a:rPr lang="en-US" dirty="0" smtClean="0"/>
              <a:t>24.</a:t>
            </a:r>
            <a:endParaRPr lang="en-US" dirty="0"/>
          </a:p>
          <a:p>
            <a:r>
              <a:rPr lang="en-US" dirty="0"/>
              <a:t>Should the company produce the game?</a:t>
            </a:r>
          </a:p>
          <a:p>
            <a:r>
              <a:rPr lang="en-US" dirty="0"/>
              <a:t>Use the SWE Code Of Ethics as the basis for your argument.</a:t>
            </a:r>
          </a:p>
          <a:p>
            <a:r>
              <a:rPr lang="en-US" dirty="0"/>
              <a:t>The SWE Code of Ethics should not be the sole source for your premises.</a:t>
            </a:r>
          </a:p>
          <a:p>
            <a:pPr marL="0" indent="0">
              <a:buNone/>
            </a:pPr>
            <a:endParaRPr lang="en-US" strike="sngStrike" dirty="0"/>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71891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730727"/>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p>
        </p:txBody>
      </p:sp>
      <p:sp>
        <p:nvSpPr>
          <p:cNvPr id="4" name="Footer Placeholder 3"/>
          <p:cNvSpPr>
            <a:spLocks noGrp="1"/>
          </p:cNvSpPr>
          <p:nvPr>
            <p:ph type="ftr" sz="quarter" idx="11"/>
          </p:nvPr>
        </p:nvSpPr>
        <p:spPr/>
        <p:txBody>
          <a:bodyPr/>
          <a:lstStyle/>
          <a:p>
            <a:r>
              <a:rPr lang="en-US" smtClean="0"/>
              <a:t>© 2015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562498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a:t>
            </a:r>
            <a:r>
              <a:rPr lang="en-US" dirty="0" err="1" smtClean="0"/>
              <a:t>telesurgery</a:t>
            </a:r>
            <a:endParaRPr lang="en-US" dirty="0"/>
          </a:p>
        </p:txBody>
      </p:sp>
      <p:sp>
        <p:nvSpPr>
          <p:cNvPr id="3" name="Content Placeholder 2"/>
          <p:cNvSpPr>
            <a:spLocks noGrp="1"/>
          </p:cNvSpPr>
          <p:nvPr>
            <p:ph sz="half" idx="1"/>
          </p:nvPr>
        </p:nvSpPr>
        <p:spPr/>
        <p:txBody>
          <a:bodyPr/>
          <a:lstStyle/>
          <a:p>
            <a:r>
              <a:rPr lang="en-US" dirty="0" smtClean="0"/>
              <a:t>Surgical Robots</a:t>
            </a:r>
          </a:p>
          <a:p>
            <a:pPr lvl="1"/>
            <a:r>
              <a:rPr lang="en-US" dirty="0" smtClean="0"/>
              <a:t>Background</a:t>
            </a:r>
          </a:p>
          <a:p>
            <a:r>
              <a:rPr lang="en-US" dirty="0" err="1" smtClean="0"/>
              <a:t>Telesurgery</a:t>
            </a:r>
            <a:endParaRPr lang="en-US" dirty="0" smtClean="0"/>
          </a:p>
          <a:p>
            <a:pPr lvl="1"/>
            <a:r>
              <a:rPr lang="en-US" dirty="0" smtClean="0"/>
              <a:t>First case</a:t>
            </a:r>
          </a:p>
          <a:p>
            <a:pPr lvl="1"/>
            <a:r>
              <a:rPr lang="en-US" dirty="0" smtClean="0"/>
              <a:t>Strengths &amp; Weaknesses</a:t>
            </a:r>
          </a:p>
          <a:p>
            <a:pPr lvl="1"/>
            <a:r>
              <a:rPr lang="en-US" dirty="0" smtClean="0"/>
              <a:t>Conclusion</a:t>
            </a:r>
          </a:p>
          <a:p>
            <a:pPr lvl="1"/>
            <a:endParaRPr lang="en-US" dirty="0" smtClean="0"/>
          </a:p>
          <a:p>
            <a:pPr lvl="1"/>
            <a:endParaRPr lang="en-US" dirty="0"/>
          </a:p>
          <a:p>
            <a:pPr lvl="1"/>
            <a:endParaRPr lang="en-US" dirty="0" smtClean="0"/>
          </a:p>
          <a:p>
            <a:pPr lvl="1"/>
            <a:endParaRPr lang="en-US" dirty="0" smtClean="0"/>
          </a:p>
          <a:p>
            <a:pPr marL="205768" lvl="1" indent="0">
              <a:buNone/>
            </a:pPr>
            <a:endParaRPr lang="en-US" dirty="0" smtClean="0"/>
          </a:p>
        </p:txBody>
      </p:sp>
      <p:sp>
        <p:nvSpPr>
          <p:cNvPr id="5" name="Footer Placeholder 4"/>
          <p:cNvSpPr>
            <a:spLocks noGrp="1"/>
          </p:cNvSpPr>
          <p:nvPr>
            <p:ph type="ftr" sz="quarter" idx="11"/>
          </p:nvPr>
        </p:nvSpPr>
        <p:spPr/>
        <p:txBody>
          <a:bodyPr/>
          <a:lstStyle/>
          <a:p>
            <a:r>
              <a:rPr lang="en-US" smtClean="0"/>
              <a:t>© 2015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Saraf</a:t>
            </a:r>
            <a:r>
              <a:rPr lang="en-US" sz="1400" dirty="0" smtClean="0">
                <a:solidFill>
                  <a:schemeClr val="tx1"/>
                </a:solidFill>
                <a:latin typeface="+mj-lt"/>
              </a:rPr>
              <a:t> Rahman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bg1"/>
                </a:solidFill>
                <a:hlinkClick r:id="rId3"/>
              </a:rPr>
              <a:t>https://</a:t>
            </a:r>
            <a:r>
              <a:rPr lang="en-US" sz="1200" dirty="0" smtClean="0">
                <a:solidFill>
                  <a:schemeClr val="bg1"/>
                </a:solidFill>
                <a:hlinkClick r:id="rId3"/>
              </a:rPr>
              <a:t>www.youtube.com/watch?v=mICsAkOeep4</a:t>
            </a:r>
            <a:r>
              <a:rPr lang="en-US" sz="1200" dirty="0" smtClean="0">
                <a:solidFill>
                  <a:schemeClr val="bg1"/>
                </a:solidFill>
              </a:rPr>
              <a:t> </a:t>
            </a:r>
            <a:r>
              <a:rPr lang="en-US" sz="1200" dirty="0" smtClean="0"/>
              <a:t>[1]</a:t>
            </a:r>
            <a:endParaRPr lang="en-US" sz="1200" dirty="0">
              <a:solidFill>
                <a:schemeClr val="tx1"/>
              </a:solidFill>
            </a:endParaRPr>
          </a:p>
        </p:txBody>
      </p:sp>
      <p:pic>
        <p:nvPicPr>
          <p:cNvPr id="1026" name="Picture 2" descr="http://i.ytimg.com/vi/mICsAkOeep4/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580" y="127635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9919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ppt/theme/themeOverride2.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ppt/theme/themeOverride3.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ppt/theme/themeOverride4.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ppt/theme/themeOverride5.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ppt/theme/themeOverride6.xml><?xml version="1.0" encoding="utf-8"?>
<a:themeOverride xmlns:a="http://schemas.openxmlformats.org/drawingml/2006/main">
  <a:clrScheme name="">
    <a:dk1>
      <a:srgbClr val="960000"/>
    </a:dk1>
    <a:lt1>
      <a:srgbClr val="FFFFFF"/>
    </a:lt1>
    <a:dk2>
      <a:srgbClr val="000000"/>
    </a:dk2>
    <a:lt2>
      <a:srgbClr val="BCB49E"/>
    </a:lt2>
    <a:accent1>
      <a:srgbClr val="DDA859"/>
    </a:accent1>
    <a:accent2>
      <a:srgbClr val="968A68"/>
    </a:accent2>
    <a:accent3>
      <a:srgbClr val="AAAAAA"/>
    </a:accent3>
    <a:accent4>
      <a:srgbClr val="DADADA"/>
    </a:accent4>
    <a:accent5>
      <a:srgbClr val="EBD1B5"/>
    </a:accent5>
    <a:accent6>
      <a:srgbClr val="877D5E"/>
    </a:accent6>
    <a:hlink>
      <a:srgbClr val="DDA859"/>
    </a:hlink>
    <a:folHlink>
      <a:srgbClr val="968A68"/>
    </a:folHlink>
  </a:clrScheme>
</a:themeOverride>
</file>

<file path=docProps/app.xml><?xml version="1.0" encoding="utf-8"?>
<Properties xmlns="http://schemas.openxmlformats.org/officeDocument/2006/extended-properties" xmlns:vt="http://schemas.openxmlformats.org/officeDocument/2006/docPropsVTypes">
  <Template>TS102804895.potx</Template>
  <TotalTime>14059</TotalTime>
  <Words>8457</Words>
  <Application>Microsoft Macintosh PowerPoint</Application>
  <PresentationFormat>On-screen Show (16:9)</PresentationFormat>
  <Paragraphs>953</Paragraphs>
  <Slides>61</Slides>
  <Notes>56</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Red Radial 16x9</vt:lpstr>
      <vt:lpstr>Class 9 Errors Failures Risks</vt:lpstr>
      <vt:lpstr>Survey Results 1/2</vt:lpstr>
      <vt:lpstr>Survey Results 2/2</vt:lpstr>
      <vt:lpstr>PowerPoint Presentation</vt:lpstr>
      <vt:lpstr>Overview</vt:lpstr>
      <vt:lpstr>My Reading Notes</vt:lpstr>
      <vt:lpstr>Assignment – 1 Page Paper</vt:lpstr>
      <vt:lpstr>Overview</vt:lpstr>
      <vt:lpstr>Remote telesurgery</vt:lpstr>
      <vt:lpstr>Surgical robots</vt:lpstr>
      <vt:lpstr>PowerPoint Presentation</vt:lpstr>
      <vt:lpstr>Lindbergh operation</vt:lpstr>
      <vt:lpstr>Rural area operations</vt:lpstr>
      <vt:lpstr>PowerPoint Presentation</vt:lpstr>
      <vt:lpstr>Summary</vt:lpstr>
      <vt:lpstr>References</vt:lpstr>
      <vt:lpstr>Avoiding Nuclear Power plant Meltdowns</vt:lpstr>
      <vt:lpstr>Chernobyl</vt:lpstr>
      <vt:lpstr>Avoiding Chernobyl</vt:lpstr>
      <vt:lpstr>Three Mile island</vt:lpstr>
      <vt:lpstr>Avoiding Three Mile Island</vt:lpstr>
      <vt:lpstr>fukushima</vt:lpstr>
      <vt:lpstr>Analysis of Risk</vt:lpstr>
      <vt:lpstr>Conclusion</vt:lpstr>
      <vt:lpstr>References</vt:lpstr>
      <vt:lpstr>Measuring reliability</vt:lpstr>
      <vt:lpstr>My way of doing it</vt:lpstr>
      <vt:lpstr>PSVita jailbreak[1]</vt:lpstr>
      <vt:lpstr>Matro card bug[2]</vt:lpstr>
      <vt:lpstr>More about benefits and costs[3]</vt:lpstr>
      <vt:lpstr>Conclusion</vt:lpstr>
      <vt:lpstr>References</vt:lpstr>
      <vt:lpstr>Effect of sequencing errors on gene prediction</vt:lpstr>
      <vt:lpstr>Genetic testing</vt:lpstr>
      <vt:lpstr>Sensitivity vs. Specificity</vt:lpstr>
      <vt:lpstr>Experimental studies</vt:lpstr>
      <vt:lpstr>Genetic Test results</vt:lpstr>
      <vt:lpstr>Conclusion</vt:lpstr>
      <vt:lpstr>References</vt:lpstr>
      <vt:lpstr>Hacking for Defects</vt:lpstr>
      <vt:lpstr>Competitions</vt:lpstr>
      <vt:lpstr>Bug Bounty</vt:lpstr>
      <vt:lpstr>Responsible Disclosure</vt:lpstr>
      <vt:lpstr>Summary</vt:lpstr>
      <vt:lpstr>References</vt:lpstr>
      <vt:lpstr>Simulations and the stock market</vt:lpstr>
      <vt:lpstr>Stock market Simulation Programs</vt:lpstr>
      <vt:lpstr>Stock market Simulation Programs cont.</vt:lpstr>
      <vt:lpstr>Educational value</vt:lpstr>
      <vt:lpstr>Important factors</vt:lpstr>
      <vt:lpstr>Summary &amp; Conclusion</vt:lpstr>
      <vt:lpstr>References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245</cp:revision>
  <dcterms:created xsi:type="dcterms:W3CDTF">2014-08-25T02:19:16Z</dcterms:created>
  <dcterms:modified xsi:type="dcterms:W3CDTF">2015-04-15T02:03:47Z</dcterms:modified>
</cp:coreProperties>
</file>