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69" r:id="rId5"/>
    <p:sldId id="268" r:id="rId6"/>
    <p:sldId id="274" r:id="rId7"/>
    <p:sldId id="276" r:id="rId8"/>
    <p:sldId id="275" r:id="rId9"/>
    <p:sldId id="277" r:id="rId10"/>
    <p:sldId id="270" r:id="rId11"/>
    <p:sldId id="279" r:id="rId12"/>
    <p:sldId id="282" r:id="rId13"/>
    <p:sldId id="278" r:id="rId14"/>
    <p:sldId id="271" r:id="rId15"/>
    <p:sldId id="281" r:id="rId16"/>
    <p:sldId id="272" r:id="rId17"/>
    <p:sldId id="267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5F288-6A45-9267-9C9C-B143E5E1E6C1}" v="23" dt="2024-10-07T21:52:36.920"/>
    <p1510:client id="{12D4F822-09C4-5BF8-DFA3-5FE6852860E2}" v="203" dt="2024-10-08T03:32:02.528"/>
    <p1510:client id="{2FAF2E54-880E-6377-3D3B-31113F564438}" v="342" dt="2024-10-07T15:25:04.962"/>
    <p1510:client id="{475547DB-9FEE-C4DA-B857-7F7FD063D622}" v="254" dt="2024-10-07T21:56:01.161"/>
    <p1510:client id="{57E83C04-A11C-BD88-7EE7-E17BBF8F3254}" v="116" dt="2024-10-07T15:40:22.337"/>
    <p1510:client id="{678B157F-8B02-3F68-DAED-F91AB18A7DF6}" v="2" dt="2024-10-07T14:47:09.034"/>
    <p1510:client id="{864D2E90-A55B-404A-8CD4-14EC1BCB69C0}" v="11" dt="2024-10-08T14:21:55.952"/>
    <p1510:client id="{91A73BB1-5DC9-FE5E-E2ED-E870C905ADB9}" v="242" dt="2024-10-07T21:56:24.982"/>
    <p1510:client id="{B6164A3C-A772-4674-B20B-0D392384FA59}" v="2716" dt="2024-10-07T21:57:45.735"/>
    <p1510:client id="{CC1A636E-68F1-DB1C-D5A9-078B64A2CE28}" v="349" dt="2024-10-08T08:15:33.241"/>
    <p1510:client id="{E9C684A3-9644-638D-7BCB-F1FCB7C7CFBC}" v="372" dt="2024-10-08T03:38:14.428"/>
    <p1510:client id="{EA034C33-53FD-804A-68DB-6EB4403591A8}" v="128" dt="2024-10-07T21:09:51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9" autoAdjust="0"/>
    <p:restoredTop sz="81489" autoAdjust="0"/>
  </p:normalViewPr>
  <p:slideViewPr>
    <p:cSldViewPr snapToGrid="0" snapToObjects="1">
      <p:cViewPr varScale="1">
        <p:scale>
          <a:sx n="190" d="100"/>
          <a:sy n="190" d="100"/>
        </p:scale>
        <p:origin x="992" y="1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F980C-06B9-9541-9929-F1E71D9341C4}" type="datetimeFigureOut">
              <a:rPr lang="en-US" smtClean="0"/>
              <a:t>10/13/24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36D42-B77C-2B48-B602-2114A3AD3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676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BFA80-5DE8-754C-A5A4-B0D948BE7BE3}" type="datetimeFigureOut">
              <a:rPr lang="en-US" smtClean="0"/>
              <a:t>10/13/24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700B2-88B9-1642-B8EB-F86842378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05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1999-5903/7/1/67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ieeexplore.ieee.org/abstract/document/9140098" TargetMode="External"/><Relationship Id="rId4" Type="http://schemas.openxmlformats.org/officeDocument/2006/relationships/hyperlink" Target="https://journals.sagepub.com/doi/full/10.1177/1077801216646277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OLIVIA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Facemash</a:t>
            </a:r>
            <a:r>
              <a:rPr lang="en-US" dirty="0">
                <a:cs typeface="Calibri"/>
              </a:rPr>
              <a:t>: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"Hot or Not" website where Harvard Students could </a:t>
            </a:r>
            <a:r>
              <a:rPr lang="en-US" b="1" dirty="0">
                <a:cs typeface="Calibri"/>
              </a:rPr>
              <a:t>rate other students attractiveness</a:t>
            </a:r>
            <a:r>
              <a:rPr lang="en-US" dirty="0">
                <a:cs typeface="Calibri"/>
              </a:rPr>
              <a:t> by comparing 2 photos and asking who is hotter [1]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Zuckerberg was reprimanded by the school for creating this website since it </a:t>
            </a:r>
            <a:r>
              <a:rPr lang="en-US" b="1" dirty="0">
                <a:ea typeface="Calibri"/>
                <a:cs typeface="Calibri"/>
              </a:rPr>
              <a:t>crashed the Harvard server, creating a security breach, violated the privacy of students and violated Harvard copyrights</a:t>
            </a:r>
            <a:r>
              <a:rPr lang="en-US" dirty="0">
                <a:ea typeface="Calibri"/>
                <a:cs typeface="Calibri"/>
              </a:rPr>
              <a:t> [1]</a:t>
            </a:r>
          </a:p>
          <a:p>
            <a:r>
              <a:rPr lang="en-US" dirty="0">
                <a:ea typeface="Calibri"/>
                <a:cs typeface="Calibri"/>
              </a:rPr>
              <a:t>Harvard Connections: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Idea came from the Winklevoss twins (Tyler and Cameron) and with help from their friend Divya Narendra it came to life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After it was created they approached Zuckerberg </a:t>
            </a:r>
            <a:r>
              <a:rPr lang="en-US" b="1" dirty="0">
                <a:ea typeface="Calibri"/>
                <a:cs typeface="Calibri"/>
              </a:rPr>
              <a:t>asking for help </a:t>
            </a:r>
            <a:r>
              <a:rPr lang="en-US" dirty="0">
                <a:ea typeface="Calibri"/>
                <a:cs typeface="Calibri"/>
              </a:rPr>
              <a:t>(for pay) </a:t>
            </a:r>
            <a:r>
              <a:rPr lang="en-US" b="1" dirty="0">
                <a:ea typeface="Calibri"/>
                <a:cs typeface="Calibri"/>
              </a:rPr>
              <a:t>to expand their website to reach other college campuses</a:t>
            </a:r>
            <a:r>
              <a:rPr lang="en-US" dirty="0">
                <a:ea typeface="Calibri"/>
                <a:cs typeface="Calibri"/>
              </a:rPr>
              <a:t> to create a network [2]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In </a:t>
            </a:r>
            <a:r>
              <a:rPr lang="en-US" b="1" dirty="0">
                <a:ea typeface="Calibri"/>
                <a:cs typeface="Calibri"/>
              </a:rPr>
              <a:t>November 2003</a:t>
            </a:r>
            <a:r>
              <a:rPr lang="en-US" dirty="0">
                <a:ea typeface="Calibri"/>
                <a:cs typeface="Calibri"/>
              </a:rPr>
              <a:t> they entered a </a:t>
            </a:r>
            <a:r>
              <a:rPr lang="en-US" b="1" dirty="0">
                <a:ea typeface="Calibri"/>
                <a:cs typeface="Calibri"/>
              </a:rPr>
              <a:t>verbal agreement </a:t>
            </a:r>
            <a:r>
              <a:rPr lang="en-US" dirty="0">
                <a:ea typeface="Calibri"/>
                <a:cs typeface="Calibri"/>
              </a:rPr>
              <a:t>that Zuckerberg would help and be a part of the company[3]</a:t>
            </a:r>
          </a:p>
          <a:p>
            <a:r>
              <a:rPr lang="en-US" dirty="0">
                <a:ea typeface="Calibri"/>
                <a:cs typeface="Calibri"/>
              </a:rPr>
              <a:t>The Facebook: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In </a:t>
            </a:r>
            <a:r>
              <a:rPr lang="en-US" b="1" dirty="0">
                <a:ea typeface="Calibri"/>
                <a:cs typeface="Calibri"/>
              </a:rPr>
              <a:t>February 2004</a:t>
            </a:r>
            <a:r>
              <a:rPr lang="en-US" dirty="0">
                <a:ea typeface="Calibri"/>
                <a:cs typeface="Calibri"/>
              </a:rPr>
              <a:t>, Zuckerberg launches The Facebook with his 2 roommates </a:t>
            </a:r>
            <a:r>
              <a:rPr lang="en-US" dirty="0"/>
              <a:t>Chris Hughes and Dustin Moskovitz and friend Eduardo Saverin[3]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Eduard Saverin was </a:t>
            </a:r>
            <a:r>
              <a:rPr lang="en-US" b="1" dirty="0">
                <a:ea typeface="Calibri"/>
                <a:cs typeface="Calibri"/>
              </a:rPr>
              <a:t>helping to fund the project </a:t>
            </a:r>
            <a:r>
              <a:rPr lang="en-US" dirty="0">
                <a:ea typeface="Calibri"/>
                <a:cs typeface="Calibri"/>
              </a:rPr>
              <a:t>and run the business side while Zuckerberg and his roommates focused on the product and coding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2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92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https://www.hipaajournal.com/healthcare-data-breach-statistics/ (to be cited)</a:t>
            </a:r>
          </a:p>
          <a:p>
            <a:r>
              <a:rPr lang="en-US" dirty="0"/>
              <a:t>https://www.npr.org/2021/04/09/986005820/after-data-breach-exposes-530-million-facebook-says-it-will-not-notify-users</a:t>
            </a:r>
          </a:p>
          <a:p>
            <a:r>
              <a:rPr lang="en-US" dirty="0"/>
              <a:t>https://www.bankinfosecurity.com/dutch-regulator-fines-clearviewai-30m-for-data-scraping-a-26205</a:t>
            </a:r>
          </a:p>
          <a:p>
            <a:r>
              <a:rPr lang="en-US" dirty="0"/>
              <a:t>https://abc7news.com/clearview-ai-california-attorney-general-rob-bonta-consumer-watchdog/14231840/</a:t>
            </a:r>
          </a:p>
          <a:p>
            <a:r>
              <a:rPr lang="en-US" dirty="0"/>
              <a:t>https://www.statista.com/statistics/544001/facebooks-advertising-revenue-worldwide-usa/</a:t>
            </a:r>
          </a:p>
          <a:p>
            <a:r>
              <a:rPr lang="en-US" dirty="0"/>
              <a:t>https://tuta.com/blog/what-does-facebook-know-about-me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9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OLIVIA</a:t>
            </a:r>
          </a:p>
          <a:p>
            <a:r>
              <a:rPr lang="en-US" dirty="0">
                <a:ea typeface="Calibri"/>
                <a:cs typeface="Calibri"/>
              </a:rPr>
              <a:t>The Facebook: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The Facebook grew very big very quickly, by the </a:t>
            </a:r>
            <a:r>
              <a:rPr lang="en-US" b="1" dirty="0">
                <a:ea typeface="Calibri"/>
                <a:cs typeface="Calibri"/>
              </a:rPr>
              <a:t>end of 2004 they had over 1 million users</a:t>
            </a:r>
            <a:r>
              <a:rPr lang="en-US" dirty="0">
                <a:ea typeface="Calibri"/>
                <a:cs typeface="Calibri"/>
              </a:rPr>
              <a:t> [4]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By </a:t>
            </a:r>
            <a:r>
              <a:rPr lang="en-US" b="1" dirty="0">
                <a:ea typeface="Calibri"/>
                <a:cs typeface="Calibri"/>
              </a:rPr>
              <a:t>spring 2004</a:t>
            </a:r>
            <a:r>
              <a:rPr lang="en-US" dirty="0">
                <a:ea typeface="Calibri"/>
                <a:cs typeface="Calibri"/>
              </a:rPr>
              <a:t> the website </a:t>
            </a:r>
            <a:r>
              <a:rPr lang="en-US" b="1" dirty="0">
                <a:ea typeface="Calibri"/>
                <a:cs typeface="Calibri"/>
              </a:rPr>
              <a:t>expanded to the greater Boston area and the rest of the Ivy League</a:t>
            </a:r>
            <a:r>
              <a:rPr lang="en-US" dirty="0">
                <a:ea typeface="Calibri"/>
                <a:cs typeface="Calibri"/>
              </a:rPr>
              <a:t> [4] 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Sean Parker joined the company, convinced Zuckerberg to drop the "The" in the name and </a:t>
            </a:r>
            <a:r>
              <a:rPr lang="en-US" b="1" dirty="0">
                <a:ea typeface="Calibri"/>
                <a:cs typeface="Calibri"/>
              </a:rPr>
              <a:t>drop out of Harvard and move to California </a:t>
            </a:r>
            <a:r>
              <a:rPr lang="en-US" dirty="0">
                <a:ea typeface="Calibri"/>
                <a:cs typeface="Calibri"/>
              </a:rPr>
              <a:t>to pursue Facebook full time [5]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Parker was able to </a:t>
            </a:r>
            <a:r>
              <a:rPr lang="en-US" b="1" dirty="0">
                <a:ea typeface="Calibri"/>
                <a:cs typeface="Calibri"/>
              </a:rPr>
              <a:t>help find financing for the project</a:t>
            </a:r>
            <a:r>
              <a:rPr lang="en-US" dirty="0">
                <a:ea typeface="Calibri"/>
                <a:cs typeface="Calibri"/>
              </a:rPr>
              <a:t>, going behind Saverin's back, and locked in </a:t>
            </a:r>
            <a:r>
              <a:rPr lang="en-US" b="1" dirty="0">
                <a:ea typeface="Calibri"/>
                <a:cs typeface="Calibri"/>
              </a:rPr>
              <a:t>angel investor Peter Theil (cofounder of PayPal) who invested $500,000 </a:t>
            </a:r>
            <a:r>
              <a:rPr lang="en-US" dirty="0">
                <a:ea typeface="Calibri"/>
                <a:cs typeface="Calibri"/>
              </a:rPr>
              <a:t>into the company [5]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Parker became the first president of Facebook (04-05) but then was asked to step down after getting charged with cocaine possession in 2005 [5]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After moving to California and adding Parker to the team, some </a:t>
            </a:r>
            <a:r>
              <a:rPr lang="en-US" b="1" dirty="0">
                <a:ea typeface="Calibri"/>
                <a:cs typeface="Calibri"/>
              </a:rPr>
              <a:t>conflict between Saverin and Zuckerberg started </a:t>
            </a:r>
            <a:r>
              <a:rPr lang="en-US" dirty="0">
                <a:ea typeface="Calibri"/>
                <a:cs typeface="Calibri"/>
              </a:rPr>
              <a:t>with S</a:t>
            </a:r>
            <a:r>
              <a:rPr lang="en-US" b="1" dirty="0">
                <a:ea typeface="Calibri"/>
                <a:cs typeface="Calibri"/>
              </a:rPr>
              <a:t>averin wanting to put ads</a:t>
            </a:r>
            <a:r>
              <a:rPr lang="en-US" dirty="0">
                <a:ea typeface="Calibri"/>
                <a:cs typeface="Calibri"/>
              </a:rPr>
              <a:t> on Facebook and Zuckerberg wanting Saverin to provide the site with </a:t>
            </a:r>
            <a:r>
              <a:rPr lang="en-US" b="1" dirty="0">
                <a:ea typeface="Calibri"/>
                <a:cs typeface="Calibri"/>
              </a:rPr>
              <a:t>more funds</a:t>
            </a:r>
            <a:r>
              <a:rPr lang="en-US" dirty="0">
                <a:ea typeface="Calibri"/>
                <a:cs typeface="Calibri"/>
              </a:rPr>
              <a:t> [6]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Saverin was </a:t>
            </a:r>
            <a:r>
              <a:rPr lang="en-US" b="1" dirty="0">
                <a:ea typeface="Calibri"/>
                <a:cs typeface="Calibri"/>
              </a:rPr>
              <a:t>CFO</a:t>
            </a:r>
            <a:r>
              <a:rPr lang="en-US" dirty="0">
                <a:ea typeface="Calibri"/>
                <a:cs typeface="Calibri"/>
              </a:rPr>
              <a:t> of Facebook [6]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Eventually after securing new funds from their angel investor they had to </a:t>
            </a:r>
            <a:r>
              <a:rPr lang="en-US" b="1" dirty="0">
                <a:ea typeface="Calibri"/>
                <a:cs typeface="Calibri"/>
              </a:rPr>
              <a:t>restructure the company</a:t>
            </a:r>
            <a:r>
              <a:rPr lang="en-US" dirty="0">
                <a:ea typeface="Calibri"/>
                <a:cs typeface="Calibri"/>
              </a:rPr>
              <a:t> by creating a new one and when shares were redispersed so that </a:t>
            </a:r>
            <a:r>
              <a:rPr lang="en-US" b="1" dirty="0">
                <a:ea typeface="Calibri"/>
                <a:cs typeface="Calibri"/>
              </a:rPr>
              <a:t>Saverin was no longer a major share holder</a:t>
            </a:r>
            <a:r>
              <a:rPr lang="en-US" dirty="0">
                <a:ea typeface="Calibri"/>
                <a:cs typeface="Calibri"/>
              </a:rPr>
              <a:t> in the company and therefore no longer apart of Facebook [6]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Saverin later sued Zuckerberg for this 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At the same time the Winklevoss twins sued Zuckerberg for </a:t>
            </a:r>
            <a:r>
              <a:rPr lang="en-US" b="1" dirty="0">
                <a:ea typeface="Calibri"/>
                <a:cs typeface="Calibri"/>
              </a:rPr>
              <a:t>intellectual property theft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39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39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NOAH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Larger conclusion we drew: The evolution of technology has made information more difficult to govern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Our movie highlights how information is difficult to govern in two aspects: intellectual property rights and personal information and privacy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47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NOAH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04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NOAH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As mentioned previously, the Divya Narendra and the Winklevoss twins made a verbal agreement with Mark Zuckerberg that he would work on their project, </a:t>
            </a:r>
            <a:r>
              <a:rPr lang="en-US" dirty="0" err="1">
                <a:ea typeface="Calibri"/>
                <a:cs typeface="Calibri"/>
              </a:rPr>
              <a:t>HarvardConnection</a:t>
            </a:r>
            <a:endParaRPr lang="en-US" dirty="0"/>
          </a:p>
          <a:p>
            <a:pPr marL="628650" lvl="1" indent="-1714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They shared Zuckerberg their source code from previous programmers</a:t>
            </a:r>
            <a:endParaRPr lang="en-US" dirty="0"/>
          </a:p>
          <a:p>
            <a:pPr marL="628650" lvl="1" indent="-1714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Zuckerberg put off the project for months, sending the </a:t>
            </a:r>
            <a:r>
              <a:rPr lang="en-US" dirty="0" err="1">
                <a:ea typeface="Calibri"/>
                <a:cs typeface="Calibri"/>
              </a:rPr>
              <a:t>HarvardConnection</a:t>
            </a:r>
            <a:r>
              <a:rPr lang="en-US" dirty="0">
                <a:ea typeface="Calibri"/>
                <a:cs typeface="Calibri"/>
              </a:rPr>
              <a:t> group emails explaining that he has been busy with other commitments</a:t>
            </a:r>
            <a:endParaRPr lang="en-US" dirty="0"/>
          </a:p>
          <a:p>
            <a:pPr marL="1085850" lvl="2" indent="-171450">
              <a:buFont typeface="Wingdings"/>
              <a:buChar char="§"/>
            </a:pPr>
            <a:r>
              <a:rPr lang="en-US" dirty="0">
                <a:ea typeface="Calibri"/>
                <a:cs typeface="Calibri"/>
              </a:rPr>
              <a:t>During this time he has actually been working on </a:t>
            </a:r>
            <a:r>
              <a:rPr lang="en-US" dirty="0" err="1">
                <a:ea typeface="Calibri"/>
                <a:cs typeface="Calibri"/>
              </a:rPr>
              <a:t>TheFacebook</a:t>
            </a:r>
            <a:r>
              <a:rPr lang="en-US" dirty="0">
                <a:ea typeface="Calibri"/>
                <a:cs typeface="Calibri"/>
              </a:rPr>
              <a:t>, a website very similar in concept to </a:t>
            </a:r>
            <a:r>
              <a:rPr lang="en-US" dirty="0" err="1">
                <a:ea typeface="Calibri"/>
                <a:cs typeface="Calibri"/>
              </a:rPr>
              <a:t>HarvardConnection</a:t>
            </a:r>
            <a:endParaRPr lang="en-US" dirty="0">
              <a:ea typeface="Calibri"/>
              <a:cs typeface="Calibri"/>
            </a:endParaRPr>
          </a:p>
          <a:p>
            <a:pPr marL="628650" lvl="1" indent="-1714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Narendra and the Winklevoss' were exasperated when they found out about Facebook</a:t>
            </a:r>
            <a:endParaRPr lang="en-US" dirty="0"/>
          </a:p>
          <a:p>
            <a:pPr marL="628650" lvl="1" indent="-1714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They filed a lawsuit against Zuckerberg for intellectual property theft</a:t>
            </a:r>
          </a:p>
          <a:p>
            <a:pPr marL="1085850" lvl="2" indent="-171450">
              <a:buFont typeface="Wingdings"/>
              <a:buChar char="§"/>
            </a:pPr>
            <a:r>
              <a:rPr lang="en-US" dirty="0">
                <a:ea typeface="Calibri"/>
                <a:cs typeface="Calibri"/>
              </a:rPr>
              <a:t>This is although the </a:t>
            </a:r>
            <a:r>
              <a:rPr lang="en-US" dirty="0" err="1">
                <a:ea typeface="Calibri"/>
                <a:cs typeface="Calibri"/>
              </a:rPr>
              <a:t>HarvardConnection</a:t>
            </a:r>
            <a:r>
              <a:rPr lang="en-US" dirty="0">
                <a:ea typeface="Calibri"/>
                <a:cs typeface="Calibri"/>
              </a:rPr>
              <a:t> group had no copyrights, trademarks, etc.</a:t>
            </a:r>
          </a:p>
          <a:p>
            <a:pPr marL="1085850" lvl="2" indent="-171450">
              <a:buFont typeface="Wingdings"/>
              <a:buChar char="§"/>
            </a:pPr>
            <a:r>
              <a:rPr lang="en-US" dirty="0">
                <a:ea typeface="Calibri"/>
                <a:cs typeface="Calibri"/>
              </a:rPr>
              <a:t>So they argued on Zuckerberg breaching their agreement and stealing their idea</a:t>
            </a:r>
          </a:p>
          <a:p>
            <a:pPr marL="628650" lvl="1" indent="-1714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The </a:t>
            </a:r>
            <a:r>
              <a:rPr lang="en-US" dirty="0" err="1">
                <a:ea typeface="Calibri"/>
                <a:cs typeface="Calibri"/>
              </a:rPr>
              <a:t>HarvardConnection</a:t>
            </a:r>
            <a:r>
              <a:rPr lang="en-US" dirty="0">
                <a:ea typeface="Calibri"/>
                <a:cs typeface="Calibri"/>
              </a:rPr>
              <a:t> group reached a settlement of $65 million dollars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Napster was a popular filing sharing app for music, founded by Sean Parker, a prominent character in the movie</a:t>
            </a:r>
          </a:p>
          <a:p>
            <a:pPr marL="628650" lvl="1" indent="-1714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Napster did not store any audio files, but provided the tools copy songs from other computers without permission from record labels</a:t>
            </a:r>
          </a:p>
          <a:p>
            <a:pPr marL="628650" lvl="1" indent="-1714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The company became involved in a lawsuit with the Recording Industry Association of America, being targeted by many record labels</a:t>
            </a:r>
          </a:p>
          <a:p>
            <a:pPr marL="1085850" lvl="2" indent="-171450">
              <a:buFont typeface="Wingdings"/>
              <a:buChar char="§"/>
            </a:pPr>
            <a:r>
              <a:rPr lang="en-US" dirty="0">
                <a:ea typeface="Calibri"/>
                <a:cs typeface="Calibri"/>
              </a:rPr>
              <a:t>They said Napster infringed on copyright laws by facilitating the distribution of songs, their intellectual property, to make financial gains</a:t>
            </a:r>
          </a:p>
          <a:p>
            <a:pPr marL="1085850" lvl="2" indent="-171450">
              <a:buFont typeface="Wingdings"/>
              <a:buChar char="§"/>
            </a:pPr>
            <a:r>
              <a:rPr lang="en-US" dirty="0">
                <a:ea typeface="Calibri"/>
                <a:cs typeface="Calibri"/>
              </a:rPr>
              <a:t>Napster argued that they were not responsible for how their users utilized their service</a:t>
            </a:r>
          </a:p>
          <a:p>
            <a:pPr marL="1085850" lvl="2" indent="-171450">
              <a:buFont typeface="Wingdings"/>
              <a:buChar char="§"/>
            </a:pPr>
            <a:r>
              <a:rPr lang="en-US" dirty="0">
                <a:ea typeface="Calibri"/>
                <a:cs typeface="Calibri"/>
              </a:rPr>
              <a:t>However, the court ruled Napster's operations were not fair use, and as a result filed for bankruptcy</a:t>
            </a:r>
          </a:p>
          <a:p>
            <a:pPr marL="628650" lvl="1" indent="-1714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The Napster drama did not appear in </a:t>
            </a:r>
            <a:r>
              <a:rPr lang="en-US" i="1" dirty="0">
                <a:ea typeface="Calibri"/>
                <a:cs typeface="Calibri"/>
              </a:rPr>
              <a:t>The Social Network</a:t>
            </a:r>
            <a:r>
              <a:rPr lang="en-US" dirty="0">
                <a:ea typeface="Calibri"/>
                <a:cs typeface="Calibri"/>
              </a:rPr>
              <a:t> directly, but Sean Parker was closely connected to Facebook and it was discussed in the movie</a:t>
            </a:r>
          </a:p>
          <a:p>
            <a:pPr marL="171450" indent="-1714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2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https://em360tech.com/tech-article/ai-art-copyrighted</a:t>
            </a:r>
          </a:p>
          <a:p>
            <a:r>
              <a:rPr lang="en-US" dirty="0"/>
              <a:t>https://</a:t>
            </a:r>
            <a:r>
              <a:rPr lang="en-US" dirty="0" err="1"/>
              <a:t>thedirect.com</a:t>
            </a:r>
            <a:r>
              <a:rPr lang="en-US" dirty="0"/>
              <a:t>/article/gta-6-florida-leonida-map-place-explained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69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source: https://em360tech.com/tech-article/ai-art-copyrighted</a:t>
            </a:r>
          </a:p>
          <a:p>
            <a:r>
              <a:rPr lang="en-US"/>
              <a:t>https://thedirect.com/article/gta-6-florida-leonida-map-place-explained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79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 Luc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Facemash</a:t>
            </a:r>
            <a:r>
              <a:rPr lang="en-US" dirty="0">
                <a:ea typeface="Calibri"/>
                <a:cs typeface="Calibri"/>
              </a:rPr>
              <a:t> is the prime example of the abuse of restricted information. Information that required to be a </a:t>
            </a:r>
            <a:r>
              <a:rPr lang="en-US" dirty="0" err="1">
                <a:ea typeface="Calibri"/>
                <a:cs typeface="Calibri"/>
              </a:rPr>
              <a:t>harvard</a:t>
            </a:r>
            <a:r>
              <a:rPr lang="en-US" dirty="0">
                <a:ea typeface="Calibri"/>
                <a:cs typeface="Calibri"/>
              </a:rPr>
              <a:t> student was taken to then create an application not intended of the databases.</a:t>
            </a:r>
            <a:endParaRPr lang="en-US" dirty="0"/>
          </a:p>
          <a:p>
            <a:endParaRPr lang="en-US" dirty="0"/>
          </a:p>
          <a:p>
            <a:r>
              <a:rPr lang="en-US" dirty="0"/>
              <a:t>66% of Facebook users had no knowledge regarding privacy settings.</a:t>
            </a:r>
            <a:endParaRPr lang="en-US" dirty="0">
              <a:cs typeface="Calibri"/>
            </a:endParaRPr>
          </a:p>
          <a:p>
            <a:r>
              <a:rPr lang="en-US" dirty="0">
                <a:hlinkClick r:id="rId3"/>
              </a:rPr>
              <a:t>https://www.mdpi.com/1999-5903/7/1/67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1 in 5 women (20%) in Australia, aged 15 years and above, reported being stalked (Australian Bureau of Statistics, 2006).</a:t>
            </a:r>
            <a:endParaRPr lang="en-US" dirty="0">
              <a:cs typeface="Calibri"/>
            </a:endParaRPr>
          </a:p>
          <a:p>
            <a:r>
              <a:rPr lang="en-US" dirty="0"/>
              <a:t>Perpetrators used Facebook's location features to track victims in a U.S. study involving 10 women in a domestic violence shelter (Dimond et al., 2011). </a:t>
            </a:r>
            <a:endParaRPr lang="en-US" dirty="0">
              <a:cs typeface="Calibri"/>
            </a:endParaRPr>
          </a:p>
          <a:p>
            <a:r>
              <a:rPr lang="en-US" dirty="0">
                <a:hlinkClick r:id="rId4"/>
              </a:rPr>
              <a:t>https://journals.sagepub.com/doi/full/10.1177/1077801216646277</a:t>
            </a:r>
            <a:endParaRPr lang="en-US" dirty="0">
              <a:cs typeface="Calibri"/>
              <a:hlinkClick r:id="rId4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hlinkClick r:id="rId5"/>
              </a:rPr>
              <a:t>https://ieeexplore.ieee.org/abstract/document/9140098</a:t>
            </a:r>
            <a:endParaRPr lang="en-US" dirty="0">
              <a:cs typeface="Calibri"/>
              <a:hlinkClick r:id="rId5"/>
            </a:endParaRPr>
          </a:p>
          <a:p>
            <a:r>
              <a:rPr lang="en-US" dirty="0">
                <a:cs typeface="Calibri"/>
              </a:rPr>
              <a:t>(Graph/Figure)</a:t>
            </a:r>
          </a:p>
          <a:p>
            <a:r>
              <a:rPr lang="en-US" dirty="0"/>
              <a:t>"The chart above indicates that out of 65 respondents, the most commonly published their personal data on Facebook is real name, which indicated by 83.1% (54) of respondents. Secondly is gender which indicated by 81.5% (53) of respondents and following with date of birth which indicated by 75.4% (49) of respondents. Thirdly is real profile picture which indicated by 69.2% (45) of respondents. Fourthly is university or college which indicated by 67.7% (44) of respondents. Fifthly is age which indicated by 56.9% (37) of respondents and following with relationship status and workplaces which indicated by 50.8% (33) of respondents. Sixthly is email address which indicated by 46.2% (30) of respondents and for interest and family members indicated the same amount of respondents which are 41.5% (27).Seventhly is home address which indicated by 16.9% (11) of respondents and 15.4% (10) indicated for contact number. Finally, only one respondents indicated by 1.5% for none."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2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205" y="-836"/>
            <a:ext cx="9145184" cy="5147769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05150"/>
            <a:ext cx="7315200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428751"/>
            <a:ext cx="9144000" cy="161118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>
              <a:lnSpc>
                <a:spcPct val="90000"/>
              </a:lnSpc>
            </a:pPr>
            <a:endParaRPr sz="24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28751"/>
            <a:ext cx="7315200" cy="1610945"/>
          </a:xfrm>
        </p:spPr>
        <p:txBody>
          <a:bodyPr anchor="ctr">
            <a:normAutofit/>
          </a:bodyPr>
          <a:lstStyle>
            <a:lvl1pPr algn="l">
              <a:defRPr sz="3300" cap="all" normalizeH="0" baseline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997196"/>
            <a:ext cx="5562600" cy="14630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sk-SK"/>
              <a:t>© 2024 Keith A. Pray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836"/>
            <a:ext cx="5715000" cy="514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361950"/>
            <a:ext cx="2971800" cy="1066800"/>
          </a:xfrm>
        </p:spPr>
        <p:txBody>
          <a:bodyPr anchor="b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61950"/>
            <a:ext cx="4953001" cy="43815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181" indent="0">
              <a:buNone/>
              <a:defRPr sz="2800"/>
            </a:lvl2pPr>
            <a:lvl3pPr marL="914362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6" indent="0">
              <a:buNone/>
              <a:defRPr sz="2000"/>
            </a:lvl8pPr>
            <a:lvl9pPr marL="365744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1581150"/>
            <a:ext cx="2971800" cy="3200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>
                <a:solidFill>
                  <a:schemeClr val="tx1"/>
                </a:solidFill>
              </a:defRPr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002453">
              <a:defRPr baseline="0"/>
            </a:lvl6pPr>
            <a:lvl7pPr marL="2002453">
              <a:defRPr baseline="0"/>
            </a:lvl7pPr>
            <a:lvl8pPr marL="2002453">
              <a:defRPr baseline="0"/>
            </a:lvl8pPr>
            <a:lvl9pPr marL="2002453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2024 Keith A. Pray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1994" y="361950"/>
            <a:ext cx="1383347" cy="43434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1950"/>
            <a:ext cx="6781800" cy="43434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2024 Keith A. Pray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2024 Keith A. Pray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205" y="-836"/>
            <a:ext cx="9145184" cy="5147769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315200" cy="1494448"/>
          </a:xfrm>
        </p:spPr>
        <p:txBody>
          <a:bodyPr anchor="b" anchorCtr="0">
            <a:noAutofit/>
          </a:bodyPr>
          <a:lstStyle>
            <a:lvl1pPr algn="ctr">
              <a:defRPr sz="3300" b="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24150"/>
            <a:ext cx="7315200" cy="762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2024 Keith A. Pray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2551"/>
            <a:ext cx="3733800" cy="335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 marL="2002453">
              <a:defRPr sz="1100"/>
            </a:lvl7pPr>
            <a:lvl8pPr marL="2002453">
              <a:defRPr sz="1100"/>
            </a:lvl8pPr>
            <a:lvl9pPr marL="2002453"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52551"/>
            <a:ext cx="3733800" cy="335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 marL="2002453">
              <a:defRPr sz="1100" baseline="0"/>
            </a:lvl6pPr>
            <a:lvl7pPr marL="2002453">
              <a:defRPr sz="1100" baseline="0"/>
            </a:lvl7pPr>
            <a:lvl8pPr marL="2002453">
              <a:defRPr sz="1100" baseline="0"/>
            </a:lvl8pPr>
            <a:lvl9pPr marL="2002453">
              <a:defRPr sz="11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2024 Keith A. Pray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52550"/>
            <a:ext cx="3733800" cy="6858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00" b="0">
                <a:solidFill>
                  <a:schemeClr val="tx1"/>
                </a:solidFill>
              </a:defRPr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38350"/>
            <a:ext cx="3733800" cy="2667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 marL="2002453">
              <a:defRPr sz="1100"/>
            </a:lvl6pPr>
            <a:lvl7pPr marL="2002453">
              <a:defRPr sz="1100"/>
            </a:lvl7pPr>
            <a:lvl8pPr marL="2002453">
              <a:defRPr sz="1100"/>
            </a:lvl8pPr>
            <a:lvl9pPr marL="2002453"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352550"/>
            <a:ext cx="3733800" cy="6858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00" b="0">
                <a:solidFill>
                  <a:schemeClr val="tx1"/>
                </a:solidFill>
              </a:defRPr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038350"/>
            <a:ext cx="3733800" cy="2667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 marL="2002453">
              <a:defRPr sz="1100"/>
            </a:lvl6pPr>
            <a:lvl7pPr marL="2002453">
              <a:defRPr sz="1100"/>
            </a:lvl7pPr>
            <a:lvl8pPr marL="2002453">
              <a:defRPr sz="1100" baseline="0"/>
            </a:lvl8pPr>
            <a:lvl9pPr marL="2002453">
              <a:defRPr sz="11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2024 Keith A. Pray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2024 Keith A. Pray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836"/>
            <a:ext cx="5715000" cy="514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361950"/>
            <a:ext cx="2971800" cy="1066800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381000" y="361950"/>
            <a:ext cx="4953000" cy="4381501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1581150"/>
            <a:ext cx="2971800" cy="32004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200"/>
              </a:spcBef>
              <a:buNone/>
              <a:defRPr sz="1500">
                <a:solidFill>
                  <a:schemeClr val="tx1"/>
                </a:solidFill>
              </a:defRPr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205" y="-836"/>
            <a:ext cx="9145184" cy="5147769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836"/>
            <a:ext cx="4571386" cy="514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428750"/>
            <a:ext cx="3886200" cy="1295400"/>
          </a:xfrm>
        </p:spPr>
        <p:txBody>
          <a:bodyPr anchor="b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1" y="361951"/>
            <a:ext cx="3809386" cy="4397030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181" indent="0">
              <a:buNone/>
              <a:defRPr sz="2800"/>
            </a:lvl2pPr>
            <a:lvl3pPr marL="914362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6" indent="0">
              <a:buNone/>
              <a:defRPr sz="2000"/>
            </a:lvl8pPr>
            <a:lvl9pPr marL="365744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280035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>
                <a:solidFill>
                  <a:schemeClr val="tx1"/>
                </a:solidFill>
              </a:defRPr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1950"/>
            <a:ext cx="7772400" cy="914400"/>
          </a:xfrm>
          <a:prstGeom prst="rect">
            <a:avLst/>
          </a:prstGeom>
          <a:effectLst/>
        </p:spPr>
        <p:txBody>
          <a:bodyPr vert="horz" lIns="91436" tIns="45718" rIns="91436" bIns="45718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52551"/>
            <a:ext cx="7772400" cy="335280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997196"/>
            <a:ext cx="1066800" cy="14630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997196"/>
            <a:ext cx="5562600" cy="14630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r>
              <a:rPr lang="sk-SK"/>
              <a:t>© 2024 Keith A. Pray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4997196"/>
            <a:ext cx="624840" cy="14630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2A17EAB-8B51-5C40-8776-6683E51FA7A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3" y="21342"/>
            <a:ext cx="9143977" cy="295715"/>
            <a:chOff x="23" y="21342"/>
            <a:chExt cx="9143977" cy="295715"/>
          </a:xfrm>
        </p:grpSpPr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23" y="36417"/>
              <a:ext cx="9143977" cy="274320"/>
            </a:xfrm>
            <a:prstGeom prst="rect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tIns="0" anchor="ctr" anchorCtr="0">
              <a:prstTxWarp prst="textNoShape">
                <a:avLst/>
              </a:prstTxWarp>
            </a:bodyPr>
            <a:lstStyle/>
            <a:p>
              <a:pPr algn="l"/>
              <a:r>
                <a:rPr lang="en-US" dirty="0">
                  <a:solidFill>
                    <a:schemeClr val="tx1"/>
                  </a:solidFill>
                </a:rPr>
                <a:t>CS 3043 Social Implications Of Computing</a:t>
              </a:r>
            </a:p>
          </p:txBody>
        </p:sp>
        <p:pic>
          <p:nvPicPr>
            <p:cNvPr id="8" name="Picture 7" descr="WPI_Inst_Prim_FulClr_Rev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3338" y="21342"/>
              <a:ext cx="914400" cy="295715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362" rtl="0" eaLnBrk="1" latinLnBrk="0" hangingPunct="1">
        <a:lnSpc>
          <a:spcPct val="8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05767" indent="-205767" algn="l" defTabSz="914362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90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35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9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302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3070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Cambria" pitchFamily="18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837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605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Cambria" pitchFamily="18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40372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46139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Cambria" pitchFamily="18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907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11/jcom.12276" TargetMode="External"/><Relationship Id="rId13" Type="http://schemas.openxmlformats.org/officeDocument/2006/relationships/hyperlink" Target="http://www.hipaajournal.com/healthcare-data-breach-statistics/" TargetMode="External"/><Relationship Id="rId18" Type="http://schemas.openxmlformats.org/officeDocument/2006/relationships/hyperlink" Target="https://doi.org/10.3390/fi7010067" TargetMode="External"/><Relationship Id="rId3" Type="http://schemas.openxmlformats.org/officeDocument/2006/relationships/hyperlink" Target="https://www.scmp.com/magazines/style/people/celebrities/article/3246540/who-are-winklevoss-twins-and-where-are-they-now-scoring-us65-million-payout-facebooks-mark" TargetMode="External"/><Relationship Id="rId7" Type="http://schemas.openxmlformats.org/officeDocument/2006/relationships/hyperlink" Target="https://superbhub.com/biography/eduardo-saverin-net-worth-age-wife-facebook/" TargetMode="External"/><Relationship Id="rId12" Type="http://schemas.openxmlformats.org/officeDocument/2006/relationships/hyperlink" Target="https://www.ipi.org/ipi_issues/detail/the-true-cost-of-copyright-industry-piracy-to-the-us-economy" TargetMode="External"/><Relationship Id="rId17" Type="http://schemas.openxmlformats.org/officeDocument/2006/relationships/hyperlink" Target="https://doi.org/10.1109/i2cacis49202.2020.9140098" TargetMode="External"/><Relationship Id="rId2" Type="http://schemas.openxmlformats.org/officeDocument/2006/relationships/hyperlink" Target="https://www.thecrimson.com/article/2003/11/19/facemash-creator-survives-ad-board-the/" TargetMode="External"/><Relationship Id="rId16" Type="http://schemas.openxmlformats.org/officeDocument/2006/relationships/hyperlink" Target="http://www.statista.com/statistics/544001/facebooks-advertising-revenue-worldwide-us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tannica.com/money/Sean-Parker" TargetMode="External"/><Relationship Id="rId11" Type="http://schemas.openxmlformats.org/officeDocument/2006/relationships/hyperlink" Target="https://www.amnesty.org/en/latest/news/2019/07/the-great-hack-facebook-cambridge-analytica/" TargetMode="External"/><Relationship Id="rId5" Type="http://schemas.openxmlformats.org/officeDocument/2006/relationships/hyperlink" Target="https://www.history.com/this-day-in-history/facebook-launches-mark-zuckerberg" TargetMode="External"/><Relationship Id="rId15" Type="http://schemas.openxmlformats.org/officeDocument/2006/relationships/hyperlink" Target="abc7news.com/clearview-ai-california-attorney-general-rob-bonta-consumer-watchdog/14231840/" TargetMode="External"/><Relationship Id="rId10" Type="http://schemas.openxmlformats.org/officeDocument/2006/relationships/hyperlink" Target="https://www.copyright.gov/fair-use/summaries/a&amp;mrecords-napster-9thcir2001.pdf" TargetMode="External"/><Relationship Id="rId19" Type="http://schemas.openxmlformats.org/officeDocument/2006/relationships/hyperlink" Target="https://doi.org/10.1177/1077801216646277" TargetMode="External"/><Relationship Id="rId4" Type="http://schemas.openxmlformats.org/officeDocument/2006/relationships/hyperlink" Target="https://abc7ny.com/facebook-20-year-anniversary-mark-zuckerberg-meta/14383883/" TargetMode="External"/><Relationship Id="rId9" Type="http://schemas.openxmlformats.org/officeDocument/2006/relationships/hyperlink" Target="https://www.ncpc.org/resources/ip-theft/trends/" TargetMode="External"/><Relationship Id="rId14" Type="http://schemas.openxmlformats.org/officeDocument/2006/relationships/hyperlink" Target=",%20www.npr.org/2021/04/09/986005820/after-data-breach-exposes-530-million-facebook-says-it-will-not-notify-user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edia.vanityfair.com/photos/5cc72b571c0b0773cacd0d96/master/pass/winklevoss-twins-may-2019-04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992AE-DEBA-C041-8327-4AC1FB130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7505" y="2724150"/>
            <a:ext cx="4948989" cy="762000"/>
          </a:xfrm>
        </p:spPr>
        <p:txBody>
          <a:bodyPr/>
          <a:lstStyle/>
          <a:p>
            <a:r>
              <a:rPr lang="en-US" dirty="0"/>
              <a:t>Noah Cyr, Jason Luc, Jonathon Chang, Olivia </a:t>
            </a:r>
            <a:r>
              <a:rPr lang="en-US"/>
              <a:t>Kochol</a:t>
            </a:r>
            <a:r>
              <a:rPr lang="en-US" dirty="0"/>
              <a:t>, and Piotr </a:t>
            </a:r>
            <a:r>
              <a:rPr lang="en-US"/>
              <a:t>Skoczylas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A31F2-FBFC-2C43-802D-1D451EE6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2024 Keith A. Pray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4B1B5-09B5-5844-A1D0-76C23D2C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800657D-4B42-1F66-9539-663ED846B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16415"/>
            <a:ext cx="4572000" cy="10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4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F2BB5-7047-C61C-9374-02DD0284B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2024 Keith A. Pray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FA8D1-0AD4-457B-D47D-492BFEB4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10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E8995E1-C588-5265-726C-D2D14CD5184D}"/>
              </a:ext>
            </a:extLst>
          </p:cNvPr>
          <p:cNvSpPr txBox="1">
            <a:spLocks/>
          </p:cNvSpPr>
          <p:nvPr/>
        </p:nvSpPr>
        <p:spPr>
          <a:xfrm>
            <a:off x="914400" y="2004274"/>
            <a:ext cx="7315200" cy="1132230"/>
          </a:xfrm>
          <a:prstGeom prst="rect">
            <a:avLst/>
          </a:prstGeom>
          <a:effectLst/>
        </p:spPr>
        <p:txBody>
          <a:bodyPr vert="horz" lIns="91436" tIns="45718" rIns="91436" bIns="45718" rtlCol="0" anchor="ctr" anchorCtr="0">
            <a:noAutofit/>
          </a:bodyPr>
          <a:lstStyle>
            <a:lvl1pPr algn="ctr" defTabSz="91436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300" b="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ea typeface="Cambria"/>
              </a:rPr>
              <a:t>Governance relating to </a:t>
            </a:r>
            <a:endParaRPr lang="en-US" b="1">
              <a:ea typeface="Cambria"/>
            </a:endParaRPr>
          </a:p>
          <a:p>
            <a:r>
              <a:rPr lang="en-US" b="1">
                <a:ea typeface="Cambria"/>
              </a:rPr>
              <a:t>Private information</a:t>
            </a:r>
          </a:p>
        </p:txBody>
      </p:sp>
    </p:spTree>
    <p:extLst>
      <p:ext uri="{BB962C8B-B14F-4D97-AF65-F5344CB8AC3E}">
        <p14:creationId xmlns:p14="http://schemas.microsoft.com/office/powerpoint/2010/main" val="425667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Private Information in the social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36" tIns="45718" rIns="91436" bIns="45718" rtlCol="0" anchor="t">
            <a:normAutofit fontScale="85000" lnSpcReduction="20000"/>
          </a:bodyPr>
          <a:lstStyle/>
          <a:p>
            <a:pPr marL="205740" indent="-205740"/>
            <a:r>
              <a:rPr lang="en-US" dirty="0"/>
              <a:t>Abuse of restricted information</a:t>
            </a:r>
          </a:p>
          <a:p>
            <a:pPr marL="411480" lvl="1" indent="-205740"/>
            <a:r>
              <a:rPr lang="en-US" dirty="0" err="1"/>
              <a:t>Facemash</a:t>
            </a:r>
            <a:r>
              <a:rPr lang="en-US" dirty="0"/>
              <a:t> was created using databases that needed a harvard.edu clearance.</a:t>
            </a:r>
            <a:endParaRPr lang="en-US" dirty="0">
              <a:ea typeface="Cambria"/>
            </a:endParaRPr>
          </a:p>
          <a:p>
            <a:pPr marL="411480" lvl="1" indent="-205740"/>
            <a:r>
              <a:rPr lang="en-US" dirty="0">
                <a:ea typeface="Cambria"/>
              </a:rPr>
              <a:t>A lot of data was used for this public domain before it was taken down.</a:t>
            </a:r>
            <a:endParaRPr lang="en-US" dirty="0"/>
          </a:p>
          <a:p>
            <a:pPr marL="205740" indent="-205740"/>
            <a:r>
              <a:rPr lang="en-US" dirty="0"/>
              <a:t>Poor online privacy literacy</a:t>
            </a:r>
            <a:endParaRPr lang="en-US" dirty="0">
              <a:ea typeface="Cambria"/>
            </a:endParaRPr>
          </a:p>
          <a:p>
            <a:pPr marL="411480" lvl="1" indent="-205740"/>
            <a:r>
              <a:rPr lang="en-US" dirty="0">
                <a:ea typeface="+mn-lt"/>
                <a:cs typeface="+mn-lt"/>
              </a:rPr>
              <a:t>“66% of Facebook users had no knowledge of privacy settings” [17]</a:t>
            </a:r>
            <a:endParaRPr lang="en-US" dirty="0">
              <a:ea typeface="Cambria"/>
            </a:endParaRPr>
          </a:p>
          <a:p>
            <a:pPr marL="411480" lvl="1" indent="-205740"/>
            <a:r>
              <a:rPr lang="en-US" dirty="0">
                <a:ea typeface="Cambria"/>
              </a:rPr>
              <a:t>“Higher privacy concerns were associated with weaker intentions to use online services</a:t>
            </a:r>
          </a:p>
          <a:p>
            <a:pPr marL="617220" lvl="2" indent="-205740"/>
            <a:r>
              <a:rPr lang="en-US" dirty="0">
                <a:ea typeface="Cambria"/>
              </a:rPr>
              <a:t>(r = −0.17, 95% CI [−0.27, −0.07]) ” [7]</a:t>
            </a:r>
          </a:p>
          <a:p>
            <a:pPr marL="205740" indent="-205740"/>
            <a:r>
              <a:rPr lang="en-US" dirty="0"/>
              <a:t>Online stalking</a:t>
            </a:r>
            <a:endParaRPr lang="en-US" dirty="0">
              <a:ea typeface="Cambria"/>
            </a:endParaRPr>
          </a:p>
          <a:p>
            <a:pPr marL="411480" lvl="1" indent="-205740"/>
            <a:r>
              <a:rPr lang="en-US" dirty="0">
                <a:ea typeface="+mn-lt"/>
                <a:cs typeface="+mn-lt"/>
              </a:rPr>
              <a:t>1 in 5 women, 20%, in Australia, aged 15 years and above, reported being stalked</a:t>
            </a:r>
            <a:endParaRPr lang="en-US" dirty="0">
              <a:ea typeface="Cambria"/>
            </a:endParaRPr>
          </a:p>
          <a:p>
            <a:pPr marL="411480" lvl="1" indent="-205740"/>
            <a:r>
              <a:rPr lang="en-US" b="1" dirty="0">
                <a:ea typeface="+mn-lt"/>
                <a:cs typeface="+mn-lt"/>
              </a:rPr>
              <a:t>Perpetrators used Facebook's location features</a:t>
            </a:r>
            <a:r>
              <a:rPr lang="en-US" dirty="0">
                <a:ea typeface="+mn-lt"/>
                <a:cs typeface="+mn-lt"/>
              </a:rPr>
              <a:t> to track victims [18]</a:t>
            </a:r>
            <a:endParaRPr lang="en-US" dirty="0">
              <a:ea typeface="Cambria"/>
            </a:endParaRPr>
          </a:p>
          <a:p>
            <a:pPr marL="411480" lvl="1" indent="-205740"/>
            <a:endParaRPr lang="en-US" dirty="0">
              <a:ea typeface="Cambria"/>
            </a:endParaRPr>
          </a:p>
          <a:p>
            <a:pPr marL="205740" indent="-205740"/>
            <a:endParaRPr lang="en-US" dirty="0">
              <a:ea typeface="Cambr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2024 Keith A. Pray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622823-FF2D-053A-ED93-E095E9E0B04C}"/>
              </a:ext>
            </a:extLst>
          </p:cNvPr>
          <p:cNvSpPr txBox="1"/>
          <p:nvPr/>
        </p:nvSpPr>
        <p:spPr>
          <a:xfrm>
            <a:off x="6847114" y="372337"/>
            <a:ext cx="217968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400">
                <a:latin typeface="+mj-lt"/>
              </a:rPr>
              <a:t>The Social Network</a:t>
            </a:r>
            <a:endParaRPr lang="en-US"/>
          </a:p>
        </p:txBody>
      </p:sp>
      <p:pic>
        <p:nvPicPr>
          <p:cNvPr id="7" name="Picture 6" descr="A graph with numbers and percentages&#10;&#10;Description automatically generated">
            <a:extLst>
              <a:ext uri="{FF2B5EF4-FFF2-40B4-BE49-F238E27FC236}">
                <a16:creationId xmlns:a16="http://schemas.microsoft.com/office/drawing/2014/main" id="{46B8CC32-92BC-065E-1F85-44823EC4E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721" y="1275453"/>
            <a:ext cx="4202206" cy="24161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5EF649-6227-7AD4-A0D1-F569EDF15511}"/>
              </a:ext>
            </a:extLst>
          </p:cNvPr>
          <p:cNvSpPr txBox="1"/>
          <p:nvPr/>
        </p:nvSpPr>
        <p:spPr>
          <a:xfrm>
            <a:off x="8237627" y="3691554"/>
            <a:ext cx="441146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/>
              <a:t>[16]</a:t>
            </a:r>
          </a:p>
        </p:txBody>
      </p:sp>
    </p:spTree>
    <p:extLst>
      <p:ext uri="{BB962C8B-B14F-4D97-AF65-F5344CB8AC3E}">
        <p14:creationId xmlns:p14="http://schemas.microsoft.com/office/powerpoint/2010/main" val="222603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EA0AB-8F8A-BC9F-61AC-B2E281F6F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sk-SK"/>
              <a:t>© 2024 Keith A. Pray</a:t>
            </a:r>
            <a:endParaRPr lang="en-US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0B3E629E-0156-EA22-A286-C6A676AE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2A17EAB-8B51-5C40-8776-6683E51FA7A0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30FB04-9A8D-3825-BEA4-905B22769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573" y="1188977"/>
            <a:ext cx="5056116" cy="3551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3BDEAC-3266-E514-5C38-24CA53EFE9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60" t="14918" r="58349" b="52887"/>
          <a:stretch/>
        </p:blipFill>
        <p:spPr>
          <a:xfrm>
            <a:off x="170447" y="1709482"/>
            <a:ext cx="3428913" cy="2510454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0AF8C8-C8DE-95A7-309B-2305CAD11770}"/>
              </a:ext>
            </a:extLst>
          </p:cNvPr>
          <p:cNvSpPr txBox="1"/>
          <p:nvPr/>
        </p:nvSpPr>
        <p:spPr>
          <a:xfrm>
            <a:off x="285749" y="886887"/>
            <a:ext cx="319830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/>
              <a:t>Note the “bu.edu” domains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8709824-166A-5E8D-0F65-DF9D68F14A3B}"/>
              </a:ext>
            </a:extLst>
          </p:cNvPr>
          <p:cNvSpPr txBox="1">
            <a:spLocks/>
          </p:cNvSpPr>
          <p:nvPr/>
        </p:nvSpPr>
        <p:spPr>
          <a:xfrm>
            <a:off x="8508717" y="4997196"/>
            <a:ext cx="624840" cy="14630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A17EAB-8B51-5C40-8776-6683E51FA7A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36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Private Information issues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030" y="1352551"/>
            <a:ext cx="3733800" cy="3352800"/>
          </a:xfrm>
        </p:spPr>
        <p:txBody>
          <a:bodyPr vert="horz" lIns="91436" tIns="45718" rIns="91436" bIns="45718" rtlCol="0" anchor="t">
            <a:normAutofit fontScale="92500"/>
          </a:bodyPr>
          <a:lstStyle/>
          <a:p>
            <a:pPr marL="205740" indent="-205740"/>
            <a:r>
              <a:rPr lang="en-US" dirty="0"/>
              <a:t>Facial recognition databases</a:t>
            </a:r>
          </a:p>
          <a:p>
            <a:pPr marL="411480" lvl="1" indent="-205740"/>
            <a:r>
              <a:rPr lang="en-US" dirty="0"/>
              <a:t>Social media is scraped to create biological profiles</a:t>
            </a:r>
          </a:p>
          <a:p>
            <a:pPr marL="411480" lvl="1" indent="-205740"/>
            <a:r>
              <a:rPr lang="en-US" dirty="0">
                <a:ea typeface="Cambria"/>
              </a:rPr>
              <a:t>Violation of privacy laws</a:t>
            </a:r>
          </a:p>
          <a:p>
            <a:pPr marL="411480" lvl="1" indent="-205740"/>
            <a:r>
              <a:rPr lang="en-US" b="1" dirty="0">
                <a:ea typeface="Cambria"/>
              </a:rPr>
              <a:t>40 billion images </a:t>
            </a:r>
            <a:r>
              <a:rPr lang="en-US" dirty="0">
                <a:ea typeface="Cambria"/>
              </a:rPr>
              <a:t>scraped [14]</a:t>
            </a:r>
          </a:p>
          <a:p>
            <a:pPr marL="205740" indent="-205740"/>
            <a:r>
              <a:rPr lang="en-US" dirty="0"/>
              <a:t>Data breaches of large companies</a:t>
            </a:r>
          </a:p>
          <a:p>
            <a:pPr marL="411508" lvl="1" indent="-205740"/>
            <a:r>
              <a:rPr lang="en-US" dirty="0">
                <a:ea typeface="Cambria"/>
              </a:rPr>
              <a:t>Facebook has suffered a large data breach of its own (</a:t>
            </a:r>
            <a:r>
              <a:rPr lang="en-US" b="1" dirty="0">
                <a:ea typeface="Cambria"/>
              </a:rPr>
              <a:t>530 million users affected</a:t>
            </a:r>
            <a:r>
              <a:rPr lang="en-US" dirty="0">
                <a:ea typeface="Cambria"/>
              </a:rPr>
              <a:t>) [13]</a:t>
            </a:r>
          </a:p>
          <a:p>
            <a:pPr marL="205740" indent="-205740"/>
            <a:r>
              <a:rPr lang="en-US" dirty="0">
                <a:ea typeface="Cambria"/>
              </a:rPr>
              <a:t>Facebook generated 114 billion dollars in advertising revenue [15]</a:t>
            </a:r>
          </a:p>
          <a:p>
            <a:pPr marL="411508" lvl="1" indent="-205740"/>
            <a:r>
              <a:rPr lang="en-US" dirty="0">
                <a:ea typeface="Cambria"/>
              </a:rPr>
              <a:t>Targeted advertising, profiling each user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2024 Keith A. Pray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93D71-7A57-CC18-EB90-5D069EF71577}"/>
              </a:ext>
            </a:extLst>
          </p:cNvPr>
          <p:cNvSpPr txBox="1"/>
          <p:nvPr/>
        </p:nvSpPr>
        <p:spPr>
          <a:xfrm>
            <a:off x="6847114" y="372337"/>
            <a:ext cx="217968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400">
                <a:latin typeface="+mj-lt"/>
              </a:rPr>
              <a:t>The Social Network</a:t>
            </a:r>
            <a:endParaRPr lang="en-US"/>
          </a:p>
        </p:txBody>
      </p:sp>
      <p:pic>
        <p:nvPicPr>
          <p:cNvPr id="3074" name="Picture 2" descr="healthcare data breaches of 500 or more records 2009-2024">
            <a:extLst>
              <a:ext uri="{FF2B5EF4-FFF2-40B4-BE49-F238E27FC236}">
                <a16:creationId xmlns:a16="http://schemas.microsoft.com/office/drawing/2014/main" id="{6BEE7336-AF9F-FF1D-EC8F-93345FFCB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873" y="1568195"/>
            <a:ext cx="4923923" cy="250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0F56E8-1BF2-E911-9EB3-A68CC2C44A1E}"/>
              </a:ext>
            </a:extLst>
          </p:cNvPr>
          <p:cNvSpPr txBox="1"/>
          <p:nvPr/>
        </p:nvSpPr>
        <p:spPr>
          <a:xfrm>
            <a:off x="8631140" y="4120405"/>
            <a:ext cx="1025719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/>
              <a:t>[12]</a:t>
            </a:r>
          </a:p>
        </p:txBody>
      </p:sp>
    </p:spTree>
    <p:extLst>
      <p:ext uri="{BB962C8B-B14F-4D97-AF65-F5344CB8AC3E}">
        <p14:creationId xmlns:p14="http://schemas.microsoft.com/office/powerpoint/2010/main" val="949121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8188"/>
            <a:ext cx="9144000" cy="4029008"/>
          </a:xfrm>
        </p:spPr>
        <p:txBody>
          <a:bodyPr vert="horz" lIns="91440" tIns="45718" rIns="91436" bIns="45718" rtlCol="0" anchor="t">
            <a:normAutofit fontScale="4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[1] </a:t>
            </a:r>
            <a:r>
              <a:rPr lang="en-US" dirty="0">
                <a:ea typeface="+mn-lt"/>
                <a:cs typeface="+mn-lt"/>
              </a:rPr>
              <a:t>Kaplan, Katherine. "</a:t>
            </a:r>
            <a:r>
              <a:rPr lang="en-US" dirty="0" err="1">
                <a:ea typeface="+mn-lt"/>
                <a:cs typeface="+mn-lt"/>
              </a:rPr>
              <a:t>Facemash</a:t>
            </a:r>
            <a:r>
              <a:rPr lang="en-US" dirty="0">
                <a:ea typeface="+mn-lt"/>
                <a:cs typeface="+mn-lt"/>
              </a:rPr>
              <a:t> Creator Survives Ad Board." The Harvard Crimson, Nov. 19, 2003. </a:t>
            </a:r>
            <a:r>
              <a:rPr lang="en-US" dirty="0">
                <a:ea typeface="+mn-lt"/>
                <a:cs typeface="+mn-lt"/>
                <a:hlinkClick r:id="rId2"/>
              </a:rPr>
              <a:t>https://www.thecrimson.com/article/2003/11/19/facemash-creator-survives-ad-board-the/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[2] Farah, Lynn. "</a:t>
            </a:r>
            <a:r>
              <a:rPr lang="en-US" dirty="0">
                <a:ea typeface="+mn-lt"/>
                <a:cs typeface="+mn-lt"/>
              </a:rPr>
              <a:t>Who are the Winklevoss twins and where are they now? From scoring a US$65 million payout from Facebook’s Mark Zuckerberg and competing in the 2008 Beijing Olympics to crypto fraud and bankruptcy." Style Magazine, Dec. 31, 2023. </a:t>
            </a:r>
            <a:r>
              <a:rPr lang="en-US" dirty="0">
                <a:ea typeface="+mn-lt"/>
                <a:cs typeface="+mn-lt"/>
                <a:hlinkClick r:id="rId3"/>
              </a:rPr>
              <a:t>https://www.scmp.com/magazines/style/people/celebrities/article/3246540/who-are-winklevoss-twins-and-where-are-they-now-scoring-us65-million-payout-facebooks-mark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[3] "</a:t>
            </a:r>
            <a:r>
              <a:rPr lang="en-US" dirty="0">
                <a:ea typeface="+mn-lt"/>
                <a:cs typeface="+mn-lt"/>
              </a:rPr>
              <a:t>Timeline: Looking back at 20 years of Facebook and CEO Mark Zuckerberg." ABC 7 NY, Feb. 3, 2024. </a:t>
            </a:r>
            <a:r>
              <a:rPr lang="en-US" dirty="0">
                <a:ea typeface="+mn-lt"/>
                <a:cs typeface="+mn-lt"/>
                <a:hlinkClick r:id="rId4"/>
              </a:rPr>
              <a:t>https://abc7ny.com/facebook-20-year-anniversary-mark-zuckerberg-meta/14383883/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[4] Onion, A., Sullivan, M., et. Al. "Facebook Launches." History, Feb. 2, 2024. </a:t>
            </a:r>
            <a:r>
              <a:rPr lang="en-US" dirty="0">
                <a:ea typeface="+mn-lt"/>
                <a:cs typeface="+mn-lt"/>
                <a:hlinkClick r:id="rId5"/>
              </a:rPr>
              <a:t>https://www.history.com/this-day-in-history/facebook-launches-mark-zuckerberg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 dirty="0">
              <a:ea typeface="Cambria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[5] </a:t>
            </a:r>
            <a:r>
              <a:rPr lang="en-US" dirty="0" err="1"/>
              <a:t>Gregersen</a:t>
            </a:r>
            <a:r>
              <a:rPr lang="en-US" dirty="0"/>
              <a:t>, Erik. "Sean Parker." Britannica Money, Aug. 22, 2024. </a:t>
            </a:r>
            <a:r>
              <a:rPr lang="en-US" dirty="0">
                <a:ea typeface="+mn-lt"/>
                <a:cs typeface="+mn-lt"/>
                <a:hlinkClick r:id="rId6"/>
              </a:rPr>
              <a:t>https://www.britannica.com/money/Sean-Parker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ea typeface="+mn-lt"/>
                <a:cs typeface="+mn-lt"/>
              </a:rPr>
              <a:t>[6] "Eduardo Saverin Net Worth, Wiki, Age, Wife, Married and Facebook." Super B Hub, Nov. 20, 2017. </a:t>
            </a:r>
            <a:r>
              <a:rPr lang="en-US" dirty="0">
                <a:ea typeface="+mn-lt"/>
                <a:cs typeface="+mn-lt"/>
                <a:hlinkClick r:id="rId7"/>
              </a:rPr>
              <a:t>https://superbhub.com/biography/eduardo-saverin-net-worth-age-wife-facebook/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ea typeface="+mn-lt"/>
                <a:cs typeface="+mn-lt"/>
              </a:rPr>
              <a:t>[7] </a:t>
            </a:r>
            <a:r>
              <a:rPr lang="en-US" dirty="0" err="1">
                <a:ea typeface="+mn-lt"/>
                <a:cs typeface="+mn-lt"/>
              </a:rPr>
              <a:t>Baruh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Lemi</a:t>
            </a:r>
            <a:r>
              <a:rPr lang="en-US" dirty="0">
                <a:ea typeface="+mn-lt"/>
                <a:cs typeface="+mn-lt"/>
              </a:rPr>
              <a:t>, et al. “Online Privacy Concerns and Privacy Management: A Meta-Analytical Review.” Journal of Communication, vol. 67, no. 1, 17 Jan. 2017, pp. 26–53, </a:t>
            </a:r>
            <a:r>
              <a:rPr lang="en-US" dirty="0">
                <a:ea typeface="+mn-lt"/>
                <a:cs typeface="+mn-lt"/>
                <a:hlinkClick r:id="rId8"/>
              </a:rPr>
              <a:t>https://doi.org/10.1111/jcom.12276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ea typeface="+mn-lt"/>
                <a:cs typeface="+mn-lt"/>
              </a:rPr>
              <a:t>[8] </a:t>
            </a:r>
            <a:r>
              <a:rPr lang="en-US" dirty="0" err="1">
                <a:ea typeface="+mn-lt"/>
                <a:cs typeface="+mn-lt"/>
              </a:rPr>
              <a:t>DelPonte</a:t>
            </a:r>
            <a:r>
              <a:rPr lang="en-US" dirty="0">
                <a:ea typeface="+mn-lt"/>
                <a:cs typeface="+mn-lt"/>
              </a:rPr>
              <a:t>, P. (2024, June 17). NCPC: Globalization Impacting Intellectual Property Theft. National Crime Prevention Council. </a:t>
            </a:r>
            <a:r>
              <a:rPr lang="en-US" dirty="0">
                <a:ea typeface="+mn-lt"/>
                <a:cs typeface="+mn-lt"/>
                <a:hlinkClick r:id="rId9"/>
              </a:rPr>
              <a:t>https://www.ncpc.org/resources/ip-theft/trends/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ea typeface="+mn-lt"/>
                <a:cs typeface="+mn-lt"/>
              </a:rPr>
              <a:t>[9] U.S. Copyright Office, "A&amp;M Records, Inc. V. Napster, Inc., 239 F.3d 1004 (9th Cir. 2001)", </a:t>
            </a:r>
            <a:r>
              <a:rPr lang="en-US" dirty="0">
                <a:ea typeface="+mn-lt"/>
                <a:cs typeface="+mn-lt"/>
                <a:hlinkClick r:id="rId10"/>
              </a:rPr>
              <a:t>https://www.copyright.gov/fair-use/summaries/a&amp;mrecords-napster-9thcir2001.pdf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ea typeface="+mn-lt"/>
                <a:cs typeface="+mn-lt"/>
              </a:rPr>
              <a:t>[10]</a:t>
            </a:r>
            <a:r>
              <a:rPr lang="en-US" i="1" dirty="0">
                <a:ea typeface="+mn-lt"/>
                <a:cs typeface="+mn-lt"/>
              </a:rPr>
              <a:t>“The great hack”: Cambridge Analytica is just the tip of the iceberg</a:t>
            </a:r>
            <a:r>
              <a:rPr lang="en-US" dirty="0">
                <a:ea typeface="+mn-lt"/>
                <a:cs typeface="+mn-lt"/>
              </a:rPr>
              <a:t>. Amnesty International. (2021, October 11). </a:t>
            </a:r>
            <a:r>
              <a:rPr lang="en-US" dirty="0">
                <a:ea typeface="+mn-lt"/>
                <a:cs typeface="+mn-lt"/>
                <a:hlinkClick r:id="rId11"/>
              </a:rPr>
              <a:t>https://www.amnesty.org/en/latest/news/2019/07/the-great-hack-facebook-cambridge-analytica/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ea typeface="+mn-lt"/>
                <a:cs typeface="+mn-lt"/>
              </a:rPr>
              <a:t>[11]The true cost of copyright industry piracy to the U.S. economy. (2007, October 3). </a:t>
            </a:r>
            <a:r>
              <a:rPr lang="en-US" dirty="0">
                <a:ea typeface="+mn-lt"/>
                <a:cs typeface="+mn-lt"/>
                <a:hlinkClick r:id="rId12"/>
              </a:rPr>
              <a:t>https://www.ipi.org/ipi_issues/detail/the-true-cost-of-copyright-industry-piracy-to-the-us-economy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ea typeface="+mn-lt"/>
                <a:cs typeface="+mn-lt"/>
              </a:rPr>
              <a:t>[12] Alder, Steve. “Healthcare Data Breach Statistics.” HIPAA Journal, 24 Sept. 2024, </a:t>
            </a:r>
            <a:r>
              <a:rPr lang="en-US" dirty="0">
                <a:ea typeface="+mn-lt"/>
                <a:cs typeface="+mn-lt"/>
                <a:hlinkClick r:id="rId13"/>
              </a:rPr>
              <a:t>www.hipaajournal.com/healthcare-data-breach-statistics/</a:t>
            </a:r>
            <a:r>
              <a:rPr lang="en-US" dirty="0">
                <a:ea typeface="+mn-lt"/>
                <a:cs typeface="+mn-lt"/>
              </a:rPr>
              <a:t>. Accessed 8 Oct. 2024.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ea typeface="+mn-lt"/>
                <a:cs typeface="+mn-lt"/>
              </a:rPr>
              <a:t>[13] Bowman, Emma. “After Data Breach Exposes 530 Million, Facebook Says It Will Not Notify Users.” NPR, NPR, 9 Apr. 2021</a:t>
            </a:r>
            <a:r>
              <a:rPr lang="en-US" dirty="0">
                <a:ea typeface="+mn-lt"/>
                <a:cs typeface="+mn-lt"/>
                <a:hlinkClick r:id="rId14"/>
              </a:rPr>
              <a:t>, www.npr.org/2021/04/09/986005820/after-data-breach-exposes-530-million-facebook-says-it-will-not-notify-users</a:t>
            </a:r>
            <a:r>
              <a:rPr lang="en-US" dirty="0">
                <a:ea typeface="+mn-lt"/>
                <a:cs typeface="+mn-lt"/>
              </a:rPr>
              <a:t>. Accessed 8 Oct. 2024.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ea typeface="+mn-lt"/>
                <a:cs typeface="+mn-lt"/>
              </a:rPr>
              <a:t>[14] Sierra, Stephanie. “AG Bonta Called to Investigate Clearview AI for Allegedly Selling Images to Police without Consent.” ABC7 San Francisco, 28 Dec. 2023, </a:t>
            </a:r>
            <a:r>
              <a:rPr lang="en-US" dirty="0">
                <a:ea typeface="+mn-lt"/>
                <a:cs typeface="+mn-lt"/>
                <a:hlinkClick r:id="rId15"/>
              </a:rPr>
              <a:t>abc7news.com/clearview-ai-california-attorney-general-rob-bonta-consumer-watchdog/14231840/</a:t>
            </a:r>
            <a:r>
              <a:rPr lang="en-US" dirty="0">
                <a:ea typeface="+mn-lt"/>
                <a:cs typeface="+mn-lt"/>
              </a:rPr>
              <a:t>. Accessed 8 Oct. 2024.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ea typeface="+mn-lt"/>
                <a:cs typeface="+mn-lt"/>
              </a:rPr>
              <a:t>[15] Statista. “U.S. Facebook Advertising Revenue 2021.” Statista, 2023, </a:t>
            </a:r>
            <a:r>
              <a:rPr lang="en-US" dirty="0">
                <a:ea typeface="+mn-lt"/>
                <a:cs typeface="+mn-lt"/>
                <a:hlinkClick r:id="rId16"/>
              </a:rPr>
              <a:t>www.statista.com/statistics/544001/facebooks-advertising-revenue-worldwide-usa/. </a:t>
            </a:r>
            <a:r>
              <a:rPr lang="en-US" dirty="0">
                <a:ea typeface="+mn-lt"/>
                <a:cs typeface="+mn-lt"/>
              </a:rPr>
              <a:t>Accessed 8 Oct. 2024.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ea typeface="+mn-lt"/>
                <a:cs typeface="+mn-lt"/>
              </a:rPr>
              <a:t>[16] </a:t>
            </a:r>
            <a:r>
              <a:rPr lang="en-US" dirty="0" err="1">
                <a:ea typeface="+mn-lt"/>
                <a:cs typeface="+mn-lt"/>
              </a:rPr>
              <a:t>Alkawaz</a:t>
            </a:r>
            <a:r>
              <a:rPr lang="en-US" dirty="0">
                <a:ea typeface="+mn-lt"/>
                <a:cs typeface="+mn-lt"/>
              </a:rPr>
              <a:t>, Mohammed </a:t>
            </a:r>
            <a:r>
              <a:rPr lang="en-US" dirty="0" err="1">
                <a:ea typeface="+mn-lt"/>
                <a:cs typeface="+mn-lt"/>
              </a:rPr>
              <a:t>Hazim</a:t>
            </a:r>
            <a:r>
              <a:rPr lang="en-US" dirty="0">
                <a:ea typeface="+mn-lt"/>
                <a:cs typeface="+mn-lt"/>
              </a:rPr>
              <a:t>, et al. “The Impact of Current Relation between Facebook Utilization and E-Stalking towards Users Privacy.” 2020 IEEE International Conference on Automatic Control and Intelligent Systems (I2CACIS), June 2020, </a:t>
            </a:r>
            <a:r>
              <a:rPr lang="en-US" dirty="0">
                <a:ea typeface="+mn-lt"/>
                <a:cs typeface="+mn-lt"/>
                <a:hlinkClick r:id="rId17"/>
              </a:rPr>
              <a:t>https://doi.org/10.1109/i2cacis49202.2020.9140098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ea typeface="+mn-lt"/>
                <a:cs typeface="+mn-lt"/>
              </a:rPr>
              <a:t>[17] Gan, Diane, and Lily Jenkins. “Social Networking Privacy—Who’s Stalking You?” Future Internet, vol. 7, no. 4, 23 Mar. 2015, pp. 67–93, </a:t>
            </a:r>
            <a:r>
              <a:rPr lang="en-US" dirty="0">
                <a:ea typeface="+mn-lt"/>
                <a:cs typeface="+mn-lt"/>
                <a:hlinkClick r:id="rId18"/>
              </a:rPr>
              <a:t>https://doi.org/10.3390/fi7010067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ea typeface="+mn-lt"/>
                <a:cs typeface="+mn-lt"/>
              </a:rPr>
              <a:t>[18] </a:t>
            </a:r>
            <a:r>
              <a:rPr lang="en-US" dirty="0" err="1">
                <a:ea typeface="+mn-lt"/>
                <a:cs typeface="+mn-lt"/>
              </a:rPr>
              <a:t>Woodlock</a:t>
            </a:r>
            <a:r>
              <a:rPr lang="en-US" dirty="0">
                <a:ea typeface="+mn-lt"/>
                <a:cs typeface="+mn-lt"/>
              </a:rPr>
              <a:t>, Delanie. “The Abuse of Technology in Domestic Violence and Stalking.” Violence against Women, vol. 23, no. 5, 2017, pp. 584–602, </a:t>
            </a:r>
            <a:r>
              <a:rPr lang="en-US" dirty="0">
                <a:ea typeface="+mn-lt"/>
                <a:cs typeface="+mn-lt"/>
                <a:hlinkClick r:id="rId19"/>
              </a:rPr>
              <a:t>https://doi.org/10.1177/1077801216646277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2024 Keith A. Pray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9B08AA-3BFA-F3CA-BB78-C85D2508D785}"/>
              </a:ext>
            </a:extLst>
          </p:cNvPr>
          <p:cNvSpPr txBox="1"/>
          <p:nvPr/>
        </p:nvSpPr>
        <p:spPr>
          <a:xfrm>
            <a:off x="6847114" y="372337"/>
            <a:ext cx="217968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400">
                <a:latin typeface="+mj-lt"/>
              </a:rPr>
              <a:t>The Social Network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9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Synopsis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36" tIns="45718" rIns="91436" bIns="45718" rtlCol="0" anchor="t">
            <a:normAutofit/>
          </a:bodyPr>
          <a:lstStyle/>
          <a:p>
            <a:pPr marL="205740" indent="-205740"/>
            <a:r>
              <a:rPr lang="en-US"/>
              <a:t>Mark Zuckerberg creates the website </a:t>
            </a:r>
            <a:r>
              <a:rPr lang="en-US" err="1"/>
              <a:t>Facemash</a:t>
            </a:r>
            <a:r>
              <a:rPr lang="en-US"/>
              <a:t>, which goes viral on and beyond Harvard Campus</a:t>
            </a:r>
          </a:p>
          <a:p>
            <a:pPr marL="205740" indent="-205740"/>
            <a:r>
              <a:rPr lang="en-US"/>
              <a:t>His skills attract the attention of the Winklevoss twins and Divya Narendra, who commission him to build “Harvard Connection”</a:t>
            </a:r>
            <a:endParaRPr lang="en-US">
              <a:ea typeface="Cambria"/>
            </a:endParaRPr>
          </a:p>
          <a:p>
            <a:pPr marL="205740" indent="-205740"/>
            <a:r>
              <a:rPr lang="en-US"/>
              <a:t>Zuckerberg and his friend Eduardo Saverin create “The Facebook”</a:t>
            </a:r>
            <a:endParaRPr lang="en-US">
              <a:ea typeface="Cambr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2024 Keith A. Pray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47114" y="372337"/>
            <a:ext cx="217968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400">
                <a:latin typeface="+mj-lt"/>
              </a:rPr>
              <a:t>The Social Network</a:t>
            </a:r>
            <a:endParaRPr lang="en-US"/>
          </a:p>
        </p:txBody>
      </p:sp>
      <p:pic>
        <p:nvPicPr>
          <p:cNvPr id="8" name="Picture 7" descr="The Social Network's More Relevant Now Than When It Came Out">
            <a:extLst>
              <a:ext uri="{FF2B5EF4-FFF2-40B4-BE49-F238E27FC236}">
                <a16:creationId xmlns:a16="http://schemas.microsoft.com/office/drawing/2014/main" id="{7DE10C86-0D10-DA30-D2EB-A4FE44C2D9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503" r="355" b="38516"/>
          <a:stretch/>
        </p:blipFill>
        <p:spPr>
          <a:xfrm>
            <a:off x="5031419" y="990141"/>
            <a:ext cx="3110180" cy="1948726"/>
          </a:xfrm>
          <a:prstGeom prst="rect">
            <a:avLst/>
          </a:prstGeom>
        </p:spPr>
      </p:pic>
      <p:pic>
        <p:nvPicPr>
          <p:cNvPr id="9" name="Picture 8" descr="Fincher Apologized for Putting Armie's Face on Social Network Actor">
            <a:extLst>
              <a:ext uri="{FF2B5EF4-FFF2-40B4-BE49-F238E27FC236}">
                <a16:creationId xmlns:a16="http://schemas.microsoft.com/office/drawing/2014/main" id="{92136DD4-5C7C-BF2B-49EA-C3CB0663E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420" y="2934731"/>
            <a:ext cx="3114952" cy="17819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6D6E1D-98B7-1341-3E4B-EB548E9D0E24}"/>
              </a:ext>
            </a:extLst>
          </p:cNvPr>
          <p:cNvSpPr txBox="1"/>
          <p:nvPr/>
        </p:nvSpPr>
        <p:spPr>
          <a:xfrm>
            <a:off x="5270331" y="2569565"/>
            <a:ext cx="1028102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>
                <a:ea typeface="Cambria"/>
              </a:rPr>
              <a:t>Eduardo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F086DA-5801-947C-CC3D-E864062A5BBB}"/>
              </a:ext>
            </a:extLst>
          </p:cNvPr>
          <p:cNvSpPr txBox="1"/>
          <p:nvPr/>
        </p:nvSpPr>
        <p:spPr>
          <a:xfrm>
            <a:off x="6912700" y="2569565"/>
            <a:ext cx="701282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>
                <a:ea typeface="Cambria"/>
              </a:rPr>
              <a:t>Mark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972140-183B-8B63-4EC6-1FC4933A5C39}"/>
              </a:ext>
            </a:extLst>
          </p:cNvPr>
          <p:cNvSpPr txBox="1"/>
          <p:nvPr/>
        </p:nvSpPr>
        <p:spPr>
          <a:xfrm>
            <a:off x="5786345" y="4145351"/>
            <a:ext cx="1969770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ea typeface="Cambria"/>
              </a:rPr>
              <a:t>Winklevoss Twins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BFC030-5CD7-0727-EBDA-D46A08B666E1}"/>
              </a:ext>
            </a:extLst>
          </p:cNvPr>
          <p:cNvSpPr txBox="1"/>
          <p:nvPr/>
        </p:nvSpPr>
        <p:spPr>
          <a:xfrm>
            <a:off x="6270028" y="4716971"/>
            <a:ext cx="1872361" cy="2031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/>
              <a:t>The Social Network Main Characters</a:t>
            </a:r>
          </a:p>
        </p:txBody>
      </p:sp>
    </p:spTree>
    <p:extLst>
      <p:ext uri="{BB962C8B-B14F-4D97-AF65-F5344CB8AC3E}">
        <p14:creationId xmlns:p14="http://schemas.microsoft.com/office/powerpoint/2010/main" val="207572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Synopsis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As “The Facebook” gains popularity, so do Zuckerberg and Saverin. “The Facebook” spreads to other colleges</a:t>
            </a:r>
          </a:p>
          <a:p>
            <a:r>
              <a:rPr lang="en-US"/>
              <a:t>With its rapid growth, Facebook starts to hire more people, and gains the attention of Sean Parker, founder of Napster</a:t>
            </a:r>
          </a:p>
          <a:p>
            <a:r>
              <a:rPr lang="en-US"/>
              <a:t>Facebook goes public, Zuckerberg plays Saverin for his shares</a:t>
            </a:r>
          </a:p>
          <a:p>
            <a:r>
              <a:rPr lang="en-US"/>
              <a:t>Saverin and the Winklevoss twins come back to sue Zuckerberg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2024 Keith A. Pray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C6B6F1-C707-B7F6-A0D0-500885227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129" y="1276350"/>
            <a:ext cx="3271970" cy="30300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A40B6C-7FC3-7655-1972-3648659BE36D}"/>
              </a:ext>
            </a:extLst>
          </p:cNvPr>
          <p:cNvSpPr txBox="1"/>
          <p:nvPr/>
        </p:nvSpPr>
        <p:spPr>
          <a:xfrm>
            <a:off x="7099609" y="4306378"/>
            <a:ext cx="1553738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/>
              <a:t>The Social Network 1:42:52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1518E-E1BD-7670-11E0-20A9A18B582E}"/>
              </a:ext>
            </a:extLst>
          </p:cNvPr>
          <p:cNvSpPr txBox="1"/>
          <p:nvPr/>
        </p:nvSpPr>
        <p:spPr>
          <a:xfrm>
            <a:off x="6847114" y="372337"/>
            <a:ext cx="217968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400">
                <a:latin typeface="+mj-lt"/>
              </a:rPr>
              <a:t>The Social Network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2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EC75-78F6-D06E-D854-D76E8831D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mbria"/>
              </a:rPr>
              <a:t>Conclusions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A7CFF-CFCD-7FD2-5222-3300DED86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2024 Keith A. Pray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701E3-7584-4863-151D-E105E5BC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8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5CD65-7FFE-0512-CFBC-918A407BB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8739"/>
            <a:ext cx="7772400" cy="914400"/>
          </a:xfrm>
        </p:spPr>
        <p:txBody>
          <a:bodyPr/>
          <a:lstStyle/>
          <a:p>
            <a:pPr algn="ctr"/>
            <a:r>
              <a:rPr lang="en-US">
                <a:ea typeface="Cambria"/>
              </a:rPr>
              <a:t>The Evolution of Technology has made information more difficult to govern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03546-525D-D16D-A7FD-D8B8E1583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937" y="2114550"/>
            <a:ext cx="3720663" cy="2590801"/>
          </a:xfrm>
        </p:spPr>
        <p:txBody>
          <a:bodyPr vert="horz" lIns="91436" tIns="45718" rIns="91436" bIns="45718" rtlCol="0" anchor="t">
            <a:normAutofit/>
          </a:bodyPr>
          <a:lstStyle/>
          <a:p>
            <a:pPr marL="0" indent="0" algn="ctr">
              <a:buNone/>
            </a:pPr>
            <a:r>
              <a:rPr lang="en-US">
                <a:ea typeface="Cambria"/>
              </a:rPr>
              <a:t>Intellectual Property Rights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885FC-65AB-12C7-C308-9DBFBE2BE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114550"/>
            <a:ext cx="3786350" cy="2590801"/>
          </a:xfrm>
        </p:spPr>
        <p:txBody>
          <a:bodyPr vert="horz" lIns="91436" tIns="45718" rIns="91436" bIns="45718" rtlCol="0" anchor="t">
            <a:normAutofit/>
          </a:bodyPr>
          <a:lstStyle/>
          <a:p>
            <a:pPr marL="0" indent="0" algn="ctr">
              <a:buNone/>
            </a:pPr>
            <a:r>
              <a:rPr lang="en-US"/>
              <a:t>Personal Information and Privacy</a:t>
            </a:r>
          </a:p>
          <a:p>
            <a:pPr marL="0" indent="0" algn="ctr">
              <a:buNone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D386F-81D4-BC27-78AE-C97AF5104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2024 Keith A. Pray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3205B-A361-6BA1-D06C-88339842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B2D98-8A9D-3F8C-37A5-68CC4B5A28A1}"/>
              </a:ext>
            </a:extLst>
          </p:cNvPr>
          <p:cNvSpPr txBox="1"/>
          <p:nvPr/>
        </p:nvSpPr>
        <p:spPr>
          <a:xfrm>
            <a:off x="700527" y="1343066"/>
            <a:ext cx="80499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>
                <a:ea typeface="Cambria"/>
              </a:rPr>
              <a:t>The Social Network</a:t>
            </a:r>
            <a:r>
              <a:rPr lang="en-US" sz="2000">
                <a:ea typeface="Cambria"/>
              </a:rPr>
              <a:t> (2010) highlights two specific aspects relating to </a:t>
            </a:r>
          </a:p>
          <a:p>
            <a:pPr algn="ctr">
              <a:lnSpc>
                <a:spcPct val="90000"/>
              </a:lnSpc>
            </a:pPr>
            <a:r>
              <a:rPr lang="en-US" sz="2000">
                <a:ea typeface="Cambria"/>
              </a:rPr>
              <a:t>difficulties in information governance: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0A4F3E-09B2-5E57-1225-C13296978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572" y="2571750"/>
            <a:ext cx="3755668" cy="2229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0A61D5-EE07-9B35-CC2D-4A5562847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22" y="2570869"/>
            <a:ext cx="4134446" cy="17495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365635-E587-B5D1-9F24-E2A502DE24A5}"/>
              </a:ext>
            </a:extLst>
          </p:cNvPr>
          <p:cNvSpPr txBox="1"/>
          <p:nvPr/>
        </p:nvSpPr>
        <p:spPr>
          <a:xfrm>
            <a:off x="6963200" y="256251"/>
            <a:ext cx="2179682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100">
                <a:latin typeface="+mj-lt"/>
              </a:rPr>
              <a:t>The Social Network</a:t>
            </a:r>
            <a:endParaRPr lang="en-US" sz="1100"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3292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DD44-FFFD-764C-E924-89D6CF96E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04274"/>
            <a:ext cx="7315200" cy="1132230"/>
          </a:xfrm>
        </p:spPr>
        <p:txBody>
          <a:bodyPr vert="horz" lIns="91436" tIns="45718" rIns="91436" bIns="45718" rtlCol="0" anchor="ctr" anchorCtr="0">
            <a:noAutofit/>
          </a:bodyPr>
          <a:lstStyle/>
          <a:p>
            <a:r>
              <a:rPr lang="en-US">
                <a:ea typeface="Cambria"/>
              </a:rPr>
              <a:t>Governance relating to </a:t>
            </a:r>
            <a:r>
              <a:rPr lang="en-US" b="1">
                <a:ea typeface="Cambria"/>
              </a:rPr>
              <a:t>intellectual property</a:t>
            </a:r>
            <a:endParaRPr lang="en-US" b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F2BB5-7047-C61C-9374-02DD0284B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2024 Keith A. Pray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FA8D1-0AD4-457B-D47D-492BFEB4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8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Intellectual property in the social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36" tIns="45718" rIns="91436" bIns="45718" rtlCol="0" anchor="t">
            <a:normAutofit/>
          </a:bodyPr>
          <a:lstStyle/>
          <a:p>
            <a:pPr marL="205740" indent="-205740"/>
            <a:r>
              <a:rPr lang="en-US"/>
              <a:t>Proprietary code</a:t>
            </a:r>
          </a:p>
          <a:p>
            <a:pPr marL="411480" lvl="1" indent="-205740"/>
            <a:r>
              <a:rPr lang="en-US" err="1"/>
              <a:t>HarvardConnection</a:t>
            </a:r>
            <a:r>
              <a:rPr lang="en-US"/>
              <a:t> precedes </a:t>
            </a:r>
            <a:r>
              <a:rPr lang="en-US" err="1"/>
              <a:t>TheFacebook</a:t>
            </a:r>
            <a:endParaRPr lang="en-US">
              <a:ea typeface="Cambria"/>
            </a:endParaRPr>
          </a:p>
          <a:p>
            <a:pPr marL="411480" lvl="1" indent="-205740"/>
            <a:r>
              <a:rPr lang="en-US">
                <a:ea typeface="Cambria"/>
              </a:rPr>
              <a:t>Who has the intellectual property rights to the concept of Facebook?</a:t>
            </a:r>
            <a:endParaRPr lang="en-US"/>
          </a:p>
          <a:p>
            <a:pPr marL="205740" indent="-205740"/>
            <a:r>
              <a:rPr lang="en-US"/>
              <a:t>Napster</a:t>
            </a:r>
            <a:endParaRPr lang="en-US">
              <a:ea typeface="Cambria"/>
            </a:endParaRPr>
          </a:p>
          <a:p>
            <a:pPr marL="411480" lvl="1" indent="-205740"/>
            <a:r>
              <a:rPr lang="en-US"/>
              <a:t>Sean Parker, founder of Napster, has a prominent role in </a:t>
            </a:r>
            <a:r>
              <a:rPr lang="en-US" i="1"/>
              <a:t>The Social Network</a:t>
            </a:r>
            <a:endParaRPr lang="en-US">
              <a:ea typeface="Cambria"/>
            </a:endParaRPr>
          </a:p>
          <a:p>
            <a:pPr marL="411480" lvl="1" indent="-205740"/>
            <a:r>
              <a:rPr lang="en-US"/>
              <a:t>Music piracy</a:t>
            </a:r>
            <a:endParaRPr lang="en-US">
              <a:ea typeface="Cambria"/>
            </a:endParaRPr>
          </a:p>
          <a:p>
            <a:pPr marL="205740" lvl="1" indent="0">
              <a:buNone/>
            </a:pPr>
            <a:endParaRPr lang="en-US">
              <a:ea typeface="Cambr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2024 Keith A. Pray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7</a:t>
            </a:fld>
            <a:endParaRPr lang="en-US"/>
          </a:p>
        </p:txBody>
      </p:sp>
      <p:pic>
        <p:nvPicPr>
          <p:cNvPr id="12" name="Content Placeholder 11" descr="We Got Mark Zuckerberg Exactly Right,” Says Journalist Behind The Social  Network | Vanity Fair">
            <a:extLst>
              <a:ext uri="{FF2B5EF4-FFF2-40B4-BE49-F238E27FC236}">
                <a16:creationId xmlns:a16="http://schemas.microsoft.com/office/drawing/2014/main" id="{DDB6317A-C362-10F9-AB6B-A126B730DA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1591478"/>
            <a:ext cx="3733800" cy="2488577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5C459D-7787-B187-96F7-0064F0C28D15}"/>
              </a:ext>
            </a:extLst>
          </p:cNvPr>
          <p:cNvSpPr txBox="1"/>
          <p:nvPr/>
        </p:nvSpPr>
        <p:spPr>
          <a:xfrm>
            <a:off x="4424782" y="4075852"/>
            <a:ext cx="4332937" cy="3970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>
                <a:ea typeface="Cambria"/>
              </a:rPr>
              <a:t>Tyler and Cameron Winklevoss, founders of </a:t>
            </a:r>
            <a:r>
              <a:rPr lang="en-US" sz="1100" err="1">
                <a:ea typeface="Cambria"/>
              </a:rPr>
              <a:t>HarvardConnection</a:t>
            </a:r>
            <a:r>
              <a:rPr lang="en-US" sz="1100">
                <a:ea typeface="Cambria"/>
              </a:rPr>
              <a:t> (</a:t>
            </a:r>
            <a:r>
              <a:rPr lang="en-US" sz="1100">
                <a:ea typeface="Cambria"/>
                <a:hlinkClick r:id="rId4"/>
              </a:rPr>
              <a:t>link</a:t>
            </a:r>
            <a:r>
              <a:rPr lang="en-US" sz="1100">
                <a:ea typeface="Cambria"/>
              </a:rPr>
              <a:t>)</a:t>
            </a:r>
            <a:endParaRPr lang="en-US" sz="2800" err="1">
              <a:ea typeface="Cambri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E11D5E-3BDA-5AB4-D28E-A0F5A55DA365}"/>
              </a:ext>
            </a:extLst>
          </p:cNvPr>
          <p:cNvSpPr txBox="1"/>
          <p:nvPr/>
        </p:nvSpPr>
        <p:spPr>
          <a:xfrm>
            <a:off x="6847114" y="372337"/>
            <a:ext cx="217968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400">
                <a:latin typeface="+mj-lt"/>
              </a:rPr>
              <a:t>The Social Network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54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Intellectual property Problems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36" tIns="45718" rIns="91436" bIns="45718" rtlCol="0" anchor="t">
            <a:normAutofit/>
          </a:bodyPr>
          <a:lstStyle/>
          <a:p>
            <a:pPr marL="205740" indent="-205740"/>
            <a:r>
              <a:rPr lang="en-US" dirty="0">
                <a:ea typeface="Cambria"/>
              </a:rPr>
              <a:t>Intellectual Property theft in the corporate world:</a:t>
            </a:r>
            <a:endParaRPr lang="en-US" dirty="0">
              <a:ea typeface="+mn-lt"/>
              <a:cs typeface="+mn-lt"/>
            </a:endParaRPr>
          </a:p>
          <a:p>
            <a:pPr marL="617220" lvl="2" indent="-205740">
              <a:buFont typeface="Wingdings" pitchFamily="18" charset="0"/>
              <a:buChar char="§"/>
            </a:pPr>
            <a:r>
              <a:rPr lang="en-US" dirty="0">
                <a:ea typeface="+mn-lt"/>
                <a:cs typeface="+mn-lt"/>
              </a:rPr>
              <a:t>“45% of all U.S. businesses have reported losses due to intellectual property theft.”</a:t>
            </a:r>
            <a:endParaRPr lang="en-US" dirty="0">
              <a:ea typeface="Cambria"/>
            </a:endParaRPr>
          </a:p>
          <a:p>
            <a:pPr marL="822960" lvl="3" indent="-205740">
              <a:buFont typeface="Arial" pitchFamily="18" charset="0"/>
              <a:buChar char="•"/>
            </a:pPr>
            <a:r>
              <a:rPr lang="en-US" dirty="0">
                <a:ea typeface="Cambria"/>
              </a:rPr>
              <a:t>Estimated $250 billion a year in stolen intellectual property</a:t>
            </a:r>
          </a:p>
          <a:p>
            <a:pPr marL="205740" indent="-205740"/>
            <a:r>
              <a:rPr lang="en-US" dirty="0">
                <a:ea typeface="Cambria"/>
              </a:rPr>
              <a:t>Facebook-Cambridge Analytica Scandal (2018)</a:t>
            </a:r>
          </a:p>
          <a:p>
            <a:pPr marL="411480" lvl="1" indent="-205740"/>
            <a:r>
              <a:rPr lang="en-US" dirty="0">
                <a:ea typeface="+mn-lt"/>
                <a:cs typeface="+mn-lt"/>
              </a:rPr>
              <a:t>Facebook had data from “87 million users improperly accessed by Cambridge Analytica”, which was used for targeted political advertising.</a:t>
            </a:r>
            <a:endParaRPr lang="en-US" dirty="0">
              <a:ea typeface="Cambria"/>
            </a:endParaRPr>
          </a:p>
          <a:p>
            <a:pPr marL="205740" indent="-205740"/>
            <a:endParaRPr lang="en-US" dirty="0">
              <a:ea typeface="Cambr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2024 Keith A. Pray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8</a:t>
            </a:fld>
            <a:endParaRPr lang="en-US"/>
          </a:p>
        </p:txBody>
      </p:sp>
      <p:pic>
        <p:nvPicPr>
          <p:cNvPr id="1028" name="Picture 4" descr="Is AI Art Copyrighted? How AI Images Redefine Fair Use | Enterprise Tech  News EM360">
            <a:extLst>
              <a:ext uri="{FF2B5EF4-FFF2-40B4-BE49-F238E27FC236}">
                <a16:creationId xmlns:a16="http://schemas.microsoft.com/office/drawing/2014/main" id="{BA5A9B77-B075-0045-95FC-7A2E635F3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835" y="1864679"/>
            <a:ext cx="3558787" cy="198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5554E0-3632-08D3-A3EA-92F94C6E0992}"/>
              </a:ext>
            </a:extLst>
          </p:cNvPr>
          <p:cNvSpPr txBox="1"/>
          <p:nvPr/>
        </p:nvSpPr>
        <p:spPr>
          <a:xfrm>
            <a:off x="6847114" y="372337"/>
            <a:ext cx="217968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400">
                <a:latin typeface="+mj-lt"/>
              </a:rPr>
              <a:t>The Social Network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1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Intellectual property Problems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36" tIns="45718" rIns="91436" bIns="45718" rtlCol="0" anchor="t">
            <a:normAutofit lnSpcReduction="10000"/>
          </a:bodyPr>
          <a:lstStyle/>
          <a:p>
            <a:pPr marL="0" indent="0">
              <a:buNone/>
            </a:pPr>
            <a:endParaRPr lang="en-US" b="1">
              <a:ea typeface="Cambria"/>
            </a:endParaRPr>
          </a:p>
          <a:p>
            <a:pPr marL="205740" indent="-205740"/>
            <a:r>
              <a:rPr lang="en-US" b="1">
                <a:ea typeface="+mn-lt"/>
                <a:cs typeface="+mn-lt"/>
              </a:rPr>
              <a:t>Digital Piracy and Copyright</a:t>
            </a:r>
            <a:endParaRPr lang="en-US">
              <a:ea typeface="Cambria"/>
            </a:endParaRPr>
          </a:p>
          <a:p>
            <a:pPr marL="411480" lvl="2" indent="0">
              <a:buNone/>
            </a:pPr>
            <a:r>
              <a:rPr lang="en-US" b="1">
                <a:ea typeface="+mn-lt"/>
                <a:cs typeface="+mn-lt"/>
              </a:rPr>
              <a:t>$17 billion in losses annually</a:t>
            </a:r>
            <a:r>
              <a:rPr lang="en-US">
                <a:ea typeface="+mn-lt"/>
                <a:cs typeface="+mn-lt"/>
              </a:rPr>
              <a:t>: The U.S. economy has a combined loss estimated by all four copyright industries for all regions.</a:t>
            </a:r>
            <a:endParaRPr lang="en-US"/>
          </a:p>
          <a:p>
            <a:pPr marL="205740" indent="-205740"/>
            <a:r>
              <a:rPr lang="en-US">
                <a:ea typeface="Cambria"/>
              </a:rPr>
              <a:t>Piracy and leakers</a:t>
            </a:r>
          </a:p>
          <a:p>
            <a:pPr marL="411480" lvl="1" indent="-205740"/>
            <a:r>
              <a:rPr lang="en-US" b="1">
                <a:ea typeface="Cambria"/>
              </a:rPr>
              <a:t>GTAVI Leak (2022)</a:t>
            </a:r>
            <a:r>
              <a:rPr lang="en-US">
                <a:ea typeface="Cambria"/>
              </a:rPr>
              <a:t>: The high-profile leak of early gameplay footage of Rockstar Games' </a:t>
            </a:r>
            <a:r>
              <a:rPr lang="en-US" i="1">
                <a:ea typeface="Cambria"/>
              </a:rPr>
              <a:t>Grand Theft Auto VI</a:t>
            </a:r>
            <a:r>
              <a:rPr lang="en-US">
                <a:ea typeface="Cambria"/>
              </a:rPr>
              <a:t> by hackers, costing the company potential revenue and reputation damage, is a modern-day example of how intellectual property theft impacts the gaming industry. </a:t>
            </a:r>
          </a:p>
          <a:p>
            <a:pPr marL="0" indent="0">
              <a:buNone/>
            </a:pPr>
            <a:endParaRPr lang="en-US">
              <a:ea typeface="Cambr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2024 Keith A. Pray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554E0-3632-08D3-A3EA-92F94C6E0992}"/>
              </a:ext>
            </a:extLst>
          </p:cNvPr>
          <p:cNvSpPr txBox="1"/>
          <p:nvPr/>
        </p:nvSpPr>
        <p:spPr>
          <a:xfrm>
            <a:off x="6847114" y="372337"/>
            <a:ext cx="217968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400">
                <a:latin typeface="+mj-lt"/>
              </a:rPr>
              <a:t>The Social Network</a:t>
            </a:r>
            <a:endParaRPr lang="en-US"/>
          </a:p>
        </p:txBody>
      </p:sp>
      <p:pic>
        <p:nvPicPr>
          <p:cNvPr id="4" name="Picture 3" descr="A black and white graph with numbers&#10;&#10;Description automatically generated">
            <a:extLst>
              <a:ext uri="{FF2B5EF4-FFF2-40B4-BE49-F238E27FC236}">
                <a16:creationId xmlns:a16="http://schemas.microsoft.com/office/drawing/2014/main" id="{D8E86836-D8D7-4C9C-54A5-ADF9A251D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022" y="1489154"/>
            <a:ext cx="4613817" cy="308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53729"/>
      </p:ext>
    </p:extLst>
  </p:cSld>
  <p:clrMapOvr>
    <a:masterClrMapping/>
  </p:clrMapOvr>
</p:sld>
</file>

<file path=ppt/theme/theme1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0433060-fa0d-469c-9f34-47264a63b8b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142F9526DD4441B029D6FDBBDCCFC8" ma:contentTypeVersion="8" ma:contentTypeDescription="Create a new document." ma:contentTypeScope="" ma:versionID="202d21f52495a6b4fa4321a3c16b1a6a">
  <xsd:schema xmlns:xsd="http://www.w3.org/2001/XMLSchema" xmlns:xs="http://www.w3.org/2001/XMLSchema" xmlns:p="http://schemas.microsoft.com/office/2006/metadata/properties" xmlns:ns3="40433060-fa0d-469c-9f34-47264a63b8b8" xmlns:ns4="14ee82d6-0b15-421e-9266-4e9c84b57395" targetNamespace="http://schemas.microsoft.com/office/2006/metadata/properties" ma:root="true" ma:fieldsID="7e63de0fe8e953483ef2ef956995f4cd" ns3:_="" ns4:_="">
    <xsd:import namespace="40433060-fa0d-469c-9f34-47264a63b8b8"/>
    <xsd:import namespace="14ee82d6-0b15-421e-9266-4e9c84b573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33060-fa0d-469c-9f34-47264a63b8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ee82d6-0b15-421e-9266-4e9c84b5739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005696-675F-4EB1-863E-3100C56F67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873B80-E0A7-430B-9250-3D247E91463E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14ee82d6-0b15-421e-9266-4e9c84b57395"/>
    <ds:schemaRef ds:uri="http://purl.org/dc/dcmitype/"/>
    <ds:schemaRef ds:uri="http://schemas.openxmlformats.org/package/2006/metadata/core-properties"/>
    <ds:schemaRef ds:uri="40433060-fa0d-469c-9f34-47264a63b8b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80FAFBD-1501-4CC1-BC92-6CBE3498F0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433060-fa0d-469c-9f34-47264a63b8b8"/>
    <ds:schemaRef ds:uri="14ee82d6-0b15-421e-9266-4e9c84b573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89c76f5-ca15-41f9-884b-55ec15a0672a}" enabled="0" method="" siteId="{589c76f5-ca15-41f9-884b-55ec15a067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TS102804895.potx</Template>
  <TotalTime>3508</TotalTime>
  <Words>2767</Words>
  <Application>Microsoft Macintosh PowerPoint</Application>
  <PresentationFormat>On-screen Show (16:9)</PresentationFormat>
  <Paragraphs>203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Courier New</vt:lpstr>
      <vt:lpstr>Wingdings</vt:lpstr>
      <vt:lpstr>Red Radial 16x9</vt:lpstr>
      <vt:lpstr>PowerPoint Presentation</vt:lpstr>
      <vt:lpstr>Synopsis</vt:lpstr>
      <vt:lpstr>Synopsis</vt:lpstr>
      <vt:lpstr>Conclusions</vt:lpstr>
      <vt:lpstr>The Evolution of Technology has made information more difficult to govern</vt:lpstr>
      <vt:lpstr>Governance relating to intellectual property</vt:lpstr>
      <vt:lpstr>Intellectual property in the social network</vt:lpstr>
      <vt:lpstr>Intellectual property Problems Today</vt:lpstr>
      <vt:lpstr>Intellectual property Problems Today</vt:lpstr>
      <vt:lpstr>PowerPoint Presentation</vt:lpstr>
      <vt:lpstr>Private Information in the social network</vt:lpstr>
      <vt:lpstr>PowerPoint Presentation</vt:lpstr>
      <vt:lpstr>Private Information issues today</vt:lpstr>
      <vt:lpstr>References</vt:lpstr>
    </vt:vector>
  </TitlesOfParts>
  <Company>WPI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A. Pray</dc:creator>
  <cp:lastModifiedBy>Keith A. Pray</cp:lastModifiedBy>
  <cp:revision>54</cp:revision>
  <dcterms:created xsi:type="dcterms:W3CDTF">2014-08-25T02:19:16Z</dcterms:created>
  <dcterms:modified xsi:type="dcterms:W3CDTF">2024-10-13T20:51:04Z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0x0101007F142F9526DD4441B029D6FDBBDCCFC8</vt:lpwstr>
  </property>
</Properties>
</file>