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2"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Source Sans Pro" panose="020B060303040302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p:restoredTop sz="80495"/>
  </p:normalViewPr>
  <p:slideViewPr>
    <p:cSldViewPr snapToGrid="0" snapToObjects="1">
      <p:cViewPr varScale="1">
        <p:scale>
          <a:sx n="134" d="100"/>
          <a:sy n="134" d="100"/>
        </p:scale>
        <p:origin x="8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ews.mit.edu/2018/study-twitter-false-news-travels-faster-true-stories-030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ae81572c61_2_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ae81572c61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2F3848"/>
                </a:solidFill>
                <a:latin typeface="Source Sans Pro"/>
                <a:ea typeface="Source Sans Pro"/>
                <a:cs typeface="Source Sans Pro"/>
                <a:sym typeface="Source Sans Pro"/>
              </a:rPr>
              <a:t>Another tactic that is used by social media giants to gain higher foot traffic, is the allowance of conspiracy theories, fake news, and extremist group activities to exist on their platforms. Companies are able to use interactions to track, and eventually micro-target users. This infringes heavily on the fundamental right to privacy. The overarching money maker for big tech companies is data. Data that is used, without the user’s direct knowledge. </a:t>
            </a:r>
            <a:endParaRPr sz="1200" dirty="0">
              <a:solidFill>
                <a:srgbClr val="2F3848"/>
              </a:solidFill>
              <a:latin typeface="Source Sans Pro"/>
              <a:ea typeface="Source Sans Pro"/>
              <a:cs typeface="Source Sans Pro"/>
              <a:sym typeface="Source Sans Pro"/>
            </a:endParaRPr>
          </a:p>
          <a:p>
            <a:pPr marL="0" lvl="0" indent="0" algn="l" rtl="0">
              <a:spcBef>
                <a:spcPts val="0"/>
              </a:spcBef>
              <a:spcAft>
                <a:spcPts val="0"/>
              </a:spcAft>
              <a:buNone/>
            </a:pPr>
            <a:endParaRPr sz="1200" dirty="0">
              <a:solidFill>
                <a:srgbClr val="2F3848"/>
              </a:solidFill>
              <a:latin typeface="Source Sans Pro"/>
              <a:ea typeface="Source Sans Pro"/>
              <a:cs typeface="Source Sans Pro"/>
              <a:sym typeface="Source Sans Pro"/>
            </a:endParaRPr>
          </a:p>
          <a:p>
            <a:pPr marL="0" lvl="0" indent="0" algn="l" rtl="0">
              <a:spcBef>
                <a:spcPts val="0"/>
              </a:spcBef>
              <a:spcAft>
                <a:spcPts val="0"/>
              </a:spcAft>
              <a:buNone/>
            </a:pPr>
            <a:r>
              <a:rPr lang="en" sz="1200" dirty="0">
                <a:solidFill>
                  <a:srgbClr val="2F3848"/>
                </a:solidFill>
                <a:latin typeface="Source Sans Pro"/>
                <a:ea typeface="Source Sans Pro"/>
                <a:cs typeface="Source Sans Pro"/>
                <a:sym typeface="Source Sans Pro"/>
              </a:rPr>
              <a:t>The sensationalized is also more troubling than it may initially seem. Fake news distorts and poisons democratic debate. It is one thing for millions of voters to be influenced by precisely targeted social media messages, but another for maliciously false messages to influence and manipulate millions – whether paid for or not. This undermining of truth violates our right to be informed. Despite knowing this, social media companies do not regulate misinformation as well as they should, for human beings are naturally more drawn to dramatic crazy headlines. </a:t>
            </a:r>
            <a:endParaRPr sz="1200" dirty="0">
              <a:solidFill>
                <a:srgbClr val="2F3848"/>
              </a:solidFill>
              <a:latin typeface="Source Sans Pro"/>
              <a:ea typeface="Source Sans Pro"/>
              <a:cs typeface="Source Sans Pro"/>
              <a:sym typeface="Source Sans Pro"/>
            </a:endParaRPr>
          </a:p>
          <a:p>
            <a:pPr marL="0" lvl="0" indent="0" algn="l" rtl="0">
              <a:spcBef>
                <a:spcPts val="0"/>
              </a:spcBef>
              <a:spcAft>
                <a:spcPts val="0"/>
              </a:spcAft>
              <a:buNone/>
            </a:pPr>
            <a:endParaRPr sz="1200" dirty="0">
              <a:solidFill>
                <a:srgbClr val="2F3848"/>
              </a:solidFill>
              <a:latin typeface="Source Sans Pro"/>
              <a:ea typeface="Source Sans Pro"/>
              <a:cs typeface="Source Sans Pro"/>
              <a:sym typeface="Source Sans Pro"/>
            </a:endParaRPr>
          </a:p>
          <a:p>
            <a:pPr marL="0" lvl="0" indent="0" algn="l" rtl="0">
              <a:spcBef>
                <a:spcPts val="0"/>
              </a:spcBef>
              <a:spcAft>
                <a:spcPts val="0"/>
              </a:spcAft>
              <a:buNone/>
            </a:pPr>
            <a:r>
              <a:rPr lang="en" sz="1200" i="1" dirty="0">
                <a:solidFill>
                  <a:srgbClr val="2F3848"/>
                </a:solidFill>
                <a:latin typeface="Source Sans Pro"/>
                <a:ea typeface="Source Sans Pro"/>
                <a:cs typeface="Source Sans Pro"/>
                <a:sym typeface="Source Sans Pro"/>
              </a:rPr>
              <a:t>“The present-day online experience is </a:t>
            </a:r>
            <a:r>
              <a:rPr lang="en" sz="1200" b="1" i="1" dirty="0">
                <a:solidFill>
                  <a:srgbClr val="2F3848"/>
                </a:solidFill>
                <a:latin typeface="Source Sans Pro"/>
                <a:ea typeface="Source Sans Pro"/>
                <a:cs typeface="Source Sans Pro"/>
                <a:sym typeface="Source Sans Pro"/>
              </a:rPr>
              <a:t>biased to elevate paranoia</a:t>
            </a:r>
            <a:r>
              <a:rPr lang="en" sz="1200" i="1" dirty="0">
                <a:solidFill>
                  <a:srgbClr val="2F3848"/>
                </a:solidFill>
                <a:latin typeface="Source Sans Pro"/>
                <a:ea typeface="Source Sans Pro"/>
                <a:cs typeface="Source Sans Pro"/>
                <a:sym typeface="Source Sans Pro"/>
              </a:rPr>
              <a:t>, </a:t>
            </a:r>
            <a:r>
              <a:rPr lang="en" sz="1200" b="1" i="1" dirty="0">
                <a:solidFill>
                  <a:srgbClr val="2F3848"/>
                </a:solidFill>
                <a:latin typeface="Source Sans Pro"/>
                <a:ea typeface="Source Sans Pro"/>
                <a:cs typeface="Source Sans Pro"/>
                <a:sym typeface="Source Sans Pro"/>
              </a:rPr>
              <a:t>xenophobia</a:t>
            </a:r>
            <a:r>
              <a:rPr lang="en" sz="1200" i="1" dirty="0">
                <a:solidFill>
                  <a:srgbClr val="2F3848"/>
                </a:solidFill>
                <a:latin typeface="Source Sans Pro"/>
                <a:ea typeface="Source Sans Pro"/>
                <a:cs typeface="Source Sans Pro"/>
                <a:sym typeface="Source Sans Pro"/>
              </a:rPr>
              <a:t>, and the most irritable voices.” - Jaron Lanier</a:t>
            </a:r>
            <a:endParaRPr sz="1200" i="1" dirty="0">
              <a:solidFill>
                <a:srgbClr val="2F3848"/>
              </a:solidFill>
              <a:latin typeface="Source Sans Pro"/>
              <a:ea typeface="Source Sans Pro"/>
              <a:cs typeface="Source Sans Pro"/>
              <a:sym typeface="Source Sans Pro"/>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Note that </a:t>
            </a:r>
            <a:r>
              <a:rPr lang="en" sz="1200" i="1" dirty="0">
                <a:solidFill>
                  <a:schemeClr val="dk1"/>
                </a:solidFill>
                <a:latin typeface="Source Sans Pro"/>
                <a:ea typeface="Source Sans Pro"/>
                <a:cs typeface="Source Sans Pro"/>
                <a:sym typeface="Source Sans Pro"/>
              </a:rPr>
              <a:t>Facebook recommended </a:t>
            </a:r>
            <a:r>
              <a:rPr lang="en" sz="1200" i="1" dirty="0" err="1">
                <a:solidFill>
                  <a:schemeClr val="dk1"/>
                </a:solidFill>
                <a:latin typeface="Source Sans Pro"/>
                <a:ea typeface="Source Sans Pro"/>
                <a:cs typeface="Source Sans Pro"/>
                <a:sym typeface="Source Sans Pro"/>
              </a:rPr>
              <a:t>Pizzagate</a:t>
            </a:r>
            <a:r>
              <a:rPr lang="en" sz="1200" i="1" dirty="0">
                <a:solidFill>
                  <a:schemeClr val="dk1"/>
                </a:solidFill>
                <a:latin typeface="Source Sans Pro"/>
                <a:ea typeface="Source Sans Pro"/>
                <a:cs typeface="Source Sans Pro"/>
                <a:sym typeface="Source Sans Pro"/>
              </a:rPr>
              <a:t> conspiracy groups to users who had never even searched “</a:t>
            </a:r>
            <a:r>
              <a:rPr lang="en" sz="1200" i="1" dirty="0" err="1">
                <a:solidFill>
                  <a:schemeClr val="dk1"/>
                </a:solidFill>
                <a:latin typeface="Source Sans Pro"/>
                <a:ea typeface="Source Sans Pro"/>
                <a:cs typeface="Source Sans Pro"/>
                <a:sym typeface="Source Sans Pro"/>
              </a:rPr>
              <a:t>pizzagate</a:t>
            </a:r>
            <a:r>
              <a:rPr lang="en" sz="1200" i="1" dirty="0">
                <a:solidFill>
                  <a:schemeClr val="dk1"/>
                </a:solidFill>
                <a:latin typeface="Source Sans Pro"/>
                <a:ea typeface="Source Sans Pro"/>
                <a:cs typeface="Source Sans Pro"/>
                <a:sym typeface="Source Sans Pro"/>
              </a:rPr>
              <a:t>” before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We provide examples of negative things that can happen → then shift to this question: </a:t>
            </a:r>
            <a:r>
              <a:rPr lang="en" b="1" dirty="0"/>
              <a:t>who is responsible ?</a:t>
            </a:r>
            <a:endParaRPr b="1" dirty="0"/>
          </a:p>
          <a:p>
            <a:pPr marL="0" lvl="0" indent="0" algn="l" rtl="0">
              <a:spcBef>
                <a:spcPts val="0"/>
              </a:spcBef>
              <a:spcAft>
                <a:spcPts val="0"/>
              </a:spcAft>
              <a:buNone/>
            </a:pPr>
            <a:endParaRPr b="1" dirty="0"/>
          </a:p>
          <a:p>
            <a:pPr marL="0" lvl="0" indent="0" algn="l" rtl="0">
              <a:spcBef>
                <a:spcPts val="600"/>
              </a:spcBef>
              <a:spcAft>
                <a:spcPts val="0"/>
              </a:spcAft>
              <a:buNone/>
            </a:pPr>
            <a:r>
              <a:rPr lang="en" sz="1000" dirty="0">
                <a:solidFill>
                  <a:srgbClr val="2F3848"/>
                </a:solidFill>
                <a:latin typeface="Source Sans Pro"/>
                <a:ea typeface="Source Sans Pro"/>
                <a:cs typeface="Source Sans Pro"/>
                <a:sym typeface="Source Sans Pro"/>
              </a:rPr>
              <a:t>“Think about Wikipedia… imagine for a second, if Wikipedia said we’re going to give each person a different customized definition, and we’re going to be paid by people for that…”</a:t>
            </a:r>
            <a:endParaRPr sz="1000" dirty="0">
              <a:solidFill>
                <a:srgbClr val="2F3848"/>
              </a:solidFill>
              <a:latin typeface="Source Sans Pro"/>
              <a:ea typeface="Source Sans Pro"/>
              <a:cs typeface="Source Sans Pro"/>
              <a:sym typeface="Source Sans Pro"/>
            </a:endParaRPr>
          </a:p>
          <a:p>
            <a:pPr marL="0" lvl="0" indent="0" algn="ctr" rtl="0">
              <a:spcBef>
                <a:spcPts val="600"/>
              </a:spcBef>
              <a:spcAft>
                <a:spcPts val="0"/>
              </a:spcAft>
              <a:buClr>
                <a:schemeClr val="dk1"/>
              </a:buClr>
              <a:buSzPts val="1100"/>
              <a:buFont typeface="Arial"/>
              <a:buNone/>
            </a:pPr>
            <a:r>
              <a:rPr lang="en" sz="800" dirty="0">
                <a:solidFill>
                  <a:srgbClr val="2F3848"/>
                </a:solidFill>
                <a:latin typeface="Source Sans Pro"/>
                <a:ea typeface="Source Sans Pro"/>
                <a:cs typeface="Source Sans Pro"/>
                <a:sym typeface="Source Sans Pro"/>
              </a:rPr>
              <a:t>-Jaron Lanier</a:t>
            </a:r>
            <a:br>
              <a:rPr lang="en" sz="800" dirty="0">
                <a:solidFill>
                  <a:srgbClr val="2F3848"/>
                </a:solidFill>
                <a:latin typeface="Source Sans Pro"/>
                <a:ea typeface="Source Sans Pro"/>
                <a:cs typeface="Source Sans Pro"/>
                <a:sym typeface="Source Sans Pro"/>
              </a:rPr>
            </a:br>
            <a:r>
              <a:rPr lang="en" sz="800" dirty="0">
                <a:solidFill>
                  <a:srgbClr val="2F3848"/>
                </a:solidFill>
                <a:latin typeface="Source Sans Pro"/>
                <a:ea typeface="Source Sans Pro"/>
                <a:cs typeface="Source Sans Pro"/>
                <a:sym typeface="Source Sans Pro"/>
              </a:rPr>
              <a:t>Founding Father of Virtual Reality, Author of “</a:t>
            </a:r>
            <a:r>
              <a:rPr lang="en" sz="800" i="1" dirty="0">
                <a:solidFill>
                  <a:srgbClr val="2F3848"/>
                </a:solidFill>
                <a:latin typeface="Source Sans Pro"/>
                <a:ea typeface="Source Sans Pro"/>
                <a:cs typeface="Source Sans Pro"/>
                <a:sym typeface="Source Sans Pro"/>
              </a:rPr>
              <a:t>Ten Arguments for Deleting Your Social Media Accounts Right Now</a:t>
            </a:r>
            <a:r>
              <a:rPr lang="en" sz="800" dirty="0">
                <a:solidFill>
                  <a:srgbClr val="2F3848"/>
                </a:solidFill>
                <a:latin typeface="Source Sans Pro"/>
                <a:ea typeface="Source Sans Pro"/>
                <a:cs typeface="Source Sans Pro"/>
                <a:sym typeface="Source Sans Pro"/>
              </a:rPr>
              <a:t>”</a:t>
            </a:r>
            <a:endParaRPr sz="800" dirty="0">
              <a:solidFill>
                <a:srgbClr val="2F3848"/>
              </a:solidFill>
              <a:latin typeface="Source Sans Pro"/>
              <a:ea typeface="Source Sans Pro"/>
              <a:cs typeface="Source Sans Pro"/>
              <a:sym typeface="Source Sans Pro"/>
            </a:endParaRPr>
          </a:p>
          <a:p>
            <a:pPr marL="0" lvl="0" indent="0" algn="l" rtl="0">
              <a:spcBef>
                <a:spcPts val="0"/>
              </a:spcBef>
              <a:spcAft>
                <a:spcPts val="0"/>
              </a:spcAft>
              <a:buNone/>
            </a:pP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 b="1" u="sng" dirty="0">
                <a:solidFill>
                  <a:schemeClr val="hlink"/>
                </a:solidFill>
                <a:hlinkClick r:id="rId3"/>
              </a:rPr>
              <a:t>https://news.mit.edu/2018/study-twitter-false-news-travels-faster-true-stories-0308</a:t>
            </a:r>
            <a:endParaRPr b="1" dirty="0"/>
          </a:p>
          <a:p>
            <a:pPr marL="0" lvl="0" indent="0" algn="l" rtl="0">
              <a:spcBef>
                <a:spcPts val="0"/>
              </a:spcBef>
              <a:spcAft>
                <a:spcPts val="0"/>
              </a:spcAft>
              <a:buNone/>
            </a:pPr>
            <a:endParaRPr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b031a641e5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b031a641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solidFill>
                  <a:schemeClr val="dk1"/>
                </a:solidFill>
              </a:rPr>
              <a:t>P</a:t>
            </a:r>
            <a:endParaRPr>
              <a:solidFill>
                <a:schemeClr val="dk1"/>
              </a:solidFill>
            </a:endParaRPr>
          </a:p>
          <a:p>
            <a:pPr marL="457200" lvl="0" indent="0" algn="l" rtl="0">
              <a:spcBef>
                <a:spcPts val="0"/>
              </a:spcBef>
              <a:spcAft>
                <a:spcPts val="0"/>
              </a:spcAft>
              <a:buNone/>
            </a:pPr>
            <a:r>
              <a:rPr lang="en">
                <a:solidFill>
                  <a:schemeClr val="dk1"/>
                </a:solidFill>
              </a:rPr>
              <a:t>Unfortunately, allowance of incorrect content, and a business model that incentives new ways to draw people to their phones, have negative effects on our fundamental human rights. In order to get the next round of funding, in order to get your stock price up, the amount of time that people spend on your app has to go up. This is a quote that came from Aza Raskin, the inventor of infinite scroll. This is a part of why the business models of these companies are so detrimental. Raskin talks about how there are generally a thousand engineers that have worked on something to try to make it maximally addicting. The incentive behind this phenomenon is always monetary gain. Despite the negative effects social media, and the internet as a whole can have on society, money is the motivator behind the decisions being made. This mentality is perfectly captured by this quote. If you don’t pay for the product, you are the product. </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0" algn="l" rtl="0">
              <a:spcBef>
                <a:spcPts val="0"/>
              </a:spcBef>
              <a:spcAft>
                <a:spcPts val="0"/>
              </a:spcAft>
              <a:buNone/>
            </a:pP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031a641e5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031a641e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spcBef>
                <a:spcPts val="600"/>
              </a:spcBef>
              <a:spcAft>
                <a:spcPts val="0"/>
              </a:spcAft>
              <a:buClr>
                <a:srgbClr val="00C5B9"/>
              </a:buClr>
              <a:buSzPts val="1300"/>
              <a:buFont typeface="Source Sans Pro"/>
              <a:buChar char="▪"/>
            </a:pPr>
            <a:r>
              <a:rPr lang="en" sz="1300">
                <a:solidFill>
                  <a:srgbClr val="2F3848"/>
                </a:solidFill>
                <a:latin typeface="Source Sans Pro"/>
                <a:ea typeface="Source Sans Pro"/>
                <a:cs typeface="Source Sans Pro"/>
                <a:sym typeface="Source Sans Pro"/>
              </a:rPr>
              <a:t>Someone needs to be held responsible (government, companies, programmers) </a:t>
            </a:r>
            <a:endParaRPr sz="1300">
              <a:solidFill>
                <a:srgbClr val="2F3848"/>
              </a:solidFill>
              <a:latin typeface="Source Sans Pro"/>
              <a:ea typeface="Source Sans Pro"/>
              <a:cs typeface="Source Sans Pro"/>
              <a:sym typeface="Source Sans Pro"/>
            </a:endParaRPr>
          </a:p>
          <a:p>
            <a:pPr marL="914400" lvl="1" indent="-311150" algn="l" rtl="0">
              <a:spcBef>
                <a:spcPts val="0"/>
              </a:spcBef>
              <a:spcAft>
                <a:spcPts val="0"/>
              </a:spcAft>
              <a:buClr>
                <a:srgbClr val="00C5B9"/>
              </a:buClr>
              <a:buSzPts val="1300"/>
              <a:buFont typeface="Source Sans Pro"/>
              <a:buChar char="▫"/>
            </a:pPr>
            <a:r>
              <a:rPr lang="en" sz="1300">
                <a:solidFill>
                  <a:srgbClr val="2F3848"/>
                </a:solidFill>
                <a:latin typeface="Source Sans Pro"/>
                <a:ea typeface="Source Sans Pro"/>
                <a:cs typeface="Source Sans Pro"/>
                <a:sym typeface="Source Sans Pro"/>
              </a:rPr>
              <a:t>If the gov doesnt make regulations (which it should) its on us</a:t>
            </a:r>
            <a:endParaRPr sz="1300">
              <a:solidFill>
                <a:srgbClr val="2F3848"/>
              </a:solidFill>
              <a:latin typeface="Source Sans Pro"/>
              <a:ea typeface="Source Sans Pro"/>
              <a:cs typeface="Source Sans Pro"/>
              <a:sym typeface="Source Sans Pro"/>
            </a:endParaRPr>
          </a:p>
          <a:p>
            <a:pPr marL="0" lvl="0" indent="0" algn="l" rtl="0">
              <a:spcBef>
                <a:spcPts val="6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5f391192_0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a:solidFill>
                  <a:srgbClr val="2F3848"/>
                </a:solidFill>
              </a:rPr>
              <a:t>Facebook’s CEO was called to testify before congress in 2018 in relation to the Cambridge Analytica leak</a:t>
            </a:r>
            <a:endParaRPr>
              <a:solidFill>
                <a:srgbClr val="2F3848"/>
              </a:solidFill>
            </a:endParaRPr>
          </a:p>
          <a:p>
            <a:pPr marL="0" lvl="0" indent="0" algn="l" rtl="0">
              <a:spcBef>
                <a:spcPts val="600"/>
              </a:spcBef>
              <a:spcAft>
                <a:spcPts val="0"/>
              </a:spcAft>
              <a:buClr>
                <a:schemeClr val="dk1"/>
              </a:buClr>
              <a:buSzPts val="1100"/>
              <a:buFont typeface="Arial"/>
              <a:buNone/>
            </a:pPr>
            <a:r>
              <a:rPr lang="en">
                <a:solidFill>
                  <a:srgbClr val="2F3848"/>
                </a:solidFill>
              </a:rPr>
              <a:t>	Millions of profiles/data were leaked</a:t>
            </a:r>
            <a:endParaRPr>
              <a:solidFill>
                <a:srgbClr val="2F3848"/>
              </a:solidFill>
            </a:endParaRPr>
          </a:p>
          <a:p>
            <a:pPr marL="0" lvl="0" indent="0" algn="l" rtl="0">
              <a:spcBef>
                <a:spcPts val="600"/>
              </a:spcBef>
              <a:spcAft>
                <a:spcPts val="0"/>
              </a:spcAft>
              <a:buClr>
                <a:schemeClr val="dk1"/>
              </a:buClr>
              <a:buSzPts val="1100"/>
              <a:buFont typeface="Arial"/>
              <a:buNone/>
            </a:pPr>
            <a:r>
              <a:rPr lang="en">
                <a:solidFill>
                  <a:srgbClr val="2F3848"/>
                </a:solidFill>
              </a:rPr>
              <a:t>Discussion of internet privacy violations</a:t>
            </a:r>
            <a:endParaRPr>
              <a:solidFill>
                <a:srgbClr val="2F3848"/>
              </a:solidFill>
            </a:endParaRPr>
          </a:p>
          <a:p>
            <a:pPr marL="0" lvl="0" indent="0" algn="l" rtl="0">
              <a:spcBef>
                <a:spcPts val="600"/>
              </a:spcBef>
              <a:spcAft>
                <a:spcPts val="0"/>
              </a:spcAft>
              <a:buClr>
                <a:schemeClr val="dk1"/>
              </a:buClr>
              <a:buSzPts val="1100"/>
              <a:buFont typeface="Arial"/>
              <a:buNone/>
            </a:pPr>
            <a:r>
              <a:rPr lang="en">
                <a:solidFill>
                  <a:srgbClr val="2F3848"/>
                </a:solidFill>
              </a:rPr>
              <a:t>	Would you tell us what hotel you’re staying at? Who you’ve sent messages to this week? No? Then you should inform your users they are giving you that information</a:t>
            </a:r>
            <a:endParaRPr>
              <a:solidFill>
                <a:srgbClr val="2F3848"/>
              </a:solidFill>
            </a:endParaRPr>
          </a:p>
          <a:p>
            <a:pPr marL="0" lvl="0" indent="0" algn="l" rtl="0">
              <a:spcBef>
                <a:spcPts val="600"/>
              </a:spcBef>
              <a:spcAft>
                <a:spcPts val="0"/>
              </a:spcAft>
              <a:buClr>
                <a:schemeClr val="dk1"/>
              </a:buClr>
              <a:buSzPts val="1100"/>
              <a:buFont typeface="Arial"/>
              <a:buNone/>
            </a:pPr>
            <a:r>
              <a:rPr lang="en">
                <a:solidFill>
                  <a:srgbClr val="2F3848"/>
                </a:solidFill>
              </a:rPr>
              <a:t>	If Facebook knowingly withheld the leak, FCC violation</a:t>
            </a:r>
            <a:endParaRPr>
              <a:solidFill>
                <a:srgbClr val="2F3848"/>
              </a:solidFill>
            </a:endParaRPr>
          </a:p>
          <a:p>
            <a:pPr marL="0" lvl="0" indent="0" algn="l" rtl="0">
              <a:spcBef>
                <a:spcPts val="600"/>
              </a:spcBef>
              <a:spcAft>
                <a:spcPts val="0"/>
              </a:spcAft>
              <a:buClr>
                <a:schemeClr val="dk1"/>
              </a:buClr>
              <a:buSzPts val="1100"/>
              <a:buFont typeface="Arial"/>
              <a:buNone/>
            </a:pPr>
            <a:r>
              <a:rPr lang="en">
                <a:solidFill>
                  <a:srgbClr val="333333"/>
                </a:solidFill>
                <a:highlight>
                  <a:srgbClr val="FFFFFF"/>
                </a:highlight>
              </a:rPr>
              <a:t>“The old saying: There ought to be a law. There has to be a law. Unless there’s a law, their business model is going to continue to maximize profit over privacy,” - Blumenthal</a:t>
            </a:r>
            <a:endParaRPr>
              <a:solidFill>
                <a:srgbClr val="333333"/>
              </a:solidFill>
              <a:highlight>
                <a:srgbClr val="FFFFFF"/>
              </a:highlight>
            </a:endParaRPr>
          </a:p>
          <a:p>
            <a:pPr marL="0" lvl="0" indent="0" algn="l" rtl="0">
              <a:spcBef>
                <a:spcPts val="600"/>
              </a:spcBef>
              <a:spcAft>
                <a:spcPts val="0"/>
              </a:spcAft>
              <a:buClr>
                <a:schemeClr val="dk1"/>
              </a:buClr>
              <a:buSzPts val="1100"/>
              <a:buFont typeface="Arial"/>
              <a:buNone/>
            </a:pPr>
            <a:r>
              <a:rPr lang="en">
                <a:solidFill>
                  <a:srgbClr val="333333"/>
                </a:solidFill>
                <a:highlight>
                  <a:srgbClr val="FFFFFF"/>
                </a:highlight>
              </a:rPr>
              <a:t>Public outcry &amp; scandal led to increased privacy settings available on Facebook</a:t>
            </a:r>
            <a:endParaRPr>
              <a:solidFill>
                <a:srgbClr val="333333"/>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ae81572c61_2_2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ae81572c61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EU has better laws than the US (GDPR)</a:t>
            </a:r>
            <a:endParaRPr/>
          </a:p>
          <a:p>
            <a:pPr marL="0" lvl="0" indent="0" algn="l" rtl="0">
              <a:spcBef>
                <a:spcPts val="0"/>
              </a:spcBef>
              <a:spcAft>
                <a:spcPts val="0"/>
              </a:spcAft>
              <a:buNone/>
            </a:pPr>
            <a:r>
              <a:rPr lang="en"/>
              <a:t>	Protects anyone residing in EU</a:t>
            </a:r>
            <a:endParaRPr/>
          </a:p>
          <a:p>
            <a:pPr marL="0" lvl="0" indent="0" algn="l" rtl="0">
              <a:spcBef>
                <a:spcPts val="0"/>
              </a:spcBef>
              <a:spcAft>
                <a:spcPts val="0"/>
              </a:spcAft>
              <a:buNone/>
            </a:pPr>
            <a:r>
              <a:rPr lang="en"/>
              <a:t>	Data collection is opt-in rather than opt-out</a:t>
            </a:r>
            <a:endParaRPr/>
          </a:p>
          <a:p>
            <a:pPr marL="0" lvl="0" indent="0" algn="l" rtl="0">
              <a:spcBef>
                <a:spcPts val="0"/>
              </a:spcBef>
              <a:spcAft>
                <a:spcPts val="0"/>
              </a:spcAft>
              <a:buNone/>
            </a:pPr>
            <a:r>
              <a:rPr lang="en"/>
              <a:t>		Companies can’t collect data by default</a:t>
            </a:r>
            <a:endParaRPr/>
          </a:p>
          <a:p>
            <a:pPr marL="0" lvl="0" indent="0" algn="l" rtl="0">
              <a:spcBef>
                <a:spcPts val="0"/>
              </a:spcBef>
              <a:spcAft>
                <a:spcPts val="0"/>
              </a:spcAft>
              <a:buNone/>
            </a:pPr>
            <a:r>
              <a:rPr lang="en"/>
              <a:t>	EU residents can request a company delete all data collected on them</a:t>
            </a:r>
            <a:endParaRPr/>
          </a:p>
          <a:p>
            <a:pPr marL="0" lvl="0" indent="0" algn="l" rtl="0">
              <a:spcBef>
                <a:spcPts val="0"/>
              </a:spcBef>
              <a:spcAft>
                <a:spcPts val="0"/>
              </a:spcAft>
              <a:buNone/>
            </a:pPr>
            <a:r>
              <a:rPr lang="en"/>
              <a:t>California Consumer Privacy Act</a:t>
            </a:r>
            <a:endParaRPr/>
          </a:p>
          <a:p>
            <a:pPr marL="0" lvl="0" indent="0" algn="l" rtl="0">
              <a:spcBef>
                <a:spcPts val="0"/>
              </a:spcBef>
              <a:spcAft>
                <a:spcPts val="0"/>
              </a:spcAft>
              <a:buNone/>
            </a:pPr>
            <a:r>
              <a:rPr lang="en"/>
              <a:t>	Protects anyone residing in California, not entire US</a:t>
            </a:r>
            <a:endParaRPr/>
          </a:p>
          <a:p>
            <a:pPr marL="0" lvl="0" indent="0" algn="l" rtl="0">
              <a:spcBef>
                <a:spcPts val="0"/>
              </a:spcBef>
              <a:spcAft>
                <a:spcPts val="0"/>
              </a:spcAft>
              <a:buNone/>
            </a:pPr>
            <a:r>
              <a:rPr lang="en"/>
              <a:t>	Two main rights: right to know, right to delete</a:t>
            </a:r>
            <a:endParaRPr/>
          </a:p>
          <a:p>
            <a:pPr marL="0" lvl="0" indent="0" algn="l" rtl="0">
              <a:spcBef>
                <a:spcPts val="0"/>
              </a:spcBef>
              <a:spcAft>
                <a:spcPts val="0"/>
              </a:spcAft>
              <a:buNone/>
            </a:pPr>
            <a:r>
              <a:rPr lang="en"/>
              <a:t>	Right to know</a:t>
            </a:r>
            <a:endParaRPr/>
          </a:p>
          <a:p>
            <a:pPr marL="0" lvl="0" indent="0" algn="l" rtl="0">
              <a:spcBef>
                <a:spcPts val="0"/>
              </a:spcBef>
              <a:spcAft>
                <a:spcPts val="0"/>
              </a:spcAft>
              <a:buNone/>
            </a:pPr>
            <a:r>
              <a:rPr lang="en"/>
              <a:t>		Can request a company give a copy of all data they have on you</a:t>
            </a:r>
            <a:endParaRPr/>
          </a:p>
          <a:p>
            <a:pPr marL="0" lvl="0" indent="0" algn="l" rtl="0">
              <a:spcBef>
                <a:spcPts val="0"/>
              </a:spcBef>
              <a:spcAft>
                <a:spcPts val="0"/>
              </a:spcAft>
              <a:buNone/>
            </a:pPr>
            <a:r>
              <a:rPr lang="en"/>
              <a:t>	Right to delete</a:t>
            </a:r>
            <a:endParaRPr/>
          </a:p>
          <a:p>
            <a:pPr marL="0" lvl="0" indent="0" algn="l" rtl="0">
              <a:spcBef>
                <a:spcPts val="0"/>
              </a:spcBef>
              <a:spcAft>
                <a:spcPts val="0"/>
              </a:spcAft>
              <a:buNone/>
            </a:pPr>
            <a:r>
              <a:rPr lang="en"/>
              <a:t>		Can request a company to delete all data they have collected on you</a:t>
            </a:r>
            <a:endParaRPr/>
          </a:p>
          <a:p>
            <a:pPr marL="0" lvl="0" indent="0" algn="l" rtl="0">
              <a:spcBef>
                <a:spcPts val="0"/>
              </a:spcBef>
              <a:spcAft>
                <a:spcPts val="0"/>
              </a:spcAft>
              <a:buNone/>
            </a:pPr>
            <a:r>
              <a:rPr lang="en"/>
              <a:t>Both laws caused privacy policies to update, and while we may not live in these places, it did show all users more privacy options</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ae81572c61_2_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ae81572c61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Taxing data collection won’t stop them from collecting data, but will stop them from collecting data unless they need to </a:t>
            </a:r>
            <a:endParaRPr/>
          </a:p>
          <a:p>
            <a:pPr marL="0" lvl="0" indent="0" algn="l" rtl="0">
              <a:spcBef>
                <a:spcPts val="0"/>
              </a:spcBef>
              <a:spcAft>
                <a:spcPts val="0"/>
              </a:spcAft>
              <a:buNone/>
            </a:pPr>
            <a:r>
              <a:rPr lang="en"/>
              <a:t>Currently, financially incentivizing data collection</a:t>
            </a:r>
            <a:endParaRPr/>
          </a:p>
          <a:p>
            <a:pPr marL="0" lvl="0" indent="0" algn="l" rtl="0">
              <a:spcBef>
                <a:spcPts val="0"/>
              </a:spcBef>
              <a:spcAft>
                <a:spcPts val="0"/>
              </a:spcAft>
              <a:buNone/>
            </a:pPr>
            <a:r>
              <a:rPr lang="en"/>
              <a:t>Can’t make data collection illegal, but make it less valuable and it should protect privacy</a:t>
            </a:r>
            <a:endParaRPr/>
          </a:p>
          <a:p>
            <a:pPr marL="0" lvl="0" indent="0" algn="l" rtl="0">
              <a:spcBef>
                <a:spcPts val="0"/>
              </a:spcBef>
              <a:spcAft>
                <a:spcPts val="0"/>
              </a:spcAft>
              <a:buNone/>
            </a:pPr>
            <a:r>
              <a:rPr lang="en"/>
              <a:t>Machine learning models require a lot of data, but reducing less effective variables doesn’t necessarily make the model much worse</a:t>
            </a:r>
            <a:endParaRPr/>
          </a:p>
          <a:p>
            <a:pPr marL="0" lvl="0" indent="0" algn="l" rtl="0">
              <a:spcBef>
                <a:spcPts val="0"/>
              </a:spcBef>
              <a:spcAft>
                <a:spcPts val="0"/>
              </a:spcAft>
              <a:buNone/>
            </a:pPr>
            <a:r>
              <a:rPr lang="en"/>
              <a:t>	Would force companies to collect only the most valuable data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5e1a9c98d_3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a5e1a9c98d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Pheobe</a:t>
            </a:r>
            <a:endParaRPr dirty="0"/>
          </a:p>
          <a:p>
            <a:pPr marL="0" lvl="0" indent="0" algn="l" rtl="0">
              <a:spcBef>
                <a:spcPts val="0"/>
              </a:spcBef>
              <a:spcAft>
                <a:spcPts val="0"/>
              </a:spcAft>
              <a:buNone/>
            </a:pPr>
            <a:r>
              <a:rPr lang="en" dirty="0"/>
              <a:t>The last take away from this movie is that there is a need for social implication requirements, if someone is in a technology major. This need was brought to light by Tristan Harris, an ex-employee of Google. He said that he realized the fact that his work heavily impacts a lot of people. One decision on a font, is seen by millions on their phone in an instant. Harris’s co-workers were shocked at his revelation, but he was ultimately ignored when he tried to bring this issue up with his superiors at Google. If our class saw the presentation that Harris presented his findings with, I doubt that many of us will be shocked. This entire term, we have learned about the responsibility we have to society. We have learned about morals, and been asked hard hypotheticals to decide what is right and wrong. As it currently stands, there are not many colleges that have a social implications requirement for their computer science majors. This is a huge gap that needs to be filled, because the future generations need to be educated on the impact that they are making. If every single engineer in the tech industry was required to take the class that we are in, maybe Harris’s presentation would have been able to do more. It is essential that the next generation really understand that with great power comes great responsibility.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a801019ccc_2_2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a801019ccc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ae81572c61_2_5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ae81572c61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t>
            </a:r>
            <a:endParaRPr/>
          </a:p>
          <a:p>
            <a:pPr marL="0" lvl="0" indent="0" algn="l" rtl="0">
              <a:spcBef>
                <a:spcPts val="0"/>
              </a:spcBef>
              <a:spcAft>
                <a:spcPts val="0"/>
              </a:spcAft>
              <a:buNone/>
            </a:pPr>
            <a:r>
              <a:rPr lang="en"/>
              <a:t>The social dilemma is docu-drama, meaning that it is part documentary and part drama. The documentary half is made up of interviews with disillusions tech industry professionals, many of them former executives of big companies including facebook and pinterest. They explain the issues that they know of in the social media industry, all surrounding the unethical design of features, such as how they are made to be addictive.  </a:t>
            </a:r>
            <a:endParaRPr/>
          </a:p>
          <a:p>
            <a:pPr marL="0" lvl="0" indent="0" algn="l" rtl="0">
              <a:spcBef>
                <a:spcPts val="0"/>
              </a:spcBef>
              <a:spcAft>
                <a:spcPts val="0"/>
              </a:spcAft>
              <a:buNone/>
            </a:pPr>
            <a:endParaRPr/>
          </a:p>
          <a:p>
            <a:pPr marL="0" lvl="0" indent="0" algn="l" rtl="0">
              <a:spcBef>
                <a:spcPts val="0"/>
              </a:spcBef>
              <a:spcAft>
                <a:spcPts val="0"/>
              </a:spcAft>
              <a:buNone/>
            </a:pPr>
            <a:r>
              <a:rPr lang="en"/>
              <a:t>As the movie switches between the documentary part and the drama part, the fictional story aligns with the issues they are talking about in the interviews.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ae81572c61_2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ae81572c6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t>
            </a:r>
            <a:endParaRPr/>
          </a:p>
          <a:p>
            <a:pPr marL="0" lvl="0" indent="0" algn="l" rtl="0">
              <a:spcBef>
                <a:spcPts val="0"/>
              </a:spcBef>
              <a:spcAft>
                <a:spcPts val="0"/>
              </a:spcAft>
              <a:buNone/>
            </a:pPr>
            <a:r>
              <a:rPr lang="en"/>
              <a:t>The drama storyline follows a family of 5 that has 3 teenage children. The oldest daughter, Cassandra, is completely against social media, the middle son, Ben, is a frequent user of social media, and the youngest daughter, Isla, is obsessed with social media.  Throughout the movie the oldest daughter tries to persuade her siblings to get off social media and tries to persuade her mom to regulate this usage.  There are two instances where the younger two children are challenged to give up their phones. The first you can see in the video on the right, where the mom has everyone put their phones in a timed safe for 1 hour so that they can eat dinner without interruptions.  This only lasts for a few minutes before Isla, the youngest daughter, leaves the dinner table to go smash the safe open and get her phone. In the process of smashing the safe, she cracks Ben, the middle childs phone screen.  His mom then challenges him to leave his phone in the kitchen and to not use it for a week, in exchange for a new screen.  Ben agrees to this, but then breaks the challenge a few days later when he notices a notification about his ex girlfriend. And once he breaks the challenge he then starts using his phone again on an obsessive level.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ae81572c61_2_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ae81572c61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t>
            </a:r>
            <a:endParaRPr/>
          </a:p>
          <a:p>
            <a:pPr marL="0" lvl="0" indent="0" algn="l" rtl="0">
              <a:spcBef>
                <a:spcPts val="0"/>
              </a:spcBef>
              <a:spcAft>
                <a:spcPts val="0"/>
              </a:spcAft>
              <a:buNone/>
            </a:pPr>
            <a:r>
              <a:rPr lang="en"/>
              <a:t>The other key part of the drama side of the movie is how it creates this fictional universe where there are real physical people controlling Ben, the middle childs, phone.  They represent the way that social media algorithms are designed to work, where they study every move he makes on social media and analyze it to determine his interests, moods, and areas of weakness where they can prey on him to boost his engagement.  The strategically send push notifications based on the people around him, to keep his on his phone, and will push content that they know will change his behavior. At one point the people inside of Ben’s phone auction off ad space on his social media feeds, to demonstrate the how social media users are being “used” by tech companies as they make money from their advertisements.</a:t>
            </a:r>
            <a:endParaRPr/>
          </a:p>
          <a:p>
            <a:pPr marL="0" lvl="0" indent="0" algn="l" rtl="0">
              <a:spcBef>
                <a:spcPts val="0"/>
              </a:spcBef>
              <a:spcAft>
                <a:spcPts val="0"/>
              </a:spcAft>
              <a:buNone/>
            </a:pPr>
            <a:endParaRPr/>
          </a:p>
          <a:p>
            <a:pPr marL="0" lvl="0" indent="0" algn="l" rtl="0">
              <a:spcBef>
                <a:spcPts val="0"/>
              </a:spcBef>
              <a:spcAft>
                <a:spcPts val="0"/>
              </a:spcAft>
              <a:buNone/>
            </a:pPr>
            <a:r>
              <a:rPr lang="en"/>
              <a:t>Another big plot point is when Ben indicates interest in a conspiracy theory and the people inside of his phone immediately begin to push extreme center political content all over his feed. He becomes completed encapsulated in this topic and begins to disengage with the people around him and even stops going to his soccer practices. This leads to him attending a protest where Cassandra, his older sister, spots him while driving by and when she gets out of her car to get him they both get arrested.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ae81572c61_2_3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ae81572c61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Rose </a:t>
            </a:r>
            <a:endParaRPr/>
          </a:p>
          <a:p>
            <a:pPr marL="0" lvl="0" indent="0" algn="l" rtl="0">
              <a:spcBef>
                <a:spcPts val="0"/>
              </a:spcBef>
              <a:spcAft>
                <a:spcPts val="0"/>
              </a:spcAft>
              <a:buNone/>
            </a:pPr>
            <a:r>
              <a:rPr lang="en"/>
              <a:t>This film was directed by Jeff Orlowski. The director's intent was to highlight the issues in social media by using reputable sources as interviewees to gain trust in the viewers and to almost shock them a little as they can see how former employees feel about the industry,  and by using fictional storyline to create relatable content that helps demonstrate how this affects everyone in their normal lives. </a:t>
            </a:r>
            <a:endParaRPr/>
          </a:p>
          <a:p>
            <a:pPr marL="0" lvl="0" indent="0" algn="l" rtl="0">
              <a:spcBef>
                <a:spcPts val="0"/>
              </a:spcBef>
              <a:spcAft>
                <a:spcPts val="0"/>
              </a:spcAft>
              <a:buNone/>
            </a:pPr>
            <a:endParaRPr/>
          </a:p>
          <a:p>
            <a:pPr marL="0" lvl="0" indent="0" algn="l" rtl="0">
              <a:spcBef>
                <a:spcPts val="0"/>
              </a:spcBef>
              <a:spcAft>
                <a:spcPts val="0"/>
              </a:spcAft>
              <a:buNone/>
            </a:pPr>
            <a:r>
              <a:rPr lang="en"/>
              <a:t>The director makes it a point to highlight how the social media industry is corrupt as companies have unethical business models that are designed only to make more money, without considering their users and how the addictiveness of their products affect our society.  And while social media is online, it is made to affect real world behaviors, which has an impact greater than most people realize. The technology that connects us , also manipulates, controls, polarizes, distracts, monetizes, and divides us.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t>
            </a:r>
            <a:endParaRPr/>
          </a:p>
          <a:p>
            <a:pPr marL="0" lvl="0" indent="0" algn="l" rtl="0">
              <a:spcBef>
                <a:spcPts val="0"/>
              </a:spcBef>
              <a:spcAft>
                <a:spcPts val="0"/>
              </a:spcAft>
              <a:buNone/>
            </a:pPr>
            <a:r>
              <a:rPr lang="en"/>
              <a:t>Moving on to our main takeaways from the movie...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a59061b573_1_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a59061b57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t>
            </a:r>
            <a:endParaRPr/>
          </a:p>
          <a:p>
            <a:pPr marL="0" lvl="0" indent="0" algn="l" rtl="0">
              <a:spcBef>
                <a:spcPts val="0"/>
              </a:spcBef>
              <a:spcAft>
                <a:spcPts val="0"/>
              </a:spcAft>
              <a:buNone/>
            </a:pPr>
            <a:r>
              <a:rPr lang="en"/>
              <a:t>Our first conclusion is that the business model is predatory on users</a:t>
            </a: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a59061b573_1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a59061b57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t>
            </a:r>
            <a:endParaRPr/>
          </a:p>
          <a:p>
            <a:pPr marL="457200" lvl="0" indent="-317500" algn="l" rtl="0">
              <a:spcBef>
                <a:spcPts val="0"/>
              </a:spcBef>
              <a:spcAft>
                <a:spcPts val="0"/>
              </a:spcAft>
              <a:buSzPts val="1400"/>
              <a:buChar char="-"/>
            </a:pPr>
            <a:r>
              <a:rPr lang="en"/>
              <a:t>Early in the documentary, Tristan Harris refers to the curriculum taught at the stanford Persuasive Technology Lab</a:t>
            </a:r>
            <a:endParaRPr/>
          </a:p>
          <a:p>
            <a:pPr marL="457200" lvl="0" indent="0" algn="l" rtl="0">
              <a:spcBef>
                <a:spcPts val="0"/>
              </a:spcBef>
              <a:spcAft>
                <a:spcPts val="0"/>
              </a:spcAft>
              <a:buNone/>
            </a:pPr>
            <a:r>
              <a:rPr lang="en"/>
              <a:t>While this lab is no longer active at Stanford, many Silicon Valley executives responsible for the growth of companies like Facebook, Uber, Google and others passed through classes there.</a:t>
            </a:r>
            <a:endParaRPr/>
          </a:p>
          <a:p>
            <a:pPr marL="914400" lvl="1" indent="-317500" algn="l" rtl="0">
              <a:spcBef>
                <a:spcPts val="480"/>
              </a:spcBef>
              <a:spcAft>
                <a:spcPts val="0"/>
              </a:spcAft>
              <a:buSzPts val="1400"/>
              <a:buChar char="-"/>
            </a:pPr>
            <a:r>
              <a:rPr lang="en">
                <a:solidFill>
                  <a:srgbClr val="2F3848"/>
                </a:solidFill>
                <a:latin typeface="Source Sans Pro"/>
                <a:ea typeface="Source Sans Pro"/>
                <a:cs typeface="Source Sans Pro"/>
                <a:sym typeface="Source Sans Pro"/>
              </a:rPr>
              <a:t>Harris says he learned how “dig down into the brain stem and implant, inside of you, an unconscious habit…” at this lab</a:t>
            </a:r>
            <a:endParaRPr/>
          </a:p>
          <a:p>
            <a:pPr marL="457200" lvl="0" indent="-317500" algn="l" rtl="0">
              <a:spcBef>
                <a:spcPts val="0"/>
              </a:spcBef>
              <a:spcAft>
                <a:spcPts val="0"/>
              </a:spcAft>
              <a:buSzPts val="1400"/>
              <a:buChar char="-"/>
            </a:pPr>
            <a:r>
              <a:rPr lang="en"/>
              <a:t>The quote about modifying behavior is also from Tristan Harris (red haired gentleman shown laughing on the first slide)</a:t>
            </a:r>
            <a:endParaRPr/>
          </a:p>
          <a:p>
            <a:pPr marL="914400" lvl="1" indent="-317500" algn="l" rtl="0">
              <a:spcBef>
                <a:spcPts val="0"/>
              </a:spcBef>
              <a:spcAft>
                <a:spcPts val="0"/>
              </a:spcAft>
              <a:buSzPts val="1400"/>
              <a:buChar char="-"/>
            </a:pPr>
            <a:r>
              <a:rPr lang="en"/>
              <a:t>He also said Persuasive Technology is “design intentionally applied to the extreme” - the film introduces the moral dilemma created when design is applied to the extreme as Harris describes, it, and later on, our presentation circles back to this idea</a:t>
            </a:r>
            <a:endParaRPr/>
          </a:p>
          <a:p>
            <a:pPr marL="457200" lvl="0" indent="-317500" algn="l" rtl="0">
              <a:spcBef>
                <a:spcPts val="0"/>
              </a:spcBef>
              <a:spcAft>
                <a:spcPts val="0"/>
              </a:spcAft>
              <a:buSzPts val="1400"/>
              <a:buChar char="-"/>
            </a:pPr>
            <a:r>
              <a:rPr lang="en"/>
              <a:t>To unpack this further, i want to cite one example of manipulative psychology that is intentionally applied in Big Tech design: it’s a technique called Positive Intermittent Reinforcement: </a:t>
            </a:r>
            <a:endParaRPr/>
          </a:p>
          <a:p>
            <a:pPr marL="1371600" lvl="2" indent="-317500" algn="l" rtl="0">
              <a:spcBef>
                <a:spcPts val="0"/>
              </a:spcBef>
              <a:spcAft>
                <a:spcPts val="0"/>
              </a:spcAft>
              <a:buSzPts val="1400"/>
              <a:buChar char="-"/>
            </a:pPr>
            <a:r>
              <a:rPr lang="en"/>
              <a:t>Joe Toscano (Former Experience Design Consultant @ Google) mentions in his interview </a:t>
            </a:r>
            <a:r>
              <a:rPr lang="en" b="1"/>
              <a:t>the action of pulling down at the top of your feed </a:t>
            </a:r>
            <a:r>
              <a:rPr lang="en"/>
              <a:t>to refresh.</a:t>
            </a:r>
            <a:endParaRPr/>
          </a:p>
          <a:p>
            <a:pPr marL="1371600" lvl="2" indent="-317500" algn="l" rtl="0">
              <a:spcBef>
                <a:spcPts val="0"/>
              </a:spcBef>
              <a:spcAft>
                <a:spcPts val="0"/>
              </a:spcAft>
              <a:buSzPts val="1400"/>
              <a:buChar char="-"/>
            </a:pPr>
            <a:r>
              <a:rPr lang="en"/>
              <a:t>“You pull down and you refresh….. It’s gonna be a new thing at the top. Pull down and refresh again, it’s new. Every single time.” - Toscano</a:t>
            </a:r>
            <a:endParaRPr/>
          </a:p>
          <a:p>
            <a:pPr marL="1371600" lvl="2" indent="-317500" algn="l" rtl="0">
              <a:spcBef>
                <a:spcPts val="0"/>
              </a:spcBef>
              <a:spcAft>
                <a:spcPts val="0"/>
              </a:spcAft>
              <a:buSzPts val="1400"/>
              <a:buChar char="-"/>
            </a:pPr>
            <a:r>
              <a:rPr lang="en"/>
              <a:t>From wikipedia: “ </a:t>
            </a:r>
            <a:r>
              <a:rPr lang="en" sz="1050">
                <a:solidFill>
                  <a:srgbClr val="202122"/>
                </a:solidFill>
                <a:highlight>
                  <a:srgbClr val="FFFFFF"/>
                </a:highlight>
              </a:rPr>
              <a:t>Whenever a rat presses a button, it gets a treat. If the rat starts pressing the button more often, the treat serves to positively reinforce this behavior. ”</a:t>
            </a:r>
            <a:endParaRPr sz="1050">
              <a:solidFill>
                <a:srgbClr val="202122"/>
              </a:solidFill>
              <a:highlight>
                <a:srgbClr val="FFFFFF"/>
              </a:highlight>
            </a:endParaRPr>
          </a:p>
          <a:p>
            <a:pPr marL="1371600" lvl="2" indent="-295275" algn="l" rtl="0">
              <a:spcBef>
                <a:spcPts val="0"/>
              </a:spcBef>
              <a:spcAft>
                <a:spcPts val="0"/>
              </a:spcAft>
              <a:buClr>
                <a:srgbClr val="202122"/>
              </a:buClr>
              <a:buSzPts val="1050"/>
              <a:buChar char="-"/>
            </a:pPr>
            <a:r>
              <a:rPr lang="en" sz="1050">
                <a:solidFill>
                  <a:srgbClr val="202122"/>
                </a:solidFill>
                <a:highlight>
                  <a:srgbClr val="FFFFFF"/>
                </a:highlight>
              </a:rPr>
              <a:t>Harris compares this to the slot machines in Las Vegas</a:t>
            </a:r>
            <a:endParaRPr sz="1050">
              <a:solidFill>
                <a:srgbClr val="202122"/>
              </a:solidFill>
              <a:highlight>
                <a:srgbClr val="FFFFFF"/>
              </a:highlight>
            </a:endParaRPr>
          </a:p>
          <a:p>
            <a:pPr marL="457200" lvl="0" indent="-295275" algn="l" rtl="0">
              <a:spcBef>
                <a:spcPts val="0"/>
              </a:spcBef>
              <a:spcAft>
                <a:spcPts val="0"/>
              </a:spcAft>
              <a:buClr>
                <a:srgbClr val="202122"/>
              </a:buClr>
              <a:buSzPts val="1050"/>
              <a:buChar char="-"/>
            </a:pPr>
            <a:r>
              <a:rPr lang="en" sz="1050">
                <a:solidFill>
                  <a:srgbClr val="202122"/>
                </a:solidFill>
                <a:highlight>
                  <a:srgbClr val="FFFFFF"/>
                </a:highlight>
              </a:rPr>
              <a:t>As a hired Design Ethicist for a big company, Harris fulfilled his job by calling out the addictive nature of the  technology he was assigned to (which at the time was Gmail). He found himself becoming addicted to it, and in response created a presentation about the impact that the few engineers at google were having on billions of people.</a:t>
            </a:r>
            <a:br>
              <a:rPr lang="en" sz="1050">
                <a:solidFill>
                  <a:srgbClr val="202122"/>
                </a:solidFill>
                <a:highlight>
                  <a:srgbClr val="FFFFFF"/>
                </a:highlight>
              </a:rPr>
            </a:br>
            <a:r>
              <a:rPr lang="en" sz="1050">
                <a:solidFill>
                  <a:srgbClr val="202122"/>
                </a:solidFill>
                <a:highlight>
                  <a:srgbClr val="FFFFFF"/>
                </a:highlight>
              </a:rPr>
              <a:t>This presentation was shared with ~20 people, but within a day it had spread throughout Google, even reaching the CEO Larry Page</a:t>
            </a:r>
            <a:endParaRPr sz="1050">
              <a:solidFill>
                <a:srgbClr val="202122"/>
              </a:solidFill>
              <a:highlight>
                <a:srgbClr val="FFFFFF"/>
              </a:highlight>
            </a:endParaRPr>
          </a:p>
          <a:p>
            <a:pPr marL="914400" lvl="1" indent="-295275" algn="l" rtl="0">
              <a:spcBef>
                <a:spcPts val="0"/>
              </a:spcBef>
              <a:spcAft>
                <a:spcPts val="0"/>
              </a:spcAft>
              <a:buClr>
                <a:srgbClr val="202122"/>
              </a:buClr>
              <a:buSzPts val="1050"/>
              <a:buChar char="-"/>
            </a:pPr>
            <a:r>
              <a:rPr lang="en" sz="1050">
                <a:solidFill>
                  <a:srgbClr val="202122"/>
                </a:solidFill>
                <a:highlight>
                  <a:srgbClr val="FFFFFF"/>
                </a:highlight>
              </a:rPr>
              <a:t>The wide spread of this presentation created a few days of buzz, but no changes. Nothing happened when a man hired to call out ethical issues called out an ethical issue, because the </a:t>
            </a:r>
            <a:r>
              <a:rPr lang="en" sz="1050" b="1">
                <a:solidFill>
                  <a:srgbClr val="202122"/>
                </a:solidFill>
                <a:highlight>
                  <a:srgbClr val="FFFFFF"/>
                </a:highlight>
              </a:rPr>
              <a:t>BUSINESS MODEL REQUIRES USER ATTENTION. They need lots and lots of it, as much as feasibly possible, in order to make more money.</a:t>
            </a:r>
            <a:r>
              <a:rPr lang="en" sz="1050">
                <a:solidFill>
                  <a:srgbClr val="202122"/>
                </a:solidFill>
                <a:highlight>
                  <a:srgbClr val="FFFFFF"/>
                </a:highlight>
              </a:rPr>
              <a:t> That is the way these companies on structured - users’ attention is used as a means to make more money, and the top executives know it. They did it on purpose, by design. NEXT SLIDE</a:t>
            </a:r>
            <a:endParaRPr sz="1050">
              <a:solidFill>
                <a:srgbClr val="202122"/>
              </a:solidFill>
              <a:highlight>
                <a:srgbClr val="FFFFFF"/>
              </a:highlight>
            </a:endParaRPr>
          </a:p>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801019ccc_2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801019cc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t>
            </a:r>
            <a:endParaRPr/>
          </a:p>
          <a:p>
            <a:pPr marL="0" lvl="0" indent="0" algn="l" rtl="0">
              <a:spcBef>
                <a:spcPts val="0"/>
              </a:spcBef>
              <a:spcAft>
                <a:spcPts val="0"/>
              </a:spcAft>
              <a:buNone/>
            </a:pPr>
            <a:r>
              <a:rPr lang="en"/>
              <a:t>These men offer insight into the predatory nature of Facebook’s design.</a:t>
            </a:r>
            <a:endParaRPr/>
          </a:p>
          <a:p>
            <a:pPr marL="0" lvl="0" indent="0" algn="l" rtl="0">
              <a:spcBef>
                <a:spcPts val="0"/>
              </a:spcBef>
              <a:spcAft>
                <a:spcPts val="0"/>
              </a:spcAft>
              <a:buNone/>
            </a:pPr>
            <a:r>
              <a:rPr lang="en"/>
              <a:t>Chamath, who was the VP of growth at Facebook, was responsible for making Facebook infectious. He was the reason it blew up into the commonplace, household name that we all know todya.</a:t>
            </a:r>
            <a:endParaRPr/>
          </a:p>
          <a:p>
            <a:pPr marL="0" lvl="0" indent="0" algn="l" rtl="0">
              <a:spcBef>
                <a:spcPts val="0"/>
              </a:spcBef>
              <a:spcAft>
                <a:spcPts val="0"/>
              </a:spcAft>
              <a:buNone/>
            </a:pPr>
            <a:r>
              <a:rPr lang="en"/>
              <a:t>He is referenced and directly mentioned by others in the movie, when they talk about the playbook Facebook used to expand its user base. </a:t>
            </a:r>
            <a:endParaRPr/>
          </a:p>
          <a:p>
            <a:pPr marL="0" lvl="0" indent="0" algn="l" rtl="0">
              <a:spcBef>
                <a:spcPts val="0"/>
              </a:spcBef>
              <a:spcAft>
                <a:spcPts val="0"/>
              </a:spcAft>
              <a:buNone/>
            </a:pPr>
            <a:r>
              <a:rPr lang="en"/>
              <a:t>In his own words, this playbook is centered on using psychology to manipulate users as quickly as possible.</a:t>
            </a:r>
            <a:endParaRPr/>
          </a:p>
          <a:p>
            <a:pPr marL="0" lvl="0" indent="0" algn="l" rtl="0">
              <a:spcBef>
                <a:spcPts val="0"/>
              </a:spcBef>
              <a:spcAft>
                <a:spcPts val="0"/>
              </a:spcAft>
              <a:buNone/>
            </a:pPr>
            <a:endParaRPr/>
          </a:p>
          <a:p>
            <a:pPr marL="0" lvl="0" indent="0" algn="l" rtl="0">
              <a:spcBef>
                <a:spcPts val="0"/>
              </a:spcBef>
              <a:spcAft>
                <a:spcPts val="0"/>
              </a:spcAft>
              <a:buNone/>
            </a:pPr>
            <a:r>
              <a:rPr lang="en"/>
              <a:t>On the right, we have Sean Parker, the first president of Facebook. He goes back to the earliest iterations of Facebook, and worked alongside Mark Zuck.</a:t>
            </a:r>
            <a:endParaRPr/>
          </a:p>
          <a:p>
            <a:pPr marL="0" lvl="0" indent="0" algn="l" rtl="0">
              <a:spcBef>
                <a:spcPts val="0"/>
              </a:spcBef>
              <a:spcAft>
                <a:spcPts val="0"/>
              </a:spcAft>
              <a:buNone/>
            </a:pPr>
            <a:r>
              <a:rPr lang="en"/>
              <a:t>He calls the techniques applied an </a:t>
            </a:r>
            <a:r>
              <a:rPr lang="en" b="1"/>
              <a:t>exploitation </a:t>
            </a:r>
            <a:r>
              <a:rPr lang="en"/>
              <a:t>- he says “</a:t>
            </a:r>
            <a:r>
              <a:rPr lang="en" sz="1200" b="1">
                <a:solidFill>
                  <a:srgbClr val="2F3848"/>
                </a:solidFill>
                <a:latin typeface="Source Sans Pro"/>
                <a:ea typeface="Source Sans Pro"/>
                <a:cs typeface="Source Sans Pro"/>
                <a:sym typeface="Source Sans Pro"/>
              </a:rPr>
              <a:t>you’re exploiting a vulnerability in human psychology.</a:t>
            </a:r>
            <a:r>
              <a:rPr lang="en" sz="1000">
                <a:solidFill>
                  <a:srgbClr val="2F3848"/>
                </a:solidFill>
                <a:latin typeface="Source Sans Pro"/>
                <a:ea typeface="Source Sans Pro"/>
                <a:cs typeface="Source Sans Pro"/>
                <a:sym typeface="Source Sans Pro"/>
              </a:rPr>
              <a:t> </a:t>
            </a:r>
            <a:r>
              <a:rPr lang="en"/>
              <a:t>” </a:t>
            </a:r>
            <a:r>
              <a:rPr lang="en">
                <a:solidFill>
                  <a:schemeClr val="dk1"/>
                </a:solidFill>
              </a:rPr>
              <a:t>When he talked about </a:t>
            </a:r>
            <a:r>
              <a:rPr lang="en" b="1">
                <a:solidFill>
                  <a:schemeClr val="dk1"/>
                </a:solidFill>
              </a:rPr>
              <a:t>who </a:t>
            </a:r>
            <a:r>
              <a:rPr lang="en">
                <a:solidFill>
                  <a:schemeClr val="dk1"/>
                </a:solidFill>
              </a:rPr>
              <a:t>exploits human psychology, I didn’t include this in the quote (because it’s pretty long) but he actually names:</a:t>
            </a:r>
            <a:endParaRPr/>
          </a:p>
          <a:p>
            <a:pPr marL="0" lvl="0" indent="0" algn="l" rtl="0">
              <a:spcBef>
                <a:spcPts val="0"/>
              </a:spcBef>
              <a:spcAft>
                <a:spcPts val="0"/>
              </a:spcAft>
              <a:buNone/>
            </a:pPr>
            <a:r>
              <a:rPr lang="en"/>
              <a:t>-himself,</a:t>
            </a:r>
            <a:endParaRPr/>
          </a:p>
          <a:p>
            <a:pPr marL="0" lvl="0" indent="0" algn="l" rtl="0">
              <a:spcBef>
                <a:spcPts val="0"/>
              </a:spcBef>
              <a:spcAft>
                <a:spcPts val="0"/>
              </a:spcAft>
              <a:buNone/>
            </a:pPr>
            <a:r>
              <a:rPr lang="en"/>
              <a:t>-alongside Mark Zuckerberg and Kevin Systrom (creator of Instagram),</a:t>
            </a:r>
            <a:endParaRPr/>
          </a:p>
          <a:p>
            <a:pPr marL="0" lvl="0" indent="0" algn="l" rtl="0">
              <a:spcBef>
                <a:spcPts val="0"/>
              </a:spcBef>
              <a:spcAft>
                <a:spcPts val="0"/>
              </a:spcAft>
              <a:buNone/>
            </a:pPr>
            <a:endParaRPr/>
          </a:p>
          <a:p>
            <a:pPr marL="0" lvl="0" indent="0" algn="l" rtl="0">
              <a:spcBef>
                <a:spcPts val="0"/>
              </a:spcBef>
              <a:spcAft>
                <a:spcPts val="0"/>
              </a:spcAft>
              <a:buNone/>
            </a:pPr>
            <a:r>
              <a:rPr lang="en"/>
              <a:t>as people who are guilty of doing this. It’s not just some fluke, or some rogue engineer  - it goes all the way to the creators of these platforms. They are just as complicit as the engineers who worked for  them.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8250" y="0"/>
            <a:ext cx="9152400" cy="5143500"/>
          </a:xfrm>
          <a:prstGeom prst="frame">
            <a:avLst>
              <a:gd name="adj1" fmla="val 24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054325" y="2449025"/>
            <a:ext cx="7035300" cy="1159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4800"/>
              <a:buNone/>
              <a:defRPr sz="4800">
                <a:solidFill>
                  <a:schemeClr val="accent3"/>
                </a:solidFill>
              </a:defRPr>
            </a:lvl1pPr>
            <a:lvl2pPr lvl="1" algn="ctr">
              <a:spcBef>
                <a:spcPts val="0"/>
              </a:spcBef>
              <a:spcAft>
                <a:spcPts val="0"/>
              </a:spcAft>
              <a:buClr>
                <a:schemeClr val="accent3"/>
              </a:buClr>
              <a:buSzPts val="4800"/>
              <a:buNone/>
              <a:defRPr sz="4800">
                <a:solidFill>
                  <a:schemeClr val="accent3"/>
                </a:solidFill>
              </a:defRPr>
            </a:lvl2pPr>
            <a:lvl3pPr lvl="2" algn="ctr">
              <a:spcBef>
                <a:spcPts val="0"/>
              </a:spcBef>
              <a:spcAft>
                <a:spcPts val="0"/>
              </a:spcAft>
              <a:buClr>
                <a:schemeClr val="accent3"/>
              </a:buClr>
              <a:buSzPts val="4800"/>
              <a:buNone/>
              <a:defRPr sz="4800">
                <a:solidFill>
                  <a:schemeClr val="accent3"/>
                </a:solidFill>
              </a:defRPr>
            </a:lvl3pPr>
            <a:lvl4pPr lvl="3" algn="ctr">
              <a:spcBef>
                <a:spcPts val="0"/>
              </a:spcBef>
              <a:spcAft>
                <a:spcPts val="0"/>
              </a:spcAft>
              <a:buClr>
                <a:schemeClr val="accent3"/>
              </a:buClr>
              <a:buSzPts val="4800"/>
              <a:buNone/>
              <a:defRPr sz="4800">
                <a:solidFill>
                  <a:schemeClr val="accent3"/>
                </a:solidFill>
              </a:defRPr>
            </a:lvl4pPr>
            <a:lvl5pPr lvl="4" algn="ctr">
              <a:spcBef>
                <a:spcPts val="0"/>
              </a:spcBef>
              <a:spcAft>
                <a:spcPts val="0"/>
              </a:spcAft>
              <a:buClr>
                <a:schemeClr val="accent3"/>
              </a:buClr>
              <a:buSzPts val="4800"/>
              <a:buNone/>
              <a:defRPr sz="4800">
                <a:solidFill>
                  <a:schemeClr val="accent3"/>
                </a:solidFill>
              </a:defRPr>
            </a:lvl5pPr>
            <a:lvl6pPr lvl="5" algn="ctr">
              <a:spcBef>
                <a:spcPts val="0"/>
              </a:spcBef>
              <a:spcAft>
                <a:spcPts val="0"/>
              </a:spcAft>
              <a:buClr>
                <a:schemeClr val="accent3"/>
              </a:buClr>
              <a:buSzPts val="4800"/>
              <a:buNone/>
              <a:defRPr sz="4800">
                <a:solidFill>
                  <a:schemeClr val="accent3"/>
                </a:solidFill>
              </a:defRPr>
            </a:lvl6pPr>
            <a:lvl7pPr lvl="6" algn="ctr">
              <a:spcBef>
                <a:spcPts val="0"/>
              </a:spcBef>
              <a:spcAft>
                <a:spcPts val="0"/>
              </a:spcAft>
              <a:buClr>
                <a:schemeClr val="accent3"/>
              </a:buClr>
              <a:buSzPts val="4800"/>
              <a:buNone/>
              <a:defRPr sz="4800">
                <a:solidFill>
                  <a:schemeClr val="accent3"/>
                </a:solidFill>
              </a:defRPr>
            </a:lvl7pPr>
            <a:lvl8pPr lvl="7" algn="ctr">
              <a:spcBef>
                <a:spcPts val="0"/>
              </a:spcBef>
              <a:spcAft>
                <a:spcPts val="0"/>
              </a:spcAft>
              <a:buClr>
                <a:schemeClr val="accent3"/>
              </a:buClr>
              <a:buSzPts val="4800"/>
              <a:buNone/>
              <a:defRPr sz="4800">
                <a:solidFill>
                  <a:schemeClr val="accent3"/>
                </a:solidFill>
              </a:defRPr>
            </a:lvl8pPr>
            <a:lvl9pPr lvl="8" algn="ctr">
              <a:spcBef>
                <a:spcPts val="0"/>
              </a:spcBef>
              <a:spcAft>
                <a:spcPts val="0"/>
              </a:spcAft>
              <a:buClr>
                <a:schemeClr val="accent3"/>
              </a:buClr>
              <a:buSzPts val="4800"/>
              <a:buNone/>
              <a:defRPr sz="4800">
                <a:solidFill>
                  <a:schemeClr val="accent3"/>
                </a:solidFill>
              </a:defRPr>
            </a:lvl9pPr>
          </a:lstStyle>
          <a:p>
            <a:endParaRPr/>
          </a:p>
        </p:txBody>
      </p:sp>
      <p:sp>
        <p:nvSpPr>
          <p:cNvPr id="12" name="Google Shape;12;p2"/>
          <p:cNvSpPr/>
          <p:nvPr/>
        </p:nvSpPr>
        <p:spPr>
          <a:xfrm>
            <a:off x="3855150" y="1151950"/>
            <a:ext cx="1433700" cy="944700"/>
          </a:xfrm>
          <a:prstGeom prst="wedgeRectCallout">
            <a:avLst>
              <a:gd name="adj1" fmla="val 8366"/>
              <a:gd name="adj2" fmla="val 80819"/>
            </a:avLst>
          </a:prstGeom>
          <a:noFill/>
          <a:ln w="1143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lgn="r">
              <a:buNone/>
              <a:defRPr sz="1300"/>
            </a:lvl1pPr>
            <a:lvl2pPr lvl="1" algn="r">
              <a:buNone/>
              <a:defRPr sz="1300"/>
            </a:lvl2pPr>
            <a:lvl3pPr lvl="2" algn="r">
              <a:buNone/>
              <a:defRPr sz="1300"/>
            </a:lvl3pPr>
            <a:lvl4pPr lvl="3" algn="r">
              <a:buNone/>
              <a:defRPr sz="1300"/>
            </a:lvl4pPr>
            <a:lvl5pPr lvl="4" algn="r">
              <a:buNone/>
              <a:defRPr sz="1300"/>
            </a:lvl5pPr>
            <a:lvl6pPr lvl="5" algn="r">
              <a:buNone/>
              <a:defRPr sz="1300"/>
            </a:lvl6pPr>
            <a:lvl7pPr lvl="6" algn="r">
              <a:buNone/>
              <a:defRPr sz="1300"/>
            </a:lvl7pPr>
            <a:lvl8pPr lvl="7" algn="r">
              <a:buNone/>
              <a:defRPr sz="1300"/>
            </a:lvl8pPr>
            <a:lvl9pPr lvl="8" algn="r">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74"/>
        <p:cNvGrpSpPr/>
        <p:nvPr/>
      </p:nvGrpSpPr>
      <p:grpSpPr>
        <a:xfrm>
          <a:off x="0" y="0"/>
          <a:ext cx="0" cy="0"/>
          <a:chOff x="0" y="0"/>
          <a:chExt cx="0" cy="0"/>
        </a:xfrm>
      </p:grpSpPr>
      <p:sp>
        <p:nvSpPr>
          <p:cNvPr id="75" name="Google Shape;75;p11"/>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76" name="Google Shape;76;p11"/>
          <p:cNvSpPr/>
          <p:nvPr/>
        </p:nvSpPr>
        <p:spPr>
          <a:xfrm>
            <a:off x="-8250" y="0"/>
            <a:ext cx="9152400" cy="5143500"/>
          </a:xfrm>
          <a:prstGeom prst="frame">
            <a:avLst>
              <a:gd name="adj1" fmla="val 241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ink">
  <p:cSld name="BLANK_1">
    <p:bg>
      <p:bgPr>
        <a:solidFill>
          <a:schemeClr val="accent3"/>
        </a:solidFill>
        <a:effectLst/>
      </p:bgPr>
    </p:bg>
    <p:spTree>
      <p:nvGrpSpPr>
        <p:cNvPr id="1" name="Shape 77"/>
        <p:cNvGrpSpPr/>
        <p:nvPr/>
      </p:nvGrpSpPr>
      <p:grpSpPr>
        <a:xfrm>
          <a:off x="0" y="0"/>
          <a:ext cx="0" cy="0"/>
          <a:chOff x="0" y="0"/>
          <a:chExt cx="0" cy="0"/>
        </a:xfrm>
      </p:grpSpPr>
      <p:sp>
        <p:nvSpPr>
          <p:cNvPr id="78" name="Google Shape;78;p12"/>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
        <p:nvSpPr>
          <p:cNvPr id="79" name="Google Shape;79;p12"/>
          <p:cNvSpPr/>
          <p:nvPr/>
        </p:nvSpPr>
        <p:spPr>
          <a:xfrm>
            <a:off x="-8250" y="0"/>
            <a:ext cx="9152400" cy="5143500"/>
          </a:xfrm>
          <a:prstGeom prst="frame">
            <a:avLst>
              <a:gd name="adj1" fmla="val 241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eal">
  <p:cSld name="BLANK_1_1">
    <p:bg>
      <p:bgPr>
        <a:solidFill>
          <a:schemeClr val="accent1"/>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
        <p:nvSpPr>
          <p:cNvPr id="82" name="Google Shape;82;p13"/>
          <p:cNvSpPr/>
          <p:nvPr/>
        </p:nvSpPr>
        <p:spPr>
          <a:xfrm>
            <a:off x="0" y="0"/>
            <a:ext cx="9160500" cy="5143500"/>
          </a:xfrm>
          <a:prstGeom prst="frame">
            <a:avLst>
              <a:gd name="adj1" fmla="val 2412"/>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dark">
  <p:cSld name="BLANK_1_1_1">
    <p:bg>
      <p:bgPr>
        <a:solidFill>
          <a:schemeClr val="dk1"/>
        </a:solidFill>
        <a:effectLst/>
      </p:bgPr>
    </p:bg>
    <p:spTree>
      <p:nvGrpSpPr>
        <p:cNvPr id="1" name="Shape 83"/>
        <p:cNvGrpSpPr/>
        <p:nvPr/>
      </p:nvGrpSpPr>
      <p:grpSpPr>
        <a:xfrm>
          <a:off x="0" y="0"/>
          <a:ext cx="0" cy="0"/>
          <a:chOff x="0" y="0"/>
          <a:chExt cx="0" cy="0"/>
        </a:xfrm>
      </p:grpSpPr>
      <p:sp>
        <p:nvSpPr>
          <p:cNvPr id="84" name="Google Shape;84;p14"/>
          <p:cNvSpPr/>
          <p:nvPr/>
        </p:nvSpPr>
        <p:spPr>
          <a:xfrm>
            <a:off x="0" y="0"/>
            <a:ext cx="9160500" cy="5143500"/>
          </a:xfrm>
          <a:prstGeom prst="frame">
            <a:avLst>
              <a:gd name="adj1" fmla="val 24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855300" y="836000"/>
            <a:ext cx="7433400" cy="396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88" name="Google Shape;88;p15"/>
          <p:cNvSpPr txBox="1">
            <a:spLocks noGrp="1"/>
          </p:cNvSpPr>
          <p:nvPr>
            <p:ph type="sldNum" idx="12"/>
          </p:nvPr>
        </p:nvSpPr>
        <p:spPr>
          <a:xfrm>
            <a:off x="84805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teal">
  <p:cSld name="TITLE_1">
    <p:bg>
      <p:bgPr>
        <a:solidFill>
          <a:schemeClr val="accent1"/>
        </a:solidFill>
        <a:effectLst/>
      </p:bgPr>
    </p:bg>
    <p:spTree>
      <p:nvGrpSpPr>
        <p:cNvPr id="1" name="Shape 14"/>
        <p:cNvGrpSpPr/>
        <p:nvPr/>
      </p:nvGrpSpPr>
      <p:grpSpPr>
        <a:xfrm>
          <a:off x="0" y="0"/>
          <a:ext cx="0" cy="0"/>
          <a:chOff x="0" y="0"/>
          <a:chExt cx="0" cy="0"/>
        </a:xfrm>
      </p:grpSpPr>
      <p:sp>
        <p:nvSpPr>
          <p:cNvPr id="15" name="Google Shape;15;p3"/>
          <p:cNvSpPr/>
          <p:nvPr/>
        </p:nvSpPr>
        <p:spPr>
          <a:xfrm>
            <a:off x="-8250" y="0"/>
            <a:ext cx="9152400" cy="5143500"/>
          </a:xfrm>
          <a:prstGeom prst="frame">
            <a:avLst>
              <a:gd name="adj1" fmla="val 2412"/>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ctrTitle"/>
          </p:nvPr>
        </p:nvSpPr>
        <p:spPr>
          <a:xfrm>
            <a:off x="665225" y="1513525"/>
            <a:ext cx="5880300" cy="11598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4800"/>
              <a:buNone/>
              <a:defRPr sz="4800">
                <a:solidFill>
                  <a:schemeClr val="lt1"/>
                </a:solidFill>
              </a:defRPr>
            </a:lvl1pPr>
            <a:lvl2pPr lvl="1" algn="l" rtl="0">
              <a:spcBef>
                <a:spcPts val="0"/>
              </a:spcBef>
              <a:spcAft>
                <a:spcPts val="0"/>
              </a:spcAft>
              <a:buClr>
                <a:schemeClr val="lt1"/>
              </a:buClr>
              <a:buSzPts val="4800"/>
              <a:buNone/>
              <a:defRPr sz="4800">
                <a:solidFill>
                  <a:schemeClr val="lt1"/>
                </a:solidFill>
              </a:defRPr>
            </a:lvl2pPr>
            <a:lvl3pPr lvl="2" algn="l" rtl="0">
              <a:spcBef>
                <a:spcPts val="0"/>
              </a:spcBef>
              <a:spcAft>
                <a:spcPts val="0"/>
              </a:spcAft>
              <a:buClr>
                <a:schemeClr val="lt1"/>
              </a:buClr>
              <a:buSzPts val="4800"/>
              <a:buNone/>
              <a:defRPr sz="4800">
                <a:solidFill>
                  <a:schemeClr val="lt1"/>
                </a:solidFill>
              </a:defRPr>
            </a:lvl3pPr>
            <a:lvl4pPr lvl="3" algn="l" rtl="0">
              <a:spcBef>
                <a:spcPts val="0"/>
              </a:spcBef>
              <a:spcAft>
                <a:spcPts val="0"/>
              </a:spcAft>
              <a:buClr>
                <a:schemeClr val="lt1"/>
              </a:buClr>
              <a:buSzPts val="4800"/>
              <a:buNone/>
              <a:defRPr sz="4800">
                <a:solidFill>
                  <a:schemeClr val="lt1"/>
                </a:solidFill>
              </a:defRPr>
            </a:lvl4pPr>
            <a:lvl5pPr lvl="4" algn="l" rtl="0">
              <a:spcBef>
                <a:spcPts val="0"/>
              </a:spcBef>
              <a:spcAft>
                <a:spcPts val="0"/>
              </a:spcAft>
              <a:buClr>
                <a:schemeClr val="lt1"/>
              </a:buClr>
              <a:buSzPts val="4800"/>
              <a:buNone/>
              <a:defRPr sz="4800">
                <a:solidFill>
                  <a:schemeClr val="lt1"/>
                </a:solidFill>
              </a:defRPr>
            </a:lvl5pPr>
            <a:lvl6pPr lvl="5" algn="l" rtl="0">
              <a:spcBef>
                <a:spcPts val="0"/>
              </a:spcBef>
              <a:spcAft>
                <a:spcPts val="0"/>
              </a:spcAft>
              <a:buClr>
                <a:schemeClr val="lt1"/>
              </a:buClr>
              <a:buSzPts val="4800"/>
              <a:buNone/>
              <a:defRPr sz="4800">
                <a:solidFill>
                  <a:schemeClr val="lt1"/>
                </a:solidFill>
              </a:defRPr>
            </a:lvl6pPr>
            <a:lvl7pPr lvl="6" algn="l" rtl="0">
              <a:spcBef>
                <a:spcPts val="0"/>
              </a:spcBef>
              <a:spcAft>
                <a:spcPts val="0"/>
              </a:spcAft>
              <a:buClr>
                <a:schemeClr val="lt1"/>
              </a:buClr>
              <a:buSzPts val="4800"/>
              <a:buNone/>
              <a:defRPr sz="4800">
                <a:solidFill>
                  <a:schemeClr val="lt1"/>
                </a:solidFill>
              </a:defRPr>
            </a:lvl7pPr>
            <a:lvl8pPr lvl="7" algn="l" rtl="0">
              <a:spcBef>
                <a:spcPts val="0"/>
              </a:spcBef>
              <a:spcAft>
                <a:spcPts val="0"/>
              </a:spcAft>
              <a:buClr>
                <a:schemeClr val="lt1"/>
              </a:buClr>
              <a:buSzPts val="4800"/>
              <a:buNone/>
              <a:defRPr sz="4800">
                <a:solidFill>
                  <a:schemeClr val="lt1"/>
                </a:solidFill>
              </a:defRPr>
            </a:lvl8pPr>
            <a:lvl9pPr lvl="8" algn="l" rtl="0">
              <a:spcBef>
                <a:spcPts val="0"/>
              </a:spcBef>
              <a:spcAft>
                <a:spcPts val="0"/>
              </a:spcAft>
              <a:buClr>
                <a:schemeClr val="lt1"/>
              </a:buClr>
              <a:buSzPts val="4800"/>
              <a:buNone/>
              <a:defRPr sz="4800">
                <a:solidFill>
                  <a:schemeClr val="lt1"/>
                </a:solidFill>
              </a:defRPr>
            </a:lvl9pPr>
          </a:lstStyle>
          <a:p>
            <a:endParaRPr/>
          </a:p>
        </p:txBody>
      </p:sp>
      <p:sp>
        <p:nvSpPr>
          <p:cNvPr id="17" name="Google Shape;17;p3"/>
          <p:cNvSpPr txBox="1">
            <a:spLocks noGrp="1"/>
          </p:cNvSpPr>
          <p:nvPr>
            <p:ph type="subTitle" idx="1"/>
          </p:nvPr>
        </p:nvSpPr>
        <p:spPr>
          <a:xfrm>
            <a:off x="854250" y="2941700"/>
            <a:ext cx="4738500" cy="745500"/>
          </a:xfrm>
          <a:prstGeom prst="rect">
            <a:avLst/>
          </a:prstGeom>
          <a:ln w="114300"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Clr>
                <a:schemeClr val="lt1"/>
              </a:buClr>
              <a:buSzPts val="2400"/>
              <a:buFont typeface="Source Sans Pro"/>
              <a:buNone/>
              <a:defRPr>
                <a:solidFill>
                  <a:schemeClr val="lt1"/>
                </a:solidFill>
                <a:latin typeface="Source Sans Pro"/>
                <a:ea typeface="Source Sans Pro"/>
                <a:cs typeface="Source Sans Pro"/>
                <a:sym typeface="Source Sans Pro"/>
              </a:defRPr>
            </a:lvl2pPr>
            <a:lvl3pPr lvl="2" rtl="0">
              <a:spcBef>
                <a:spcPts val="0"/>
              </a:spcBef>
              <a:spcAft>
                <a:spcPts val="0"/>
              </a:spcAft>
              <a:buClr>
                <a:schemeClr val="lt1"/>
              </a:buClr>
              <a:buSzPts val="2400"/>
              <a:buFont typeface="Source Sans Pro"/>
              <a:buNone/>
              <a:defRPr>
                <a:solidFill>
                  <a:schemeClr val="lt1"/>
                </a:solidFill>
                <a:latin typeface="Source Sans Pro"/>
                <a:ea typeface="Source Sans Pro"/>
                <a:cs typeface="Source Sans Pro"/>
                <a:sym typeface="Source Sans Pro"/>
              </a:defRPr>
            </a:lvl3pPr>
            <a:lvl4pPr lvl="3"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4pPr>
            <a:lvl5pPr lvl="4"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5pPr>
            <a:lvl6pPr lvl="5"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6pPr>
            <a:lvl7pPr lvl="6"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7pPr>
            <a:lvl8pPr lvl="7"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8pPr>
            <a:lvl9pPr lvl="8"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9pPr>
          </a:lstStyle>
          <a:p>
            <a:endParaRPr/>
          </a:p>
        </p:txBody>
      </p:sp>
      <p:sp>
        <p:nvSpPr>
          <p:cNvPr id="18" name="Google Shape;18;p3"/>
          <p:cNvSpPr/>
          <p:nvPr/>
        </p:nvSpPr>
        <p:spPr>
          <a:xfrm>
            <a:off x="1139933" y="2730544"/>
            <a:ext cx="274800" cy="2061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lgn="r">
              <a:buNone/>
              <a:defRPr sz="1300"/>
            </a:lvl1pPr>
            <a:lvl2pPr lvl="1" algn="r">
              <a:buNone/>
              <a:defRPr sz="1300"/>
            </a:lvl2pPr>
            <a:lvl3pPr lvl="2" algn="r">
              <a:buNone/>
              <a:defRPr sz="1300"/>
            </a:lvl3pPr>
            <a:lvl4pPr lvl="3" algn="r">
              <a:buNone/>
              <a:defRPr sz="1300"/>
            </a:lvl4pPr>
            <a:lvl5pPr lvl="4" algn="r">
              <a:buNone/>
              <a:defRPr sz="1300"/>
            </a:lvl5pPr>
            <a:lvl6pPr lvl="5" algn="r">
              <a:buNone/>
              <a:defRPr sz="1300"/>
            </a:lvl6pPr>
            <a:lvl7pPr lvl="6" algn="r">
              <a:buNone/>
              <a:defRPr sz="1300"/>
            </a:lvl7pPr>
            <a:lvl8pPr lvl="7" algn="r">
              <a:buNone/>
              <a:defRPr sz="1300"/>
            </a:lvl8pPr>
            <a:lvl9pPr lvl="8" algn="r">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ink">
  <p:cSld name="TITLE_1_2">
    <p:bg>
      <p:bgPr>
        <a:solidFill>
          <a:schemeClr val="accent3"/>
        </a:solidFill>
        <a:effectLst/>
      </p:bgPr>
    </p:bg>
    <p:spTree>
      <p:nvGrpSpPr>
        <p:cNvPr id="1" name="Shape 20"/>
        <p:cNvGrpSpPr/>
        <p:nvPr/>
      </p:nvGrpSpPr>
      <p:grpSpPr>
        <a:xfrm>
          <a:off x="0" y="0"/>
          <a:ext cx="0" cy="0"/>
          <a:chOff x="0" y="0"/>
          <a:chExt cx="0" cy="0"/>
        </a:xfrm>
      </p:grpSpPr>
      <p:sp>
        <p:nvSpPr>
          <p:cNvPr id="21" name="Google Shape;21;p4"/>
          <p:cNvSpPr/>
          <p:nvPr/>
        </p:nvSpPr>
        <p:spPr>
          <a:xfrm>
            <a:off x="-8250" y="0"/>
            <a:ext cx="9152400" cy="5143500"/>
          </a:xfrm>
          <a:prstGeom prst="frame">
            <a:avLst>
              <a:gd name="adj1" fmla="val 241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ctrTitle"/>
          </p:nvPr>
        </p:nvSpPr>
        <p:spPr>
          <a:xfrm>
            <a:off x="665225" y="1517900"/>
            <a:ext cx="6120300" cy="11598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4800"/>
              <a:buNone/>
              <a:defRPr sz="4800">
                <a:solidFill>
                  <a:schemeClr val="lt1"/>
                </a:solidFill>
              </a:defRPr>
            </a:lvl1pPr>
            <a:lvl2pPr lvl="1" algn="l" rtl="0">
              <a:spcBef>
                <a:spcPts val="0"/>
              </a:spcBef>
              <a:spcAft>
                <a:spcPts val="0"/>
              </a:spcAft>
              <a:buClr>
                <a:schemeClr val="lt1"/>
              </a:buClr>
              <a:buSzPts val="4800"/>
              <a:buNone/>
              <a:defRPr sz="4800">
                <a:solidFill>
                  <a:schemeClr val="lt1"/>
                </a:solidFill>
              </a:defRPr>
            </a:lvl2pPr>
            <a:lvl3pPr lvl="2" algn="l" rtl="0">
              <a:spcBef>
                <a:spcPts val="0"/>
              </a:spcBef>
              <a:spcAft>
                <a:spcPts val="0"/>
              </a:spcAft>
              <a:buClr>
                <a:schemeClr val="lt1"/>
              </a:buClr>
              <a:buSzPts val="4800"/>
              <a:buNone/>
              <a:defRPr sz="4800">
                <a:solidFill>
                  <a:schemeClr val="lt1"/>
                </a:solidFill>
              </a:defRPr>
            </a:lvl3pPr>
            <a:lvl4pPr lvl="3" algn="l" rtl="0">
              <a:spcBef>
                <a:spcPts val="0"/>
              </a:spcBef>
              <a:spcAft>
                <a:spcPts val="0"/>
              </a:spcAft>
              <a:buClr>
                <a:schemeClr val="lt1"/>
              </a:buClr>
              <a:buSzPts val="4800"/>
              <a:buNone/>
              <a:defRPr sz="4800">
                <a:solidFill>
                  <a:schemeClr val="lt1"/>
                </a:solidFill>
              </a:defRPr>
            </a:lvl4pPr>
            <a:lvl5pPr lvl="4" algn="l" rtl="0">
              <a:spcBef>
                <a:spcPts val="0"/>
              </a:spcBef>
              <a:spcAft>
                <a:spcPts val="0"/>
              </a:spcAft>
              <a:buClr>
                <a:schemeClr val="lt1"/>
              </a:buClr>
              <a:buSzPts val="4800"/>
              <a:buNone/>
              <a:defRPr sz="4800">
                <a:solidFill>
                  <a:schemeClr val="lt1"/>
                </a:solidFill>
              </a:defRPr>
            </a:lvl5pPr>
            <a:lvl6pPr lvl="5" algn="l" rtl="0">
              <a:spcBef>
                <a:spcPts val="0"/>
              </a:spcBef>
              <a:spcAft>
                <a:spcPts val="0"/>
              </a:spcAft>
              <a:buClr>
                <a:schemeClr val="lt1"/>
              </a:buClr>
              <a:buSzPts val="4800"/>
              <a:buNone/>
              <a:defRPr sz="4800">
                <a:solidFill>
                  <a:schemeClr val="lt1"/>
                </a:solidFill>
              </a:defRPr>
            </a:lvl6pPr>
            <a:lvl7pPr lvl="6" algn="l" rtl="0">
              <a:spcBef>
                <a:spcPts val="0"/>
              </a:spcBef>
              <a:spcAft>
                <a:spcPts val="0"/>
              </a:spcAft>
              <a:buClr>
                <a:schemeClr val="lt1"/>
              </a:buClr>
              <a:buSzPts val="4800"/>
              <a:buNone/>
              <a:defRPr sz="4800">
                <a:solidFill>
                  <a:schemeClr val="lt1"/>
                </a:solidFill>
              </a:defRPr>
            </a:lvl7pPr>
            <a:lvl8pPr lvl="7" algn="l" rtl="0">
              <a:spcBef>
                <a:spcPts val="0"/>
              </a:spcBef>
              <a:spcAft>
                <a:spcPts val="0"/>
              </a:spcAft>
              <a:buClr>
                <a:schemeClr val="lt1"/>
              </a:buClr>
              <a:buSzPts val="4800"/>
              <a:buNone/>
              <a:defRPr sz="4800">
                <a:solidFill>
                  <a:schemeClr val="lt1"/>
                </a:solidFill>
              </a:defRPr>
            </a:lvl8pPr>
            <a:lvl9pPr lvl="8" algn="l" rtl="0">
              <a:spcBef>
                <a:spcPts val="0"/>
              </a:spcBef>
              <a:spcAft>
                <a:spcPts val="0"/>
              </a:spcAft>
              <a:buClr>
                <a:schemeClr val="lt1"/>
              </a:buClr>
              <a:buSzPts val="4800"/>
              <a:buNone/>
              <a:defRPr sz="4800">
                <a:solidFill>
                  <a:schemeClr val="lt1"/>
                </a:solidFill>
              </a:defRPr>
            </a:lvl9pPr>
          </a:lstStyle>
          <a:p>
            <a:endParaRPr/>
          </a:p>
        </p:txBody>
      </p:sp>
      <p:sp>
        <p:nvSpPr>
          <p:cNvPr id="23" name="Google Shape;23;p4"/>
          <p:cNvSpPr txBox="1">
            <a:spLocks noGrp="1"/>
          </p:cNvSpPr>
          <p:nvPr>
            <p:ph type="subTitle" idx="1"/>
          </p:nvPr>
        </p:nvSpPr>
        <p:spPr>
          <a:xfrm>
            <a:off x="854249" y="2941700"/>
            <a:ext cx="4736700" cy="745500"/>
          </a:xfrm>
          <a:prstGeom prst="rect">
            <a:avLst/>
          </a:prstGeom>
          <a:ln w="114300"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Clr>
                <a:schemeClr val="lt1"/>
              </a:buClr>
              <a:buSzPts val="2400"/>
              <a:buFont typeface="Source Sans Pro"/>
              <a:buNone/>
              <a:defRPr>
                <a:solidFill>
                  <a:schemeClr val="lt1"/>
                </a:solidFill>
                <a:latin typeface="Source Sans Pro"/>
                <a:ea typeface="Source Sans Pro"/>
                <a:cs typeface="Source Sans Pro"/>
                <a:sym typeface="Source Sans Pro"/>
              </a:defRPr>
            </a:lvl2pPr>
            <a:lvl3pPr lvl="2" rtl="0">
              <a:spcBef>
                <a:spcPts val="0"/>
              </a:spcBef>
              <a:spcAft>
                <a:spcPts val="0"/>
              </a:spcAft>
              <a:buClr>
                <a:schemeClr val="lt1"/>
              </a:buClr>
              <a:buSzPts val="2400"/>
              <a:buFont typeface="Source Sans Pro"/>
              <a:buNone/>
              <a:defRPr>
                <a:solidFill>
                  <a:schemeClr val="lt1"/>
                </a:solidFill>
                <a:latin typeface="Source Sans Pro"/>
                <a:ea typeface="Source Sans Pro"/>
                <a:cs typeface="Source Sans Pro"/>
                <a:sym typeface="Source Sans Pro"/>
              </a:defRPr>
            </a:lvl3pPr>
            <a:lvl4pPr lvl="3"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4pPr>
            <a:lvl5pPr lvl="4"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5pPr>
            <a:lvl6pPr lvl="5"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6pPr>
            <a:lvl7pPr lvl="6"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7pPr>
            <a:lvl8pPr lvl="7"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8pPr>
            <a:lvl9pPr lvl="8"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9pPr>
          </a:lstStyle>
          <a:p>
            <a:endParaRPr/>
          </a:p>
        </p:txBody>
      </p:sp>
      <p:sp>
        <p:nvSpPr>
          <p:cNvPr id="24" name="Google Shape;24;p4"/>
          <p:cNvSpPr/>
          <p:nvPr/>
        </p:nvSpPr>
        <p:spPr>
          <a:xfrm>
            <a:off x="1139933" y="2730544"/>
            <a:ext cx="274800" cy="2061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lgn="r">
              <a:buNone/>
              <a:defRPr sz="1300"/>
            </a:lvl1pPr>
            <a:lvl2pPr lvl="1" algn="r">
              <a:buNone/>
              <a:defRPr sz="1300"/>
            </a:lvl2pPr>
            <a:lvl3pPr lvl="2" algn="r">
              <a:buNone/>
              <a:defRPr sz="1300"/>
            </a:lvl3pPr>
            <a:lvl4pPr lvl="3" algn="r">
              <a:buNone/>
              <a:defRPr sz="1300"/>
            </a:lvl4pPr>
            <a:lvl5pPr lvl="4" algn="r">
              <a:buNone/>
              <a:defRPr sz="1300"/>
            </a:lvl5pPr>
            <a:lvl6pPr lvl="5" algn="r">
              <a:buNone/>
              <a:defRPr sz="1300"/>
            </a:lvl6pPr>
            <a:lvl7pPr lvl="6" algn="r">
              <a:buNone/>
              <a:defRPr sz="1300"/>
            </a:lvl7pPr>
            <a:lvl8pPr lvl="7" algn="r">
              <a:buNone/>
              <a:defRPr sz="1300"/>
            </a:lvl8pPr>
            <a:lvl9pPr lvl="8" algn="r">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lt2"/>
        </a:solidFill>
        <a:effectLst/>
      </p:bgPr>
    </p:bg>
    <p:spTree>
      <p:nvGrpSpPr>
        <p:cNvPr id="1" name="Shape 26"/>
        <p:cNvGrpSpPr/>
        <p:nvPr/>
      </p:nvGrpSpPr>
      <p:grpSpPr>
        <a:xfrm>
          <a:off x="0" y="0"/>
          <a:ext cx="0" cy="0"/>
          <a:chOff x="0" y="0"/>
          <a:chExt cx="0" cy="0"/>
        </a:xfrm>
      </p:grpSpPr>
      <p:sp>
        <p:nvSpPr>
          <p:cNvPr id="27" name="Google Shape;27;p5"/>
          <p:cNvSpPr/>
          <p:nvPr/>
        </p:nvSpPr>
        <p:spPr>
          <a:xfrm>
            <a:off x="-8250" y="0"/>
            <a:ext cx="9152400" cy="5143500"/>
          </a:xfrm>
          <a:prstGeom prst="frame">
            <a:avLst>
              <a:gd name="adj1" fmla="val 241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p:nvPr/>
        </p:nvSpPr>
        <p:spPr>
          <a:xfrm>
            <a:off x="4112725" y="865850"/>
            <a:ext cx="918600" cy="716700"/>
          </a:xfrm>
          <a:prstGeom prst="wedgeRectCallout">
            <a:avLst>
              <a:gd name="adj1" fmla="val 8366"/>
              <a:gd name="adj2" fmla="val 8081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body" idx="1"/>
          </p:nvPr>
        </p:nvSpPr>
        <p:spPr>
          <a:xfrm>
            <a:off x="1059225" y="1940350"/>
            <a:ext cx="7025700" cy="603300"/>
          </a:xfrm>
          <a:prstGeom prst="rect">
            <a:avLst/>
          </a:prstGeom>
        </p:spPr>
        <p:txBody>
          <a:bodyPr spcFirstLastPara="1" wrap="square" lIns="91425" tIns="91425" rIns="91425" bIns="91425" anchor="t" anchorCtr="0">
            <a:noAutofit/>
          </a:bodyPr>
          <a:lstStyle>
            <a:lvl1pPr marL="457200" lvl="0" indent="-406400" algn="ctr" rtl="0">
              <a:spcBef>
                <a:spcPts val="600"/>
              </a:spcBef>
              <a:spcAft>
                <a:spcPts val="0"/>
              </a:spcAft>
              <a:buSzPts val="2800"/>
              <a:buChar char="▪"/>
              <a:defRPr sz="2800" i="1"/>
            </a:lvl1pPr>
            <a:lvl2pPr marL="914400" lvl="1" indent="-406400" algn="ctr" rtl="0">
              <a:spcBef>
                <a:spcPts val="0"/>
              </a:spcBef>
              <a:spcAft>
                <a:spcPts val="0"/>
              </a:spcAft>
              <a:buSzPts val="2800"/>
              <a:buChar char="▫"/>
              <a:defRPr sz="2800" i="1"/>
            </a:lvl2pPr>
            <a:lvl3pPr marL="1371600" lvl="2" indent="-406400" algn="ctr" rtl="0">
              <a:spcBef>
                <a:spcPts val="0"/>
              </a:spcBef>
              <a:spcAft>
                <a:spcPts val="0"/>
              </a:spcAft>
              <a:buSzPts val="2800"/>
              <a:buChar char="■"/>
              <a:defRPr sz="2800" i="1"/>
            </a:lvl3pPr>
            <a:lvl4pPr marL="1828800" lvl="3" indent="-406400" algn="ctr" rtl="0">
              <a:spcBef>
                <a:spcPts val="0"/>
              </a:spcBef>
              <a:spcAft>
                <a:spcPts val="0"/>
              </a:spcAft>
              <a:buSzPts val="2800"/>
              <a:buChar char="●"/>
              <a:defRPr sz="2800" i="1"/>
            </a:lvl4pPr>
            <a:lvl5pPr marL="2286000" lvl="4" indent="-406400" algn="ctr" rtl="0">
              <a:spcBef>
                <a:spcPts val="0"/>
              </a:spcBef>
              <a:spcAft>
                <a:spcPts val="0"/>
              </a:spcAft>
              <a:buSzPts val="2800"/>
              <a:buChar char="○"/>
              <a:defRPr sz="2800" i="1"/>
            </a:lvl5pPr>
            <a:lvl6pPr marL="2743200" lvl="5" indent="-406400" algn="ctr" rtl="0">
              <a:spcBef>
                <a:spcPts val="0"/>
              </a:spcBef>
              <a:spcAft>
                <a:spcPts val="0"/>
              </a:spcAft>
              <a:buSzPts val="2800"/>
              <a:buChar char="■"/>
              <a:defRPr sz="2800" i="1"/>
            </a:lvl6pPr>
            <a:lvl7pPr marL="3200400" lvl="6" indent="-406400" algn="ctr" rtl="0">
              <a:spcBef>
                <a:spcPts val="0"/>
              </a:spcBef>
              <a:spcAft>
                <a:spcPts val="0"/>
              </a:spcAft>
              <a:buSzPts val="2800"/>
              <a:buChar char="●"/>
              <a:defRPr sz="2800" i="1"/>
            </a:lvl7pPr>
            <a:lvl8pPr marL="3657600" lvl="7" indent="-406400" algn="ctr" rtl="0">
              <a:spcBef>
                <a:spcPts val="0"/>
              </a:spcBef>
              <a:spcAft>
                <a:spcPts val="0"/>
              </a:spcAft>
              <a:buSzPts val="2800"/>
              <a:buChar char="○"/>
              <a:defRPr sz="2800" i="1"/>
            </a:lvl8pPr>
            <a:lvl9pPr marL="4114800" lvl="8" indent="-406400" algn="ctr">
              <a:spcBef>
                <a:spcPts val="0"/>
              </a:spcBef>
              <a:spcAft>
                <a:spcPts val="0"/>
              </a:spcAft>
              <a:buSzPts val="2800"/>
              <a:buChar char="■"/>
              <a:defRPr sz="2800" i="1"/>
            </a:lvl9pPr>
          </a:lstStyle>
          <a:p>
            <a:endParaRPr/>
          </a:p>
        </p:txBody>
      </p:sp>
      <p:sp>
        <p:nvSpPr>
          <p:cNvPr id="30" name="Google Shape;30;p5"/>
          <p:cNvSpPr txBox="1"/>
          <p:nvPr/>
        </p:nvSpPr>
        <p:spPr>
          <a:xfrm>
            <a:off x="3593400" y="768094"/>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chemeClr val="accent1"/>
                </a:solidFill>
                <a:latin typeface="Source Sans Pro"/>
                <a:ea typeface="Source Sans Pro"/>
                <a:cs typeface="Source Sans Pro"/>
                <a:sym typeface="Source Sans Pro"/>
              </a:rPr>
              <a:t>“</a:t>
            </a:r>
            <a:endParaRPr sz="6000" b="1">
              <a:solidFill>
                <a:schemeClr val="accent1"/>
              </a:solidFill>
              <a:latin typeface="Source Sans Pro"/>
              <a:ea typeface="Source Sans Pro"/>
              <a:cs typeface="Source Sans Pro"/>
              <a:sym typeface="Source Sans Pro"/>
            </a:endParaRPr>
          </a:p>
        </p:txBody>
      </p:sp>
      <p:sp>
        <p:nvSpPr>
          <p:cNvPr id="31" name="Google Shape;31;p5"/>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chemeClr val="lt1"/>
        </a:solidFill>
        <a:effectLst/>
      </p:bgPr>
    </p:bg>
    <p:spTree>
      <p:nvGrpSpPr>
        <p:cNvPr id="1" name="Shape 32"/>
        <p:cNvGrpSpPr/>
        <p:nvPr/>
      </p:nvGrpSpPr>
      <p:grpSpPr>
        <a:xfrm>
          <a:off x="0" y="0"/>
          <a:ext cx="0" cy="0"/>
          <a:chOff x="0" y="0"/>
          <a:chExt cx="0" cy="0"/>
        </a:xfrm>
      </p:grpSpPr>
      <p:sp>
        <p:nvSpPr>
          <p:cNvPr id="33" name="Google Shape;33;p6"/>
          <p:cNvSpPr/>
          <p:nvPr/>
        </p:nvSpPr>
        <p:spPr>
          <a:xfrm>
            <a:off x="132602" y="998975"/>
            <a:ext cx="8878800" cy="401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6"/>
          <p:cNvGrpSpPr/>
          <p:nvPr/>
        </p:nvGrpSpPr>
        <p:grpSpPr>
          <a:xfrm>
            <a:off x="132394" y="126350"/>
            <a:ext cx="8878501" cy="972488"/>
            <a:chOff x="180850" y="168450"/>
            <a:chExt cx="8781900" cy="1296650"/>
          </a:xfrm>
        </p:grpSpPr>
        <p:sp>
          <p:nvSpPr>
            <p:cNvPr id="35" name="Google Shape;35;p6"/>
            <p:cNvSpPr/>
            <p:nvPr/>
          </p:nvSpPr>
          <p:spPr>
            <a:xfrm>
              <a:off x="180850" y="168450"/>
              <a:ext cx="8781900" cy="97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6"/>
            <p:cNvSpPr/>
            <p:nvPr/>
          </p:nvSpPr>
          <p:spPr>
            <a:xfrm rot="5400000">
              <a:off x="904149" y="1053500"/>
              <a:ext cx="442800" cy="3804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p:nvPr/>
          </p:nvSpPr>
          <p:spPr>
            <a:xfrm>
              <a:off x="328185" y="341583"/>
              <a:ext cx="8487000" cy="62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6"/>
          <p:cNvSpPr txBox="1">
            <a:spLocks noGrp="1"/>
          </p:cNvSpPr>
          <p:nvPr>
            <p:ph type="title"/>
          </p:nvPr>
        </p:nvSpPr>
        <p:spPr>
          <a:xfrm>
            <a:off x="832475" y="126338"/>
            <a:ext cx="7951800" cy="730200"/>
          </a:xfrm>
          <a:prstGeom prst="rect">
            <a:avLst/>
          </a:prstGeom>
        </p:spPr>
        <p:txBody>
          <a:bodyPr spcFirstLastPara="1" wrap="square" lIns="91425" tIns="91425" rIns="91425" bIns="91425" anchor="ctr" anchorCtr="0">
            <a:noAutofit/>
          </a:bodyPr>
          <a:lstStyle>
            <a:lvl1pPr lvl="0" algn="l">
              <a:spcBef>
                <a:spcPts val="0"/>
              </a:spcBef>
              <a:spcAft>
                <a:spcPts val="0"/>
              </a:spcAft>
              <a:buSzPts val="2400"/>
              <a:buNone/>
              <a:defRPr/>
            </a:lvl1pPr>
            <a:lvl2pPr lvl="1" algn="l">
              <a:spcBef>
                <a:spcPts val="0"/>
              </a:spcBef>
              <a:spcAft>
                <a:spcPts val="0"/>
              </a:spcAft>
              <a:buSzPts val="2400"/>
              <a:buNone/>
              <a:defRPr/>
            </a:lvl2pPr>
            <a:lvl3pPr lvl="2" algn="l">
              <a:spcBef>
                <a:spcPts val="0"/>
              </a:spcBef>
              <a:spcAft>
                <a:spcPts val="0"/>
              </a:spcAft>
              <a:buSzPts val="2400"/>
              <a:buNone/>
              <a:defRPr/>
            </a:lvl3pPr>
            <a:lvl4pPr lvl="3" algn="l">
              <a:spcBef>
                <a:spcPts val="0"/>
              </a:spcBef>
              <a:spcAft>
                <a:spcPts val="0"/>
              </a:spcAft>
              <a:buSzPts val="2400"/>
              <a:buNone/>
              <a:defRPr/>
            </a:lvl4pPr>
            <a:lvl5pPr lvl="4" algn="l">
              <a:spcBef>
                <a:spcPts val="0"/>
              </a:spcBef>
              <a:spcAft>
                <a:spcPts val="0"/>
              </a:spcAft>
              <a:buSzPts val="2400"/>
              <a:buNone/>
              <a:defRPr/>
            </a:lvl5pPr>
            <a:lvl6pPr lvl="5" algn="l">
              <a:spcBef>
                <a:spcPts val="0"/>
              </a:spcBef>
              <a:spcAft>
                <a:spcPts val="0"/>
              </a:spcAft>
              <a:buSzPts val="2400"/>
              <a:buNone/>
              <a:defRPr/>
            </a:lvl6pPr>
            <a:lvl7pPr lvl="6" algn="l">
              <a:spcBef>
                <a:spcPts val="0"/>
              </a:spcBef>
              <a:spcAft>
                <a:spcPts val="0"/>
              </a:spcAft>
              <a:buSzPts val="2400"/>
              <a:buNone/>
              <a:defRPr/>
            </a:lvl7pPr>
            <a:lvl8pPr lvl="7" algn="l">
              <a:spcBef>
                <a:spcPts val="0"/>
              </a:spcBef>
              <a:spcAft>
                <a:spcPts val="0"/>
              </a:spcAft>
              <a:buSzPts val="2400"/>
              <a:buNone/>
              <a:defRPr/>
            </a:lvl8pPr>
            <a:lvl9pPr lvl="8" algn="l">
              <a:spcBef>
                <a:spcPts val="0"/>
              </a:spcBef>
              <a:spcAft>
                <a:spcPts val="0"/>
              </a:spcAft>
              <a:buSzPts val="2400"/>
              <a:buNone/>
              <a:defRPr/>
            </a:lvl9pPr>
          </a:lstStyle>
          <a:p>
            <a:endParaRPr/>
          </a:p>
        </p:txBody>
      </p:sp>
      <p:sp>
        <p:nvSpPr>
          <p:cNvPr id="39" name="Google Shape;39;p6"/>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40" name="Google Shape;40;p6"/>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chemeClr val="lt1"/>
        </a:solidFill>
        <a:effectLst/>
      </p:bgPr>
    </p:bg>
    <p:spTree>
      <p:nvGrpSpPr>
        <p:cNvPr id="1" name="Shape 41"/>
        <p:cNvGrpSpPr/>
        <p:nvPr/>
      </p:nvGrpSpPr>
      <p:grpSpPr>
        <a:xfrm>
          <a:off x="0" y="0"/>
          <a:ext cx="0" cy="0"/>
          <a:chOff x="0" y="0"/>
          <a:chExt cx="0" cy="0"/>
        </a:xfrm>
      </p:grpSpPr>
      <p:sp>
        <p:nvSpPr>
          <p:cNvPr id="42" name="Google Shape;42;p7"/>
          <p:cNvSpPr/>
          <p:nvPr/>
        </p:nvSpPr>
        <p:spPr>
          <a:xfrm>
            <a:off x="132602" y="998975"/>
            <a:ext cx="8878800" cy="401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43;p7"/>
          <p:cNvGrpSpPr/>
          <p:nvPr/>
        </p:nvGrpSpPr>
        <p:grpSpPr>
          <a:xfrm>
            <a:off x="132394" y="126350"/>
            <a:ext cx="8878501" cy="972488"/>
            <a:chOff x="180850" y="168450"/>
            <a:chExt cx="8781900" cy="1296650"/>
          </a:xfrm>
        </p:grpSpPr>
        <p:sp>
          <p:nvSpPr>
            <p:cNvPr id="44" name="Google Shape;44;p7"/>
            <p:cNvSpPr/>
            <p:nvPr/>
          </p:nvSpPr>
          <p:spPr>
            <a:xfrm>
              <a:off x="180850" y="168450"/>
              <a:ext cx="8781900" cy="97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p:nvPr/>
          </p:nvSpPr>
          <p:spPr>
            <a:xfrm rot="5400000">
              <a:off x="904149" y="1053500"/>
              <a:ext cx="442800" cy="3804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7"/>
            <p:cNvSpPr/>
            <p:nvPr/>
          </p:nvSpPr>
          <p:spPr>
            <a:xfrm>
              <a:off x="328185" y="341583"/>
              <a:ext cx="8487000" cy="62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7"/>
          <p:cNvSpPr txBox="1">
            <a:spLocks noGrp="1"/>
          </p:cNvSpPr>
          <p:nvPr>
            <p:ph type="title"/>
          </p:nvPr>
        </p:nvSpPr>
        <p:spPr>
          <a:xfrm>
            <a:off x="832475" y="126338"/>
            <a:ext cx="7951800" cy="730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a:lvl1pPr>
            <a:lvl2pPr lvl="1" algn="l" rtl="0">
              <a:spcBef>
                <a:spcPts val="0"/>
              </a:spcBef>
              <a:spcAft>
                <a:spcPts val="0"/>
              </a:spcAft>
              <a:buSzPts val="2400"/>
              <a:buNone/>
              <a:defRPr/>
            </a:lvl2pPr>
            <a:lvl3pPr lvl="2" algn="l" rtl="0">
              <a:spcBef>
                <a:spcPts val="0"/>
              </a:spcBef>
              <a:spcAft>
                <a:spcPts val="0"/>
              </a:spcAft>
              <a:buSzPts val="2400"/>
              <a:buNone/>
              <a:defRPr/>
            </a:lvl3pPr>
            <a:lvl4pPr lvl="3" algn="l" rtl="0">
              <a:spcBef>
                <a:spcPts val="0"/>
              </a:spcBef>
              <a:spcAft>
                <a:spcPts val="0"/>
              </a:spcAft>
              <a:buSzPts val="2400"/>
              <a:buNone/>
              <a:defRPr/>
            </a:lvl4pPr>
            <a:lvl5pPr lvl="4" algn="l" rtl="0">
              <a:spcBef>
                <a:spcPts val="0"/>
              </a:spcBef>
              <a:spcAft>
                <a:spcPts val="0"/>
              </a:spcAft>
              <a:buSzPts val="2400"/>
              <a:buNone/>
              <a:defRPr/>
            </a:lvl5pPr>
            <a:lvl6pPr lvl="5" algn="l" rtl="0">
              <a:spcBef>
                <a:spcPts val="0"/>
              </a:spcBef>
              <a:spcAft>
                <a:spcPts val="0"/>
              </a:spcAft>
              <a:buSzPts val="2400"/>
              <a:buNone/>
              <a:defRPr/>
            </a:lvl6pPr>
            <a:lvl7pPr lvl="6" algn="l" rtl="0">
              <a:spcBef>
                <a:spcPts val="0"/>
              </a:spcBef>
              <a:spcAft>
                <a:spcPts val="0"/>
              </a:spcAft>
              <a:buSzPts val="2400"/>
              <a:buNone/>
              <a:defRPr/>
            </a:lvl7pPr>
            <a:lvl8pPr lvl="7" algn="l" rtl="0">
              <a:spcBef>
                <a:spcPts val="0"/>
              </a:spcBef>
              <a:spcAft>
                <a:spcPts val="0"/>
              </a:spcAft>
              <a:buSzPts val="2400"/>
              <a:buNone/>
              <a:defRPr/>
            </a:lvl8pPr>
            <a:lvl9pPr lvl="8" algn="l" rtl="0">
              <a:spcBef>
                <a:spcPts val="0"/>
              </a:spcBef>
              <a:spcAft>
                <a:spcPts val="0"/>
              </a:spcAft>
              <a:buSzPts val="2400"/>
              <a:buNone/>
              <a:defRPr/>
            </a:lvl9pPr>
          </a:lstStyle>
          <a:p>
            <a:endParaRPr/>
          </a:p>
        </p:txBody>
      </p:sp>
      <p:sp>
        <p:nvSpPr>
          <p:cNvPr id="48" name="Google Shape;48;p7"/>
          <p:cNvSpPr txBox="1">
            <a:spLocks noGrp="1"/>
          </p:cNvSpPr>
          <p:nvPr>
            <p:ph type="body" idx="1"/>
          </p:nvPr>
        </p:nvSpPr>
        <p:spPr>
          <a:xfrm>
            <a:off x="457200" y="1200150"/>
            <a:ext cx="3994500" cy="35151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9" name="Google Shape;49;p7"/>
          <p:cNvSpPr txBox="1">
            <a:spLocks noGrp="1"/>
          </p:cNvSpPr>
          <p:nvPr>
            <p:ph type="body" idx="2"/>
          </p:nvPr>
        </p:nvSpPr>
        <p:spPr>
          <a:xfrm>
            <a:off x="4692274" y="1200150"/>
            <a:ext cx="3994500" cy="35151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0" name="Google Shape;50;p7"/>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solidFill>
          <a:schemeClr val="lt1"/>
        </a:solidFill>
        <a:effectLst/>
      </p:bgPr>
    </p:bg>
    <p:spTree>
      <p:nvGrpSpPr>
        <p:cNvPr id="1" name="Shape 51"/>
        <p:cNvGrpSpPr/>
        <p:nvPr/>
      </p:nvGrpSpPr>
      <p:grpSpPr>
        <a:xfrm>
          <a:off x="0" y="0"/>
          <a:ext cx="0" cy="0"/>
          <a:chOff x="0" y="0"/>
          <a:chExt cx="0" cy="0"/>
        </a:xfrm>
      </p:grpSpPr>
      <p:sp>
        <p:nvSpPr>
          <p:cNvPr id="52" name="Google Shape;52;p8"/>
          <p:cNvSpPr/>
          <p:nvPr/>
        </p:nvSpPr>
        <p:spPr>
          <a:xfrm>
            <a:off x="132602" y="998975"/>
            <a:ext cx="8878800" cy="401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53;p8"/>
          <p:cNvGrpSpPr/>
          <p:nvPr/>
        </p:nvGrpSpPr>
        <p:grpSpPr>
          <a:xfrm>
            <a:off x="132394" y="126350"/>
            <a:ext cx="8878501" cy="972488"/>
            <a:chOff x="180850" y="168450"/>
            <a:chExt cx="8781900" cy="1296650"/>
          </a:xfrm>
        </p:grpSpPr>
        <p:sp>
          <p:nvSpPr>
            <p:cNvPr id="54" name="Google Shape;54;p8"/>
            <p:cNvSpPr/>
            <p:nvPr/>
          </p:nvSpPr>
          <p:spPr>
            <a:xfrm>
              <a:off x="180850" y="168450"/>
              <a:ext cx="8781900" cy="97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5400000">
              <a:off x="904149" y="1053500"/>
              <a:ext cx="442800" cy="3804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a:off x="328185" y="341583"/>
              <a:ext cx="8487000" cy="62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832475" y="126338"/>
            <a:ext cx="7951800" cy="730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a:lvl1pPr>
            <a:lvl2pPr lvl="1" algn="l" rtl="0">
              <a:spcBef>
                <a:spcPts val="0"/>
              </a:spcBef>
              <a:spcAft>
                <a:spcPts val="0"/>
              </a:spcAft>
              <a:buSzPts val="2400"/>
              <a:buNone/>
              <a:defRPr/>
            </a:lvl2pPr>
            <a:lvl3pPr lvl="2" algn="l" rtl="0">
              <a:spcBef>
                <a:spcPts val="0"/>
              </a:spcBef>
              <a:spcAft>
                <a:spcPts val="0"/>
              </a:spcAft>
              <a:buSzPts val="2400"/>
              <a:buNone/>
              <a:defRPr/>
            </a:lvl3pPr>
            <a:lvl4pPr lvl="3" algn="l" rtl="0">
              <a:spcBef>
                <a:spcPts val="0"/>
              </a:spcBef>
              <a:spcAft>
                <a:spcPts val="0"/>
              </a:spcAft>
              <a:buSzPts val="2400"/>
              <a:buNone/>
              <a:defRPr/>
            </a:lvl4pPr>
            <a:lvl5pPr lvl="4" algn="l" rtl="0">
              <a:spcBef>
                <a:spcPts val="0"/>
              </a:spcBef>
              <a:spcAft>
                <a:spcPts val="0"/>
              </a:spcAft>
              <a:buSzPts val="2400"/>
              <a:buNone/>
              <a:defRPr/>
            </a:lvl5pPr>
            <a:lvl6pPr lvl="5" algn="l" rtl="0">
              <a:spcBef>
                <a:spcPts val="0"/>
              </a:spcBef>
              <a:spcAft>
                <a:spcPts val="0"/>
              </a:spcAft>
              <a:buSzPts val="2400"/>
              <a:buNone/>
              <a:defRPr/>
            </a:lvl6pPr>
            <a:lvl7pPr lvl="6" algn="l" rtl="0">
              <a:spcBef>
                <a:spcPts val="0"/>
              </a:spcBef>
              <a:spcAft>
                <a:spcPts val="0"/>
              </a:spcAft>
              <a:buSzPts val="2400"/>
              <a:buNone/>
              <a:defRPr/>
            </a:lvl7pPr>
            <a:lvl8pPr lvl="7" algn="l" rtl="0">
              <a:spcBef>
                <a:spcPts val="0"/>
              </a:spcBef>
              <a:spcAft>
                <a:spcPts val="0"/>
              </a:spcAft>
              <a:buSzPts val="2400"/>
              <a:buNone/>
              <a:defRPr/>
            </a:lvl8pPr>
            <a:lvl9pPr lvl="8" algn="l" rtl="0">
              <a:spcBef>
                <a:spcPts val="0"/>
              </a:spcBef>
              <a:spcAft>
                <a:spcPts val="0"/>
              </a:spcAft>
              <a:buSzPts val="2400"/>
              <a:buNone/>
              <a:defRPr/>
            </a:lvl9pPr>
          </a:lstStyle>
          <a:p>
            <a:endParaRPr/>
          </a:p>
        </p:txBody>
      </p:sp>
      <p:sp>
        <p:nvSpPr>
          <p:cNvPr id="58" name="Google Shape;58;p8"/>
          <p:cNvSpPr txBox="1">
            <a:spLocks noGrp="1"/>
          </p:cNvSpPr>
          <p:nvPr>
            <p:ph type="body" idx="1"/>
          </p:nvPr>
        </p:nvSpPr>
        <p:spPr>
          <a:xfrm>
            <a:off x="489284" y="1200150"/>
            <a:ext cx="2631900" cy="3725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9" name="Google Shape;59;p8"/>
          <p:cNvSpPr txBox="1">
            <a:spLocks noGrp="1"/>
          </p:cNvSpPr>
          <p:nvPr>
            <p:ph type="body" idx="2"/>
          </p:nvPr>
        </p:nvSpPr>
        <p:spPr>
          <a:xfrm>
            <a:off x="3256050" y="1200150"/>
            <a:ext cx="2631900" cy="3725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60" name="Google Shape;60;p8"/>
          <p:cNvSpPr txBox="1">
            <a:spLocks noGrp="1"/>
          </p:cNvSpPr>
          <p:nvPr>
            <p:ph type="body" idx="3"/>
          </p:nvPr>
        </p:nvSpPr>
        <p:spPr>
          <a:xfrm>
            <a:off x="6022816" y="1200150"/>
            <a:ext cx="2631900" cy="3725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61" name="Google Shape;61;p8"/>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62"/>
        <p:cNvGrpSpPr/>
        <p:nvPr/>
      </p:nvGrpSpPr>
      <p:grpSpPr>
        <a:xfrm>
          <a:off x="0" y="0"/>
          <a:ext cx="0" cy="0"/>
          <a:chOff x="0" y="0"/>
          <a:chExt cx="0" cy="0"/>
        </a:xfrm>
      </p:grpSpPr>
      <p:sp>
        <p:nvSpPr>
          <p:cNvPr id="63" name="Google Shape;63;p9"/>
          <p:cNvSpPr/>
          <p:nvPr/>
        </p:nvSpPr>
        <p:spPr>
          <a:xfrm>
            <a:off x="132602" y="998975"/>
            <a:ext cx="8878800" cy="401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9"/>
          <p:cNvGrpSpPr/>
          <p:nvPr/>
        </p:nvGrpSpPr>
        <p:grpSpPr>
          <a:xfrm>
            <a:off x="132394" y="126350"/>
            <a:ext cx="8878501" cy="972488"/>
            <a:chOff x="180850" y="168450"/>
            <a:chExt cx="8781900" cy="1296650"/>
          </a:xfrm>
        </p:grpSpPr>
        <p:sp>
          <p:nvSpPr>
            <p:cNvPr id="65" name="Google Shape;65;p9"/>
            <p:cNvSpPr/>
            <p:nvPr/>
          </p:nvSpPr>
          <p:spPr>
            <a:xfrm>
              <a:off x="180850" y="168450"/>
              <a:ext cx="8781900" cy="97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9"/>
            <p:cNvSpPr/>
            <p:nvPr/>
          </p:nvSpPr>
          <p:spPr>
            <a:xfrm rot="5400000">
              <a:off x="904149" y="1053500"/>
              <a:ext cx="442800" cy="3804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a:off x="328185" y="341583"/>
              <a:ext cx="8487000" cy="62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9"/>
          <p:cNvSpPr txBox="1">
            <a:spLocks noGrp="1"/>
          </p:cNvSpPr>
          <p:nvPr>
            <p:ph type="title"/>
          </p:nvPr>
        </p:nvSpPr>
        <p:spPr>
          <a:xfrm>
            <a:off x="832475" y="126338"/>
            <a:ext cx="7951800" cy="730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a:lvl1pPr>
            <a:lvl2pPr lvl="1" algn="l" rtl="0">
              <a:spcBef>
                <a:spcPts val="0"/>
              </a:spcBef>
              <a:spcAft>
                <a:spcPts val="0"/>
              </a:spcAft>
              <a:buSzPts val="2400"/>
              <a:buNone/>
              <a:defRPr/>
            </a:lvl2pPr>
            <a:lvl3pPr lvl="2" algn="l" rtl="0">
              <a:spcBef>
                <a:spcPts val="0"/>
              </a:spcBef>
              <a:spcAft>
                <a:spcPts val="0"/>
              </a:spcAft>
              <a:buSzPts val="2400"/>
              <a:buNone/>
              <a:defRPr/>
            </a:lvl3pPr>
            <a:lvl4pPr lvl="3" algn="l" rtl="0">
              <a:spcBef>
                <a:spcPts val="0"/>
              </a:spcBef>
              <a:spcAft>
                <a:spcPts val="0"/>
              </a:spcAft>
              <a:buSzPts val="2400"/>
              <a:buNone/>
              <a:defRPr/>
            </a:lvl4pPr>
            <a:lvl5pPr lvl="4" algn="l" rtl="0">
              <a:spcBef>
                <a:spcPts val="0"/>
              </a:spcBef>
              <a:spcAft>
                <a:spcPts val="0"/>
              </a:spcAft>
              <a:buSzPts val="2400"/>
              <a:buNone/>
              <a:defRPr/>
            </a:lvl5pPr>
            <a:lvl6pPr lvl="5" algn="l" rtl="0">
              <a:spcBef>
                <a:spcPts val="0"/>
              </a:spcBef>
              <a:spcAft>
                <a:spcPts val="0"/>
              </a:spcAft>
              <a:buSzPts val="2400"/>
              <a:buNone/>
              <a:defRPr/>
            </a:lvl6pPr>
            <a:lvl7pPr lvl="6" algn="l" rtl="0">
              <a:spcBef>
                <a:spcPts val="0"/>
              </a:spcBef>
              <a:spcAft>
                <a:spcPts val="0"/>
              </a:spcAft>
              <a:buSzPts val="2400"/>
              <a:buNone/>
              <a:defRPr/>
            </a:lvl7pPr>
            <a:lvl8pPr lvl="7" algn="l" rtl="0">
              <a:spcBef>
                <a:spcPts val="0"/>
              </a:spcBef>
              <a:spcAft>
                <a:spcPts val="0"/>
              </a:spcAft>
              <a:buSzPts val="2400"/>
              <a:buNone/>
              <a:defRPr/>
            </a:lvl8pPr>
            <a:lvl9pPr lvl="8" algn="l" rtl="0">
              <a:spcBef>
                <a:spcPts val="0"/>
              </a:spcBef>
              <a:spcAft>
                <a:spcPts val="0"/>
              </a:spcAft>
              <a:buSzPts val="2400"/>
              <a:buNone/>
              <a:defRPr/>
            </a:lvl9pPr>
          </a:lstStyle>
          <a:p>
            <a:endParaRPr/>
          </a:p>
        </p:txBody>
      </p:sp>
      <p:sp>
        <p:nvSpPr>
          <p:cNvPr id="69" name="Google Shape;69;p9"/>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370050" y="4384575"/>
            <a:ext cx="8403900" cy="388800"/>
          </a:xfrm>
          <a:prstGeom prst="rect">
            <a:avLst/>
          </a:prstGeom>
        </p:spPr>
        <p:txBody>
          <a:bodyPr spcFirstLastPara="1" wrap="square" lIns="91425" tIns="91425" rIns="91425" bIns="91425" anchor="ctr" anchorCtr="0">
            <a:noAutofit/>
          </a:bodyPr>
          <a:lstStyle>
            <a:lvl1pPr marL="457200" lvl="0" indent="-228600" algn="ctr">
              <a:spcBef>
                <a:spcPts val="360"/>
              </a:spcBef>
              <a:spcAft>
                <a:spcPts val="0"/>
              </a:spcAft>
              <a:buSzPts val="1400"/>
              <a:buNone/>
              <a:defRPr sz="1400" b="1"/>
            </a:lvl1pPr>
          </a:lstStyle>
          <a:p>
            <a:endParaRPr/>
          </a:p>
        </p:txBody>
      </p:sp>
      <p:sp>
        <p:nvSpPr>
          <p:cNvPr id="72" name="Google Shape;72;p1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73" name="Google Shape;73;p10"/>
          <p:cNvSpPr/>
          <p:nvPr/>
        </p:nvSpPr>
        <p:spPr>
          <a:xfrm>
            <a:off x="-8250" y="0"/>
            <a:ext cx="9152400" cy="5143500"/>
          </a:xfrm>
          <a:prstGeom prst="frame">
            <a:avLst>
              <a:gd name="adj1" fmla="val 241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0050" y="205988"/>
            <a:ext cx="7383900" cy="857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1pPr>
            <a:lvl2pPr lvl="1"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2pPr>
            <a:lvl3pPr lvl="2"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3pPr>
            <a:lvl4pPr lvl="3"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4pPr>
            <a:lvl5pPr lvl="4"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5pPr>
            <a:lvl6pPr lvl="5"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6pPr>
            <a:lvl7pPr lvl="6"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7pPr>
            <a:lvl8pPr lvl="7"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8pPr>
            <a:lvl9pPr lvl="8"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body" idx="1"/>
          </p:nvPr>
        </p:nvSpPr>
        <p:spPr>
          <a:xfrm>
            <a:off x="880050" y="1200157"/>
            <a:ext cx="7383900" cy="37257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4pPr>
            <a:lvl5pPr marL="2286000" lvl="4"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5pPr>
            <a:lvl6pPr marL="2743200" lvl="5"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6pPr>
            <a:lvl7pPr marL="3200400" lvl="6"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7pPr>
            <a:lvl8pPr marL="3657600" lvl="7"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8pPr>
            <a:lvl9pPr marL="4114800" lvl="8"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4297650" y="4673651"/>
            <a:ext cx="548700" cy="393600"/>
          </a:xfrm>
          <a:prstGeom prst="rect">
            <a:avLst/>
          </a:prstGeom>
          <a:noFill/>
          <a:ln>
            <a:noFill/>
          </a:ln>
        </p:spPr>
        <p:txBody>
          <a:bodyPr spcFirstLastPara="1" wrap="square" lIns="91425" tIns="91425" rIns="91425" bIns="91425" anchor="t" anchorCtr="0">
            <a:noAutofit/>
          </a:bodyPr>
          <a:lstStyle>
            <a:lvl1pPr lvl="0" algn="ctr">
              <a:buNone/>
              <a:defRPr sz="1100">
                <a:solidFill>
                  <a:schemeClr val="dk1"/>
                </a:solidFill>
                <a:latin typeface="Source Sans Pro"/>
                <a:ea typeface="Source Sans Pro"/>
                <a:cs typeface="Source Sans Pro"/>
                <a:sym typeface="Source Sans Pro"/>
              </a:defRPr>
            </a:lvl1pPr>
            <a:lvl2pPr lvl="1" algn="ctr">
              <a:buNone/>
              <a:defRPr sz="1100">
                <a:solidFill>
                  <a:schemeClr val="dk1"/>
                </a:solidFill>
                <a:latin typeface="Source Sans Pro"/>
                <a:ea typeface="Source Sans Pro"/>
                <a:cs typeface="Source Sans Pro"/>
                <a:sym typeface="Source Sans Pro"/>
              </a:defRPr>
            </a:lvl2pPr>
            <a:lvl3pPr lvl="2" algn="ctr">
              <a:buNone/>
              <a:defRPr sz="1100">
                <a:solidFill>
                  <a:schemeClr val="dk1"/>
                </a:solidFill>
                <a:latin typeface="Source Sans Pro"/>
                <a:ea typeface="Source Sans Pro"/>
                <a:cs typeface="Source Sans Pro"/>
                <a:sym typeface="Source Sans Pro"/>
              </a:defRPr>
            </a:lvl3pPr>
            <a:lvl4pPr lvl="3" algn="ctr">
              <a:buNone/>
              <a:defRPr sz="1100">
                <a:solidFill>
                  <a:schemeClr val="dk1"/>
                </a:solidFill>
                <a:latin typeface="Source Sans Pro"/>
                <a:ea typeface="Source Sans Pro"/>
                <a:cs typeface="Source Sans Pro"/>
                <a:sym typeface="Source Sans Pro"/>
              </a:defRPr>
            </a:lvl4pPr>
            <a:lvl5pPr lvl="4" algn="ctr">
              <a:buNone/>
              <a:defRPr sz="1100">
                <a:solidFill>
                  <a:schemeClr val="dk1"/>
                </a:solidFill>
                <a:latin typeface="Source Sans Pro"/>
                <a:ea typeface="Source Sans Pro"/>
                <a:cs typeface="Source Sans Pro"/>
                <a:sym typeface="Source Sans Pro"/>
              </a:defRPr>
            </a:lvl5pPr>
            <a:lvl6pPr lvl="5" algn="ctr">
              <a:buNone/>
              <a:defRPr sz="1100">
                <a:solidFill>
                  <a:schemeClr val="dk1"/>
                </a:solidFill>
                <a:latin typeface="Source Sans Pro"/>
                <a:ea typeface="Source Sans Pro"/>
                <a:cs typeface="Source Sans Pro"/>
                <a:sym typeface="Source Sans Pro"/>
              </a:defRPr>
            </a:lvl6pPr>
            <a:lvl7pPr lvl="6" algn="ctr">
              <a:buNone/>
              <a:defRPr sz="1100">
                <a:solidFill>
                  <a:schemeClr val="dk1"/>
                </a:solidFill>
                <a:latin typeface="Source Sans Pro"/>
                <a:ea typeface="Source Sans Pro"/>
                <a:cs typeface="Source Sans Pro"/>
                <a:sym typeface="Source Sans Pro"/>
              </a:defRPr>
            </a:lvl7pPr>
            <a:lvl8pPr lvl="7" algn="ctr">
              <a:buNone/>
              <a:defRPr sz="1100">
                <a:solidFill>
                  <a:schemeClr val="dk1"/>
                </a:solidFill>
                <a:latin typeface="Source Sans Pro"/>
                <a:ea typeface="Source Sans Pro"/>
                <a:cs typeface="Source Sans Pro"/>
                <a:sym typeface="Source Sans Pro"/>
              </a:defRPr>
            </a:lvl8pPr>
            <a:lvl9pPr lvl="8" algn="ctr">
              <a:buNone/>
              <a:defRPr sz="1100">
                <a:solidFill>
                  <a:schemeClr val="dk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thriveglobal.com/stories/four-arguments-for-deleting-your-social-media-accounts/"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hyperlink" Target="http://www.jefforlowski.com/biography" TargetMode="External"/><Relationship Id="rId4" Type="http://schemas.openxmlformats.org/officeDocument/2006/relationships/hyperlink" Target="https://news.mit.edu/2018/study-twitter-false-news-travels-faster-true-stories-030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txBox="1">
            <a:spLocks noGrp="1"/>
          </p:cNvSpPr>
          <p:nvPr>
            <p:ph type="ctrTitle"/>
          </p:nvPr>
        </p:nvSpPr>
        <p:spPr>
          <a:xfrm>
            <a:off x="1054325" y="2449025"/>
            <a:ext cx="7035300" cy="11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Social Dilemma</a:t>
            </a:r>
            <a:endParaRPr/>
          </a:p>
        </p:txBody>
      </p:sp>
      <p:sp>
        <p:nvSpPr>
          <p:cNvPr id="94" name="Google Shape;94;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sp>
        <p:nvSpPr>
          <p:cNvPr id="95" name="Google Shape;95;p16"/>
          <p:cNvSpPr txBox="1"/>
          <p:nvPr/>
        </p:nvSpPr>
        <p:spPr>
          <a:xfrm>
            <a:off x="243825" y="3757325"/>
            <a:ext cx="8564100" cy="99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accent3"/>
                </a:solidFill>
                <a:latin typeface="Source Sans Pro"/>
                <a:ea typeface="Source Sans Pro"/>
                <a:cs typeface="Source Sans Pro"/>
                <a:sym typeface="Source Sans Pro"/>
              </a:rPr>
              <a:t>Sam Gould, Rose McGovern, Jarius Thomas, Pheobe Yeung</a:t>
            </a:r>
            <a:endParaRPr sz="100">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5"/>
          <p:cNvSpPr txBox="1">
            <a:spLocks noGrp="1"/>
          </p:cNvSpPr>
          <p:nvPr>
            <p:ph type="title"/>
          </p:nvPr>
        </p:nvSpPr>
        <p:spPr>
          <a:xfrm>
            <a:off x="832475" y="176975"/>
            <a:ext cx="7951800" cy="97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PizzaGate &amp; Other Conspiracy/Extremist Groups</a:t>
            </a:r>
            <a:endParaRPr/>
          </a:p>
          <a:p>
            <a:pPr marL="0" lvl="0" indent="0" algn="l" rtl="0">
              <a:spcBef>
                <a:spcPts val="0"/>
              </a:spcBef>
              <a:spcAft>
                <a:spcPts val="0"/>
              </a:spcAft>
              <a:buNone/>
            </a:pPr>
            <a:endParaRPr/>
          </a:p>
        </p:txBody>
      </p:sp>
      <p:sp>
        <p:nvSpPr>
          <p:cNvPr id="171" name="Google Shape;171;p25"/>
          <p:cNvSpPr txBox="1">
            <a:spLocks noGrp="1"/>
          </p:cNvSpPr>
          <p:nvPr>
            <p:ph type="body" idx="1"/>
          </p:nvPr>
        </p:nvSpPr>
        <p:spPr>
          <a:xfrm>
            <a:off x="3794200" y="1200150"/>
            <a:ext cx="4990200" cy="3725700"/>
          </a:xfrm>
          <a:prstGeom prst="rect">
            <a:avLst/>
          </a:prstGeom>
        </p:spPr>
        <p:txBody>
          <a:bodyPr spcFirstLastPara="1" wrap="square" lIns="91425" tIns="91425" rIns="91425" bIns="91425" anchor="t" anchorCtr="0">
            <a:noAutofit/>
          </a:bodyPr>
          <a:lstStyle/>
          <a:p>
            <a:pPr marL="457200" lvl="0" indent="-355600" algn="l" rtl="0">
              <a:spcBef>
                <a:spcPts val="600"/>
              </a:spcBef>
              <a:spcAft>
                <a:spcPts val="0"/>
              </a:spcAft>
              <a:buSzPts val="2000"/>
              <a:buChar char="▪"/>
            </a:pPr>
            <a:r>
              <a:rPr lang="en" sz="2000"/>
              <a:t>Companies are trying to make more money</a:t>
            </a:r>
            <a:endParaRPr sz="2000"/>
          </a:p>
          <a:p>
            <a:pPr marL="457200" lvl="0" indent="-355600" algn="l" rtl="0">
              <a:spcBef>
                <a:spcPts val="0"/>
              </a:spcBef>
              <a:spcAft>
                <a:spcPts val="0"/>
              </a:spcAft>
              <a:buSzPts val="2000"/>
              <a:buChar char="▪"/>
            </a:pPr>
            <a:r>
              <a:rPr lang="en" sz="2000"/>
              <a:t>Sensationalized content = more clicks</a:t>
            </a:r>
            <a:endParaRPr sz="2000"/>
          </a:p>
          <a:p>
            <a:pPr marL="457200" lvl="0" indent="-355600" algn="l" rtl="0">
              <a:spcBef>
                <a:spcPts val="0"/>
              </a:spcBef>
              <a:spcAft>
                <a:spcPts val="0"/>
              </a:spcAft>
              <a:buSzPts val="2000"/>
              <a:buChar char="▪"/>
            </a:pPr>
            <a:r>
              <a:rPr lang="en" sz="2000"/>
              <a:t>Social media helps push conspiracies, fake news, extremist content due to higher rates of engagement</a:t>
            </a:r>
            <a:endParaRPr sz="2000"/>
          </a:p>
          <a:p>
            <a:pPr marL="914400" lvl="1" indent="-336550" algn="l" rtl="0">
              <a:spcBef>
                <a:spcPts val="0"/>
              </a:spcBef>
              <a:spcAft>
                <a:spcPts val="0"/>
              </a:spcAft>
              <a:buSzPts val="1700"/>
              <a:buChar char="▫"/>
            </a:pPr>
            <a:r>
              <a:rPr lang="en" sz="1700"/>
              <a:t>MIT study:  fake news spreads 6x as fast as true stories on Twitter [3]</a:t>
            </a:r>
            <a:endParaRPr sz="1700"/>
          </a:p>
          <a:p>
            <a:pPr marL="457200" lvl="0" indent="-355600" algn="l" rtl="0">
              <a:spcBef>
                <a:spcPts val="0"/>
              </a:spcBef>
              <a:spcAft>
                <a:spcPts val="0"/>
              </a:spcAft>
              <a:buSzPts val="2000"/>
              <a:buChar char="▪"/>
            </a:pPr>
            <a:r>
              <a:rPr lang="en" sz="2000"/>
              <a:t>Positive feedback creates echo chambers</a:t>
            </a:r>
            <a:endParaRPr sz="2000"/>
          </a:p>
          <a:p>
            <a:pPr marL="457200" lvl="0" indent="0" algn="l" rtl="0">
              <a:spcBef>
                <a:spcPts val="600"/>
              </a:spcBef>
              <a:spcAft>
                <a:spcPts val="0"/>
              </a:spcAft>
              <a:buNone/>
            </a:pPr>
            <a:endParaRPr sz="2000"/>
          </a:p>
        </p:txBody>
      </p:sp>
      <p:sp>
        <p:nvSpPr>
          <p:cNvPr id="172" name="Google Shape;172;p25"/>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a:t>
            </a:fld>
            <a:endParaRPr/>
          </a:p>
        </p:txBody>
      </p:sp>
      <p:sp>
        <p:nvSpPr>
          <p:cNvPr id="173" name="Google Shape;173;p25"/>
          <p:cNvSpPr txBox="1"/>
          <p:nvPr/>
        </p:nvSpPr>
        <p:spPr>
          <a:xfrm>
            <a:off x="242925" y="3983237"/>
            <a:ext cx="2999400" cy="76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i="1">
                <a:latin typeface="Source Sans Pro"/>
                <a:ea typeface="Source Sans Pro"/>
                <a:cs typeface="Source Sans Pro"/>
                <a:sym typeface="Source Sans Pro"/>
              </a:rPr>
              <a:t>(2017) The conspiracy theory known as “Pizzagate” led to a N. Carolina man invading a Washington, DC restaurant with three guns to “investigate” a basement that did not exist.</a:t>
            </a:r>
            <a:endParaRPr sz="1200" i="1">
              <a:latin typeface="Source Sans Pro"/>
              <a:ea typeface="Source Sans Pro"/>
              <a:cs typeface="Source Sans Pro"/>
              <a:sym typeface="Source Sans Pro"/>
            </a:endParaRPr>
          </a:p>
          <a:p>
            <a:pPr marL="0" lvl="0" indent="0" algn="ctr" rtl="0">
              <a:spcBef>
                <a:spcPts val="0"/>
              </a:spcBef>
              <a:spcAft>
                <a:spcPts val="0"/>
              </a:spcAft>
              <a:buNone/>
            </a:pPr>
            <a:endParaRPr sz="1200" i="1">
              <a:latin typeface="Source Sans Pro"/>
              <a:ea typeface="Source Sans Pro"/>
              <a:cs typeface="Source Sans Pro"/>
              <a:sym typeface="Source Sans Pro"/>
            </a:endParaRPr>
          </a:p>
        </p:txBody>
      </p:sp>
      <p:pic>
        <p:nvPicPr>
          <p:cNvPr id="174" name="Google Shape;174;p25"/>
          <p:cNvPicPr preferRelativeResize="0"/>
          <p:nvPr/>
        </p:nvPicPr>
        <p:blipFill>
          <a:blip r:embed="rId3">
            <a:alphaModFix/>
          </a:blip>
          <a:stretch>
            <a:fillRect/>
          </a:stretch>
        </p:blipFill>
        <p:spPr>
          <a:xfrm>
            <a:off x="292720" y="1020300"/>
            <a:ext cx="2949511" cy="1677110"/>
          </a:xfrm>
          <a:prstGeom prst="rect">
            <a:avLst/>
          </a:prstGeom>
          <a:noFill/>
          <a:ln>
            <a:noFill/>
          </a:ln>
        </p:spPr>
      </p:pic>
      <p:pic>
        <p:nvPicPr>
          <p:cNvPr id="175" name="Google Shape;175;p25"/>
          <p:cNvPicPr preferRelativeResize="0"/>
          <p:nvPr/>
        </p:nvPicPr>
        <p:blipFill>
          <a:blip r:embed="rId4">
            <a:alphaModFix/>
          </a:blip>
          <a:stretch>
            <a:fillRect/>
          </a:stretch>
        </p:blipFill>
        <p:spPr>
          <a:xfrm>
            <a:off x="293314" y="2306126"/>
            <a:ext cx="2948333" cy="167711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421075" y="126350"/>
            <a:ext cx="8363100" cy="73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Monetization &amp; Targeted Content</a:t>
            </a:r>
            <a:endParaRPr/>
          </a:p>
        </p:txBody>
      </p:sp>
      <p:sp>
        <p:nvSpPr>
          <p:cNvPr id="181" name="Google Shape;181;p26"/>
          <p:cNvSpPr txBox="1">
            <a:spLocks noGrp="1"/>
          </p:cNvSpPr>
          <p:nvPr>
            <p:ph type="body" idx="1"/>
          </p:nvPr>
        </p:nvSpPr>
        <p:spPr>
          <a:xfrm>
            <a:off x="645650" y="1594050"/>
            <a:ext cx="7637700" cy="2260200"/>
          </a:xfrm>
          <a:prstGeom prst="rect">
            <a:avLst/>
          </a:prstGeom>
        </p:spPr>
        <p:txBody>
          <a:bodyPr spcFirstLastPara="1" wrap="square" lIns="91425" tIns="91425" rIns="91425" bIns="91425" anchor="ctr" anchorCtr="0">
            <a:noAutofit/>
          </a:bodyPr>
          <a:lstStyle/>
          <a:p>
            <a:pPr marL="0" lvl="0" indent="0" algn="ctr" rtl="0">
              <a:spcBef>
                <a:spcPts val="600"/>
              </a:spcBef>
              <a:spcAft>
                <a:spcPts val="0"/>
              </a:spcAft>
              <a:buNone/>
            </a:pPr>
            <a:r>
              <a:rPr lang="en" sz="4100" i="1"/>
              <a:t>“If you don’t pay for the product, YOU are the product.” </a:t>
            </a:r>
            <a:endParaRPr sz="3700"/>
          </a:p>
        </p:txBody>
      </p:sp>
      <p:sp>
        <p:nvSpPr>
          <p:cNvPr id="182" name="Google Shape;182;p26"/>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7"/>
          <p:cNvSpPr txBox="1">
            <a:spLocks noGrp="1"/>
          </p:cNvSpPr>
          <p:nvPr>
            <p:ph type="ctrTitle" idx="4294967295"/>
          </p:nvPr>
        </p:nvSpPr>
        <p:spPr>
          <a:xfrm>
            <a:off x="587125" y="1885350"/>
            <a:ext cx="6731700" cy="100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300">
                <a:solidFill>
                  <a:schemeClr val="lt1"/>
                </a:solidFill>
              </a:rPr>
              <a:t>2. Increase Regulation and Responsibility</a:t>
            </a:r>
            <a:endParaRPr sz="3300">
              <a:solidFill>
                <a:schemeClr val="lt1"/>
              </a:solidFill>
            </a:endParaRPr>
          </a:p>
        </p:txBody>
      </p:sp>
      <p:sp>
        <p:nvSpPr>
          <p:cNvPr id="188" name="Google Shape;188;p27"/>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8"/>
          <p:cNvSpPr txBox="1">
            <a:spLocks noGrp="1"/>
          </p:cNvSpPr>
          <p:nvPr>
            <p:ph type="title"/>
          </p:nvPr>
        </p:nvSpPr>
        <p:spPr>
          <a:xfrm>
            <a:off x="832475" y="126338"/>
            <a:ext cx="7951800" cy="73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Facebook Congress Hearings</a:t>
            </a:r>
            <a:endParaRPr/>
          </a:p>
        </p:txBody>
      </p:sp>
      <p:sp>
        <p:nvSpPr>
          <p:cNvPr id="194" name="Google Shape;194;p28"/>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13</a:t>
            </a:fld>
            <a:endParaRPr/>
          </a:p>
        </p:txBody>
      </p:sp>
      <p:sp>
        <p:nvSpPr>
          <p:cNvPr id="195" name="Google Shape;195;p28"/>
          <p:cNvSpPr txBox="1">
            <a:spLocks noGrp="1"/>
          </p:cNvSpPr>
          <p:nvPr>
            <p:ph type="body" idx="1"/>
          </p:nvPr>
        </p:nvSpPr>
        <p:spPr>
          <a:xfrm>
            <a:off x="258900" y="1359325"/>
            <a:ext cx="5026500" cy="3055500"/>
          </a:xfrm>
          <a:prstGeom prst="rect">
            <a:avLst/>
          </a:prstGeom>
        </p:spPr>
        <p:txBody>
          <a:bodyPr spcFirstLastPara="1" wrap="square" lIns="91425" tIns="91425" rIns="91425" bIns="91425" anchor="t" anchorCtr="0">
            <a:noAutofit/>
          </a:bodyPr>
          <a:lstStyle/>
          <a:p>
            <a:pPr marL="457200" lvl="0" indent="-355600" algn="l" rtl="0">
              <a:spcBef>
                <a:spcPts val="600"/>
              </a:spcBef>
              <a:spcAft>
                <a:spcPts val="0"/>
              </a:spcAft>
              <a:buSzPts val="2000"/>
              <a:buChar char="▪"/>
            </a:pPr>
            <a:r>
              <a:rPr lang="en"/>
              <a:t>Cambridge Analytica leak</a:t>
            </a:r>
            <a:endParaRPr/>
          </a:p>
          <a:p>
            <a:pPr marL="914400" lvl="1" indent="-355600" algn="l" rtl="0">
              <a:spcBef>
                <a:spcPts val="0"/>
              </a:spcBef>
              <a:spcAft>
                <a:spcPts val="0"/>
              </a:spcAft>
              <a:buSzPts val="2000"/>
              <a:buChar char="▫"/>
            </a:pPr>
            <a:r>
              <a:rPr lang="en"/>
              <a:t>Millions of users data leaked</a:t>
            </a:r>
            <a:endParaRPr/>
          </a:p>
          <a:p>
            <a:pPr marL="457200" lvl="0" indent="-355600" algn="l" rtl="0">
              <a:spcBef>
                <a:spcPts val="0"/>
              </a:spcBef>
              <a:spcAft>
                <a:spcPts val="0"/>
              </a:spcAft>
              <a:buSzPts val="2000"/>
              <a:buChar char="▪"/>
            </a:pPr>
            <a:r>
              <a:rPr lang="en"/>
              <a:t>How aware are users of the privacy violations?</a:t>
            </a:r>
            <a:endParaRPr/>
          </a:p>
          <a:p>
            <a:pPr marL="457200" lvl="0" indent="-355600" algn="l" rtl="0">
              <a:spcBef>
                <a:spcPts val="0"/>
              </a:spcBef>
              <a:spcAft>
                <a:spcPts val="0"/>
              </a:spcAft>
              <a:buSzPts val="2000"/>
              <a:buChar char="▪"/>
            </a:pPr>
            <a:r>
              <a:rPr lang="en"/>
              <a:t>“</a:t>
            </a:r>
            <a:r>
              <a:rPr lang="en">
                <a:solidFill>
                  <a:srgbClr val="333333"/>
                </a:solidFill>
              </a:rPr>
              <a:t>Unless there’s a law, their business model is going to continue to maximize profit over privacy,” - Blumenthal [6]</a:t>
            </a:r>
            <a:endParaRPr/>
          </a:p>
          <a:p>
            <a:pPr marL="457200" lvl="0" indent="-355600" algn="l" rtl="0">
              <a:spcBef>
                <a:spcPts val="0"/>
              </a:spcBef>
              <a:spcAft>
                <a:spcPts val="0"/>
              </a:spcAft>
              <a:buSzPts val="2000"/>
              <a:buChar char="▪"/>
            </a:pPr>
            <a:r>
              <a:rPr lang="en">
                <a:solidFill>
                  <a:srgbClr val="333333"/>
                </a:solidFill>
              </a:rPr>
              <a:t>Can tech companies regulate themselves?</a:t>
            </a:r>
            <a:endParaRPr>
              <a:solidFill>
                <a:srgbClr val="333333"/>
              </a:solidFill>
            </a:endParaRPr>
          </a:p>
          <a:p>
            <a:pPr marL="457200" lvl="0" indent="0" algn="l" rtl="0">
              <a:spcBef>
                <a:spcPts val="600"/>
              </a:spcBef>
              <a:spcAft>
                <a:spcPts val="0"/>
              </a:spcAft>
              <a:buNone/>
            </a:pPr>
            <a:endParaRPr>
              <a:solidFill>
                <a:srgbClr val="333333"/>
              </a:solidFill>
            </a:endParaRPr>
          </a:p>
        </p:txBody>
      </p:sp>
      <p:pic>
        <p:nvPicPr>
          <p:cNvPr id="196" name="Google Shape;196;p28"/>
          <p:cNvPicPr preferRelativeResize="0"/>
          <p:nvPr/>
        </p:nvPicPr>
        <p:blipFill>
          <a:blip r:embed="rId3">
            <a:alphaModFix/>
          </a:blip>
          <a:stretch>
            <a:fillRect/>
          </a:stretch>
        </p:blipFill>
        <p:spPr>
          <a:xfrm>
            <a:off x="5047350" y="1478013"/>
            <a:ext cx="3736924" cy="2187475"/>
          </a:xfrm>
          <a:prstGeom prst="rect">
            <a:avLst/>
          </a:prstGeom>
          <a:noFill/>
          <a:ln>
            <a:noFill/>
          </a:ln>
        </p:spPr>
      </p:pic>
      <p:sp>
        <p:nvSpPr>
          <p:cNvPr id="197" name="Google Shape;197;p28"/>
          <p:cNvSpPr txBox="1"/>
          <p:nvPr/>
        </p:nvSpPr>
        <p:spPr>
          <a:xfrm>
            <a:off x="5281575" y="3762700"/>
            <a:ext cx="32448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Source Sans Pro"/>
                <a:ea typeface="Source Sans Pro"/>
                <a:cs typeface="Source Sans Pro"/>
                <a:sym typeface="Source Sans Pro"/>
              </a:rPr>
              <a:t>Mark Zuckerberg Testifying before congress [6]</a:t>
            </a:r>
            <a:endParaRPr>
              <a:latin typeface="Source Sans Pro"/>
              <a:ea typeface="Source Sans Pro"/>
              <a:cs typeface="Source Sans Pro"/>
              <a:sym typeface="Source Sans Pr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p:cNvSpPr txBox="1">
            <a:spLocks noGrp="1"/>
          </p:cNvSpPr>
          <p:nvPr>
            <p:ph type="title"/>
          </p:nvPr>
        </p:nvSpPr>
        <p:spPr>
          <a:xfrm>
            <a:off x="832475" y="176975"/>
            <a:ext cx="7951800" cy="97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Current Legislation</a:t>
            </a:r>
            <a:endParaRPr/>
          </a:p>
          <a:p>
            <a:pPr marL="0" lvl="0" indent="0" algn="l" rtl="0">
              <a:spcBef>
                <a:spcPts val="0"/>
              </a:spcBef>
              <a:spcAft>
                <a:spcPts val="0"/>
              </a:spcAft>
              <a:buNone/>
            </a:pPr>
            <a:endParaRPr/>
          </a:p>
        </p:txBody>
      </p:sp>
      <p:sp>
        <p:nvSpPr>
          <p:cNvPr id="203" name="Google Shape;203;p29"/>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Char char="▪"/>
            </a:pPr>
            <a:r>
              <a:rPr lang="en"/>
              <a:t>EU </a:t>
            </a:r>
            <a:r>
              <a:rPr lang="en">
                <a:solidFill>
                  <a:srgbClr val="333333"/>
                </a:solidFill>
              </a:rPr>
              <a:t>General Data Protection Regulation</a:t>
            </a:r>
            <a:endParaRPr/>
          </a:p>
          <a:p>
            <a:pPr marL="914400" lvl="1" indent="-381000" algn="l" rtl="0">
              <a:spcBef>
                <a:spcPts val="0"/>
              </a:spcBef>
              <a:spcAft>
                <a:spcPts val="0"/>
              </a:spcAft>
              <a:buSzPts val="2400"/>
              <a:buChar char="▫"/>
            </a:pPr>
            <a:r>
              <a:rPr lang="en"/>
              <a:t>Protects EU residents</a:t>
            </a:r>
            <a:endParaRPr/>
          </a:p>
          <a:p>
            <a:pPr marL="914400" lvl="1" indent="-381000" algn="l" rtl="0">
              <a:spcBef>
                <a:spcPts val="0"/>
              </a:spcBef>
              <a:spcAft>
                <a:spcPts val="0"/>
              </a:spcAft>
              <a:buSzPts val="2400"/>
              <a:buChar char="▫"/>
            </a:pPr>
            <a:r>
              <a:rPr lang="en"/>
              <a:t>Opt-in vs Opt-out</a:t>
            </a:r>
            <a:endParaRPr/>
          </a:p>
          <a:p>
            <a:pPr marL="914400" lvl="1" indent="-381000" algn="l" rtl="0">
              <a:spcBef>
                <a:spcPts val="0"/>
              </a:spcBef>
              <a:spcAft>
                <a:spcPts val="0"/>
              </a:spcAft>
              <a:buSzPts val="2400"/>
              <a:buChar char="▫"/>
            </a:pPr>
            <a:r>
              <a:rPr lang="en"/>
              <a:t>Users can delete their data [7]</a:t>
            </a:r>
            <a:endParaRPr/>
          </a:p>
          <a:p>
            <a:pPr marL="457200" lvl="0" indent="-381000" algn="l" rtl="0">
              <a:spcBef>
                <a:spcPts val="0"/>
              </a:spcBef>
              <a:spcAft>
                <a:spcPts val="0"/>
              </a:spcAft>
              <a:buSzPts val="2400"/>
              <a:buChar char="▪"/>
            </a:pPr>
            <a:r>
              <a:rPr lang="en"/>
              <a:t>California Consumer Privacy Act</a:t>
            </a:r>
            <a:endParaRPr/>
          </a:p>
          <a:p>
            <a:pPr marL="914400" lvl="1" indent="-381000" algn="l" rtl="0">
              <a:spcBef>
                <a:spcPts val="0"/>
              </a:spcBef>
              <a:spcAft>
                <a:spcPts val="0"/>
              </a:spcAft>
              <a:buSzPts val="2400"/>
              <a:buChar char="▫"/>
            </a:pPr>
            <a:r>
              <a:rPr lang="en"/>
              <a:t>Protects California residents</a:t>
            </a:r>
            <a:endParaRPr/>
          </a:p>
          <a:p>
            <a:pPr marL="914400" lvl="1" indent="-381000" algn="l" rtl="0">
              <a:spcBef>
                <a:spcPts val="0"/>
              </a:spcBef>
              <a:spcAft>
                <a:spcPts val="0"/>
              </a:spcAft>
              <a:buSzPts val="2400"/>
              <a:buChar char="▫"/>
            </a:pPr>
            <a:r>
              <a:rPr lang="en"/>
              <a:t>Right to know</a:t>
            </a:r>
            <a:endParaRPr/>
          </a:p>
          <a:p>
            <a:pPr marL="914400" lvl="1" indent="-381000" algn="l" rtl="0">
              <a:spcBef>
                <a:spcPts val="0"/>
              </a:spcBef>
              <a:spcAft>
                <a:spcPts val="0"/>
              </a:spcAft>
              <a:buSzPts val="2400"/>
              <a:buChar char="▫"/>
            </a:pPr>
            <a:r>
              <a:rPr lang="en"/>
              <a:t>Right to delete [5]</a:t>
            </a:r>
            <a:endParaRPr/>
          </a:p>
        </p:txBody>
      </p:sp>
      <p:sp>
        <p:nvSpPr>
          <p:cNvPr id="204" name="Google Shape;204;p29"/>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832475" y="176975"/>
            <a:ext cx="7951800" cy="97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Proposed Legislation from Movie</a:t>
            </a:r>
            <a:endParaRPr/>
          </a:p>
          <a:p>
            <a:pPr marL="0" lvl="0" indent="0" algn="l" rtl="0">
              <a:spcBef>
                <a:spcPts val="0"/>
              </a:spcBef>
              <a:spcAft>
                <a:spcPts val="0"/>
              </a:spcAft>
              <a:buNone/>
            </a:pPr>
            <a:endParaRPr/>
          </a:p>
        </p:txBody>
      </p:sp>
      <p:sp>
        <p:nvSpPr>
          <p:cNvPr id="210" name="Google Shape;210;p30"/>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Char char="▪"/>
            </a:pPr>
            <a:r>
              <a:rPr lang="en"/>
              <a:t>Tax data collection</a:t>
            </a:r>
            <a:endParaRPr/>
          </a:p>
          <a:p>
            <a:pPr marL="914400" lvl="1" indent="-381000" algn="l" rtl="0">
              <a:spcBef>
                <a:spcPts val="0"/>
              </a:spcBef>
              <a:spcAft>
                <a:spcPts val="0"/>
              </a:spcAft>
              <a:buSzPts val="2400"/>
              <a:buChar char="▫"/>
            </a:pPr>
            <a:r>
              <a:rPr lang="en"/>
              <a:t>Financially penalize data collection</a:t>
            </a:r>
            <a:endParaRPr/>
          </a:p>
          <a:p>
            <a:pPr marL="457200" lvl="0" indent="-381000" algn="l" rtl="0">
              <a:spcBef>
                <a:spcPts val="0"/>
              </a:spcBef>
              <a:spcAft>
                <a:spcPts val="0"/>
              </a:spcAft>
              <a:buSzPts val="2400"/>
              <a:buChar char="▪"/>
            </a:pPr>
            <a:r>
              <a:rPr lang="en"/>
              <a:t>Data is valuable</a:t>
            </a:r>
            <a:endParaRPr/>
          </a:p>
          <a:p>
            <a:pPr marL="914400" lvl="1" indent="-381000" algn="l" rtl="0">
              <a:spcBef>
                <a:spcPts val="0"/>
              </a:spcBef>
              <a:spcAft>
                <a:spcPts val="0"/>
              </a:spcAft>
              <a:buSzPts val="2400"/>
              <a:buChar char="▫"/>
            </a:pPr>
            <a:r>
              <a:rPr lang="en"/>
              <a:t>Profit over privacy</a:t>
            </a:r>
            <a:endParaRPr/>
          </a:p>
          <a:p>
            <a:pPr marL="914400" lvl="1" indent="-381000" algn="l" rtl="0">
              <a:spcBef>
                <a:spcPts val="0"/>
              </a:spcBef>
              <a:spcAft>
                <a:spcPts val="0"/>
              </a:spcAft>
              <a:buSzPts val="2400"/>
              <a:buChar char="▫"/>
            </a:pPr>
            <a:r>
              <a:rPr lang="en"/>
              <a:t>Hit the wallet to create change</a:t>
            </a:r>
            <a:endParaRPr/>
          </a:p>
        </p:txBody>
      </p:sp>
      <p:sp>
        <p:nvSpPr>
          <p:cNvPr id="211" name="Google Shape;211;p3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1"/>
          <p:cNvSpPr txBox="1">
            <a:spLocks noGrp="1"/>
          </p:cNvSpPr>
          <p:nvPr>
            <p:ph type="ctrTitle" idx="4294967295"/>
          </p:nvPr>
        </p:nvSpPr>
        <p:spPr>
          <a:xfrm>
            <a:off x="685800" y="1861350"/>
            <a:ext cx="7853100" cy="214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300">
                <a:solidFill>
                  <a:schemeClr val="lt1"/>
                </a:solidFill>
              </a:rPr>
              <a:t>3. There should be social implication requirements for technology majors.</a:t>
            </a:r>
            <a:endParaRPr sz="3300">
              <a:solidFill>
                <a:schemeClr val="lt1"/>
              </a:solidFill>
            </a:endParaRPr>
          </a:p>
          <a:p>
            <a:pPr marL="0" lvl="0" indent="0" algn="l" rtl="0">
              <a:spcBef>
                <a:spcPts val="0"/>
              </a:spcBef>
              <a:spcAft>
                <a:spcPts val="0"/>
              </a:spcAft>
              <a:buNone/>
            </a:pPr>
            <a:endParaRPr sz="3300">
              <a:solidFill>
                <a:schemeClr val="lt1"/>
              </a:solidFill>
            </a:endParaRPr>
          </a:p>
          <a:p>
            <a:pPr marL="0" lvl="0" indent="0" algn="l" rtl="0">
              <a:spcBef>
                <a:spcPts val="0"/>
              </a:spcBef>
              <a:spcAft>
                <a:spcPts val="0"/>
              </a:spcAft>
              <a:buNone/>
            </a:pPr>
            <a:endParaRPr sz="3300">
              <a:solidFill>
                <a:schemeClr val="lt1"/>
              </a:solidFill>
            </a:endParaRPr>
          </a:p>
        </p:txBody>
      </p:sp>
      <p:sp>
        <p:nvSpPr>
          <p:cNvPr id="217" name="Google Shape;217;p31"/>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chemeClr val="dk1"/>
                </a:solidFill>
              </a:rPr>
              <a:t>17</a:t>
            </a:fld>
            <a:endParaRPr sz="1300">
              <a:solidFill>
                <a:schemeClr val="dk1"/>
              </a:solidFill>
            </a:endParaRPr>
          </a:p>
        </p:txBody>
      </p:sp>
      <p:sp>
        <p:nvSpPr>
          <p:cNvPr id="223" name="Google Shape;223;p32"/>
          <p:cNvSpPr txBox="1">
            <a:spLocks noGrp="1"/>
          </p:cNvSpPr>
          <p:nvPr>
            <p:ph type="ctrTitle"/>
          </p:nvPr>
        </p:nvSpPr>
        <p:spPr>
          <a:xfrm>
            <a:off x="1054325" y="2449025"/>
            <a:ext cx="7035300" cy="11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Questions?</a:t>
            </a:r>
            <a:endParaRPr/>
          </a:p>
        </p:txBody>
      </p:sp>
      <p:sp>
        <p:nvSpPr>
          <p:cNvPr id="224" name="Google Shape;224;p32"/>
          <p:cNvSpPr txBox="1"/>
          <p:nvPr/>
        </p:nvSpPr>
        <p:spPr>
          <a:xfrm>
            <a:off x="3888150" y="1099150"/>
            <a:ext cx="1367700" cy="78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800" b="1">
                <a:solidFill>
                  <a:schemeClr val="accent3"/>
                </a:solidFill>
                <a:latin typeface="Source Sans Pro"/>
                <a:ea typeface="Source Sans Pro"/>
                <a:cs typeface="Source Sans Pro"/>
                <a:sym typeface="Source Sans Pro"/>
              </a:rPr>
              <a:t>?</a:t>
            </a:r>
            <a:endParaRPr sz="2400">
              <a:latin typeface="Source Sans Pro"/>
              <a:ea typeface="Source Sans Pro"/>
              <a:cs typeface="Source Sans Pro"/>
              <a:sym typeface="Source Sans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18</a:t>
            </a:fld>
            <a:endParaRPr/>
          </a:p>
        </p:txBody>
      </p:sp>
      <p:sp>
        <p:nvSpPr>
          <p:cNvPr id="230" name="Google Shape;230;p33"/>
          <p:cNvSpPr txBox="1">
            <a:spLocks noGrp="1"/>
          </p:cNvSpPr>
          <p:nvPr>
            <p:ph type="ctrTitle" idx="4294967295"/>
          </p:nvPr>
        </p:nvSpPr>
        <p:spPr>
          <a:xfrm>
            <a:off x="685800" y="402325"/>
            <a:ext cx="6731700" cy="71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300">
                <a:solidFill>
                  <a:schemeClr val="lt1"/>
                </a:solidFill>
              </a:rPr>
              <a:t>References</a:t>
            </a:r>
            <a:endParaRPr sz="3300">
              <a:solidFill>
                <a:schemeClr val="lt1"/>
              </a:solidFill>
            </a:endParaRPr>
          </a:p>
        </p:txBody>
      </p:sp>
      <p:sp>
        <p:nvSpPr>
          <p:cNvPr id="231" name="Google Shape;231;p33"/>
          <p:cNvSpPr txBox="1"/>
          <p:nvPr/>
        </p:nvSpPr>
        <p:spPr>
          <a:xfrm>
            <a:off x="689250" y="1185575"/>
            <a:ext cx="7799700" cy="32610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accent2"/>
              </a:buClr>
              <a:buSzPts val="1200"/>
              <a:buFont typeface="Source Sans Pro"/>
              <a:buAutoNum type="arabicPeriod"/>
            </a:pPr>
            <a:r>
              <a:rPr lang="en" sz="1200">
                <a:solidFill>
                  <a:schemeClr val="accent2"/>
                </a:solidFill>
                <a:latin typeface="Source Sans Pro"/>
                <a:ea typeface="Source Sans Pro"/>
                <a:cs typeface="Source Sans Pro"/>
                <a:sym typeface="Source Sans Pro"/>
              </a:rPr>
              <a:t>The Social Dilemma(2020) directed by Jeff Orlowski.</a:t>
            </a:r>
            <a:endParaRPr sz="1200">
              <a:solidFill>
                <a:schemeClr val="accent2"/>
              </a:solidFill>
              <a:latin typeface="Source Sans Pro"/>
              <a:ea typeface="Source Sans Pro"/>
              <a:cs typeface="Source Sans Pro"/>
              <a:sym typeface="Source Sans Pro"/>
            </a:endParaRPr>
          </a:p>
          <a:p>
            <a:pPr marL="457200" lvl="0" indent="-304800" algn="l" rtl="0">
              <a:spcBef>
                <a:spcPts val="0"/>
              </a:spcBef>
              <a:spcAft>
                <a:spcPts val="0"/>
              </a:spcAft>
              <a:buClr>
                <a:schemeClr val="accent2"/>
              </a:buClr>
              <a:buSzPts val="1200"/>
              <a:buFont typeface="Source Sans Pro"/>
              <a:buAutoNum type="arabicPeriod"/>
            </a:pPr>
            <a:r>
              <a:rPr lang="en" sz="1200" u="sng">
                <a:solidFill>
                  <a:schemeClr val="accent2"/>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https://thriveglobal.com/stories/four-arguments-for-deleting-your-social-media-accounts/</a:t>
            </a:r>
            <a:endParaRPr sz="1200">
              <a:solidFill>
                <a:schemeClr val="accent2"/>
              </a:solidFill>
              <a:latin typeface="Source Sans Pro"/>
              <a:ea typeface="Source Sans Pro"/>
              <a:cs typeface="Source Sans Pro"/>
              <a:sym typeface="Source Sans Pro"/>
            </a:endParaRPr>
          </a:p>
          <a:p>
            <a:pPr marL="457200" lvl="0" indent="-304800" algn="l" rtl="0">
              <a:spcBef>
                <a:spcPts val="0"/>
              </a:spcBef>
              <a:spcAft>
                <a:spcPts val="0"/>
              </a:spcAft>
              <a:buClr>
                <a:schemeClr val="accent2"/>
              </a:buClr>
              <a:buSzPts val="1200"/>
              <a:buFont typeface="Source Sans Pro"/>
              <a:buAutoNum type="arabicPeriod"/>
            </a:pPr>
            <a:r>
              <a:rPr lang="en" sz="1200" u="sng">
                <a:solidFill>
                  <a:schemeClr val="accent2"/>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https://news.mit.edu/2018/study-twitter-false-news-travels-faster-true-stories-0308</a:t>
            </a:r>
            <a:endParaRPr sz="1200">
              <a:solidFill>
                <a:schemeClr val="accent2"/>
              </a:solidFill>
              <a:latin typeface="Source Sans Pro"/>
              <a:ea typeface="Source Sans Pro"/>
              <a:cs typeface="Source Sans Pro"/>
              <a:sym typeface="Source Sans Pro"/>
            </a:endParaRPr>
          </a:p>
          <a:p>
            <a:pPr marL="457200" lvl="0" indent="-304800" algn="l" rtl="0">
              <a:spcBef>
                <a:spcPts val="0"/>
              </a:spcBef>
              <a:spcAft>
                <a:spcPts val="0"/>
              </a:spcAft>
              <a:buClr>
                <a:schemeClr val="accent2"/>
              </a:buClr>
              <a:buSzPts val="1200"/>
              <a:buFont typeface="Source Sans Pro"/>
              <a:buAutoNum type="arabicPeriod"/>
            </a:pPr>
            <a:r>
              <a:rPr lang="en" sz="1200" u="sng">
                <a:solidFill>
                  <a:schemeClr val="accent2"/>
                </a:solid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http://www.jefforlowski.com/biography</a:t>
            </a:r>
            <a:endParaRPr sz="1200">
              <a:solidFill>
                <a:schemeClr val="accent2"/>
              </a:solidFill>
              <a:latin typeface="Source Sans Pro"/>
              <a:ea typeface="Source Sans Pro"/>
              <a:cs typeface="Source Sans Pro"/>
              <a:sym typeface="Source Sans Pro"/>
            </a:endParaRPr>
          </a:p>
          <a:p>
            <a:pPr marL="457200" lvl="0" indent="-304800" algn="l" rtl="0">
              <a:lnSpc>
                <a:spcPct val="115000"/>
              </a:lnSpc>
              <a:spcBef>
                <a:spcPts val="0"/>
              </a:spcBef>
              <a:spcAft>
                <a:spcPts val="0"/>
              </a:spcAft>
              <a:buClr>
                <a:schemeClr val="accent2"/>
              </a:buClr>
              <a:buSzPts val="1200"/>
              <a:buFont typeface="Source Sans Pro"/>
              <a:buAutoNum type="arabicPeriod"/>
            </a:pPr>
            <a:r>
              <a:rPr lang="en" sz="1200">
                <a:solidFill>
                  <a:schemeClr val="accent2"/>
                </a:solidFill>
                <a:latin typeface="Source Sans Pro"/>
                <a:ea typeface="Source Sans Pro"/>
                <a:cs typeface="Source Sans Pro"/>
                <a:sym typeface="Source Sans Pro"/>
              </a:rPr>
              <a:t>Dean, Sam. “It's 2020 and You Have New Privacy Rights Online. But You Might Have to Show ID.” </a:t>
            </a:r>
            <a:r>
              <a:rPr lang="en" sz="1200" i="1">
                <a:solidFill>
                  <a:schemeClr val="accent2"/>
                </a:solidFill>
                <a:latin typeface="Source Sans Pro"/>
                <a:ea typeface="Source Sans Pro"/>
                <a:cs typeface="Source Sans Pro"/>
                <a:sym typeface="Source Sans Pro"/>
              </a:rPr>
              <a:t>Los Angeles Times</a:t>
            </a:r>
            <a:r>
              <a:rPr lang="en" sz="1200">
                <a:solidFill>
                  <a:schemeClr val="accent2"/>
                </a:solidFill>
                <a:latin typeface="Source Sans Pro"/>
                <a:ea typeface="Source Sans Pro"/>
                <a:cs typeface="Source Sans Pro"/>
                <a:sym typeface="Source Sans Pro"/>
              </a:rPr>
              <a:t>, Los Angeles Times, 1 Jan. 2020, www.latimes.com/business/technology/story/2020-01-01/ccpa-california-internet-rights-what-you-need-know.</a:t>
            </a:r>
            <a:endParaRPr sz="1200">
              <a:solidFill>
                <a:schemeClr val="accent2"/>
              </a:solidFill>
              <a:latin typeface="Source Sans Pro"/>
              <a:ea typeface="Source Sans Pro"/>
              <a:cs typeface="Source Sans Pro"/>
              <a:sym typeface="Source Sans Pro"/>
            </a:endParaRPr>
          </a:p>
          <a:p>
            <a:pPr marL="457200" lvl="0" indent="-304800" algn="l" rtl="0">
              <a:lnSpc>
                <a:spcPct val="115000"/>
              </a:lnSpc>
              <a:spcBef>
                <a:spcPts val="0"/>
              </a:spcBef>
              <a:spcAft>
                <a:spcPts val="0"/>
              </a:spcAft>
              <a:buClr>
                <a:schemeClr val="accent2"/>
              </a:buClr>
              <a:buSzPts val="1200"/>
              <a:buFont typeface="Source Sans Pro"/>
              <a:buAutoNum type="arabicPeriod"/>
            </a:pPr>
            <a:r>
              <a:rPr lang="en" sz="1200">
                <a:solidFill>
                  <a:schemeClr val="accent2"/>
                </a:solidFill>
                <a:latin typeface="Source Sans Pro"/>
                <a:ea typeface="Source Sans Pro"/>
                <a:cs typeface="Source Sans Pro"/>
                <a:sym typeface="Source Sans Pro"/>
              </a:rPr>
              <a:t>The New York Times. “Mark Zuckerberg Testimony: Senators Question Facebook's Commitment to Privacy.” </a:t>
            </a:r>
            <a:r>
              <a:rPr lang="en" sz="1200" i="1">
                <a:solidFill>
                  <a:schemeClr val="accent2"/>
                </a:solidFill>
                <a:latin typeface="Source Sans Pro"/>
                <a:ea typeface="Source Sans Pro"/>
                <a:cs typeface="Source Sans Pro"/>
                <a:sym typeface="Source Sans Pro"/>
              </a:rPr>
              <a:t>The New York Times</a:t>
            </a:r>
            <a:r>
              <a:rPr lang="en" sz="1200">
                <a:solidFill>
                  <a:schemeClr val="accent2"/>
                </a:solidFill>
                <a:latin typeface="Source Sans Pro"/>
                <a:ea typeface="Source Sans Pro"/>
                <a:cs typeface="Source Sans Pro"/>
                <a:sym typeface="Source Sans Pro"/>
              </a:rPr>
              <a:t>, The New York Times, 10 Apr. 2018, www.nytimes.com/2018/04/10/us/politics/mark-zuckerberg-testimony.html.</a:t>
            </a:r>
            <a:endParaRPr sz="1200">
              <a:solidFill>
                <a:schemeClr val="accent2"/>
              </a:solidFill>
              <a:latin typeface="Source Sans Pro"/>
              <a:ea typeface="Source Sans Pro"/>
              <a:cs typeface="Source Sans Pro"/>
              <a:sym typeface="Source Sans Pro"/>
            </a:endParaRPr>
          </a:p>
          <a:p>
            <a:pPr marL="457200" lvl="0" indent="-304800" algn="l" rtl="0">
              <a:lnSpc>
                <a:spcPct val="115000"/>
              </a:lnSpc>
              <a:spcBef>
                <a:spcPts val="0"/>
              </a:spcBef>
              <a:spcAft>
                <a:spcPts val="0"/>
              </a:spcAft>
              <a:buClr>
                <a:schemeClr val="accent2"/>
              </a:buClr>
              <a:buSzPts val="1200"/>
              <a:buFont typeface="Source Sans Pro"/>
              <a:buAutoNum type="arabicPeriod"/>
            </a:pPr>
            <a:r>
              <a:rPr lang="en" sz="1200">
                <a:solidFill>
                  <a:schemeClr val="accent2"/>
                </a:solidFill>
                <a:latin typeface="Source Sans Pro"/>
                <a:ea typeface="Source Sans Pro"/>
                <a:cs typeface="Source Sans Pro"/>
                <a:sym typeface="Source Sans Pro"/>
              </a:rPr>
              <a:t>Shahani, Aarti. “3 Things You Should Know About Europe's Sweeping New Data Privacy Law.” </a:t>
            </a:r>
            <a:r>
              <a:rPr lang="en" sz="1200" i="1">
                <a:solidFill>
                  <a:schemeClr val="accent2"/>
                </a:solidFill>
                <a:latin typeface="Source Sans Pro"/>
                <a:ea typeface="Source Sans Pro"/>
                <a:cs typeface="Source Sans Pro"/>
                <a:sym typeface="Source Sans Pro"/>
              </a:rPr>
              <a:t>NPR</a:t>
            </a:r>
            <a:r>
              <a:rPr lang="en" sz="1200">
                <a:solidFill>
                  <a:schemeClr val="accent2"/>
                </a:solidFill>
                <a:latin typeface="Source Sans Pro"/>
                <a:ea typeface="Source Sans Pro"/>
                <a:cs typeface="Source Sans Pro"/>
                <a:sym typeface="Source Sans Pro"/>
              </a:rPr>
              <a:t>, NPR, 24 May 2018, www.npr.org/sections/alltechconsidered/2018/05/24/613983268/a-cheat-sheet-on-europe-s-sweeping-privacy-law. </a:t>
            </a:r>
            <a:endParaRPr sz="1200">
              <a:solidFill>
                <a:schemeClr val="accent2"/>
              </a:solidFill>
              <a:latin typeface="Source Sans Pro"/>
              <a:ea typeface="Source Sans Pro"/>
              <a:cs typeface="Source Sans Pro"/>
              <a:sym typeface="Source Sans Pro"/>
            </a:endParaRPr>
          </a:p>
          <a:p>
            <a:pPr marL="457200" lvl="0" indent="0" algn="l" rtl="0">
              <a:spcBef>
                <a:spcPts val="1200"/>
              </a:spcBef>
              <a:spcAft>
                <a:spcPts val="0"/>
              </a:spcAft>
              <a:buNone/>
            </a:pPr>
            <a:endParaRPr>
              <a:solidFill>
                <a:srgbClr val="F3F3F3"/>
              </a:solidFill>
              <a:latin typeface="Source Sans Pro"/>
              <a:ea typeface="Source Sans Pro"/>
              <a:cs typeface="Source Sans Pro"/>
              <a:sym typeface="Source Sans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832475" y="126338"/>
            <a:ext cx="7951800" cy="7302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Summary</a:t>
            </a:r>
            <a:endParaRPr/>
          </a:p>
        </p:txBody>
      </p:sp>
      <p:sp>
        <p:nvSpPr>
          <p:cNvPr id="101" name="Google Shape;101;p17"/>
          <p:cNvSpPr txBox="1">
            <a:spLocks noGrp="1"/>
          </p:cNvSpPr>
          <p:nvPr>
            <p:ph type="body" idx="1"/>
          </p:nvPr>
        </p:nvSpPr>
        <p:spPr>
          <a:xfrm>
            <a:off x="753150" y="1200150"/>
            <a:ext cx="4093200" cy="3106200"/>
          </a:xfrm>
          <a:prstGeom prst="rect">
            <a:avLst/>
          </a:prstGeom>
        </p:spPr>
        <p:txBody>
          <a:bodyPr spcFirstLastPara="1" wrap="square" lIns="91425" tIns="91425" rIns="91425" bIns="91425" anchor="t" anchorCtr="0">
            <a:noAutofit/>
          </a:bodyPr>
          <a:lstStyle/>
          <a:p>
            <a:pPr marL="457200" lvl="0" indent="-361950" algn="l" rtl="0">
              <a:spcBef>
                <a:spcPts val="600"/>
              </a:spcBef>
              <a:spcAft>
                <a:spcPts val="0"/>
              </a:spcAft>
              <a:buSzPts val="2100"/>
              <a:buChar char="▪"/>
            </a:pPr>
            <a:r>
              <a:rPr lang="en" sz="2100"/>
              <a:t>Docu-drama</a:t>
            </a:r>
            <a:endParaRPr sz="2100"/>
          </a:p>
          <a:p>
            <a:pPr marL="914400" lvl="1" indent="-330200" algn="l" rtl="0">
              <a:spcBef>
                <a:spcPts val="0"/>
              </a:spcBef>
              <a:spcAft>
                <a:spcPts val="0"/>
              </a:spcAft>
              <a:buSzPts val="1600"/>
              <a:buChar char="▫"/>
            </a:pPr>
            <a:r>
              <a:rPr lang="en" sz="1600"/>
              <a:t>Half interviews with disillusioned industry professionals</a:t>
            </a:r>
            <a:endParaRPr sz="1600"/>
          </a:p>
          <a:p>
            <a:pPr marL="914400" lvl="1" indent="-330200" algn="l" rtl="0">
              <a:spcBef>
                <a:spcPts val="0"/>
              </a:spcBef>
              <a:spcAft>
                <a:spcPts val="0"/>
              </a:spcAft>
              <a:buSzPts val="1600"/>
              <a:buChar char="▫"/>
            </a:pPr>
            <a:r>
              <a:rPr lang="en" sz="1600"/>
              <a:t>Half a drama showing the issues discussed</a:t>
            </a:r>
            <a:endParaRPr sz="1600"/>
          </a:p>
          <a:p>
            <a:pPr marL="457200" lvl="0" indent="-374650" algn="l" rtl="0">
              <a:spcBef>
                <a:spcPts val="0"/>
              </a:spcBef>
              <a:spcAft>
                <a:spcPts val="0"/>
              </a:spcAft>
              <a:buSzPts val="2300"/>
              <a:buChar char="▪"/>
            </a:pPr>
            <a:r>
              <a:rPr lang="en" sz="2100"/>
              <a:t>“We need to program with morality”</a:t>
            </a:r>
            <a:endParaRPr sz="2100"/>
          </a:p>
          <a:p>
            <a:pPr marL="0" lvl="0" indent="0" algn="l" rtl="0">
              <a:spcBef>
                <a:spcPts val="600"/>
              </a:spcBef>
              <a:spcAft>
                <a:spcPts val="0"/>
              </a:spcAft>
              <a:buNone/>
            </a:pPr>
            <a:endParaRPr sz="2100"/>
          </a:p>
          <a:p>
            <a:pPr marL="0" lvl="0" indent="0" algn="l" rtl="0">
              <a:spcBef>
                <a:spcPts val="600"/>
              </a:spcBef>
              <a:spcAft>
                <a:spcPts val="0"/>
              </a:spcAft>
              <a:buNone/>
            </a:pPr>
            <a:endParaRPr sz="2100"/>
          </a:p>
        </p:txBody>
      </p:sp>
      <p:sp>
        <p:nvSpPr>
          <p:cNvPr id="102" name="Google Shape;102;p17"/>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a:t>
            </a:fld>
            <a:endParaRPr/>
          </a:p>
        </p:txBody>
      </p:sp>
      <p:pic>
        <p:nvPicPr>
          <p:cNvPr id="103" name="Google Shape;103;p17"/>
          <p:cNvPicPr preferRelativeResize="0"/>
          <p:nvPr/>
        </p:nvPicPr>
        <p:blipFill>
          <a:blip r:embed="rId3">
            <a:alphaModFix/>
          </a:blip>
          <a:stretch>
            <a:fillRect/>
          </a:stretch>
        </p:blipFill>
        <p:spPr>
          <a:xfrm>
            <a:off x="4846350" y="1448774"/>
            <a:ext cx="3992851" cy="2245963"/>
          </a:xfrm>
          <a:prstGeom prst="rect">
            <a:avLst/>
          </a:prstGeom>
          <a:noFill/>
          <a:ln>
            <a:noFill/>
          </a:ln>
        </p:spPr>
      </p:pic>
      <p:sp>
        <p:nvSpPr>
          <p:cNvPr id="104" name="Google Shape;104;p17"/>
          <p:cNvSpPr txBox="1"/>
          <p:nvPr/>
        </p:nvSpPr>
        <p:spPr>
          <a:xfrm>
            <a:off x="5344275" y="3694725"/>
            <a:ext cx="2997000" cy="7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Source Sans Pro"/>
                <a:ea typeface="Source Sans Pro"/>
                <a:cs typeface="Source Sans Pro"/>
                <a:sym typeface="Source Sans Pro"/>
              </a:rPr>
              <a:t>Tristan Harris, Former Google Design Ethicist, laughs when asked what the problem with social media is.</a:t>
            </a:r>
            <a:endParaRPr sz="1000">
              <a:latin typeface="Source Sans Pro"/>
              <a:ea typeface="Source Sans Pro"/>
              <a:cs typeface="Source Sans Pro"/>
              <a:sym typeface="Source Sans Pro"/>
            </a:endParaRPr>
          </a:p>
          <a:p>
            <a:pPr marL="0" lvl="0" indent="0" algn="ctr" rtl="0">
              <a:spcBef>
                <a:spcPts val="0"/>
              </a:spcBef>
              <a:spcAft>
                <a:spcPts val="0"/>
              </a:spcAft>
              <a:buNone/>
            </a:pPr>
            <a:endParaRPr sz="1000">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832475" y="126338"/>
            <a:ext cx="7951800" cy="7302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 Drama</a:t>
            </a:r>
            <a:endParaRPr/>
          </a:p>
        </p:txBody>
      </p:sp>
      <p:sp>
        <p:nvSpPr>
          <p:cNvPr id="110" name="Google Shape;110;p18"/>
          <p:cNvSpPr txBox="1">
            <a:spLocks noGrp="1"/>
          </p:cNvSpPr>
          <p:nvPr>
            <p:ph type="body" idx="1"/>
          </p:nvPr>
        </p:nvSpPr>
        <p:spPr>
          <a:xfrm>
            <a:off x="538925" y="1200150"/>
            <a:ext cx="3758700" cy="3106200"/>
          </a:xfrm>
          <a:prstGeom prst="rect">
            <a:avLst/>
          </a:prstGeom>
        </p:spPr>
        <p:txBody>
          <a:bodyPr spcFirstLastPara="1" wrap="square" lIns="91425" tIns="91425" rIns="91425" bIns="91425" anchor="t" anchorCtr="0">
            <a:noAutofit/>
          </a:bodyPr>
          <a:lstStyle/>
          <a:p>
            <a:pPr marL="457200" lvl="0" indent="-361950" algn="l" rtl="0">
              <a:spcBef>
                <a:spcPts val="600"/>
              </a:spcBef>
              <a:spcAft>
                <a:spcPts val="0"/>
              </a:spcAft>
              <a:buSzPts val="2100"/>
              <a:buChar char="▪"/>
            </a:pPr>
            <a:r>
              <a:rPr lang="en" sz="2100"/>
              <a:t>Family</a:t>
            </a:r>
            <a:endParaRPr sz="2100"/>
          </a:p>
          <a:p>
            <a:pPr marL="914400" lvl="1" indent="-330200" algn="l" rtl="0">
              <a:spcBef>
                <a:spcPts val="0"/>
              </a:spcBef>
              <a:spcAft>
                <a:spcPts val="0"/>
              </a:spcAft>
              <a:buSzPts val="1600"/>
              <a:buChar char="▫"/>
            </a:pPr>
            <a:r>
              <a:rPr lang="en" sz="1600"/>
              <a:t>Youngest child (Isla) is addicted to her phone</a:t>
            </a:r>
            <a:endParaRPr sz="1600"/>
          </a:p>
          <a:p>
            <a:pPr marL="914400" lvl="1" indent="-330200" algn="l" rtl="0">
              <a:spcBef>
                <a:spcPts val="0"/>
              </a:spcBef>
              <a:spcAft>
                <a:spcPts val="0"/>
              </a:spcAft>
              <a:buSzPts val="1600"/>
              <a:buChar char="▫"/>
            </a:pPr>
            <a:r>
              <a:rPr lang="en" sz="1600"/>
              <a:t>Middle child (Ben) is less addicted to his phone</a:t>
            </a:r>
            <a:endParaRPr sz="1600"/>
          </a:p>
          <a:p>
            <a:pPr marL="914400" lvl="1" indent="-330200" algn="l" rtl="0">
              <a:spcBef>
                <a:spcPts val="0"/>
              </a:spcBef>
              <a:spcAft>
                <a:spcPts val="0"/>
              </a:spcAft>
              <a:buSzPts val="1600"/>
              <a:buChar char="▫"/>
            </a:pPr>
            <a:r>
              <a:rPr lang="en" sz="1600"/>
              <a:t>Oldest child (Cassandra) doesn’t have a smartphone</a:t>
            </a:r>
            <a:endParaRPr sz="1600"/>
          </a:p>
          <a:p>
            <a:pPr marL="457200" lvl="0" indent="-361950" algn="l" rtl="0">
              <a:spcBef>
                <a:spcPts val="0"/>
              </a:spcBef>
              <a:spcAft>
                <a:spcPts val="0"/>
              </a:spcAft>
              <a:buSzPts val="2100"/>
              <a:buChar char="▪"/>
            </a:pPr>
            <a:r>
              <a:rPr lang="en" sz="2100"/>
              <a:t>Challenged to give up cell phones</a:t>
            </a:r>
            <a:endParaRPr sz="2100"/>
          </a:p>
          <a:p>
            <a:pPr marL="0" lvl="0" indent="0" algn="l" rtl="0">
              <a:spcBef>
                <a:spcPts val="600"/>
              </a:spcBef>
              <a:spcAft>
                <a:spcPts val="0"/>
              </a:spcAft>
              <a:buNone/>
            </a:pPr>
            <a:endParaRPr sz="1600"/>
          </a:p>
          <a:p>
            <a:pPr marL="0" lvl="0" indent="0" algn="l" rtl="0">
              <a:spcBef>
                <a:spcPts val="600"/>
              </a:spcBef>
              <a:spcAft>
                <a:spcPts val="0"/>
              </a:spcAft>
              <a:buNone/>
            </a:pPr>
            <a:endParaRPr sz="1800"/>
          </a:p>
        </p:txBody>
      </p:sp>
      <p:sp>
        <p:nvSpPr>
          <p:cNvPr id="111" name="Google Shape;111;p18"/>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pic>
        <p:nvPicPr>
          <p:cNvPr id="112" name="Google Shape;112;p18"/>
          <p:cNvPicPr preferRelativeResize="0"/>
          <p:nvPr/>
        </p:nvPicPr>
        <p:blipFill>
          <a:blip r:embed="rId3">
            <a:alphaModFix/>
          </a:blip>
          <a:stretch>
            <a:fillRect/>
          </a:stretch>
        </p:blipFill>
        <p:spPr>
          <a:xfrm>
            <a:off x="4846350" y="1509880"/>
            <a:ext cx="3937925" cy="2211795"/>
          </a:xfrm>
          <a:prstGeom prst="rect">
            <a:avLst/>
          </a:prstGeom>
          <a:noFill/>
          <a:ln>
            <a:noFill/>
          </a:ln>
        </p:spPr>
      </p:pic>
      <p:sp>
        <p:nvSpPr>
          <p:cNvPr id="113" name="Google Shape;113;p18"/>
          <p:cNvSpPr txBox="1"/>
          <p:nvPr/>
        </p:nvSpPr>
        <p:spPr>
          <a:xfrm>
            <a:off x="5381650" y="3704550"/>
            <a:ext cx="2997000" cy="7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Source Sans Pro"/>
                <a:ea typeface="Source Sans Pro"/>
                <a:cs typeface="Source Sans Pro"/>
                <a:sym typeface="Source Sans Pro"/>
              </a:rPr>
              <a:t>Isla smashes the Kitchen Safe to get her phone back</a:t>
            </a:r>
            <a:endParaRPr sz="1000">
              <a:latin typeface="Source Sans Pro"/>
              <a:ea typeface="Source Sans Pro"/>
              <a:cs typeface="Source Sans Pro"/>
              <a:sym typeface="Source Sans Pro"/>
            </a:endParaRPr>
          </a:p>
          <a:p>
            <a:pPr marL="0" lvl="0" indent="0" algn="ctr" rtl="0">
              <a:spcBef>
                <a:spcPts val="0"/>
              </a:spcBef>
              <a:spcAft>
                <a:spcPts val="0"/>
              </a:spcAft>
              <a:buNone/>
            </a:pPr>
            <a:endParaRPr sz="1000">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832475" y="126338"/>
            <a:ext cx="7951800" cy="7302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 Drama</a:t>
            </a:r>
            <a:endParaRPr/>
          </a:p>
        </p:txBody>
      </p:sp>
      <p:sp>
        <p:nvSpPr>
          <p:cNvPr id="119" name="Google Shape;119;p19"/>
          <p:cNvSpPr txBox="1">
            <a:spLocks noGrp="1"/>
          </p:cNvSpPr>
          <p:nvPr>
            <p:ph type="body" idx="1"/>
          </p:nvPr>
        </p:nvSpPr>
        <p:spPr>
          <a:xfrm>
            <a:off x="586725" y="1200150"/>
            <a:ext cx="3711000" cy="3106200"/>
          </a:xfrm>
          <a:prstGeom prst="rect">
            <a:avLst/>
          </a:prstGeom>
        </p:spPr>
        <p:txBody>
          <a:bodyPr spcFirstLastPara="1" wrap="square" lIns="91425" tIns="91425" rIns="91425" bIns="91425" anchor="t" anchorCtr="0">
            <a:noAutofit/>
          </a:bodyPr>
          <a:lstStyle/>
          <a:p>
            <a:pPr marL="457200" lvl="0" indent="-361950" algn="l" rtl="0">
              <a:spcBef>
                <a:spcPts val="600"/>
              </a:spcBef>
              <a:spcAft>
                <a:spcPts val="0"/>
              </a:spcAft>
              <a:buSzPts val="2100"/>
              <a:buChar char="▪"/>
            </a:pPr>
            <a:r>
              <a:rPr lang="en" sz="2100"/>
              <a:t>Algorithm of social media is dramaticized as people selectively choosing content and pop ups</a:t>
            </a:r>
            <a:endParaRPr sz="1600"/>
          </a:p>
          <a:p>
            <a:pPr marL="457200" lvl="0" indent="-361950" algn="l" rtl="0">
              <a:spcBef>
                <a:spcPts val="0"/>
              </a:spcBef>
              <a:spcAft>
                <a:spcPts val="0"/>
              </a:spcAft>
              <a:buSzPts val="2100"/>
              <a:buChar char="▪"/>
            </a:pPr>
            <a:r>
              <a:rPr lang="en" sz="2100"/>
              <a:t>Algorithm pushed conspiracy content to middle child</a:t>
            </a:r>
            <a:endParaRPr sz="2100"/>
          </a:p>
          <a:p>
            <a:pPr marL="914400" lvl="1" indent="-330200" algn="l" rtl="0">
              <a:spcBef>
                <a:spcPts val="0"/>
              </a:spcBef>
              <a:spcAft>
                <a:spcPts val="0"/>
              </a:spcAft>
              <a:buSzPts val="1600"/>
              <a:buChar char="▫"/>
            </a:pPr>
            <a:r>
              <a:rPr lang="en" sz="1600"/>
              <a:t>Went to protest</a:t>
            </a:r>
            <a:endParaRPr sz="1600"/>
          </a:p>
          <a:p>
            <a:pPr marL="914400" lvl="1" indent="-330200" algn="l" rtl="0">
              <a:spcBef>
                <a:spcPts val="0"/>
              </a:spcBef>
              <a:spcAft>
                <a:spcPts val="0"/>
              </a:spcAft>
              <a:buSzPts val="1600"/>
              <a:buChar char="▫"/>
            </a:pPr>
            <a:r>
              <a:rPr lang="en" sz="1600"/>
              <a:t>Got himself &amp; older sister arrested</a:t>
            </a:r>
            <a:endParaRPr sz="1600"/>
          </a:p>
        </p:txBody>
      </p:sp>
      <p:sp>
        <p:nvSpPr>
          <p:cNvPr id="120" name="Google Shape;120;p19"/>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a:t>
            </a:fld>
            <a:endParaRPr/>
          </a:p>
        </p:txBody>
      </p:sp>
      <p:sp>
        <p:nvSpPr>
          <p:cNvPr id="121" name="Google Shape;121;p19"/>
          <p:cNvSpPr txBox="1"/>
          <p:nvPr/>
        </p:nvSpPr>
        <p:spPr>
          <a:xfrm>
            <a:off x="5267313" y="3590950"/>
            <a:ext cx="3096000" cy="108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i="1">
                <a:latin typeface="Source Sans Pro"/>
                <a:ea typeface="Source Sans Pro"/>
                <a:cs typeface="Source Sans Pro"/>
                <a:sym typeface="Source Sans Pro"/>
              </a:rPr>
              <a:t>These three characters represent the behind-the-scenes algorithms that create Ben’s social media feeds</a:t>
            </a:r>
            <a:endParaRPr sz="1200" i="1">
              <a:latin typeface="Source Sans Pro"/>
              <a:ea typeface="Source Sans Pro"/>
              <a:cs typeface="Source Sans Pro"/>
              <a:sym typeface="Source Sans Pro"/>
            </a:endParaRPr>
          </a:p>
        </p:txBody>
      </p:sp>
      <p:pic>
        <p:nvPicPr>
          <p:cNvPr id="122" name="Google Shape;122;p19"/>
          <p:cNvPicPr preferRelativeResize="0"/>
          <p:nvPr/>
        </p:nvPicPr>
        <p:blipFill>
          <a:blip r:embed="rId3">
            <a:alphaModFix/>
          </a:blip>
          <a:stretch>
            <a:fillRect/>
          </a:stretch>
        </p:blipFill>
        <p:spPr>
          <a:xfrm>
            <a:off x="4846350" y="1496175"/>
            <a:ext cx="4182050" cy="2151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0"/>
          <p:cNvSpPr txBox="1">
            <a:spLocks noGrp="1"/>
          </p:cNvSpPr>
          <p:nvPr>
            <p:ph type="ctrTitle" idx="4294967295"/>
          </p:nvPr>
        </p:nvSpPr>
        <p:spPr>
          <a:xfrm>
            <a:off x="685800" y="870750"/>
            <a:ext cx="6731700" cy="100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300">
                <a:solidFill>
                  <a:schemeClr val="lt1"/>
                </a:solidFill>
              </a:rPr>
              <a:t>Director’s Intent </a:t>
            </a:r>
            <a:endParaRPr sz="3300">
              <a:solidFill>
                <a:schemeClr val="lt1"/>
              </a:solidFill>
            </a:endParaRPr>
          </a:p>
          <a:p>
            <a:pPr marL="0" lvl="0" indent="0" algn="l" rtl="0">
              <a:spcBef>
                <a:spcPts val="0"/>
              </a:spcBef>
              <a:spcAft>
                <a:spcPts val="0"/>
              </a:spcAft>
              <a:buNone/>
            </a:pPr>
            <a:endParaRPr sz="3300">
              <a:solidFill>
                <a:schemeClr val="lt1"/>
              </a:solidFill>
            </a:endParaRPr>
          </a:p>
          <a:p>
            <a:pPr marL="0" lvl="0" indent="0" algn="l" rtl="0">
              <a:spcBef>
                <a:spcPts val="0"/>
              </a:spcBef>
              <a:spcAft>
                <a:spcPts val="0"/>
              </a:spcAft>
              <a:buNone/>
            </a:pPr>
            <a:endParaRPr sz="3300">
              <a:solidFill>
                <a:schemeClr val="lt1"/>
              </a:solidFill>
            </a:endParaRPr>
          </a:p>
        </p:txBody>
      </p:sp>
      <p:sp>
        <p:nvSpPr>
          <p:cNvPr id="128" name="Google Shape;128;p20"/>
          <p:cNvSpPr txBox="1">
            <a:spLocks noGrp="1"/>
          </p:cNvSpPr>
          <p:nvPr>
            <p:ph type="subTitle" idx="4294967295"/>
          </p:nvPr>
        </p:nvSpPr>
        <p:spPr>
          <a:xfrm>
            <a:off x="685800" y="1267075"/>
            <a:ext cx="4930200" cy="2814900"/>
          </a:xfrm>
          <a:prstGeom prst="rect">
            <a:avLst/>
          </a:prstGeom>
        </p:spPr>
        <p:txBody>
          <a:bodyPr spcFirstLastPara="1" wrap="square" lIns="91425" tIns="91425" rIns="91425" bIns="91425" anchor="t" anchorCtr="0">
            <a:noAutofit/>
          </a:bodyPr>
          <a:lstStyle/>
          <a:p>
            <a:pPr marL="457200" lvl="0" indent="-361950" algn="l" rtl="0">
              <a:spcBef>
                <a:spcPts val="600"/>
              </a:spcBef>
              <a:spcAft>
                <a:spcPts val="0"/>
              </a:spcAft>
              <a:buClr>
                <a:srgbClr val="FFFFFF"/>
              </a:buClr>
              <a:buSzPts val="2100"/>
              <a:buChar char="▪"/>
            </a:pPr>
            <a:r>
              <a:rPr lang="en" sz="2100">
                <a:solidFill>
                  <a:srgbClr val="FFFFFF"/>
                </a:solidFill>
              </a:rPr>
              <a:t>Highlight the issues in social media</a:t>
            </a:r>
            <a:endParaRPr sz="2100">
              <a:solidFill>
                <a:srgbClr val="FFFFFF"/>
              </a:solidFill>
            </a:endParaRPr>
          </a:p>
          <a:p>
            <a:pPr marL="914400" lvl="1" indent="-330200" algn="l" rtl="0">
              <a:spcBef>
                <a:spcPts val="0"/>
              </a:spcBef>
              <a:spcAft>
                <a:spcPts val="0"/>
              </a:spcAft>
              <a:buClr>
                <a:srgbClr val="FFFFFF"/>
              </a:buClr>
              <a:buSzPts val="1600"/>
              <a:buChar char="▫"/>
            </a:pPr>
            <a:r>
              <a:rPr lang="en" sz="1600">
                <a:solidFill>
                  <a:srgbClr val="FFFFFF"/>
                </a:solidFill>
              </a:rPr>
              <a:t>Unethical business models </a:t>
            </a:r>
            <a:endParaRPr sz="1600">
              <a:solidFill>
                <a:srgbClr val="FFFFFF"/>
              </a:solidFill>
            </a:endParaRPr>
          </a:p>
          <a:p>
            <a:pPr marL="914400" lvl="1" indent="-330200" algn="l" rtl="0">
              <a:spcBef>
                <a:spcPts val="0"/>
              </a:spcBef>
              <a:spcAft>
                <a:spcPts val="0"/>
              </a:spcAft>
              <a:buClr>
                <a:srgbClr val="FFFFFF"/>
              </a:buClr>
              <a:buSzPts val="1600"/>
              <a:buChar char="▫"/>
            </a:pPr>
            <a:r>
              <a:rPr lang="en" sz="1600">
                <a:solidFill>
                  <a:srgbClr val="FFFFFF"/>
                </a:solidFill>
              </a:rPr>
              <a:t>Addictive</a:t>
            </a:r>
            <a:endParaRPr sz="1600">
              <a:solidFill>
                <a:srgbClr val="FFFFFF"/>
              </a:solidFill>
            </a:endParaRPr>
          </a:p>
          <a:p>
            <a:pPr marL="457200" lvl="0" indent="-361950" algn="l" rtl="0">
              <a:spcBef>
                <a:spcPts val="0"/>
              </a:spcBef>
              <a:spcAft>
                <a:spcPts val="0"/>
              </a:spcAft>
              <a:buClr>
                <a:srgbClr val="FFFFFF"/>
              </a:buClr>
              <a:buSzPts val="2100"/>
              <a:buChar char="▪"/>
            </a:pPr>
            <a:r>
              <a:rPr lang="en" sz="2100">
                <a:solidFill>
                  <a:srgbClr val="FFFFFF"/>
                </a:solidFill>
              </a:rPr>
              <a:t>Highlight the ways social media and the internet are geared to influence real-world behaviors</a:t>
            </a:r>
            <a:endParaRPr sz="2100">
              <a:solidFill>
                <a:srgbClr val="FFFFFF"/>
              </a:solidFill>
            </a:endParaRPr>
          </a:p>
        </p:txBody>
      </p:sp>
      <p:sp>
        <p:nvSpPr>
          <p:cNvPr id="129" name="Google Shape;129;p2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a:t>
            </a:fld>
            <a:endParaRPr/>
          </a:p>
        </p:txBody>
      </p:sp>
      <p:pic>
        <p:nvPicPr>
          <p:cNvPr id="130" name="Google Shape;130;p20"/>
          <p:cNvPicPr preferRelativeResize="0"/>
          <p:nvPr/>
        </p:nvPicPr>
        <p:blipFill>
          <a:blip r:embed="rId3">
            <a:alphaModFix/>
          </a:blip>
          <a:stretch>
            <a:fillRect/>
          </a:stretch>
        </p:blipFill>
        <p:spPr>
          <a:xfrm>
            <a:off x="5898425" y="535863"/>
            <a:ext cx="2714526" cy="4071774"/>
          </a:xfrm>
          <a:prstGeom prst="rect">
            <a:avLst/>
          </a:prstGeom>
          <a:noFill/>
          <a:ln>
            <a:noFill/>
          </a:ln>
        </p:spPr>
      </p:pic>
      <p:sp>
        <p:nvSpPr>
          <p:cNvPr id="131" name="Google Shape;131;p20"/>
          <p:cNvSpPr txBox="1"/>
          <p:nvPr/>
        </p:nvSpPr>
        <p:spPr>
          <a:xfrm>
            <a:off x="5707688" y="4553900"/>
            <a:ext cx="3096000" cy="108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i="1">
                <a:solidFill>
                  <a:srgbClr val="FFFFFF"/>
                </a:solidFill>
                <a:latin typeface="Source Sans Pro"/>
                <a:ea typeface="Source Sans Pro"/>
                <a:cs typeface="Source Sans Pro"/>
                <a:sym typeface="Source Sans Pro"/>
              </a:rPr>
              <a:t>Jeff Orlowski, Director of The Social Dilemma(2020)</a:t>
            </a:r>
            <a:r>
              <a:rPr lang="en" sz="800">
                <a:solidFill>
                  <a:srgbClr val="FFFFFF"/>
                </a:solidFill>
                <a:latin typeface="Source Sans Pro"/>
                <a:ea typeface="Source Sans Pro"/>
                <a:cs typeface="Source Sans Pro"/>
                <a:sym typeface="Source Sans Pro"/>
              </a:rPr>
              <a:t>[4]</a:t>
            </a:r>
            <a:endParaRPr sz="800">
              <a:solidFill>
                <a:srgbClr val="FFFFFF"/>
              </a:solidFill>
              <a:latin typeface="Source Sans Pro"/>
              <a:ea typeface="Source Sans Pro"/>
              <a:cs typeface="Source Sans Pro"/>
              <a:sym typeface="Source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ctrTitle"/>
          </p:nvPr>
        </p:nvSpPr>
        <p:spPr>
          <a:xfrm>
            <a:off x="665225" y="1513525"/>
            <a:ext cx="58803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Main Takeaways</a:t>
            </a:r>
            <a:endParaRPr/>
          </a:p>
        </p:txBody>
      </p:sp>
      <p:sp>
        <p:nvSpPr>
          <p:cNvPr id="137" name="Google Shape;137;p21"/>
          <p:cNvSpPr txBox="1">
            <a:spLocks noGrp="1"/>
          </p:cNvSpPr>
          <p:nvPr>
            <p:ph type="subTitle" idx="1"/>
          </p:nvPr>
        </p:nvSpPr>
        <p:spPr>
          <a:xfrm>
            <a:off x="854250" y="2941700"/>
            <a:ext cx="4738500" cy="74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t>We watched the movie...now what?</a:t>
            </a:r>
            <a:endParaRPr sz="2000" dirty="0"/>
          </a:p>
        </p:txBody>
      </p:sp>
      <p:sp>
        <p:nvSpPr>
          <p:cNvPr id="138" name="Google Shape;138;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ctrTitle" idx="4294967295"/>
          </p:nvPr>
        </p:nvSpPr>
        <p:spPr>
          <a:xfrm>
            <a:off x="573075" y="1862400"/>
            <a:ext cx="6731700" cy="1002300"/>
          </a:xfrm>
          <a:prstGeom prst="rect">
            <a:avLst/>
          </a:prstGeom>
        </p:spPr>
        <p:txBody>
          <a:bodyPr spcFirstLastPara="1" wrap="square" lIns="91425" tIns="91425" rIns="91425" bIns="91425" anchor="ctr" anchorCtr="0">
            <a:noAutofit/>
          </a:bodyPr>
          <a:lstStyle/>
          <a:p>
            <a:pPr marL="457200" lvl="0" indent="-438150" algn="l" rtl="0">
              <a:spcBef>
                <a:spcPts val="0"/>
              </a:spcBef>
              <a:spcAft>
                <a:spcPts val="0"/>
              </a:spcAft>
              <a:buClr>
                <a:schemeClr val="lt1"/>
              </a:buClr>
              <a:buSzPts val="3300"/>
              <a:buAutoNum type="arabicPeriod"/>
            </a:pPr>
            <a:r>
              <a:rPr lang="en" sz="3300">
                <a:solidFill>
                  <a:schemeClr val="lt1"/>
                </a:solidFill>
              </a:rPr>
              <a:t>The Business Model is Predatory and Infringes on Human Rights.</a:t>
            </a:r>
            <a:endParaRPr sz="3300">
              <a:solidFill>
                <a:schemeClr val="lt1"/>
              </a:solidFill>
            </a:endParaRPr>
          </a:p>
        </p:txBody>
      </p:sp>
      <p:sp>
        <p:nvSpPr>
          <p:cNvPr id="144" name="Google Shape;144;p22"/>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429500" y="176975"/>
            <a:ext cx="8354700" cy="97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Social Media is Made to be Addictive</a:t>
            </a:r>
            <a:endParaRPr/>
          </a:p>
          <a:p>
            <a:pPr marL="0" lvl="0" indent="0" algn="l" rtl="0">
              <a:spcBef>
                <a:spcPts val="0"/>
              </a:spcBef>
              <a:spcAft>
                <a:spcPts val="0"/>
              </a:spcAft>
              <a:buNone/>
            </a:pPr>
            <a:endParaRPr/>
          </a:p>
        </p:txBody>
      </p:sp>
      <p:sp>
        <p:nvSpPr>
          <p:cNvPr id="150" name="Google Shape;150;p23"/>
          <p:cNvSpPr txBox="1">
            <a:spLocks noGrp="1"/>
          </p:cNvSpPr>
          <p:nvPr>
            <p:ph type="body" idx="1"/>
          </p:nvPr>
        </p:nvSpPr>
        <p:spPr>
          <a:xfrm>
            <a:off x="380675" y="1200150"/>
            <a:ext cx="5258100" cy="3725700"/>
          </a:xfrm>
          <a:prstGeom prst="rect">
            <a:avLst/>
          </a:prstGeom>
        </p:spPr>
        <p:txBody>
          <a:bodyPr spcFirstLastPara="1" wrap="square" lIns="91425" tIns="91425" rIns="91425" bIns="91425" anchor="t" anchorCtr="0">
            <a:noAutofit/>
          </a:bodyPr>
          <a:lstStyle/>
          <a:p>
            <a:pPr marL="457200" lvl="0" indent="-336550" algn="l" rtl="0">
              <a:spcBef>
                <a:spcPts val="600"/>
              </a:spcBef>
              <a:spcAft>
                <a:spcPts val="0"/>
              </a:spcAft>
              <a:buClr>
                <a:srgbClr val="000000"/>
              </a:buClr>
              <a:buSzPts val="1700"/>
              <a:buChar char="■"/>
            </a:pPr>
            <a:r>
              <a:rPr lang="en" sz="1700"/>
              <a:t>Stanford Persuasive Technology Lab</a:t>
            </a:r>
            <a:endParaRPr sz="1700"/>
          </a:p>
          <a:p>
            <a:pPr marL="914400" lvl="1" indent="-336550" algn="l" rtl="0">
              <a:spcBef>
                <a:spcPts val="0"/>
              </a:spcBef>
              <a:spcAft>
                <a:spcPts val="0"/>
              </a:spcAft>
              <a:buSzPts val="1700"/>
              <a:buChar char="○"/>
            </a:pPr>
            <a:r>
              <a:rPr lang="en" sz="1100"/>
              <a:t>Engineers trained to use “</a:t>
            </a:r>
            <a:r>
              <a:rPr lang="en" sz="1100" b="1"/>
              <a:t>the psychology of what persuades people</a:t>
            </a:r>
            <a:r>
              <a:rPr lang="en" sz="1100"/>
              <a:t>” in the systems they create</a:t>
            </a:r>
            <a:endParaRPr sz="1100"/>
          </a:p>
          <a:p>
            <a:pPr marL="914400" lvl="1" indent="-336550" algn="l" rtl="0">
              <a:spcBef>
                <a:spcPts val="0"/>
              </a:spcBef>
              <a:spcAft>
                <a:spcPts val="0"/>
              </a:spcAft>
              <a:buSzPts val="1700"/>
              <a:buChar char="○"/>
            </a:pPr>
            <a:r>
              <a:rPr lang="en" sz="1100"/>
              <a:t>“We want to modify someone’s behavior. We want them to take this action...”</a:t>
            </a:r>
            <a:endParaRPr sz="1700"/>
          </a:p>
          <a:p>
            <a:pPr marL="457200" lvl="0" indent="-336550" algn="l" rtl="0">
              <a:spcBef>
                <a:spcPts val="0"/>
              </a:spcBef>
              <a:spcAft>
                <a:spcPts val="0"/>
              </a:spcAft>
              <a:buClr>
                <a:srgbClr val="000000"/>
              </a:buClr>
              <a:buSzPts val="1700"/>
              <a:buChar char="■"/>
            </a:pPr>
            <a:r>
              <a:rPr lang="en" sz="1700"/>
              <a:t>Positive Intermittent Reinforcement</a:t>
            </a:r>
            <a:endParaRPr sz="1100"/>
          </a:p>
          <a:p>
            <a:pPr marL="457200" lvl="0" indent="-336550" algn="l" rtl="0">
              <a:spcBef>
                <a:spcPts val="0"/>
              </a:spcBef>
              <a:spcAft>
                <a:spcPts val="0"/>
              </a:spcAft>
              <a:buClr>
                <a:srgbClr val="000000"/>
              </a:buClr>
              <a:buSzPts val="1700"/>
              <a:buChar char="■"/>
            </a:pPr>
            <a:r>
              <a:rPr lang="en" sz="1700"/>
              <a:t>Harris created a presentation on the addictive aspect of Gmail, and its ethical impact</a:t>
            </a:r>
            <a:endParaRPr sz="1700"/>
          </a:p>
          <a:p>
            <a:pPr marL="914400" lvl="0" indent="-336550" algn="l" rtl="0">
              <a:spcBef>
                <a:spcPts val="0"/>
              </a:spcBef>
              <a:spcAft>
                <a:spcPts val="0"/>
              </a:spcAft>
              <a:buSzPts val="1700"/>
              <a:buChar char="○"/>
            </a:pPr>
            <a:r>
              <a:rPr lang="en" sz="1100"/>
              <a:t>This presentation was rapidly spread throughout Google, even to CEO Larry Page, yet it furnished no results</a:t>
            </a:r>
            <a:br>
              <a:rPr lang="en" sz="1100"/>
            </a:br>
            <a:endParaRPr sz="1700"/>
          </a:p>
          <a:p>
            <a:pPr marL="457200" lvl="0" indent="-336550" algn="l" rtl="0">
              <a:spcBef>
                <a:spcPts val="0"/>
              </a:spcBef>
              <a:spcAft>
                <a:spcPts val="0"/>
              </a:spcAft>
              <a:buClr>
                <a:srgbClr val="000000"/>
              </a:buClr>
              <a:buSzPts val="1700"/>
              <a:buChar char="■"/>
            </a:pPr>
            <a:r>
              <a:rPr lang="en" sz="1700"/>
              <a:t>The business model requires user attention to sell more ad space</a:t>
            </a:r>
            <a:endParaRPr sz="1700"/>
          </a:p>
          <a:p>
            <a:pPr marL="0" lvl="0" indent="0" algn="l" rtl="0">
              <a:spcBef>
                <a:spcPts val="600"/>
              </a:spcBef>
              <a:spcAft>
                <a:spcPts val="0"/>
              </a:spcAft>
              <a:buNone/>
            </a:pPr>
            <a:endParaRPr sz="1700"/>
          </a:p>
        </p:txBody>
      </p:sp>
      <p:sp>
        <p:nvSpPr>
          <p:cNvPr id="151" name="Google Shape;151;p23"/>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a:t>
            </a:fld>
            <a:endParaRPr/>
          </a:p>
        </p:txBody>
      </p:sp>
      <p:sp>
        <p:nvSpPr>
          <p:cNvPr id="152" name="Google Shape;152;p23"/>
          <p:cNvSpPr txBox="1"/>
          <p:nvPr/>
        </p:nvSpPr>
        <p:spPr>
          <a:xfrm>
            <a:off x="5856757" y="3597128"/>
            <a:ext cx="2971800" cy="9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latin typeface="Source Sans Pro"/>
                <a:ea typeface="Source Sans Pro"/>
                <a:cs typeface="Source Sans Pro"/>
                <a:sym typeface="Source Sans Pro"/>
              </a:rPr>
              <a:t>B.J. Fogg, a professor whose course at the Stanford University Persuasive Technology Lab is referenced in the film</a:t>
            </a:r>
            <a:endParaRPr sz="1100" i="1">
              <a:latin typeface="Source Sans Pro"/>
              <a:ea typeface="Source Sans Pro"/>
              <a:cs typeface="Source Sans Pro"/>
              <a:sym typeface="Source Sans Pro"/>
            </a:endParaRPr>
          </a:p>
        </p:txBody>
      </p:sp>
      <p:pic>
        <p:nvPicPr>
          <p:cNvPr id="153" name="Google Shape;153;p23"/>
          <p:cNvPicPr preferRelativeResize="0"/>
          <p:nvPr/>
        </p:nvPicPr>
        <p:blipFill>
          <a:blip r:embed="rId3">
            <a:alphaModFix/>
          </a:blip>
          <a:stretch>
            <a:fillRect/>
          </a:stretch>
        </p:blipFill>
        <p:spPr>
          <a:xfrm>
            <a:off x="5974487" y="1855750"/>
            <a:ext cx="2902013" cy="16323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4"/>
          <p:cNvPicPr preferRelativeResize="0"/>
          <p:nvPr/>
        </p:nvPicPr>
        <p:blipFill>
          <a:blip r:embed="rId3">
            <a:alphaModFix/>
          </a:blip>
          <a:stretch>
            <a:fillRect/>
          </a:stretch>
        </p:blipFill>
        <p:spPr>
          <a:xfrm>
            <a:off x="968350" y="2596000"/>
            <a:ext cx="2967479" cy="1804975"/>
          </a:xfrm>
          <a:prstGeom prst="rect">
            <a:avLst/>
          </a:prstGeom>
          <a:noFill/>
          <a:ln>
            <a:noFill/>
          </a:ln>
        </p:spPr>
      </p:pic>
      <p:sp>
        <p:nvSpPr>
          <p:cNvPr id="159" name="Google Shape;159;p24"/>
          <p:cNvSpPr txBox="1">
            <a:spLocks noGrp="1"/>
          </p:cNvSpPr>
          <p:nvPr>
            <p:ph type="body" idx="1"/>
          </p:nvPr>
        </p:nvSpPr>
        <p:spPr>
          <a:xfrm>
            <a:off x="219050" y="1057025"/>
            <a:ext cx="4466100" cy="146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a:t>
            </a:r>
            <a:r>
              <a:rPr lang="en" sz="2300"/>
              <a:t> </a:t>
            </a:r>
            <a:r>
              <a:rPr lang="en" sz="1200" b="1"/>
              <a:t>We want to psychologically figure out how to manipulate you as fast as possible, and then give you back that dopamine hit.</a:t>
            </a:r>
            <a:br>
              <a:rPr lang="en" sz="700"/>
            </a:br>
            <a:endParaRPr sz="700"/>
          </a:p>
          <a:p>
            <a:pPr marL="0" lvl="0" indent="0" algn="ctr" rtl="0">
              <a:spcBef>
                <a:spcPts val="0"/>
              </a:spcBef>
              <a:spcAft>
                <a:spcPts val="0"/>
              </a:spcAft>
              <a:buNone/>
            </a:pPr>
            <a:r>
              <a:rPr lang="en" sz="1100"/>
              <a:t>We did that brilliantly at Facebook. Instagram has done it, WhatsApp has done it, Snapchat has done it, Twitter has done it…</a:t>
            </a:r>
            <a:r>
              <a:rPr lang="en" sz="900"/>
              <a:t>  </a:t>
            </a:r>
            <a:r>
              <a:rPr lang="en" sz="2200"/>
              <a:t>”</a:t>
            </a:r>
            <a:endParaRPr sz="600"/>
          </a:p>
          <a:p>
            <a:pPr marL="0" lvl="0" indent="0" algn="ctr" rtl="0">
              <a:spcBef>
                <a:spcPts val="0"/>
              </a:spcBef>
              <a:spcAft>
                <a:spcPts val="0"/>
              </a:spcAft>
              <a:buNone/>
            </a:pPr>
            <a:endParaRPr sz="1400"/>
          </a:p>
          <a:p>
            <a:pPr marL="0" lvl="0" indent="0" algn="l" rtl="0">
              <a:spcBef>
                <a:spcPts val="0"/>
              </a:spcBef>
              <a:spcAft>
                <a:spcPts val="0"/>
              </a:spcAft>
              <a:buNone/>
            </a:pPr>
            <a:br>
              <a:rPr lang="en" sz="600"/>
            </a:br>
            <a:endParaRPr sz="600"/>
          </a:p>
          <a:p>
            <a:pPr marL="0" lvl="0" indent="0" algn="ctr" rtl="0">
              <a:spcBef>
                <a:spcPts val="0"/>
              </a:spcBef>
              <a:spcAft>
                <a:spcPts val="0"/>
              </a:spcAft>
              <a:buNone/>
            </a:pPr>
            <a:endParaRPr sz="600"/>
          </a:p>
          <a:p>
            <a:pPr marL="0" lvl="0" indent="0" algn="ctr" rtl="0">
              <a:spcBef>
                <a:spcPts val="0"/>
              </a:spcBef>
              <a:spcAft>
                <a:spcPts val="0"/>
              </a:spcAft>
              <a:buNone/>
            </a:pPr>
            <a:endParaRPr sz="1400"/>
          </a:p>
        </p:txBody>
      </p:sp>
      <p:sp>
        <p:nvSpPr>
          <p:cNvPr id="160" name="Google Shape;160;p24"/>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a:t>
            </a:fld>
            <a:endParaRPr/>
          </a:p>
        </p:txBody>
      </p:sp>
      <p:sp>
        <p:nvSpPr>
          <p:cNvPr id="161" name="Google Shape;161;p24"/>
          <p:cNvSpPr txBox="1">
            <a:spLocks noGrp="1"/>
          </p:cNvSpPr>
          <p:nvPr>
            <p:ph type="title"/>
          </p:nvPr>
        </p:nvSpPr>
        <p:spPr>
          <a:xfrm>
            <a:off x="429500" y="176975"/>
            <a:ext cx="8354700" cy="97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Social Media is Made to be Addictive (2)</a:t>
            </a:r>
            <a:endParaRPr/>
          </a:p>
          <a:p>
            <a:pPr marL="0" lvl="0" indent="0" algn="l" rtl="0">
              <a:spcBef>
                <a:spcPts val="0"/>
              </a:spcBef>
              <a:spcAft>
                <a:spcPts val="0"/>
              </a:spcAft>
              <a:buNone/>
            </a:pPr>
            <a:endParaRPr/>
          </a:p>
        </p:txBody>
      </p:sp>
      <p:sp>
        <p:nvSpPr>
          <p:cNvPr id="162" name="Google Shape;162;p24"/>
          <p:cNvSpPr txBox="1"/>
          <p:nvPr/>
        </p:nvSpPr>
        <p:spPr>
          <a:xfrm>
            <a:off x="1237095" y="4400966"/>
            <a:ext cx="2430000" cy="4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Source Sans Pro"/>
                <a:ea typeface="Source Sans Pro"/>
                <a:cs typeface="Source Sans Pro"/>
                <a:sym typeface="Source Sans Pro"/>
              </a:rPr>
              <a:t>-Chamath Palihapitiya</a:t>
            </a:r>
            <a:endParaRPr>
              <a:solidFill>
                <a:schemeClr val="dk1"/>
              </a:solidFill>
              <a:latin typeface="Source Sans Pro"/>
              <a:ea typeface="Source Sans Pro"/>
              <a:cs typeface="Source Sans Pro"/>
              <a:sym typeface="Source Sans Pro"/>
            </a:endParaRPr>
          </a:p>
          <a:p>
            <a:pPr marL="0" lvl="0" indent="0" algn="ctr" rtl="0">
              <a:spcBef>
                <a:spcPts val="0"/>
              </a:spcBef>
              <a:spcAft>
                <a:spcPts val="0"/>
              </a:spcAft>
              <a:buNone/>
            </a:pPr>
            <a:r>
              <a:rPr lang="en" sz="1000">
                <a:solidFill>
                  <a:schemeClr val="dk1"/>
                </a:solidFill>
                <a:latin typeface="Source Sans Pro"/>
                <a:ea typeface="Source Sans Pro"/>
                <a:cs typeface="Source Sans Pro"/>
                <a:sym typeface="Source Sans Pro"/>
              </a:rPr>
              <a:t>Former VP of Growth at Facebook</a:t>
            </a:r>
            <a:endParaRPr sz="1000">
              <a:solidFill>
                <a:schemeClr val="dk1"/>
              </a:solidFill>
              <a:latin typeface="Source Sans Pro"/>
              <a:ea typeface="Source Sans Pro"/>
              <a:cs typeface="Source Sans Pro"/>
              <a:sym typeface="Source Sans Pro"/>
            </a:endParaRPr>
          </a:p>
          <a:p>
            <a:pPr marL="0" lvl="0" indent="0" algn="ctr" rtl="0">
              <a:spcBef>
                <a:spcPts val="0"/>
              </a:spcBef>
              <a:spcAft>
                <a:spcPts val="0"/>
              </a:spcAft>
              <a:buNone/>
            </a:pPr>
            <a:endParaRPr>
              <a:solidFill>
                <a:schemeClr val="dk1"/>
              </a:solidFill>
              <a:latin typeface="Source Sans Pro"/>
              <a:ea typeface="Source Sans Pro"/>
              <a:cs typeface="Source Sans Pro"/>
              <a:sym typeface="Source Sans Pro"/>
            </a:endParaRPr>
          </a:p>
        </p:txBody>
      </p:sp>
      <p:pic>
        <p:nvPicPr>
          <p:cNvPr id="163" name="Google Shape;163;p24"/>
          <p:cNvPicPr preferRelativeResize="0"/>
          <p:nvPr/>
        </p:nvPicPr>
        <p:blipFill>
          <a:blip r:embed="rId4">
            <a:alphaModFix/>
          </a:blip>
          <a:stretch>
            <a:fillRect/>
          </a:stretch>
        </p:blipFill>
        <p:spPr>
          <a:xfrm>
            <a:off x="5283992" y="2592762"/>
            <a:ext cx="3202020" cy="1811450"/>
          </a:xfrm>
          <a:prstGeom prst="rect">
            <a:avLst/>
          </a:prstGeom>
          <a:noFill/>
          <a:ln>
            <a:noFill/>
          </a:ln>
        </p:spPr>
      </p:pic>
      <p:sp>
        <p:nvSpPr>
          <p:cNvPr id="164" name="Google Shape;164;p24"/>
          <p:cNvSpPr txBox="1">
            <a:spLocks noGrp="1"/>
          </p:cNvSpPr>
          <p:nvPr>
            <p:ph type="body" idx="1"/>
          </p:nvPr>
        </p:nvSpPr>
        <p:spPr>
          <a:xfrm>
            <a:off x="4846350" y="1057025"/>
            <a:ext cx="4077300" cy="163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a:t>
            </a:r>
            <a:r>
              <a:rPr lang="en" sz="1200"/>
              <a:t> it’s exactly the kind of thing that a hacker like myself would come up with,  because </a:t>
            </a:r>
            <a:r>
              <a:rPr lang="en" sz="1200" b="1"/>
              <a:t>you’re exploiting a vulnerability in human psychology.</a:t>
            </a:r>
            <a:r>
              <a:rPr lang="en" sz="1000"/>
              <a:t>  </a:t>
            </a:r>
            <a:endParaRPr sz="1000"/>
          </a:p>
          <a:p>
            <a:pPr marL="0" lvl="0" indent="0" algn="ctr" rtl="0">
              <a:spcBef>
                <a:spcPts val="0"/>
              </a:spcBef>
              <a:spcAft>
                <a:spcPts val="0"/>
              </a:spcAft>
              <a:buNone/>
            </a:pPr>
            <a:r>
              <a:rPr lang="en" sz="1000"/>
              <a:t>I think that we, the inventors, creators … all of these people understood this consciously, and we did it anyway...</a:t>
            </a:r>
            <a:r>
              <a:rPr lang="en" sz="2200"/>
              <a:t>”</a:t>
            </a:r>
            <a:endParaRPr sz="600"/>
          </a:p>
          <a:p>
            <a:pPr marL="0" lvl="0" indent="0" algn="ctr" rtl="0">
              <a:spcBef>
                <a:spcPts val="0"/>
              </a:spcBef>
              <a:spcAft>
                <a:spcPts val="0"/>
              </a:spcAft>
              <a:buNone/>
            </a:pPr>
            <a:endParaRPr sz="1400"/>
          </a:p>
          <a:p>
            <a:pPr marL="0" lvl="0" indent="0" algn="l" rtl="0">
              <a:spcBef>
                <a:spcPts val="0"/>
              </a:spcBef>
              <a:spcAft>
                <a:spcPts val="0"/>
              </a:spcAft>
              <a:buNone/>
            </a:pPr>
            <a:br>
              <a:rPr lang="en" sz="600"/>
            </a:br>
            <a:endParaRPr sz="600"/>
          </a:p>
          <a:p>
            <a:pPr marL="0" lvl="0" indent="0" algn="ctr" rtl="0">
              <a:spcBef>
                <a:spcPts val="0"/>
              </a:spcBef>
              <a:spcAft>
                <a:spcPts val="0"/>
              </a:spcAft>
              <a:buNone/>
            </a:pPr>
            <a:endParaRPr sz="600"/>
          </a:p>
          <a:p>
            <a:pPr marL="0" lvl="0" indent="0" algn="ctr" rtl="0">
              <a:spcBef>
                <a:spcPts val="0"/>
              </a:spcBef>
              <a:spcAft>
                <a:spcPts val="0"/>
              </a:spcAft>
              <a:buNone/>
            </a:pPr>
            <a:endParaRPr sz="1400"/>
          </a:p>
        </p:txBody>
      </p:sp>
      <p:sp>
        <p:nvSpPr>
          <p:cNvPr id="165" name="Google Shape;165;p24"/>
          <p:cNvSpPr txBox="1"/>
          <p:nvPr/>
        </p:nvSpPr>
        <p:spPr>
          <a:xfrm>
            <a:off x="5670020" y="4452341"/>
            <a:ext cx="2430000" cy="4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Source Sans Pro"/>
                <a:ea typeface="Source Sans Pro"/>
                <a:cs typeface="Source Sans Pro"/>
                <a:sym typeface="Source Sans Pro"/>
              </a:rPr>
              <a:t>-Sean Parker</a:t>
            </a:r>
            <a:endParaRPr>
              <a:solidFill>
                <a:schemeClr val="dk1"/>
              </a:solidFill>
              <a:latin typeface="Source Sans Pro"/>
              <a:ea typeface="Source Sans Pro"/>
              <a:cs typeface="Source Sans Pro"/>
              <a:sym typeface="Source Sans Pro"/>
            </a:endParaRPr>
          </a:p>
          <a:p>
            <a:pPr marL="0" lvl="0" indent="0" algn="ctr" rtl="0">
              <a:spcBef>
                <a:spcPts val="0"/>
              </a:spcBef>
              <a:spcAft>
                <a:spcPts val="0"/>
              </a:spcAft>
              <a:buNone/>
            </a:pPr>
            <a:r>
              <a:rPr lang="en" sz="1000">
                <a:solidFill>
                  <a:schemeClr val="dk1"/>
                </a:solidFill>
                <a:latin typeface="Source Sans Pro"/>
                <a:ea typeface="Source Sans Pro"/>
                <a:cs typeface="Source Sans Pro"/>
                <a:sym typeface="Source Sans Pro"/>
              </a:rPr>
              <a:t>First President of Facebook</a:t>
            </a:r>
            <a:endParaRPr sz="1000">
              <a:solidFill>
                <a:schemeClr val="dk1"/>
              </a:solidFill>
              <a:latin typeface="Source Sans Pro"/>
              <a:ea typeface="Source Sans Pro"/>
              <a:cs typeface="Source Sans Pro"/>
              <a:sym typeface="Source Sans Pro"/>
            </a:endParaRPr>
          </a:p>
          <a:p>
            <a:pPr marL="0" lvl="0" indent="0" algn="ctr" rtl="0">
              <a:spcBef>
                <a:spcPts val="0"/>
              </a:spcBef>
              <a:spcAft>
                <a:spcPts val="0"/>
              </a:spcAft>
              <a:buNone/>
            </a:pPr>
            <a:endParaRPr>
              <a:solidFill>
                <a:schemeClr val="dk1"/>
              </a:solidFill>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name="Benedick template">
  <a:themeElements>
    <a:clrScheme name="Custom 347">
      <a:dk1>
        <a:srgbClr val="2F3848"/>
      </a:dk1>
      <a:lt1>
        <a:srgbClr val="FFFFFF"/>
      </a:lt1>
      <a:dk2>
        <a:srgbClr val="6A717C"/>
      </a:dk2>
      <a:lt2>
        <a:srgbClr val="EFEFEF"/>
      </a:lt2>
      <a:accent1>
        <a:srgbClr val="00C5B9"/>
      </a:accent1>
      <a:accent2>
        <a:srgbClr val="6CF3CE"/>
      </a:accent2>
      <a:accent3>
        <a:srgbClr val="F05768"/>
      </a:accent3>
      <a:accent4>
        <a:srgbClr val="FD8E80"/>
      </a:accent4>
      <a:accent5>
        <a:srgbClr val="2F3848"/>
      </a:accent5>
      <a:accent6>
        <a:srgbClr val="6A717C"/>
      </a:accent6>
      <a:hlink>
        <a:srgbClr val="0097A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3523</Words>
  <Application>Microsoft Macintosh PowerPoint</Application>
  <PresentationFormat>On-screen Show (16:9)</PresentationFormat>
  <Paragraphs>206</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Source Sans Pro</vt:lpstr>
      <vt:lpstr>Benedick template</vt:lpstr>
      <vt:lpstr>The Social Dilemma</vt:lpstr>
      <vt:lpstr>Summary</vt:lpstr>
      <vt:lpstr>Summary - Drama</vt:lpstr>
      <vt:lpstr>Summary - Drama</vt:lpstr>
      <vt:lpstr>Director’s Intent   </vt:lpstr>
      <vt:lpstr>Main Takeaways</vt:lpstr>
      <vt:lpstr>The Business Model is Predatory and Infringes on Human Rights.</vt:lpstr>
      <vt:lpstr>Social Media is Made to be Addictive </vt:lpstr>
      <vt:lpstr>Social Media is Made to be Addictive (2) </vt:lpstr>
      <vt:lpstr>PizzaGate &amp; Other Conspiracy/Extremist Groups </vt:lpstr>
      <vt:lpstr>Monetization &amp; Targeted Content</vt:lpstr>
      <vt:lpstr>2. Increase Regulation and Responsibility</vt:lpstr>
      <vt:lpstr>Facebook Congress Hearings</vt:lpstr>
      <vt:lpstr>Current Legislation </vt:lpstr>
      <vt:lpstr>Proposed Legislation from Movie </vt:lpstr>
      <vt:lpstr>3. There should be social implication requirements for technology majors.  </vt:lpstr>
      <vt:lpstr>Questions?</vt:lpstr>
      <vt:lpstr>References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Social Dilemma</dc:title>
  <cp:lastModifiedBy>Keith Pray</cp:lastModifiedBy>
  <cp:revision>1</cp:revision>
  <dcterms:modified xsi:type="dcterms:W3CDTF">2020-12-16T15:35:01Z</dcterms:modified>
</cp:coreProperties>
</file>