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handoutMasterIdLst>
    <p:handoutMasterId r:id="rId17"/>
  </p:handoutMasterIdLst>
  <p:sldIdLst>
    <p:sldId id="277" r:id="rId2"/>
    <p:sldId id="270" r:id="rId3"/>
    <p:sldId id="279" r:id="rId4"/>
    <p:sldId id="268" r:id="rId5"/>
    <p:sldId id="275" r:id="rId6"/>
    <p:sldId id="269" r:id="rId7"/>
    <p:sldId id="273" r:id="rId8"/>
    <p:sldId id="271" r:id="rId9"/>
    <p:sldId id="278" r:id="rId10"/>
    <p:sldId id="272" r:id="rId11"/>
    <p:sldId id="276" r:id="rId12"/>
    <p:sldId id="281" r:id="rId13"/>
    <p:sldId id="267" r:id="rId14"/>
    <p:sldId id="280"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92" autoAdjust="0"/>
    <p:restoredTop sz="81445" autoAdjust="0"/>
  </p:normalViewPr>
  <p:slideViewPr>
    <p:cSldViewPr snapToGrid="0" snapToObjects="1">
      <p:cViewPr varScale="1">
        <p:scale>
          <a:sx n="125" d="100"/>
          <a:sy n="125" d="100"/>
        </p:scale>
        <p:origin x="-576" y="-112"/>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2016-05-04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2016-05-04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709">
                <a:latin typeface="Calibri"/>
                <a:ea typeface="宋体"/>
              </a:rPr>
              <a:t>Introductions</a:t>
            </a:r>
            <a:br>
              <a:rPr lang="en-US" altLang="zh-CN" sz="709">
                <a:latin typeface="Calibri"/>
                <a:ea typeface="宋体"/>
              </a:rPr>
            </a:br>
            <a:r>
              <a:rPr lang="en-US" altLang="zh-CN" sz="709">
                <a:latin typeface="Calibri"/>
                <a:ea typeface="宋体"/>
              </a:rPr>
              <a:t>This version of RoboCop is a modern take on the 1987 classic that we just heard about.</a:t>
            </a:r>
            <a:br>
              <a:rPr lang="en-US" altLang="zh-CN" sz="709">
                <a:latin typeface="Calibri"/>
                <a:ea typeface="宋体"/>
              </a:rPr>
            </a:br>
            <a:r>
              <a:rPr lang="en-US" altLang="zh-CN" sz="709">
                <a:latin typeface="Calibri"/>
                <a:ea typeface="宋体"/>
              </a:rPr>
              <a:t>RoboCop presents a complicated future where technology is advanced, but not ethically developed.</a:t>
            </a:r>
            <a:r>
              <a:rPr lang="zh-CN" altLang="en-US" sz="709">
                <a:latin typeface="Cambria"/>
                <a:ea typeface="宋体"/>
              </a:rPr>
              <a:t>​</a:t>
            </a:r>
          </a:p>
          <a:p>
            <a:r>
              <a:rPr lang="zh-CN" altLang="en-US" sz="709">
                <a:latin typeface="宋体"/>
                <a:ea typeface="宋体"/>
              </a:rPr>
              <a:t/>
            </a:r>
            <a:br>
              <a:rPr lang="zh-CN" altLang="en-US" sz="709">
                <a:latin typeface="宋体"/>
                <a:ea typeface="宋体"/>
              </a:rPr>
            </a:br>
            <a:endParaRPr lang="zh-CN" altLang="en-US" sz="709">
              <a:latin typeface="宋体"/>
              <a:ea typeface="宋体"/>
            </a:endParaRPr>
          </a:p>
        </p:txBody>
      </p:sp>
      <p:sp>
        <p:nvSpPr>
          <p:cNvPr id="4" name="灯片编号占位符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2787873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risk with automated policing is risk of error.</a:t>
            </a:r>
          </a:p>
          <a:p>
            <a:r>
              <a:rPr lang="en-US" dirty="0"/>
              <a:t>One possible error is unreliable records, an issue that arises with current law enforcement computer systems.</a:t>
            </a:r>
          </a:p>
          <a:p>
            <a:pPr marL="171450" indent="-171450">
              <a:buFont typeface="Arial" panose="020B0604020202020204" pitchFamily="34" charset="0"/>
              <a:buChar char="•"/>
            </a:pPr>
            <a:r>
              <a:rPr lang="en-US" dirty="0">
                <a:latin typeface="Calibri"/>
              </a:rPr>
              <a:t>A 1986 study of the FBI's computer systems found that in a sample of open arrest warrants in the FBI database, over 15% of them were invalid (!) , meaning that when checked against the local courts where the warrants originated, the arrest warrants were either already cleared or there was no record of them at all [5]. </a:t>
            </a:r>
          </a:p>
          <a:p>
            <a:pPr marL="171450" indent="-171450">
              <a:buFont typeface="Arial" panose="020B0604020202020204" pitchFamily="34" charset="0"/>
              <a:buChar char="•"/>
            </a:pPr>
            <a:r>
              <a:rPr lang="en-US" dirty="0">
                <a:latin typeface="Calibri"/>
              </a:rPr>
              <a:t>The same study found that in the identification division, only 25.7% of records from the division were "complete, accurate and unambiguous." [5]</a:t>
            </a:r>
          </a:p>
          <a:p>
            <a:pPr marL="171450" indent="-171450">
              <a:buFont typeface="Arial" panose="020B0604020202020204" pitchFamily="34" charset="0"/>
              <a:buChar char="•"/>
            </a:pPr>
            <a:r>
              <a:rPr lang="en-US" dirty="0">
                <a:latin typeface="Calibri"/>
              </a:rPr>
              <a:t>And if there's one thing we all know as computer scientists, it's that computers don't handle ambiguity well.</a:t>
            </a:r>
          </a:p>
          <a:p>
            <a:pPr marL="171450" indent="-171450">
              <a:buFont typeface="Arial" panose="020B0604020202020204" pitchFamily="34" charset="0"/>
              <a:buChar char="•"/>
            </a:pPr>
            <a:r>
              <a:rPr lang="en-US" dirty="0">
                <a:latin typeface="Calibri"/>
              </a:rPr>
              <a:t>Without human oversight, automated police systems could operate with this erroneous data and potentially cause harm through wrongful arrests or even use of authorized force. The textbook included many examples of how errors in the National Criminal Information Center database affected innocent people.</a:t>
            </a:r>
          </a:p>
          <a:p>
            <a:pPr marL="171450" indent="-171450">
              <a:buFont typeface="Arial" panose="020B0604020202020204" pitchFamily="34" charset="0"/>
              <a:buChar char="•"/>
            </a:pPr>
            <a:r>
              <a:rPr lang="en-US" dirty="0">
                <a:latin typeface="Calibri"/>
              </a:rPr>
              <a:t>One solution might be ensuring the correctness of these databases, but doing so is extremely difficult. Auditing the databases is expensive and time-consuming, and even auditing couldn't detect all the errors in the system.</a:t>
            </a:r>
          </a:p>
          <a:p>
            <a:r>
              <a:rPr lang="en-US" dirty="0">
                <a:latin typeface="Calibri"/>
              </a:rPr>
              <a:t>In addition to unintentional errors, automated police systems could be compromised for malicious purposes.</a:t>
            </a:r>
          </a:p>
          <a:p>
            <a:r>
              <a:rPr lang="en-US" dirty="0">
                <a:latin typeface="Calibri"/>
              </a:rPr>
              <a:t/>
            </a:r>
            <a:br>
              <a:rPr lang="en-US" dirty="0">
                <a:latin typeface="Calibri"/>
              </a:rPr>
            </a:br>
            <a:endParaRPr lang="en-US" dirty="0">
              <a:latin typeface="Calibri"/>
            </a:endParaRPr>
          </a:p>
          <a:p>
            <a:pPr marL="171450" indent="-171450">
              <a:buFont typeface="Arial" panose="020B0604020202020204" pitchFamily="34" charset="0"/>
              <a:buChar char="•"/>
            </a:pPr>
            <a:r>
              <a:rPr lang="en-US" dirty="0">
                <a:latin typeface="Calibri"/>
              </a:rPr>
              <a:t>Government databases have been breached before. Just last year, 22.1 million records were stolen from the federal government's Office of Personnel Management, including a lot of sensitive information [7]. </a:t>
            </a:r>
          </a:p>
          <a:p>
            <a:pPr marL="171450" indent="-171450">
              <a:buFont typeface="Arial" panose="020B0604020202020204" pitchFamily="34" charset="0"/>
              <a:buChar char="•"/>
            </a:pPr>
            <a:r>
              <a:rPr lang="en-US" dirty="0">
                <a:latin typeface="Calibri"/>
              </a:rPr>
              <a:t>If an automated policing system was breached, hackers could use the system for identity theft or to slow down police by framing someone with a similar name, for example.</a:t>
            </a:r>
          </a:p>
          <a:p>
            <a:pPr marL="171450" indent="-171450">
              <a:buFont typeface="Arial" panose="020B0604020202020204" pitchFamily="34" charset="0"/>
              <a:buChar char="•"/>
            </a:pPr>
            <a:r>
              <a:rPr lang="en-US" dirty="0">
                <a:latin typeface="Calibri"/>
              </a:rPr>
              <a:t>Hackers could also potentially hijack enforcement units and use them for malicious purposes. These units would need to be able to apprehend criminals to be useful, and that functionality could be dangerous in the wrong hands.</a:t>
            </a:r>
          </a:p>
          <a:p>
            <a:r>
              <a:rPr lang="en-US" dirty="0">
                <a:latin typeface="Calibri"/>
              </a:rPr>
              <a:t>Lastly, automated police systems could be subject to corruption. Government workers with access to the databases could alter or delete information for nefarious purposes.</a:t>
            </a:r>
          </a:p>
          <a:p>
            <a:r>
              <a:rPr lang="en-US" dirty="0">
                <a:latin typeface="Calibri"/>
              </a:rPr>
              <a:t/>
            </a:r>
            <a:br>
              <a:rPr lang="en-US" dirty="0">
                <a:latin typeface="Calibri"/>
              </a:rPr>
            </a:br>
            <a:endParaRPr lang="en-US" dirty="0">
              <a:latin typeface="Calibri"/>
            </a:endParaRP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345730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FFFFFF"/>
                </a:solidFill>
                <a:latin typeface="Cambria"/>
              </a:rPr>
              <a:t>Brain-computer interfaces will have widespread, profound benefits for those with disabilities.</a:t>
            </a:r>
          </a:p>
          <a:p>
            <a:pPr marL="171450" indent="-171450">
              <a:buFont typeface="Arial" panose="020B0604020202020204" pitchFamily="34" charset="0"/>
              <a:buChar char="•"/>
            </a:pPr>
            <a:r>
              <a:rPr lang="en-US" dirty="0">
                <a:solidFill>
                  <a:srgbClr val="FFFFFF"/>
                </a:solidFill>
                <a:latin typeface="Cambria"/>
              </a:rPr>
              <a:t>However, there are dangerous risks with the technology.</a:t>
            </a:r>
            <a:br>
              <a:rPr lang="en-US" dirty="0">
                <a:solidFill>
                  <a:srgbClr val="FFFFFF"/>
                </a:solidFill>
                <a:latin typeface="Cambria"/>
              </a:rPr>
            </a:br>
            <a:endParaRPr lang="en-US" dirty="0">
              <a:solidFill>
                <a:srgbClr val="FFFFFF"/>
              </a:solidFill>
              <a:latin typeface="Cambria"/>
            </a:endParaRPr>
          </a:p>
          <a:p>
            <a:pPr marL="171450" indent="-171450">
              <a:buFont typeface="Arial" panose="020B0604020202020204" pitchFamily="34" charset="0"/>
              <a:buChar char="•"/>
            </a:pPr>
            <a:r>
              <a:rPr lang="en-US" dirty="0">
                <a:solidFill>
                  <a:srgbClr val="FFFFFF"/>
                </a:solidFill>
                <a:latin typeface="Cambria"/>
              </a:rPr>
              <a:t>Thoughtful legislation and safeguards are necessary for successful implementation.​</a:t>
            </a:r>
          </a:p>
          <a:p>
            <a:pPr marL="171450" indent="-171450">
              <a:buFont typeface="Arial" panose="020B0604020202020204" pitchFamily="34" charset="0"/>
              <a:buChar char="•"/>
            </a:pPr>
            <a:r>
              <a:rPr lang="en-US" dirty="0">
                <a:solidFill>
                  <a:srgbClr val="FFFFFF"/>
                </a:solidFill>
                <a:latin typeface="Cambria"/>
              </a:rPr>
              <a:t>Automated policing solves many current problems with policing</a:t>
            </a:r>
          </a:p>
          <a:p>
            <a:pPr marL="171450" indent="-171450">
              <a:buFont typeface="Arial" panose="020B0604020202020204" pitchFamily="34" charset="0"/>
              <a:buChar char="•"/>
            </a:pPr>
            <a:r>
              <a:rPr lang="en-US" dirty="0">
                <a:solidFill>
                  <a:srgbClr val="FFFFFF"/>
                </a:solidFill>
                <a:latin typeface="Cambria"/>
              </a:rPr>
              <a:t>However, computer systems should complement, not replace humans, since there are too many potential errors.</a:t>
            </a:r>
          </a:p>
          <a:p>
            <a:pPr marL="171450" indent="-171450">
              <a:buFont typeface="Arial" panose="020B0604020202020204" pitchFamily="34" charset="0"/>
              <a:buChar char="•"/>
            </a:pPr>
            <a:r>
              <a:rPr lang="en-US" dirty="0">
                <a:solidFill>
                  <a:srgbClr val="FFFFFF"/>
                </a:solidFill>
                <a:latin typeface="Cambria"/>
              </a:rPr>
              <a:t>We also need limits for privacy and use of force to ensure the physical and emotional safety of citizens.</a:t>
            </a:r>
            <a:br>
              <a:rPr lang="en-US" dirty="0">
                <a:solidFill>
                  <a:srgbClr val="FFFFFF"/>
                </a:solidFill>
                <a:latin typeface="Cambria"/>
              </a:rPr>
            </a:br>
            <a:endParaRPr lang="en-US" dirty="0">
              <a:solidFill>
                <a:srgbClr val="FFFFFF"/>
              </a:solidFill>
              <a:latin typeface="Cambria"/>
            </a:endParaRPr>
          </a:p>
          <a:p>
            <a:pPr marL="171450" indent="-171450">
              <a:buFont typeface="Arial" panose="020B0604020202020204" pitchFamily="34" charset="0"/>
              <a:buChar char="•"/>
            </a:pPr>
            <a:r>
              <a:rPr lang="en-US" dirty="0">
                <a:solidFill>
                  <a:srgbClr val="FFFFFF"/>
                </a:solidFill>
                <a:latin typeface="Cambria"/>
              </a:rPr>
              <a:t>Lastly, this technology could conceivably be real in the future, so it is important for us as computing professionals to avoid these ethical pitfalls.</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546170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92565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90813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700355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the movie, Alex Murphy perform use CCTV footage to perform investigation (screenshot).</a:t>
            </a:r>
          </a:p>
          <a:p>
            <a:pPr marL="171450" indent="-171450">
              <a:buFont typeface="Arial" panose="020B0604020202020204" pitchFamily="34" charset="0"/>
              <a:buChar char="•"/>
            </a:pPr>
            <a:r>
              <a:rPr lang="en-US" dirty="0"/>
              <a:t>NYPD has similar system called Domain Awareness System [12]</a:t>
            </a:r>
          </a:p>
          <a:p>
            <a:pPr marL="171450" indent="-171450">
              <a:buFont typeface="Arial" panose="020B0604020202020204" pitchFamily="34" charset="0"/>
              <a:buChar char="•"/>
            </a:pPr>
            <a:r>
              <a:rPr lang="en-US" dirty="0"/>
              <a:t>investigator have immediate access to info through live feed [13] </a:t>
            </a:r>
          </a:p>
          <a:p>
            <a:pPr marL="171450" indent="-171450">
              <a:buFont typeface="Arial" panose="020B0604020202020204" pitchFamily="34" charset="0"/>
              <a:buChar char="•"/>
            </a:pPr>
            <a:r>
              <a:rPr lang="en-US" dirty="0"/>
              <a:t>instantly see suspect arrest records [13]</a:t>
            </a:r>
          </a:p>
          <a:p>
            <a:pPr marL="171450" indent="-171450">
              <a:buFont typeface="Arial" panose="020B0604020202020204" pitchFamily="34" charset="0"/>
              <a:buChar char="•"/>
            </a:pPr>
            <a:r>
              <a:rPr lang="en-US" dirty="0"/>
              <a:t>access to 911 calls associated with suspect [13]</a:t>
            </a:r>
          </a:p>
          <a:p>
            <a:pPr marL="171450" indent="-171450">
              <a:buFont typeface="Arial" panose="020B0604020202020204" pitchFamily="34" charset="0"/>
              <a:buChar char="•"/>
            </a:pPr>
            <a:r>
              <a:rPr lang="en-US" dirty="0"/>
              <a:t>related crime occurring in the area [13]</a:t>
            </a:r>
          </a:p>
          <a:p>
            <a:pPr marL="171450" indent="-171450">
              <a:buFont typeface="Arial" panose="020B0604020202020204" pitchFamily="34" charset="0"/>
              <a:buChar char="•"/>
            </a:pPr>
            <a:r>
              <a:rPr lang="en-US" dirty="0"/>
              <a:t/>
            </a:r>
            <a:br>
              <a:rPr lang="en-US" dirty="0"/>
            </a:br>
            <a:endParaRPr lang="en-US" dirty="0"/>
          </a:p>
          <a:p>
            <a:pPr marL="171450" indent="-171450">
              <a:buFont typeface="Arial" panose="020B0604020202020204" pitchFamily="34" charset="0"/>
              <a:buChar char="•"/>
            </a:pPr>
            <a:r>
              <a:rPr lang="en-US" dirty="0"/>
              <a:t>In the movie, Alex used facial expression recognition to aim investigation (screenshot).</a:t>
            </a:r>
          </a:p>
          <a:p>
            <a:pPr marL="171450" indent="-171450">
              <a:buFont typeface="Arial" panose="020B0604020202020204" pitchFamily="34" charset="0"/>
              <a:buChar char="•"/>
            </a:pPr>
            <a:r>
              <a:rPr lang="en-US" dirty="0"/>
              <a:t>DAS doesn't use facial recognition technology according to Public Security Privacy Guidelines. [14]</a:t>
            </a:r>
          </a:p>
          <a:p>
            <a:pPr marL="171450" indent="-171450">
              <a:buFont typeface="Arial" panose="020B0604020202020204" pitchFamily="34" charset="0"/>
              <a:buChar char="•"/>
            </a:pPr>
            <a:r>
              <a:rPr lang="en-US" dirty="0"/>
              <a:t>In Project Hostile Intent, the facial recognition and facial expression recognition technology are used to detect individual's intent to do harm or deceive. [15]</a:t>
            </a:r>
          </a:p>
          <a:p>
            <a:pPr marL="171450" indent="-171450">
              <a:buFont typeface="Arial" panose="020B0604020202020204" pitchFamily="34" charset="0"/>
              <a:buChar char="•"/>
            </a:pPr>
            <a:r>
              <a:rPr lang="en-US" dirty="0"/>
              <a:t>Used as part of surveillance system in airport security check.[15]</a:t>
            </a:r>
          </a:p>
          <a:p>
            <a:r>
              <a:rPr lang="en-US" dirty="0">
                <a:latin typeface="Calibri"/>
              </a:rPr>
              <a:t/>
            </a:r>
            <a:br>
              <a:rPr lang="en-US" dirty="0">
                <a:latin typeface="Calibri"/>
              </a:rPr>
            </a:br>
            <a:endParaRPr lang="en-US" dirty="0">
              <a:latin typeface="Calibri"/>
            </a:endParaRPr>
          </a:p>
          <a:p>
            <a:pPr marL="171450" indent="-171450">
              <a:buFont typeface="Arial" panose="020B0604020202020204" pitchFamily="34" charset="0"/>
              <a:buChar char="•"/>
            </a:pPr>
            <a:r>
              <a:rPr lang="en-US" dirty="0"/>
              <a:t>one of the successful example of neuroprosthecis is cochlear implant.[16]</a:t>
            </a:r>
          </a:p>
          <a:p>
            <a:pPr marL="171450" indent="-171450">
              <a:buFont typeface="Arial" panose="020B0604020202020204" pitchFamily="34" charset="0"/>
              <a:buChar char="•"/>
            </a:pPr>
            <a:r>
              <a:rPr lang="en-US" dirty="0"/>
              <a:t>Stimulate proper neurons to create sound or images.</a:t>
            </a:r>
          </a:p>
          <a:p>
            <a:pPr marL="171450" indent="-171450">
              <a:buFont typeface="Arial" panose="020B0604020202020204" pitchFamily="34" charset="0"/>
              <a:buChar char="•"/>
            </a:pPr>
            <a:r>
              <a:rPr lang="en-US" dirty="0"/>
              <a:t>Alex mostly used motor prosthetics.</a:t>
            </a: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
            </a:r>
            <a:br>
              <a:rPr lang="en-US" dirty="0">
                <a:latin typeface="Calibri"/>
              </a:rPr>
            </a:br>
            <a:endParaRPr lang="en-US" dirty="0">
              <a:latin typeface="Calibri"/>
            </a:endParaRPr>
          </a:p>
          <a:p>
            <a:pPr marL="171450" indent="-171450">
              <a:buFont typeface="Arial" panose="020B0604020202020204" pitchFamily="34" charset="0"/>
              <a:buChar char="•"/>
            </a:pPr>
            <a:r>
              <a:rPr lang="en-US" dirty="0"/>
              <a:t>An early example of military robot is teletank in World War II. [17]</a:t>
            </a:r>
          </a:p>
          <a:p>
            <a:pPr marL="171450" indent="-171450">
              <a:buFont typeface="Arial" panose="020B0604020202020204" pitchFamily="34" charset="0"/>
              <a:buChar char="•"/>
            </a:pPr>
            <a:r>
              <a:rPr lang="en-US" dirty="0"/>
              <a:t>controlled by radio</a:t>
            </a:r>
          </a:p>
          <a:p>
            <a:pPr marL="171450" indent="-171450">
              <a:buFont typeface="Arial" panose="020B0604020202020204" pitchFamily="34" charset="0"/>
              <a:buChar char="•"/>
            </a:pPr>
            <a:r>
              <a:rPr lang="en-US" dirty="0"/>
              <a:t>equipped with machine gun and flamethrower and time bomb</a:t>
            </a:r>
          </a:p>
          <a:p>
            <a:pPr marL="171450" indent="-171450">
              <a:buFont typeface="Arial" panose="020B0604020202020204" pitchFamily="34" charset="0"/>
              <a:buChar char="•"/>
            </a:pPr>
            <a:r>
              <a:rPr lang="en-US" dirty="0"/>
              <a:t>Daksh for handling and destroying hazardous object. [18]</a:t>
            </a:r>
          </a:p>
          <a:p>
            <a:pPr marL="171450" indent="-171450">
              <a:buFont typeface="Arial" panose="020B0604020202020204" pitchFamily="34" charset="0"/>
              <a:buChar char="•"/>
            </a:pPr>
            <a:r>
              <a:rPr lang="en-US" dirty="0"/>
              <a:t>Predator drone is one of the combat military robot[19]</a:t>
            </a:r>
          </a:p>
          <a:p>
            <a:pPr marL="171450" indent="-171450">
              <a:buFont typeface="Arial" panose="020B0604020202020204" pitchFamily="34" charset="0"/>
              <a:buChar char="•"/>
            </a:pPr>
            <a:r>
              <a:rPr lang="en-US" dirty="0"/>
              <a:t>Previous example are all controlled by operator</a:t>
            </a:r>
          </a:p>
          <a:p>
            <a:pPr marL="171450" indent="-171450">
              <a:buFont typeface="Arial" panose="020B0604020202020204" pitchFamily="34" charset="0"/>
              <a:buChar char="•"/>
            </a:pPr>
            <a:r>
              <a:rPr lang="en-US" dirty="0"/>
              <a:t>Knightscope's K5 is automated[20]</a:t>
            </a:r>
            <a:endParaRPr lang="en-US" dirty="0">
              <a:latin typeface="Calibri"/>
            </a:endParaRPr>
          </a:p>
          <a:p>
            <a:pPr marL="171450" indent="-171450">
              <a:buFont typeface="Arial" panose="020B0604020202020204" pitchFamily="34" charset="0"/>
              <a:buChar char="•"/>
            </a:pPr>
            <a:r>
              <a:rPr lang="en-US" dirty="0"/>
              <a:t>Uses varies sensor, such as camera, microphone, air quality sensor, thermal imaging sensor to detect crime.</a:t>
            </a:r>
            <a:endParaRPr lang="en-US" dirty="0">
              <a:latin typeface="Calibri"/>
            </a:endParaRPr>
          </a:p>
          <a:p>
            <a:pPr marL="171450" indent="-171450">
              <a:buFont typeface="Arial" panose="020B0604020202020204" pitchFamily="34" charset="0"/>
              <a:buChar char="•"/>
            </a:pPr>
            <a:r>
              <a:rPr lang="en-US" dirty="0"/>
              <a:t>Once crime detected, it will report to the authority. Only used for monitoring crime, not for combat.</a:t>
            </a:r>
          </a:p>
          <a:p>
            <a:pPr marL="171450" indent="-171450">
              <a:buFont typeface="Arial" panose="020B0604020202020204" pitchFamily="34" charset="0"/>
              <a:buChar char="•"/>
            </a:pPr>
            <a:r>
              <a:rPr lang="en-US" dirty="0"/>
              <a:t/>
            </a:r>
            <a:br>
              <a:rPr lang="en-US" dirty="0"/>
            </a:br>
            <a:endParaRPr lang="en-US" dirty="0"/>
          </a:p>
          <a:p>
            <a:r>
              <a:rPr lang="en-US" dirty="0">
                <a:latin typeface="Calibri"/>
              </a:rPr>
              <a:t/>
            </a:r>
            <a:br>
              <a:rPr lang="en-US" dirty="0">
                <a:latin typeface="Calibri"/>
              </a:rPr>
            </a:br>
            <a:endParaRPr lang="en-US" dirty="0">
              <a:latin typeface="Calibri"/>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3166878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 computer interface already helped people in ALS, people who are blind, deaf and even people who have Parkinson. </a:t>
            </a:r>
          </a:p>
          <a:p>
            <a:r>
              <a:rPr lang="en-US" dirty="0">
                <a:solidFill>
                  <a:srgbClr val="960000"/>
                </a:solidFill>
              </a:rPr>
              <a:t>mention the number of population who could be benefit from this technology.</a:t>
            </a:r>
          </a:p>
          <a:p>
            <a:r>
              <a:rPr lang="en-US" dirty="0"/>
              <a:t>In the future it can have far fewer complications than now when using new bio-friendly material</a:t>
            </a:r>
          </a:p>
          <a:p>
            <a:r>
              <a:rPr lang="en-US" dirty="0"/>
              <a:t>It can improve quality of life significantly: </a:t>
            </a:r>
          </a:p>
          <a:p>
            <a:r>
              <a:rPr lang="en-US" dirty="0"/>
              <a:t>    especially 1 million deaf and 28 million people with hearing problems, also 8 million people with visual disabilities in United States</a:t>
            </a:r>
          </a:p>
          <a:p>
            <a:r>
              <a:rPr lang="en-US" dirty="0"/>
              <a:t>It can improve human's sensing ability and thinking ability</a:t>
            </a:r>
          </a:p>
          <a:p>
            <a:r>
              <a:rPr lang="en-US" dirty="0"/>
              <a:t>More information can be exchanged when the device is improved </a:t>
            </a: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332262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
            </a:r>
            <a:br>
              <a:rPr lang="en-US" dirty="0">
                <a:latin typeface="Calibri"/>
              </a:rPr>
            </a:br>
            <a:endParaRPr lang="en-US" dirty="0">
              <a:latin typeface="Calibri"/>
            </a:endParaRPr>
          </a:p>
          <a:p>
            <a:pPr marL="171450" indent="-171450">
              <a:buFont typeface="Arial" panose="020B0604020202020204" pitchFamily="34" charset="0"/>
              <a:buChar char="•"/>
            </a:pPr>
            <a:r>
              <a:rPr lang="en-US" dirty="0"/>
              <a:t>Brain computer Interface now is only a one-way communication, different from the movie, which means that the device can only accept the signal and decode it. Neuroprothetics restore the current neuro abilities while neuroenhancement enhance the neuro abilities.</a:t>
            </a:r>
          </a:p>
          <a:p>
            <a:pPr marL="171450" indent="-171450">
              <a:buFont typeface="Arial" panose="020B0604020202020204" pitchFamily="34" charset="0"/>
              <a:buChar char="•"/>
            </a:pPr>
            <a:r>
              <a:rPr lang="en-US" dirty="0"/>
              <a:t>BCI side effects: infection, tissues around the sensor will be affected, also the neuro around the sensor will be affected</a:t>
            </a:r>
          </a:p>
          <a:p>
            <a:pPr marL="171450" indent="-171450">
              <a:buFont typeface="Arial" panose="020B0604020202020204" pitchFamily="34" charset="0"/>
              <a:buChar char="•"/>
            </a:pPr>
            <a:r>
              <a:rPr lang="en-US" dirty="0"/>
              <a:t>Ethically speaking: invasive BCI systems need procedure from doctor as well as consent from patient, it is invasive, it could lead to so much side effects makes it almost not worth it</a:t>
            </a:r>
          </a:p>
          <a:p>
            <a:pPr marL="171450" indent="-171450">
              <a:buFont typeface="Arial" panose="020B0604020202020204" pitchFamily="34" charset="0"/>
              <a:buChar char="•"/>
            </a:pPr>
            <a:r>
              <a:rPr lang="en-US" dirty="0"/>
              <a:t>Is neuro-ehancement really want people desire? is it going to make human less human?</a:t>
            </a:r>
          </a:p>
          <a:p>
            <a:pPr marL="171450" indent="-171450">
              <a:buFont typeface="Arial" panose="020B0604020202020204" pitchFamily="34" charset="0"/>
              <a:buChar char="•"/>
            </a:pPr>
            <a:r>
              <a:rPr lang="en-US" dirty="0">
                <a:latin typeface="Calibri"/>
              </a:rPr>
              <a:t>But Overall, the BCI system has a bright future and the side effects and implications will drop significant after the technology advanced. Now the BCI already evolved from can only be temporary clinical trail to 2.7 years in use in a single trail.</a:t>
            </a:r>
          </a:p>
          <a:p>
            <a:r>
              <a:rPr lang="en-US" dirty="0"/>
              <a:t/>
            </a:r>
            <a:br>
              <a:rPr lang="en-US" dirty="0"/>
            </a:br>
            <a:endParaRPr lang="en-US" dirty="0">
              <a:solidFill>
                <a:srgbClr val="303030"/>
              </a:solidFill>
              <a:latin typeface="arial"/>
            </a:endParaRPr>
          </a:p>
          <a:p>
            <a:r>
              <a:rPr lang="en-US" dirty="0">
                <a:latin typeface="Calibri"/>
              </a:rPr>
              <a:t/>
            </a:r>
            <a:br>
              <a:rPr lang="en-US" dirty="0">
                <a:latin typeface="Calibri"/>
              </a:rPr>
            </a:br>
            <a:endParaRPr lang="en-US" dirty="0">
              <a:latin typeface="Calibri"/>
            </a:endParaRP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800734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Calibri"/>
              </a:rPr>
              <a:t>Currently, police technology is lagging behind modern technology. </a:t>
            </a:r>
          </a:p>
          <a:p>
            <a:pPr marL="171450" indent="-171450">
              <a:buFont typeface="Arial" panose="020B0604020202020204" pitchFamily="34" charset="0"/>
              <a:buChar char="•"/>
            </a:pPr>
            <a:r>
              <a:rPr lang="en-US" dirty="0">
                <a:latin typeface="Calibri"/>
              </a:rPr>
              <a:t>"officers still struggle to retrieve the information they need" [1].</a:t>
            </a:r>
          </a:p>
          <a:p>
            <a:pPr marL="171450" indent="-171450">
              <a:buFont typeface="Arial" panose="020B0604020202020204" pitchFamily="34" charset="0"/>
              <a:buChar char="•"/>
            </a:pPr>
            <a:r>
              <a:rPr lang="en-US" dirty="0"/>
              <a:t>The Knightscope K5 is a robot currently used to help policing in Silicon Valley.</a:t>
            </a:r>
          </a:p>
          <a:p>
            <a:pPr marL="171450" indent="-171450">
              <a:buFont typeface="Arial" panose="020B0604020202020204" pitchFamily="34" charset="0"/>
              <a:buChar char="•"/>
            </a:pPr>
            <a:r>
              <a:rPr lang="en-US" dirty="0"/>
              <a:t>It is not meant to replace mall cops or security guards (yet), but can assist them by capturing behavior on video, read license plates, perform facial recognition, and use thermal imaging.</a:t>
            </a:r>
          </a:p>
          <a:p>
            <a:pPr marL="171450" indent="-171450">
              <a:buFont typeface="Arial" panose="020B0604020202020204" pitchFamily="34" charset="0"/>
              <a:buChar char="•"/>
            </a:pPr>
            <a:r>
              <a:rPr lang="en-US" dirty="0"/>
              <a:t>It is also being used to predict when a crime may occur in areas it is patrolling.</a:t>
            </a:r>
          </a:p>
          <a:p>
            <a:pPr marL="171450" indent="-171450">
              <a:buFont typeface="Arial" panose="020B0604020202020204" pitchFamily="34" charset="0"/>
              <a:buChar char="•"/>
            </a:pPr>
            <a:r>
              <a:rPr lang="en-US" dirty="0"/>
              <a:t>According the DARPA Robotics Challenge website, this challenge is meant to “generate groundbreaking research and development in hardware and software that will enable future robots, in tandem with human counterparts, to perform the most hazardous activities in disaster zones, thus reducing casualties and saving lives” [4].</a:t>
            </a:r>
          </a:p>
          <a:p>
            <a:pPr marL="171450" indent="-171450">
              <a:buFont typeface="Arial" panose="020B0604020202020204" pitchFamily="34" charset="0"/>
              <a:buChar char="•"/>
            </a:pPr>
            <a:r>
              <a:rPr lang="en-US" dirty="0"/>
              <a:t>These robots could take the place of human officers in violent situations, like what was seen in the beginning of the movie.</a:t>
            </a:r>
          </a:p>
          <a:p>
            <a:pPr marL="171450" indent="-171450">
              <a:buFont typeface="Arial" panose="020B0604020202020204" pitchFamily="34" charset="0"/>
              <a:buChar char="•"/>
            </a:pPr>
            <a:r>
              <a:rPr lang="en-US" dirty="0"/>
              <a:t>Furthermore, depending on the situation and the design of the robot, the robot could even use non-lethal force (such as stunning technology) to incapacitate violent criminals.</a:t>
            </a: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31642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088027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a:t>© 2016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2016 Keith A. Pray</a:t>
            </a:r>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 2016 Keith A. Pray</a:t>
            </a:r>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 2016 Keith A. Pray</a:t>
            </a:r>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a:t>© 2016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err="1"/>
              <a:t>Robocop</a:t>
            </a:r>
            <a:r>
              <a:rPr lang="en-US" altLang="zh-CN" sz="4000" dirty="0"/>
              <a:t> (2014)</a:t>
            </a:r>
            <a:endParaRPr lang="zh-CN" altLang="zh-CN" sz="4000" dirty="0"/>
          </a:p>
        </p:txBody>
      </p:sp>
      <p:sp>
        <p:nvSpPr>
          <p:cNvPr id="4" name="文本占位符 3"/>
          <p:cNvSpPr>
            <a:spLocks noGrp="1"/>
          </p:cNvSpPr>
          <p:nvPr>
            <p:ph type="body" sz="half" idx="2"/>
          </p:nvPr>
        </p:nvSpPr>
        <p:spPr/>
        <p:txBody>
          <a:bodyPr vert="horz" lIns="91436" tIns="45718" rIns="91436" bIns="45718" rtlCol="0" anchor="t">
            <a:normAutofit/>
          </a:bodyPr>
          <a:lstStyle/>
          <a:p>
            <a:r>
              <a:rPr lang="en-US" altLang="zh-CN" dirty="0"/>
              <a:t>Hongbo Fang, Qiaoyu Liao, Clark Jacobsohn, Gregory Port</a:t>
            </a:r>
            <a:endParaRPr lang="zh-CN" altLang="en-US" dirty="0"/>
          </a:p>
        </p:txBody>
      </p:sp>
      <p:pic>
        <p:nvPicPr>
          <p:cNvPr id="8" name="Content Placeholder 9" descr="robocop.jpg"/>
          <p:cNvPicPr>
            <a:picLocks noChangeAspect="1"/>
          </p:cNvPicPr>
          <p:nvPr/>
        </p:nvPicPr>
        <p:blipFill>
          <a:blip r:embed="rId3"/>
          <a:stretch>
            <a:fillRect/>
          </a:stretch>
        </p:blipFill>
        <p:spPr>
          <a:xfrm>
            <a:off x="650875" y="168680"/>
            <a:ext cx="3203575" cy="4800155"/>
          </a:xfrm>
          <a:prstGeom prst="rect">
            <a:avLst/>
          </a:prstGeom>
        </p:spPr>
      </p:pic>
    </p:spTree>
    <p:extLst>
      <p:ext uri="{BB962C8B-B14F-4D97-AF65-F5344CB8AC3E}">
        <p14:creationId xmlns:p14="http://schemas.microsoft.com/office/powerpoint/2010/main" val="3013456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 of Automated Policing</a:t>
            </a:r>
          </a:p>
        </p:txBody>
      </p:sp>
      <p:sp>
        <p:nvSpPr>
          <p:cNvPr id="3" name="Content Placeholder 2"/>
          <p:cNvSpPr>
            <a:spLocks noGrp="1"/>
          </p:cNvSpPr>
          <p:nvPr>
            <p:ph idx="1"/>
          </p:nvPr>
        </p:nvSpPr>
        <p:spPr/>
        <p:txBody>
          <a:bodyPr vert="horz" lIns="91436" tIns="45718" rIns="91436" bIns="45718" rtlCol="0" anchor="t">
            <a:normAutofit/>
          </a:bodyPr>
          <a:lstStyle/>
          <a:p>
            <a:r>
              <a:rPr lang="en-US" sz="2000" dirty="0"/>
              <a:t>Risk of error</a:t>
            </a:r>
          </a:p>
          <a:p>
            <a:pPr lvl="1"/>
            <a:r>
              <a:rPr lang="en-US" sz="1800" dirty="0">
                <a:solidFill>
                  <a:srgbClr val="FFFFFF"/>
                </a:solidFill>
                <a:latin typeface="Cambria" charset="0"/>
              </a:rPr>
              <a:t>Unreliable records</a:t>
            </a:r>
          </a:p>
          <a:p>
            <a:pPr lvl="1"/>
            <a:r>
              <a:rPr lang="en-US" sz="1800" dirty="0"/>
              <a:t>Mistaken identification</a:t>
            </a:r>
          </a:p>
          <a:p>
            <a:pPr lvl="1"/>
            <a:r>
              <a:rPr lang="en-US" sz="1800" dirty="0"/>
              <a:t>Wrongful arrests</a:t>
            </a:r>
          </a:p>
          <a:p>
            <a:r>
              <a:rPr lang="en-US" sz="2000" dirty="0"/>
              <a:t>Systems could be compromised</a:t>
            </a:r>
          </a:p>
          <a:p>
            <a:pPr lvl="1"/>
            <a:r>
              <a:rPr lang="en-US" sz="1800" dirty="0"/>
              <a:t>Identity theft</a:t>
            </a:r>
          </a:p>
          <a:p>
            <a:pPr lvl="1"/>
            <a:r>
              <a:rPr lang="en-US" sz="1800" dirty="0"/>
              <a:t>Hijacking enforcement units</a:t>
            </a:r>
          </a:p>
          <a:p>
            <a:r>
              <a:rPr lang="en-US" sz="2000" dirty="0"/>
              <a:t>Corruption</a:t>
            </a:r>
          </a:p>
          <a:p>
            <a:r>
              <a:rPr lang="en-US" sz="2000" dirty="0"/>
              <a:t>Privacy</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latin typeface="+mj-lt"/>
              </a:rPr>
              <a:t>RoboCop</a:t>
            </a:r>
            <a:r>
              <a:rPr lang="en-US" sz="1400" dirty="0">
                <a:latin typeface="+mj-lt"/>
              </a:rPr>
              <a:t> (2014)</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nchor="t">
            <a:spAutoFit/>
          </a:bodyPr>
          <a:lstStyle/>
          <a:p>
            <a:pPr algn="r"/>
            <a:r>
              <a:rPr lang="en-US" sz="1200" dirty="0">
                <a:solidFill>
                  <a:schemeClr val="tx1"/>
                </a:solidFill>
              </a:rPr>
              <a:t>[5, 6, 7]</a:t>
            </a:r>
          </a:p>
        </p:txBody>
      </p:sp>
    </p:spTree>
    <p:extLst>
      <p:ext uri="{BB962C8B-B14F-4D97-AF65-F5344CB8AC3E}">
        <p14:creationId xmlns:p14="http://schemas.microsoft.com/office/powerpoint/2010/main" val="2786905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Conclusions</a:t>
            </a:r>
            <a:endParaRPr lang="zh-CN" altLang="en-US" dirty="0"/>
          </a:p>
        </p:txBody>
      </p:sp>
      <p:sp>
        <p:nvSpPr>
          <p:cNvPr id="3" name="Content Placeholder 2"/>
          <p:cNvSpPr>
            <a:spLocks noGrp="1"/>
          </p:cNvSpPr>
          <p:nvPr>
            <p:ph idx="1"/>
          </p:nvPr>
        </p:nvSpPr>
        <p:spPr/>
        <p:txBody>
          <a:bodyPr vert="horz" lIns="91436" tIns="45718" rIns="91436" bIns="45718" rtlCol="0" anchor="t">
            <a:normAutofit/>
          </a:bodyPr>
          <a:lstStyle/>
          <a:p>
            <a:r>
              <a:rPr lang="en-US" sz="2400" dirty="0"/>
              <a:t>Brain-computer interfaces</a:t>
            </a:r>
          </a:p>
          <a:p>
            <a:pPr lvl="1"/>
            <a:r>
              <a:rPr lang="en-US" sz="2000" dirty="0"/>
              <a:t>Widespread, profound benefits</a:t>
            </a:r>
          </a:p>
          <a:p>
            <a:pPr lvl="1"/>
            <a:r>
              <a:rPr lang="en-US" sz="2000" dirty="0">
                <a:latin typeface="Cambria" charset="0"/>
              </a:rPr>
              <a:t>Dangerous risks</a:t>
            </a:r>
            <a:endParaRPr lang="en-US" sz="2000" dirty="0"/>
          </a:p>
          <a:p>
            <a:pPr lvl="1"/>
            <a:r>
              <a:rPr lang="en-US" sz="2000" dirty="0"/>
              <a:t>Legislation and safeguards are necessary</a:t>
            </a:r>
          </a:p>
          <a:p>
            <a:r>
              <a:rPr lang="en-US" sz="2400" dirty="0"/>
              <a:t>Automated</a:t>
            </a:r>
            <a:r>
              <a:rPr lang="en-US" sz="2300" dirty="0"/>
              <a:t> policing</a:t>
            </a:r>
          </a:p>
          <a:p>
            <a:pPr lvl="1"/>
            <a:r>
              <a:rPr lang="en-US" sz="2000" dirty="0"/>
              <a:t>Solves many current problems</a:t>
            </a:r>
          </a:p>
          <a:p>
            <a:pPr lvl="1"/>
            <a:r>
              <a:rPr lang="en-US" sz="2000" dirty="0"/>
              <a:t>Should complement, not replace, humans</a:t>
            </a:r>
          </a:p>
          <a:p>
            <a:pPr lvl="1"/>
            <a:r>
              <a:rPr lang="en-US" sz="2000" dirty="0"/>
              <a:t>Limits for privacy and use of force</a:t>
            </a:r>
          </a:p>
        </p:txBody>
      </p:sp>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1683677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6" name="Text Placeholder 5"/>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a:t>© 2016 Keith A. Pray</a:t>
            </a:r>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3543628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vert="horz" lIns="91436" tIns="45718" rIns="91436" bIns="45718" rtlCol="0" anchor="t">
            <a:normAutofit fontScale="40000" lnSpcReduction="20000"/>
          </a:bodyPr>
          <a:lstStyle/>
          <a:p>
            <a:pPr marL="0" indent="0">
              <a:buNone/>
            </a:pPr>
            <a:r>
              <a:rPr lang="en-US" dirty="0"/>
              <a:t>[1] </a:t>
            </a:r>
            <a:r>
              <a:rPr lang="en-US" dirty="0">
                <a:solidFill>
                  <a:srgbClr val="FFFFFF"/>
                </a:solidFill>
                <a:latin typeface="Cambria" charset="0"/>
              </a:rPr>
              <a:t>Daly, Ger. "Embracing the Policy Force of the Future." </a:t>
            </a:r>
            <a:r>
              <a:rPr lang="en-US" i="1" dirty="0">
                <a:solidFill>
                  <a:srgbClr val="FFFFFF"/>
                </a:solidFill>
                <a:latin typeface="Cambria" charset="0"/>
              </a:rPr>
              <a:t>CNN</a:t>
            </a:r>
            <a:r>
              <a:rPr lang="en-US" dirty="0">
                <a:solidFill>
                  <a:srgbClr val="FFFFFF"/>
                </a:solidFill>
                <a:latin typeface="Cambria" charset="0"/>
              </a:rPr>
              <a:t>. Cable News Network, 19 Sept. 2013. Web. 21 Apr. 2016. &lt;http://www.cnn.com/2013/09/18/tech/innovation/police-future-technology/&gt;.</a:t>
            </a:r>
          </a:p>
          <a:p>
            <a:pPr marL="0" indent="0">
              <a:buNone/>
            </a:pPr>
            <a:r>
              <a:rPr lang="en-US" dirty="0"/>
              <a:t>[2] </a:t>
            </a:r>
            <a:r>
              <a:rPr lang="en-US" dirty="0">
                <a:latin typeface="Cambria" charset="0"/>
              </a:rPr>
              <a:t>Grossman, Lev. "Knightscope Police Bot Is Watching, Always Watching." Time. Time, 16 Apr. 2014. Web. 21 Apr. 2016. </a:t>
            </a:r>
            <a:r>
              <a:rPr lang="en-US" dirty="0">
                <a:solidFill>
                  <a:srgbClr val="FFFFFF"/>
                </a:solidFill>
                <a:latin typeface="Cambria" charset="0"/>
              </a:rPr>
              <a:t>&lt;http://time.com/65021/robot-cop/&gt;.</a:t>
            </a:r>
            <a:endParaRPr lang="en-US" dirty="0">
              <a:latin typeface="Cambria" charset="0"/>
            </a:endParaRPr>
          </a:p>
          <a:p>
            <a:pPr marL="0" indent="0">
              <a:buNone/>
            </a:pPr>
            <a:r>
              <a:rPr lang="en-US" dirty="0"/>
              <a:t>[3] </a:t>
            </a:r>
            <a:r>
              <a:rPr lang="en-US" dirty="0">
                <a:latin typeface="Cambria" charset="0"/>
              </a:rPr>
              <a:t>Buhr, Sarah. "Meet Knightscope's Crime-Fighting Robots." TechCrunch. AOL Inc., 31 Dec. 2015. Web. 21 Apr. 2016. &lt;http://techcrunch.com/2015/12/31/meet-knightscopes-crime-fighting-robots/&gt;.</a:t>
            </a:r>
            <a:endParaRPr lang="en-US" dirty="0">
              <a:solidFill>
                <a:srgbClr val="000000"/>
              </a:solidFill>
              <a:latin typeface="Cambria" charset="0"/>
            </a:endParaRPr>
          </a:p>
          <a:p>
            <a:pPr marL="0" indent="0">
              <a:buNone/>
            </a:pPr>
            <a:r>
              <a:rPr lang="en-US" dirty="0"/>
              <a:t>[4] </a:t>
            </a:r>
            <a:r>
              <a:rPr lang="en-US" dirty="0">
                <a:latin typeface="Cambria" charset="0"/>
              </a:rPr>
              <a:t>"What Is the DARPA Robotics Challenge (DRC)?" </a:t>
            </a:r>
            <a:r>
              <a:rPr lang="en-US" i="1" dirty="0">
                <a:latin typeface="Cambria" charset="0"/>
              </a:rPr>
              <a:t>DARPA Robotics Challenge</a:t>
            </a:r>
            <a:r>
              <a:rPr lang="en-US" dirty="0">
                <a:latin typeface="Cambria" charset="0"/>
              </a:rPr>
              <a:t>. DARPA, n.d. Web. 21 Apr. 2016.  &lt;http://www.theroboticschallenge.org/overview&gt;.</a:t>
            </a:r>
          </a:p>
          <a:p>
            <a:pPr marL="0" indent="0">
              <a:buNone/>
            </a:pPr>
            <a:r>
              <a:rPr lang="en-US" dirty="0"/>
              <a:t>[5] </a:t>
            </a:r>
            <a:r>
              <a:rPr lang="en-US" dirty="0">
                <a:solidFill>
                  <a:srgbClr val="FFFFFF"/>
                </a:solidFill>
                <a:latin typeface="Cambria" charset="0"/>
              </a:rPr>
              <a:t>Kenneth C. Laudon. 1986. Data quality and due process in large interorganizational record systems. </a:t>
            </a:r>
            <a:r>
              <a:rPr lang="en-US" i="1" dirty="0">
                <a:solidFill>
                  <a:srgbClr val="FFFFFF"/>
                </a:solidFill>
                <a:latin typeface="Cambria" charset="0"/>
              </a:rPr>
              <a:t>Commun. ACM</a:t>
            </a:r>
            <a:r>
              <a:rPr lang="en-US" dirty="0">
                <a:solidFill>
                  <a:srgbClr val="FFFFFF"/>
                </a:solidFill>
                <a:latin typeface="Cambria" charset="0"/>
              </a:rPr>
              <a:t> 29, 1 (January 1986), 4-11.</a:t>
            </a:r>
          </a:p>
          <a:p>
            <a:pPr marL="0" indent="0">
              <a:buNone/>
            </a:pPr>
            <a:r>
              <a:rPr lang="en-US" dirty="0">
                <a:solidFill>
                  <a:srgbClr val="FFFFFF"/>
                </a:solidFill>
                <a:latin typeface="Cambria" charset="0"/>
              </a:rPr>
              <a:t>[6] McFarland, Michael. "The Human Cost of Computer Errors." Markkula Center for Applied Ethics, Santa Clara University. 1 June 2012. Accessed 21 April 2016. &lt;https://www.scu.edu/ethics/focus-areas/internet-ethics/resources/the-human-cost-of-computer-errors&gt;</a:t>
            </a:r>
          </a:p>
          <a:p>
            <a:pPr marL="0" indent="0">
              <a:buNone/>
            </a:pPr>
            <a:r>
              <a:rPr lang="en-US" dirty="0">
                <a:solidFill>
                  <a:srgbClr val="FFFFFF"/>
                </a:solidFill>
                <a:latin typeface="Cambria" charset="0"/>
              </a:rPr>
              <a:t>[7] Nakashima, Ellen. "Hacks of OPM databases compromised 22.1 million people, federal authorities say." Washington Post. 9 July 2015. Accessed 21 April 2016 &lt;https://www.washingtonpost.com/news/federal-eye/wp/2015/07/09/hack-of-security-clearance-system-affected-21-5-million-people-federal-authorities-say&gt;</a:t>
            </a:r>
          </a:p>
          <a:p>
            <a:pPr marL="0" indent="0">
              <a:buNone/>
            </a:pPr>
            <a:r>
              <a:rPr lang="en-US" dirty="0">
                <a:solidFill>
                  <a:srgbClr val="FFFFFF"/>
                </a:solidFill>
                <a:latin typeface="Cambria" charset="0"/>
              </a:rPr>
              <a:t>[8] RoboCop (2014) Poster. Accessed on 20 April 2016. &lt;http://t1.gstatic.com/images?q=tbn:ANd9GcRQ7uO0qFsZqVXui8D3oM8EtaHz4lF_NL8Awhwiz2r4vI6Q1Xk0&gt;</a:t>
            </a:r>
          </a:p>
          <a:p>
            <a:pPr marL="0" indent="0">
              <a:buNone/>
            </a:pPr>
            <a:r>
              <a:rPr lang="en-US" dirty="0">
                <a:solidFill>
                  <a:srgbClr val="FFFFFF"/>
                </a:solidFill>
                <a:latin typeface="Cambria" charset="0"/>
              </a:rPr>
              <a:t>[9] "Kicking off a New Er a for Neuroprosthetics, or Just the Warm-up?" </a:t>
            </a:r>
            <a:r>
              <a:rPr lang="en-US" i="1" dirty="0">
                <a:solidFill>
                  <a:srgbClr val="FFFFFF"/>
                </a:solidFill>
                <a:latin typeface="Cambria" charset="0"/>
              </a:rPr>
              <a:t>Speaking of Research</a:t>
            </a:r>
            <a:r>
              <a:rPr lang="en-US" dirty="0">
                <a:solidFill>
                  <a:srgbClr val="FFFFFF"/>
                </a:solidFill>
                <a:latin typeface="Cambria" charset="0"/>
              </a:rPr>
              <a:t>. 2014. Web. 22 Apr. 2016.</a:t>
            </a:r>
          </a:p>
          <a:p>
            <a:pPr marL="0" indent="0">
              <a:buNone/>
            </a:pPr>
            <a:r>
              <a:rPr lang="en-US" i="1" dirty="0">
                <a:solidFill>
                  <a:srgbClr val="FFFFFF"/>
                </a:solidFill>
                <a:latin typeface="Cambria" charset="0"/>
              </a:rPr>
              <a:t>[10]"Brain-Computer Interface (BCI)." ALSA.org</a:t>
            </a:r>
            <a:r>
              <a:rPr lang="en-US" dirty="0">
                <a:solidFill>
                  <a:srgbClr val="FFFFFF"/>
                </a:solidFill>
                <a:latin typeface="Cambria" charset="0"/>
              </a:rPr>
              <a:t>. Web. 22 Apr. 2016.</a:t>
            </a:r>
          </a:p>
          <a:p>
            <a:pPr marL="0" indent="0">
              <a:buNone/>
            </a:pPr>
            <a:r>
              <a:rPr lang="en-US" i="1" dirty="0">
                <a:solidFill>
                  <a:srgbClr val="FFFFFF"/>
                </a:solidFill>
                <a:latin typeface="Cambria" charset="0"/>
              </a:rPr>
              <a:t>[11]Glannon, Walter. “Ethical Issues with Brain-Computer Interfaces.” Frontiers in Systems Neuroscience 8 (2014): 136. PMC</a:t>
            </a:r>
            <a:r>
              <a:rPr lang="en-US" dirty="0">
                <a:solidFill>
                  <a:srgbClr val="FFFFFF"/>
                </a:solidFill>
                <a:latin typeface="Cambria" charset="0"/>
              </a:rPr>
              <a:t>. Web. 22 Apr. 2016.</a:t>
            </a:r>
          </a:p>
          <a:p>
            <a:pPr marL="0" indent="0">
              <a:buNone/>
            </a:pPr>
            <a:endParaRPr lang="en-US" dirty="0">
              <a:solidFill>
                <a:srgbClr val="FFFFFF"/>
              </a:solidFill>
              <a:latin typeface="Cambria" charset="0"/>
            </a:endParaRPr>
          </a:p>
        </p:txBody>
      </p:sp>
      <p:sp>
        <p:nvSpPr>
          <p:cNvPr id="4" name="Footer Placeholder 3"/>
          <p:cNvSpPr>
            <a:spLocks noGrp="1"/>
          </p:cNvSpPr>
          <p:nvPr>
            <p:ph type="ftr" sz="quarter" idx="11"/>
          </p:nvPr>
        </p:nvSpPr>
        <p:spPr/>
        <p:txBody>
          <a:bodyPr/>
          <a:lstStyle/>
          <a:p>
            <a:r>
              <a:rPr lang="en-US"/>
              <a:t>© 2016 Keith A. Pray</a:t>
            </a:r>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&lt;Your Name&gt;</a:t>
            </a:r>
          </a:p>
        </p:txBody>
      </p:sp>
    </p:spTree>
    <p:extLst>
      <p:ext uri="{BB962C8B-B14F-4D97-AF65-F5344CB8AC3E}">
        <p14:creationId xmlns:p14="http://schemas.microsoft.com/office/powerpoint/2010/main" val="663296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noFill/>
        </p:spPr>
        <p:txBody>
          <a:bodyPr vert="horz" lIns="91436" tIns="45718" rIns="91436" bIns="45718" rtlCol="0" anchor="t">
            <a:normAutofit fontScale="40000" lnSpcReduction="20000"/>
          </a:bodyPr>
          <a:lstStyle/>
          <a:p>
            <a:pPr marL="0" indent="0">
              <a:buNone/>
            </a:pPr>
            <a:r>
              <a:rPr lang="en-US" dirty="0"/>
              <a:t>[12] NYPD expands surveillance net to fight crime as well as terrorism,  Jun 21, 2013,  &lt;</a:t>
            </a:r>
            <a:r>
              <a:rPr lang="en-US" dirty="0">
                <a:latin typeface="Cambria" charset="0"/>
              </a:rPr>
              <a:t>http://www.reuters.com/article/usa-ny-surveillance-idUSL2N0EV0D220130621</a:t>
            </a:r>
            <a:r>
              <a:rPr lang="en-US" dirty="0"/>
              <a:t>&gt;.</a:t>
            </a:r>
            <a:endParaRPr lang="zh-CN" altLang="en-US" dirty="0">
              <a:solidFill>
                <a:srgbClr val="FFFFFF"/>
              </a:solidFill>
              <a:latin typeface="Cambria" charset="0"/>
            </a:endParaRPr>
          </a:p>
          <a:p>
            <a:pPr marL="0" indent="0">
              <a:buNone/>
            </a:pPr>
            <a:r>
              <a:rPr lang="en-US" dirty="0"/>
              <a:t>[13] </a:t>
            </a:r>
            <a:r>
              <a:rPr lang="en-US" dirty="0">
                <a:solidFill>
                  <a:srgbClr val="FFFFFF"/>
                </a:solidFill>
                <a:latin typeface="Cambria"/>
              </a:rPr>
              <a:t>MAYOR BLOOMBERG, POLICE COMMISSIONER KELLY AND MICROSOFT UNVEIL NEW, STATE-OF-THE-ART LAW ENFORCEMENT TECHNOLOGY THAT AGGREGATES AND ANALYZES EXISTING PUBLIC SAFETY DATA IN REAL TIME TO PROVIDE A COMPREHENSIVE VIEW OF POTENTIAL THREATS AND CRIMINAL ACTIVITY,  A ugust 8, 2012,</a:t>
            </a:r>
            <a:r>
              <a:rPr lang="en-US" dirty="0">
                <a:solidFill>
                  <a:srgbClr val="91A6B4"/>
                </a:solidFill>
                <a:latin typeface="Cambria"/>
              </a:rPr>
              <a:t> </a:t>
            </a:r>
            <a:r>
              <a:rPr lang="en-US" dirty="0">
                <a:solidFill>
                  <a:srgbClr val="FFFFFF"/>
                </a:solidFill>
                <a:latin typeface="Cambria"/>
              </a:rPr>
              <a:t> </a:t>
            </a:r>
            <a:r>
              <a:rPr lang="en-US" dirty="0">
                <a:solidFill>
                  <a:srgbClr val="FFFFFF"/>
                </a:solidFill>
                <a:latin typeface="Cambria" charset="0"/>
              </a:rPr>
              <a:t>&lt;http://www.nyc.gov/portal/site/nycgov/menuitem.c0935b9a57bb4ef3daf2f1c701c789a0/index.jsp?pageID=mayor_press_release&amp;catID=1194&amp;doc_name=http%3A%2F%2Fwww.nyc.gov%2Fhtml%2Fom%2Fhtml%2F2012b%2Fpr291-12.html&amp;cc=unused1978&amp;rc=1194&amp;ndi=1&gt;.</a:t>
            </a:r>
            <a:endParaRPr lang="en-US" dirty="0">
              <a:latin typeface="Cambria" charset="0"/>
            </a:endParaRPr>
          </a:p>
          <a:p>
            <a:pPr marL="0" indent="0">
              <a:buNone/>
            </a:pPr>
            <a:r>
              <a:rPr lang="en-US" dirty="0"/>
              <a:t>[14] </a:t>
            </a:r>
            <a:r>
              <a:rPr lang="en-US" dirty="0">
                <a:latin typeface="Cambria" charset="0"/>
              </a:rPr>
              <a:t>Public Security Privacy Guidelines, 4/2/09, </a:t>
            </a:r>
            <a:r>
              <a:rPr lang="en-US" dirty="0"/>
              <a:t>&lt;</a:t>
            </a:r>
            <a:r>
              <a:rPr lang="en-US" dirty="0">
                <a:latin typeface="Cambria" charset="0"/>
              </a:rPr>
              <a:t>http://www.nyc.gov/html/nypd/downloads/pdf/crime_prevention/public_security_privacy_guidelines.pdf</a:t>
            </a:r>
            <a:r>
              <a:rPr lang="en-US" dirty="0"/>
              <a:t>&gt;.</a:t>
            </a:r>
            <a:endParaRPr lang="en-US" dirty="0">
              <a:solidFill>
                <a:srgbClr val="000000"/>
              </a:solidFill>
              <a:latin typeface="Cambria" charset="0"/>
            </a:endParaRPr>
          </a:p>
          <a:p>
            <a:pPr marL="0" indent="0">
              <a:buNone/>
            </a:pPr>
            <a:r>
              <a:rPr lang="en-US" dirty="0"/>
              <a:t>[15] </a:t>
            </a:r>
            <a:r>
              <a:rPr lang="en-US" dirty="0">
                <a:latin typeface="Cambria" charset="0"/>
              </a:rPr>
              <a:t>The </a:t>
            </a:r>
            <a:r>
              <a:rPr lang="en-US" dirty="0" err="1">
                <a:latin typeface="Cambria" charset="0"/>
              </a:rPr>
              <a:t>Realworld</a:t>
            </a:r>
            <a:r>
              <a:rPr lang="en-US" dirty="0">
                <a:latin typeface="Cambria" charset="0"/>
              </a:rPr>
              <a:t> "Minority Report ", February 28, 2008, &lt;http://www.dailygalaxy.com/my_weblog/2008/02/the-realworld-m.html#more&gt;.</a:t>
            </a:r>
          </a:p>
          <a:p>
            <a:pPr marL="0" indent="0">
              <a:buNone/>
            </a:pPr>
            <a:r>
              <a:rPr lang="en-US" dirty="0"/>
              <a:t>[16] </a:t>
            </a:r>
            <a:r>
              <a:rPr lang="en-US" dirty="0">
                <a:latin typeface="Cambria" charset="0"/>
              </a:rPr>
              <a:t>New cochlear implant could improve hearing, Feb 07, 2006, &lt;http://ns.umich.edu/new/releases/101&gt;</a:t>
            </a:r>
            <a:endParaRPr lang="en-US" dirty="0">
              <a:solidFill>
                <a:srgbClr val="FFFFFF"/>
              </a:solidFill>
              <a:latin typeface="Cambria" charset="0"/>
            </a:endParaRPr>
          </a:p>
          <a:p>
            <a:pPr marL="0" indent="0">
              <a:buNone/>
            </a:pPr>
            <a:r>
              <a:rPr lang="en-US" dirty="0">
                <a:solidFill>
                  <a:srgbClr val="FFFFFF"/>
                </a:solidFill>
                <a:latin typeface="Cambria" charset="0"/>
              </a:rPr>
              <a:t>[17] What is </a:t>
            </a:r>
            <a:r>
              <a:rPr lang="en-US" dirty="0" err="1">
                <a:solidFill>
                  <a:srgbClr val="FFFFFF"/>
                </a:solidFill>
                <a:latin typeface="Cambria" charset="0"/>
              </a:rPr>
              <a:t>teletank</a:t>
            </a:r>
            <a:r>
              <a:rPr lang="en-US" dirty="0">
                <a:solidFill>
                  <a:srgbClr val="FFFFFF"/>
                </a:solidFill>
                <a:latin typeface="Cambria" charset="0"/>
              </a:rPr>
              <a:t>?, September 9, 2004,  &lt;http://translate.google.com/translate?hl=en&amp;langpair=ru%7Cen&amp;u=http://www.odintsovo.info/news/?id=1683&gt;</a:t>
            </a:r>
          </a:p>
          <a:p>
            <a:pPr marL="0" indent="0">
              <a:buNone/>
            </a:pPr>
            <a:r>
              <a:rPr lang="en-US" dirty="0">
                <a:solidFill>
                  <a:srgbClr val="FFFFFF"/>
                </a:solidFill>
                <a:latin typeface="Cambria" charset="0"/>
              </a:rPr>
              <a:t>[18] Daksh Remotely Operated Vehicle (ROV), India, accessed date: April 28, 2016 &lt;http://www.army-technology.com/projects/remotely-operated-vehicle-rov-daksh/&gt;</a:t>
            </a:r>
          </a:p>
          <a:p>
            <a:pPr marL="0" indent="0">
              <a:buNone/>
            </a:pPr>
            <a:r>
              <a:rPr lang="en-US" dirty="0">
                <a:solidFill>
                  <a:srgbClr val="FFFFFF"/>
                </a:solidFill>
                <a:latin typeface="Cambria" charset="0"/>
              </a:rPr>
              <a:t>[19] MQ–1 Predator/ MQ–9 Reaper, May 28, 2015,  &lt;http://www.bga-aeroweb.com/Defense/MQ-1-Predator-MQ-9-Reaper.html&gt;</a:t>
            </a:r>
          </a:p>
          <a:p>
            <a:pPr marL="0" indent="0">
              <a:buNone/>
            </a:pPr>
            <a:r>
              <a:rPr lang="en-US" dirty="0">
                <a:solidFill>
                  <a:srgbClr val="FFFFFF"/>
                </a:solidFill>
                <a:latin typeface="Cambria" charset="0"/>
              </a:rPr>
              <a:t>[20] The dawn of a REAL Robocop? Machines armed with thermal imaging, radar and cameras that its designers say could help prevent another Sandy Hook, Dec 2, 2013, &lt;http://www.dailymail.co.uk/news/article-2516662/The-dawn-REAL-Robocop-Machines-armed-thermal-imaging-radar-cameras-designers-say-help-prevent-Sandy-Hook.html&gt;</a:t>
            </a:r>
          </a:p>
          <a:p>
            <a:pPr marL="0" indent="0">
              <a:buNone/>
            </a:pPr>
            <a:endParaRPr lang="en-US" dirty="0">
              <a:solidFill>
                <a:srgbClr val="FFFFFF"/>
              </a:solidFill>
              <a:latin typeface="Cambria" charset="0"/>
            </a:endParaRPr>
          </a:p>
        </p:txBody>
      </p:sp>
      <p:sp>
        <p:nvSpPr>
          <p:cNvPr id="4" name="Footer Placeholder 3"/>
          <p:cNvSpPr>
            <a:spLocks noGrp="1"/>
          </p:cNvSpPr>
          <p:nvPr>
            <p:ph type="ftr" sz="quarter" idx="11"/>
          </p:nvPr>
        </p:nvSpPr>
        <p:spPr/>
        <p:txBody>
          <a:bodyPr/>
          <a:lstStyle/>
          <a:p>
            <a:r>
              <a:rPr lang="en-US"/>
              <a:t>© 2016 Keith A. Pray</a:t>
            </a:r>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&lt;Your Name&gt;</a:t>
            </a:r>
          </a:p>
        </p:txBody>
      </p:sp>
    </p:spTree>
    <p:extLst>
      <p:ext uri="{BB962C8B-B14F-4D97-AF65-F5344CB8AC3E}">
        <p14:creationId xmlns:p14="http://schemas.microsoft.com/office/powerpoint/2010/main" val="308205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vert="horz" lIns="91436" tIns="45718" rIns="91436" bIns="45718" rtlCol="0" anchor="t">
            <a:normAutofit lnSpcReduction="10000"/>
          </a:bodyPr>
          <a:lstStyle/>
          <a:p>
            <a:r>
              <a:rPr lang="en-US" altLang="zh-CN" sz="2000" dirty="0"/>
              <a:t>Plot summary</a:t>
            </a:r>
            <a:endParaRPr lang="zh-CN" altLang="en-US" sz="2000" dirty="0"/>
          </a:p>
          <a:p>
            <a:r>
              <a:rPr lang="en-US" sz="2000" dirty="0"/>
              <a:t>Key computing technologies</a:t>
            </a:r>
          </a:p>
          <a:p>
            <a:r>
              <a:rPr lang="en-US" sz="2000" dirty="0"/>
              <a:t>Benefits/costs of brain-computer interfaces</a:t>
            </a:r>
          </a:p>
          <a:p>
            <a:pPr lvl="1"/>
            <a:r>
              <a:rPr lang="en-US" sz="1800" dirty="0"/>
              <a:t>Consequences of errors</a:t>
            </a:r>
          </a:p>
          <a:p>
            <a:pPr lvl="1"/>
            <a:r>
              <a:rPr lang="en-US" sz="1800" dirty="0"/>
              <a:t>Free will</a:t>
            </a:r>
          </a:p>
          <a:p>
            <a:r>
              <a:rPr lang="en-US" sz="2000" dirty="0"/>
              <a:t>Benefits/costs of automated policing</a:t>
            </a:r>
          </a:p>
          <a:p>
            <a:pPr lvl="1"/>
            <a:r>
              <a:rPr lang="en-US" sz="1800" dirty="0"/>
              <a:t>Problems solved by RoboCops</a:t>
            </a:r>
          </a:p>
          <a:p>
            <a:pPr lvl="1"/>
            <a:r>
              <a:rPr lang="en-US" sz="1800" dirty="0"/>
              <a:t>Consequences of errors</a:t>
            </a:r>
          </a:p>
          <a:p>
            <a:r>
              <a:rPr lang="en-US" dirty="0"/>
              <a:t>Conclusions</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latin typeface="+mj-lt"/>
              </a:rPr>
              <a:t>RoboCop</a:t>
            </a:r>
            <a:r>
              <a:rPr lang="en-US" sz="1400" dirty="0">
                <a:latin typeface="+mj-lt"/>
              </a:rPr>
              <a:t> (2014)</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nchor="t">
            <a:spAutoFit/>
          </a:bodyPr>
          <a:lstStyle/>
          <a:p>
            <a:pPr algn="r"/>
            <a:r>
              <a:rPr lang="en-US" sz="1200">
                <a:solidFill>
                  <a:schemeClr val="tx1"/>
                </a:solidFill>
              </a:rPr>
              <a:t>[8]</a:t>
            </a:r>
            <a:endParaRPr lang="en-US" sz="1200" dirty="0">
              <a:solidFill>
                <a:schemeClr val="tx1"/>
              </a:solidFill>
            </a:endParaRPr>
          </a:p>
        </p:txBody>
      </p:sp>
    </p:spTree>
    <p:extLst>
      <p:ext uri="{BB962C8B-B14F-4D97-AF65-F5344CB8AC3E}">
        <p14:creationId xmlns:p14="http://schemas.microsoft.com/office/powerpoint/2010/main" val="3721031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 summary</a:t>
            </a:r>
            <a:endParaRPr lang="zh-CN" altLang="en-US" dirty="0"/>
          </a:p>
        </p:txBody>
      </p:sp>
      <p:sp>
        <p:nvSpPr>
          <p:cNvPr id="3" name="Content Placeholder 2"/>
          <p:cNvSpPr>
            <a:spLocks noGrp="1"/>
          </p:cNvSpPr>
          <p:nvPr>
            <p:ph idx="1"/>
          </p:nvPr>
        </p:nvSpPr>
        <p:spPr/>
        <p:txBody>
          <a:bodyPr vert="horz" lIns="91436" tIns="45718" rIns="91436" bIns="45718" rtlCol="0" anchor="t">
            <a:normAutofit/>
          </a:bodyPr>
          <a:lstStyle/>
          <a:p>
            <a:r>
              <a:rPr lang="en-US" altLang="zh-CN" dirty="0"/>
              <a:t>Police detective Alex Murphy is critically injured in a bomb explosion</a:t>
            </a:r>
            <a:endParaRPr lang="zh-CN" altLang="en-US" dirty="0"/>
          </a:p>
          <a:p>
            <a:r>
              <a:rPr lang="en-US" altLang="zh-CN" dirty="0" err="1"/>
              <a:t>OmniCorp</a:t>
            </a:r>
            <a:r>
              <a:rPr lang="en-US" altLang="zh-CN" dirty="0"/>
              <a:t> transforms Alex into Robocop</a:t>
            </a:r>
            <a:endParaRPr lang="zh-CN" altLang="en-US" dirty="0"/>
          </a:p>
          <a:p>
            <a:r>
              <a:rPr lang="en-US" altLang="zh-CN" dirty="0" err="1"/>
              <a:t>OmniCorp</a:t>
            </a:r>
            <a:r>
              <a:rPr lang="en-US" altLang="zh-CN" dirty="0"/>
              <a:t> alters Alex's brain chip, removing his emotion</a:t>
            </a:r>
          </a:p>
          <a:p>
            <a:pPr lvl="1"/>
            <a:r>
              <a:rPr lang="en-US" altLang="zh-CN" dirty="0"/>
              <a:t>Just like their military units</a:t>
            </a:r>
          </a:p>
          <a:p>
            <a:r>
              <a:rPr lang="en-US" altLang="zh-CN" dirty="0"/>
              <a:t>Alex investigates his attempted murder and gets revenge</a:t>
            </a:r>
          </a:p>
          <a:p>
            <a:r>
              <a:rPr lang="en-US" altLang="zh-CN" dirty="0"/>
              <a:t>Alex resists </a:t>
            </a:r>
            <a:r>
              <a:rPr lang="en-US" altLang="zh-CN" dirty="0" err="1"/>
              <a:t>OmniCorp's</a:t>
            </a:r>
            <a:r>
              <a:rPr lang="en-US" altLang="zh-CN" dirty="0"/>
              <a:t> control and regains his free will and emotion</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latin typeface="+mj-lt"/>
              </a:rPr>
              <a:t>RoboCop</a:t>
            </a:r>
            <a:r>
              <a:rPr lang="en-US" sz="1400" dirty="0">
                <a:latin typeface="+mj-lt"/>
              </a:rPr>
              <a:t> (2014)</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nchor="t">
            <a:spAutoFit/>
          </a:bodyPr>
          <a:lstStyle/>
          <a:p>
            <a:pPr algn="r"/>
            <a:endParaRPr lang="zh-CN" altLang="en-US" sz="1200" dirty="0">
              <a:solidFill>
                <a:schemeClr val="tx1"/>
              </a:solidFill>
            </a:endParaRPr>
          </a:p>
        </p:txBody>
      </p:sp>
    </p:spTree>
    <p:extLst>
      <p:ext uri="{BB962C8B-B14F-4D97-AF65-F5344CB8AC3E}">
        <p14:creationId xmlns:p14="http://schemas.microsoft.com/office/powerpoint/2010/main" val="437606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computing technologies</a:t>
            </a:r>
            <a:endParaRPr lang="zh-CN" altLang="en-US" dirty="0"/>
          </a:p>
        </p:txBody>
      </p:sp>
      <p:sp>
        <p:nvSpPr>
          <p:cNvPr id="3" name="Content Placeholder 2"/>
          <p:cNvSpPr>
            <a:spLocks noGrp="1"/>
          </p:cNvSpPr>
          <p:nvPr>
            <p:ph sz="half" idx="1"/>
          </p:nvPr>
        </p:nvSpPr>
        <p:spPr/>
        <p:txBody>
          <a:bodyPr vert="horz" lIns="91436" tIns="45718" rIns="91436" bIns="45718" rtlCol="0" anchor="t">
            <a:normAutofit/>
          </a:bodyPr>
          <a:lstStyle/>
          <a:p>
            <a:r>
              <a:rPr lang="en-US" altLang="zh-CN" dirty="0"/>
              <a:t>CCTV Data Mining</a:t>
            </a:r>
            <a:endParaRPr lang="zh-CN" altLang="en-US" dirty="0"/>
          </a:p>
          <a:p>
            <a:pPr lvl="1"/>
            <a:r>
              <a:rPr lang="en-US" altLang="zh-CN" sz="1800" dirty="0"/>
              <a:t>Domain Awareness System</a:t>
            </a:r>
          </a:p>
          <a:p>
            <a:pPr lvl="1"/>
            <a:r>
              <a:rPr lang="en-US" altLang="zh-CN" sz="1800" dirty="0"/>
              <a:t>Project Hostile Intent</a:t>
            </a:r>
          </a:p>
          <a:p>
            <a:r>
              <a:rPr lang="en-US" altLang="zh-CN" dirty="0" err="1"/>
              <a:t>Neuroprosthetics</a:t>
            </a:r>
            <a:endParaRPr lang="en-US" altLang="zh-CN" dirty="0"/>
          </a:p>
          <a:p>
            <a:pPr lvl="1"/>
            <a:r>
              <a:rPr lang="en-US" altLang="zh-CN" dirty="0"/>
              <a:t>Auditory prosthetics</a:t>
            </a:r>
          </a:p>
          <a:p>
            <a:pPr lvl="1"/>
            <a:r>
              <a:rPr lang="en-US" altLang="zh-CN" dirty="0"/>
              <a:t>Visual prosthetics</a:t>
            </a:r>
          </a:p>
          <a:p>
            <a:pPr lvl="1"/>
            <a:r>
              <a:rPr lang="en-US" altLang="zh-CN" dirty="0"/>
              <a:t>Motor prosthetics</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latin typeface="+mj-lt"/>
              </a:rPr>
              <a:t>RoboCop</a:t>
            </a:r>
            <a:r>
              <a:rPr lang="en-US" sz="1400" dirty="0">
                <a:latin typeface="+mj-lt"/>
              </a:rPr>
              <a:t> (2014)</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nchor="t">
            <a:spAutoFit/>
          </a:bodyPr>
          <a:lstStyle/>
          <a:p>
            <a:pPr algn="r"/>
            <a:r>
              <a:rPr lang="zh-CN" altLang="en-US" sz="1200">
                <a:solidFill>
                  <a:schemeClr val="tx1"/>
                </a:solidFill>
                <a:latin typeface="幼圆"/>
              </a:rPr>
              <a:t>[12</a:t>
            </a:r>
            <a:r>
              <a:rPr lang="en-US" altLang="zh-CN" sz="1200" dirty="0">
                <a:solidFill>
                  <a:schemeClr val="tx1"/>
                </a:solidFill>
                <a:latin typeface="幼圆"/>
              </a:rPr>
              <a:t>,13,14,15,16 </a:t>
            </a:r>
            <a:r>
              <a:rPr lang="zh-CN" altLang="en-US" sz="1200">
                <a:solidFill>
                  <a:schemeClr val="tx1"/>
                </a:solidFill>
                <a:latin typeface="幼圆"/>
              </a:rPr>
              <a:t>]</a:t>
            </a:r>
            <a:endParaRPr lang="zh-CN" altLang="en-US" sz="1200" dirty="0">
              <a:solidFill>
                <a:schemeClr val="tx1"/>
              </a:solidFill>
              <a:latin typeface="幼圆"/>
            </a:endParaRPr>
          </a:p>
        </p:txBody>
      </p:sp>
      <p:pic>
        <p:nvPicPr>
          <p:cNvPr id="4" name="内容占位符 3" descr="Screen Shot 2016-04-26 at 2.32.19 PM.png"/>
          <p:cNvPicPr>
            <a:picLocks noGrp="1" noChangeAspect="1"/>
          </p:cNvPicPr>
          <p:nvPr>
            <p:ph sz="half" idx="2"/>
          </p:nvPr>
        </p:nvPicPr>
        <p:blipFill>
          <a:blip r:embed="rId3"/>
          <a:srcRect l="127" t="18183" r="41" b="18037"/>
          <a:stretch>
            <a:fillRect/>
          </a:stretch>
        </p:blipFill>
        <p:spPr>
          <a:xfrm>
            <a:off x="4718121" y="1422712"/>
            <a:ext cx="3727527" cy="1646149"/>
          </a:xfrm>
        </p:spPr>
      </p:pic>
      <p:pic>
        <p:nvPicPr>
          <p:cNvPr id="10" name="图片 9" descr="Screen Shot 2016-04-27 at 4.38.59 PM.png"/>
          <p:cNvPicPr>
            <a:picLocks noChangeAspect="1"/>
          </p:cNvPicPr>
          <p:nvPr/>
        </p:nvPicPr>
        <p:blipFill>
          <a:blip r:embed="rId4"/>
          <a:srcRect l="21561" t="-825" b="825"/>
          <a:stretch>
            <a:fillRect/>
          </a:stretch>
        </p:blipFill>
        <p:spPr>
          <a:xfrm>
            <a:off x="2990568" y="3184373"/>
            <a:ext cx="2508130" cy="1520978"/>
          </a:xfrm>
          <a:prstGeom prst="rect">
            <a:avLst/>
          </a:prstGeom>
        </p:spPr>
      </p:pic>
      <p:pic>
        <p:nvPicPr>
          <p:cNvPr id="11" name="图片 10"/>
          <p:cNvPicPr>
            <a:picLocks noChangeAspect="1"/>
          </p:cNvPicPr>
          <p:nvPr/>
        </p:nvPicPr>
        <p:blipFill rotWithShape="1">
          <a:blip r:embed="rId5">
            <a:extLst>
              <a:ext uri="{28A0092B-C50C-407E-A947-70E740481C1C}">
                <a14:useLocalDpi xmlns:a14="http://schemas.microsoft.com/office/drawing/2010/main" val="0"/>
              </a:ext>
            </a:extLst>
          </a:blip>
          <a:srcRect l="7493" t="15024" r="29846" b="25688"/>
          <a:stretch/>
        </p:blipFill>
        <p:spPr>
          <a:xfrm>
            <a:off x="5650522" y="3184373"/>
            <a:ext cx="3376274" cy="1421592"/>
          </a:xfrm>
          <a:prstGeom prst="rect">
            <a:avLst/>
          </a:prstGeom>
        </p:spPr>
      </p:pic>
    </p:spTree>
    <p:extLst>
      <p:ext uri="{BB962C8B-B14F-4D97-AF65-F5344CB8AC3E}">
        <p14:creationId xmlns:p14="http://schemas.microsoft.com/office/powerpoint/2010/main" val="2075725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computing technologies</a:t>
            </a:r>
            <a:endParaRPr lang="zh-CN" altLang="en-US" dirty="0"/>
          </a:p>
        </p:txBody>
      </p:sp>
      <p:sp>
        <p:nvSpPr>
          <p:cNvPr id="3" name="Content Placeholder 2"/>
          <p:cNvSpPr>
            <a:spLocks noGrp="1"/>
          </p:cNvSpPr>
          <p:nvPr>
            <p:ph sz="half" idx="1"/>
          </p:nvPr>
        </p:nvSpPr>
        <p:spPr/>
        <p:txBody>
          <a:bodyPr vert="horz" lIns="91436" tIns="45718" rIns="91436" bIns="45718" rtlCol="0" anchor="t">
            <a:normAutofit/>
          </a:bodyPr>
          <a:lstStyle/>
          <a:p>
            <a:r>
              <a:rPr lang="en-US" altLang="zh-CN" dirty="0"/>
              <a:t>Military robots</a:t>
            </a:r>
          </a:p>
          <a:p>
            <a:pPr lvl="1"/>
            <a:r>
              <a:rPr lang="en-US" altLang="zh-CN" sz="1800" dirty="0" err="1"/>
              <a:t>Teletanks</a:t>
            </a:r>
            <a:endParaRPr lang="en-US" altLang="zh-CN" sz="1800" dirty="0"/>
          </a:p>
          <a:p>
            <a:pPr lvl="1"/>
            <a:r>
              <a:rPr lang="en-US" altLang="zh-CN" sz="1800" dirty="0"/>
              <a:t>Daksh</a:t>
            </a:r>
          </a:p>
          <a:p>
            <a:pPr lvl="1"/>
            <a:r>
              <a:rPr lang="en-US" altLang="zh-CN" sz="1800" dirty="0"/>
              <a:t>Predator drone</a:t>
            </a:r>
          </a:p>
          <a:p>
            <a:r>
              <a:rPr lang="en-US" altLang="zh-CN" dirty="0"/>
              <a:t>Police robots</a:t>
            </a:r>
          </a:p>
          <a:p>
            <a:pPr lvl="1"/>
            <a:r>
              <a:rPr lang="en-US" altLang="zh-CN" dirty="0"/>
              <a:t>Knightscope's K5</a:t>
            </a:r>
          </a:p>
          <a:p>
            <a:pPr lvl="1"/>
            <a:endParaRPr lang="en-US" altLang="zh-CN" dirty="0"/>
          </a:p>
          <a:p>
            <a:endParaRPr lang="en-US" altLang="zh-CN" dirty="0"/>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latin typeface="+mj-lt"/>
              </a:rPr>
              <a:t>RoboCop</a:t>
            </a:r>
            <a:r>
              <a:rPr lang="en-US" sz="1400" dirty="0">
                <a:latin typeface="+mj-lt"/>
              </a:rPr>
              <a:t> (2014)</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nchor="t">
            <a:spAutoFit/>
          </a:bodyPr>
          <a:lstStyle/>
          <a:p>
            <a:pPr algn="r"/>
            <a:r>
              <a:rPr lang="en-US" sz="1200">
                <a:solidFill>
                  <a:schemeClr val="tx1"/>
                </a:solidFill>
              </a:rPr>
              <a:t>[17, 18, 19, 20]</a:t>
            </a:r>
            <a:endParaRPr lang="zh-CN" altLang="en-US" sz="1200" dirty="0">
              <a:solidFill>
                <a:schemeClr val="tx1"/>
              </a:solidFill>
            </a:endParaRPr>
          </a:p>
        </p:txBody>
      </p:sp>
      <p:pic>
        <p:nvPicPr>
          <p:cNvPr id="4" name="内容占位符 3" descr="DRDO_Daksh_ROV.jpg"/>
          <p:cNvPicPr>
            <a:picLocks noGrp="1" noChangeAspect="1"/>
          </p:cNvPicPr>
          <p:nvPr>
            <p:ph sz="half" idx="2"/>
          </p:nvPr>
        </p:nvPicPr>
        <p:blipFill>
          <a:blip r:embed="rId3"/>
          <a:stretch>
            <a:fillRect/>
          </a:stretch>
        </p:blipFill>
        <p:spPr>
          <a:xfrm>
            <a:off x="5768387" y="1268428"/>
            <a:ext cx="1201419" cy="1807738"/>
          </a:xfrm>
        </p:spPr>
      </p:pic>
      <p:pic>
        <p:nvPicPr>
          <p:cNvPr id="10" name="图片 9" descr="PnP-Expo-55.jpg"/>
          <p:cNvPicPr>
            <a:picLocks noChangeAspect="1"/>
          </p:cNvPicPr>
          <p:nvPr/>
        </p:nvPicPr>
        <p:blipFill>
          <a:blip r:embed="rId4"/>
          <a:stretch>
            <a:fillRect/>
          </a:stretch>
        </p:blipFill>
        <p:spPr>
          <a:xfrm>
            <a:off x="7253595" y="1278613"/>
            <a:ext cx="1203736" cy="1800003"/>
          </a:xfrm>
          <a:prstGeom prst="rect">
            <a:avLst/>
          </a:prstGeom>
        </p:spPr>
      </p:pic>
      <p:pic>
        <p:nvPicPr>
          <p:cNvPr id="11" name="图片 10" descr="500px-Tt-26.jpg"/>
          <p:cNvPicPr>
            <a:picLocks noChangeAspect="1"/>
          </p:cNvPicPr>
          <p:nvPr/>
        </p:nvPicPr>
        <p:blipFill>
          <a:blip r:embed="rId5"/>
          <a:srcRect l="-74" t="120" r="74" b="53096"/>
          <a:stretch>
            <a:fillRect/>
          </a:stretch>
        </p:blipFill>
        <p:spPr>
          <a:xfrm>
            <a:off x="5768387" y="3156444"/>
            <a:ext cx="2743200" cy="1606709"/>
          </a:xfrm>
          <a:prstGeom prst="rect">
            <a:avLst/>
          </a:prstGeom>
        </p:spPr>
      </p:pic>
    </p:spTree>
    <p:extLst>
      <p:ext uri="{BB962C8B-B14F-4D97-AF65-F5344CB8AC3E}">
        <p14:creationId xmlns:p14="http://schemas.microsoft.com/office/powerpoint/2010/main" val="1403916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charset="0"/>
              </a:rPr>
              <a:t>BENEFIT OF BRAIN-COMPUTER INTERFACE</a:t>
            </a:r>
          </a:p>
        </p:txBody>
      </p:sp>
      <p:sp>
        <p:nvSpPr>
          <p:cNvPr id="3" name="Content Placeholder 2"/>
          <p:cNvSpPr>
            <a:spLocks noGrp="1"/>
          </p:cNvSpPr>
          <p:nvPr>
            <p:ph sz="half" idx="1"/>
          </p:nvPr>
        </p:nvSpPr>
        <p:spPr/>
        <p:txBody>
          <a:bodyPr vert="horz" lIns="91436" tIns="45718" rIns="91436" bIns="45718" rtlCol="0" anchor="t">
            <a:normAutofit/>
          </a:bodyPr>
          <a:lstStyle/>
          <a:p>
            <a:r>
              <a:rPr lang="en-US" dirty="0"/>
              <a:t>Medical Interventions: help disabled people to regain abilities</a:t>
            </a:r>
          </a:p>
          <a:p>
            <a:r>
              <a:rPr lang="en-US" dirty="0"/>
              <a:t>Bright future:</a:t>
            </a:r>
          </a:p>
          <a:p>
            <a:pPr lvl="1"/>
            <a:r>
              <a:rPr lang="en-US" sz="1800" dirty="0"/>
              <a:t>Fewer complications</a:t>
            </a:r>
          </a:p>
          <a:p>
            <a:pPr lvl="1"/>
            <a:r>
              <a:rPr lang="en-US" sz="1800" dirty="0"/>
              <a:t>Improve quality of life</a:t>
            </a:r>
          </a:p>
          <a:p>
            <a:pPr lvl="1"/>
            <a:r>
              <a:rPr lang="en-US" sz="1800" dirty="0"/>
              <a:t>Improve physical and mental abilities</a:t>
            </a:r>
          </a:p>
          <a:p>
            <a:pPr lvl="1"/>
            <a:r>
              <a:rPr lang="en-US" sz="1800" dirty="0"/>
              <a:t>Deeper, more advanced communication between people</a:t>
            </a:r>
          </a:p>
          <a:p>
            <a:pPr lvl="1"/>
            <a:endParaRPr lang="en-US" sz="1800" dirty="0"/>
          </a:p>
          <a:p>
            <a:pPr lvl="1"/>
            <a:endParaRPr lang="en-US" dirty="0"/>
          </a:p>
          <a:p>
            <a:pPr lvl="1"/>
            <a:endParaRPr lang="en-US" dirty="0"/>
          </a:p>
          <a:p>
            <a:endParaRPr lang="en-US" dirty="0"/>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latin typeface="+mj-lt"/>
              </a:rPr>
              <a:t>RoboCop</a:t>
            </a:r>
            <a:r>
              <a:rPr lang="en-US" sz="1400" dirty="0">
                <a:latin typeface="+mj-lt"/>
              </a:rPr>
              <a:t> (2014)</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nchor="t">
            <a:spAutoFit/>
          </a:bodyPr>
          <a:lstStyle/>
          <a:p>
            <a:pPr algn="r"/>
            <a:r>
              <a:rPr lang="en-US" sz="1200" dirty="0">
                <a:solidFill>
                  <a:schemeClr val="tx1"/>
                </a:solidFill>
              </a:rPr>
              <a:t>[9]</a:t>
            </a:r>
            <a:endParaRPr lang="zh-CN" altLang="en-US" sz="1200" dirty="0">
              <a:solidFill>
                <a:schemeClr val="tx1"/>
              </a:solidFill>
            </a:endParaRPr>
          </a:p>
        </p:txBody>
      </p:sp>
      <p:pic>
        <p:nvPicPr>
          <p:cNvPr id="9" name="图片 8" descr="hero_Robocop-2014-1.jpg"/>
          <p:cNvPicPr>
            <a:picLocks noChangeAspect="1"/>
          </p:cNvPicPr>
          <p:nvPr/>
        </p:nvPicPr>
        <p:blipFill>
          <a:blip r:embed="rId3"/>
          <a:stretch>
            <a:fillRect/>
          </a:stretch>
        </p:blipFill>
        <p:spPr>
          <a:xfrm>
            <a:off x="4232116" y="2083245"/>
            <a:ext cx="3913936" cy="1632363"/>
          </a:xfrm>
          <a:prstGeom prst="rect">
            <a:avLst/>
          </a:prstGeom>
        </p:spPr>
      </p:pic>
    </p:spTree>
    <p:extLst>
      <p:ext uri="{BB962C8B-B14F-4D97-AF65-F5344CB8AC3E}">
        <p14:creationId xmlns:p14="http://schemas.microsoft.com/office/powerpoint/2010/main" val="4003219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 Of Brain-Computer Interface</a:t>
            </a:r>
          </a:p>
        </p:txBody>
      </p:sp>
      <p:sp>
        <p:nvSpPr>
          <p:cNvPr id="3" name="Content Placeholder 2"/>
          <p:cNvSpPr>
            <a:spLocks noGrp="1"/>
          </p:cNvSpPr>
          <p:nvPr>
            <p:ph sz="half" idx="1"/>
          </p:nvPr>
        </p:nvSpPr>
        <p:spPr>
          <a:xfrm>
            <a:off x="685800" y="1352550"/>
            <a:ext cx="5480467" cy="3352800"/>
          </a:xfrm>
        </p:spPr>
        <p:txBody>
          <a:bodyPr vert="horz" lIns="91436" tIns="45718" rIns="91436" bIns="45718" rtlCol="0" anchor="t">
            <a:normAutofit/>
          </a:bodyPr>
          <a:lstStyle/>
          <a:p>
            <a:r>
              <a:rPr lang="en-US" dirty="0"/>
              <a:t> BCI, neuroprothetics and neuroenhancement </a:t>
            </a:r>
          </a:p>
          <a:p>
            <a:r>
              <a:rPr lang="en-US" dirty="0"/>
              <a:t>BCI side-effects</a:t>
            </a:r>
          </a:p>
          <a:p>
            <a:pPr lvl="1"/>
            <a:r>
              <a:rPr lang="en-US" dirty="0">
                <a:solidFill>
                  <a:srgbClr val="FFFFFF"/>
                </a:solidFill>
                <a:latin typeface="Cambria" charset="0"/>
              </a:rPr>
              <a:t>infection, disturbed sleep, mood swings, anxiety, hearing loss, visual problems, and tinnitus</a:t>
            </a:r>
          </a:p>
          <a:p>
            <a:r>
              <a:rPr lang="en-US" dirty="0"/>
              <a:t>Ethically</a:t>
            </a:r>
          </a:p>
          <a:p>
            <a:pPr lvl="1"/>
            <a:r>
              <a:rPr lang="en-US" dirty="0"/>
              <a:t>Invasive and side-effects</a:t>
            </a:r>
          </a:p>
          <a:p>
            <a:pPr lvl="1"/>
            <a:r>
              <a:rPr lang="en-US" dirty="0"/>
              <a:t>Enhancement really desired?</a:t>
            </a:r>
          </a:p>
          <a:p>
            <a:endParaRPr lang="en-US" dirty="0"/>
          </a:p>
          <a:p>
            <a:pPr lvl="1"/>
            <a:endParaRPr lang="en-US" dirty="0"/>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latin typeface="+mj-lt"/>
              </a:rPr>
              <a:t>RoboCop</a:t>
            </a:r>
            <a:r>
              <a:rPr lang="en-US" sz="1400" dirty="0">
                <a:latin typeface="+mj-lt"/>
              </a:rPr>
              <a:t> (2014)</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nchor="t">
            <a:spAutoFit/>
          </a:bodyPr>
          <a:lstStyle/>
          <a:p>
            <a:pPr algn="r"/>
            <a:r>
              <a:rPr lang="en-US" sz="1200" dirty="0">
                <a:solidFill>
                  <a:schemeClr val="tx1"/>
                </a:solidFill>
              </a:rPr>
              <a:t>[10,11]</a:t>
            </a:r>
            <a:endParaRPr lang="zh-CN" altLang="en-US" sz="1200" dirty="0">
              <a:solidFill>
                <a:schemeClr val="tx1"/>
              </a:solidFill>
            </a:endParaRPr>
          </a:p>
        </p:txBody>
      </p:sp>
    </p:spTree>
    <p:extLst>
      <p:ext uri="{BB962C8B-B14F-4D97-AF65-F5344CB8AC3E}">
        <p14:creationId xmlns:p14="http://schemas.microsoft.com/office/powerpoint/2010/main" val="166370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Automated Policing</a:t>
            </a:r>
          </a:p>
        </p:txBody>
      </p:sp>
      <p:sp>
        <p:nvSpPr>
          <p:cNvPr id="3" name="Content Placeholder 2"/>
          <p:cNvSpPr>
            <a:spLocks noGrp="1"/>
          </p:cNvSpPr>
          <p:nvPr>
            <p:ph sz="half" idx="1"/>
          </p:nvPr>
        </p:nvSpPr>
        <p:spPr/>
        <p:txBody>
          <a:bodyPr vert="horz" lIns="91436" tIns="45718" rIns="91436" bIns="45718" rtlCol="0" anchor="t">
            <a:normAutofit fontScale="92500" lnSpcReduction="10000"/>
          </a:bodyPr>
          <a:lstStyle/>
          <a:p>
            <a:r>
              <a:rPr lang="en-US" sz="2000" dirty="0"/>
              <a:t>Could make policing more efficient</a:t>
            </a:r>
          </a:p>
          <a:p>
            <a:pPr lvl="1"/>
            <a:r>
              <a:rPr lang="en-US" sz="1800" dirty="0"/>
              <a:t>More efficient paperwork</a:t>
            </a:r>
          </a:p>
          <a:p>
            <a:pPr lvl="1"/>
            <a:r>
              <a:rPr lang="en-US" sz="1800" dirty="0"/>
              <a:t>Make finding/identifying criminals easier</a:t>
            </a:r>
          </a:p>
          <a:p>
            <a:pPr lvl="1"/>
            <a:r>
              <a:rPr lang="en-US" sz="1800" dirty="0"/>
              <a:t>Predictive analytics</a:t>
            </a:r>
          </a:p>
          <a:p>
            <a:r>
              <a:rPr lang="en-US" sz="2000" dirty="0"/>
              <a:t>Take police officers out of danger</a:t>
            </a:r>
          </a:p>
          <a:p>
            <a:pPr lvl="1"/>
            <a:r>
              <a:rPr lang="en-US" sz="1800" dirty="0"/>
              <a:t>Large portion of robotics dedicated to reducing risk</a:t>
            </a:r>
          </a:p>
          <a:p>
            <a:pPr lvl="1"/>
            <a:r>
              <a:rPr lang="en-US" sz="1800" dirty="0"/>
              <a:t>Take place of human officers in violent situations</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latin typeface="+mj-lt"/>
              </a:rPr>
              <a:t>RoboCop</a:t>
            </a:r>
            <a:r>
              <a:rPr lang="en-US" sz="1400" dirty="0">
                <a:latin typeface="+mj-lt"/>
              </a:rPr>
              <a:t> (2014)</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nchor="t">
            <a:spAutoFit/>
          </a:bodyPr>
          <a:lstStyle/>
          <a:p>
            <a:pPr algn="r"/>
            <a:r>
              <a:rPr lang="en-US" sz="1200" dirty="0">
                <a:solidFill>
                  <a:schemeClr val="tx1"/>
                </a:solidFill>
              </a:rPr>
              <a:t>[1, 2, 3, </a:t>
            </a:r>
            <a:r>
              <a:rPr lang="en-US" sz="1200" dirty="0"/>
              <a:t>4</a:t>
            </a:r>
            <a:r>
              <a:rPr lang="en-US" sz="1200" dirty="0">
                <a:solidFill>
                  <a:schemeClr val="tx1"/>
                </a:solidFill>
              </a:rPr>
              <a:t>]</a:t>
            </a:r>
          </a:p>
        </p:txBody>
      </p:sp>
      <p:pic>
        <p:nvPicPr>
          <p:cNvPr id="10" name="Content Placeholder 9"/>
          <p:cNvPicPr>
            <a:picLocks noGrp="1" noChangeAspect="1"/>
          </p:cNvPicPr>
          <p:nvPr>
            <p:ph sz="half" idx="2"/>
          </p:nvPr>
        </p:nvPicPr>
        <p:blipFill>
          <a:blip r:embed="rId3"/>
          <a:stretch>
            <a:fillRect/>
          </a:stretch>
        </p:blipFill>
        <p:spPr>
          <a:xfrm>
            <a:off x="5549181" y="1223154"/>
            <a:ext cx="2235200" cy="3352800"/>
          </a:xfrm>
        </p:spPr>
      </p:pic>
      <p:sp>
        <p:nvSpPr>
          <p:cNvPr id="11" name="TextBox 10"/>
          <p:cNvSpPr txBox="1"/>
          <p:nvPr/>
        </p:nvSpPr>
        <p:spPr>
          <a:xfrm>
            <a:off x="5732463" y="4610100"/>
            <a:ext cx="1979630" cy="314325"/>
          </a:xfrm>
          <a:prstGeom prst="rect">
            <a:avLst/>
          </a:prstGeom>
        </p:spPr>
        <p:txBody>
          <a:bodyPr wrap="square" rtlCol="0">
            <a:spAutoFit/>
          </a:bodyPr>
          <a:lstStyle/>
          <a:p>
            <a:pPr algn="ctr">
              <a:lnSpc>
                <a:spcPct val="90000"/>
              </a:lnSpc>
            </a:pPr>
            <a:r>
              <a:rPr lang="en-US" sz="1600" dirty="0"/>
              <a:t>Knightscope K5 [3]</a:t>
            </a:r>
          </a:p>
        </p:txBody>
      </p:sp>
    </p:spTree>
    <p:extLst>
      <p:ext uri="{BB962C8B-B14F-4D97-AF65-F5344CB8AC3E}">
        <p14:creationId xmlns:p14="http://schemas.microsoft.com/office/powerpoint/2010/main" val="3048597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a:t>Common Policing Errors</a:t>
            </a:r>
            <a:endParaRPr lang="zh-CN" altLang="en-US" dirty="0"/>
          </a:p>
        </p:txBody>
      </p:sp>
      <p:sp>
        <p:nvSpPr>
          <p:cNvPr id="9" name="文本占位符 8"/>
          <p:cNvSpPr>
            <a:spLocks noGrp="1"/>
          </p:cNvSpPr>
          <p:nvPr>
            <p:ph type="body" sz="half" idx="2"/>
          </p:nvPr>
        </p:nvSpPr>
        <p:spPr/>
        <p:txBody>
          <a:bodyPr/>
          <a:lstStyle/>
          <a:p>
            <a:pPr marL="285750" indent="-285750">
              <a:buFont typeface="Arial" panose="020B0604020202020204" pitchFamily="34" charset="0"/>
              <a:buChar char="•"/>
            </a:pPr>
            <a:r>
              <a:rPr lang="en-US" altLang="en-US" dirty="0">
                <a:latin typeface="Cambria"/>
              </a:rPr>
              <a:t>Automated policing solves first two problems</a:t>
            </a:r>
            <a:endParaRPr lang="en-US" altLang="zh-CN" dirty="0">
              <a:latin typeface="Cambria"/>
            </a:endParaRPr>
          </a:p>
          <a:p>
            <a:pPr marL="285750" indent="-285750">
              <a:buFont typeface="Arial" panose="020B0604020202020204" pitchFamily="34" charset="0"/>
              <a:buChar char="•"/>
            </a:pPr>
            <a:r>
              <a:rPr lang="en-US" altLang="en-US" dirty="0">
                <a:latin typeface="Cambria"/>
              </a:rPr>
              <a:t>Fails to address the third</a:t>
            </a:r>
          </a:p>
          <a:p>
            <a:pPr marL="285750" indent="-285750">
              <a:buFont typeface="Arial" panose="020B0604020202020204" pitchFamily="34" charset="0"/>
              <a:buChar char="•"/>
            </a:pPr>
            <a:r>
              <a:rPr lang="en-US" altLang="x-none" dirty="0">
                <a:latin typeface="Cambria"/>
              </a:rPr>
              <a:t>These errors are dangerous</a:t>
            </a:r>
          </a:p>
        </p:txBody>
      </p:sp>
      <p:sp>
        <p:nvSpPr>
          <p:cNvPr id="5" name="页脚占位符 4"/>
          <p:cNvSpPr>
            <a:spLocks noGrp="1"/>
          </p:cNvSpPr>
          <p:nvPr>
            <p:ph type="ftr" sz="quarter" idx="4294967295"/>
          </p:nvPr>
        </p:nvSpPr>
        <p:spPr>
          <a:xfrm>
            <a:off x="0" y="4997450"/>
            <a:ext cx="5562600" cy="146050"/>
          </a:xfrm>
        </p:spPr>
        <p:txBody>
          <a:bodyPr/>
          <a:lstStyle/>
          <a:p>
            <a:r>
              <a:rPr lang="en-US"/>
              <a:t>© 2016 Keith A. Pray</a:t>
            </a:r>
          </a:p>
        </p:txBody>
      </p:sp>
      <p:sp>
        <p:nvSpPr>
          <p:cNvPr id="6" name="灯片编号占位符 5"/>
          <p:cNvSpPr>
            <a:spLocks noGrp="1"/>
          </p:cNvSpPr>
          <p:nvPr>
            <p:ph type="sldNum" sz="quarter" idx="4294967295"/>
          </p:nvPr>
        </p:nvSpPr>
        <p:spPr>
          <a:xfrm>
            <a:off x="8518525" y="4997450"/>
            <a:ext cx="625475" cy="146050"/>
          </a:xfrm>
        </p:spPr>
        <p:txBody>
          <a:bodyPr/>
          <a:lstStyle/>
          <a:p>
            <a:fld id="{A2A17EAB-8B51-5C40-8776-6683E51FA7A0}" type="slidenum">
              <a:rPr lang="en-US" smtClean="0"/>
              <a:t>9</a:t>
            </a:fld>
            <a:endParaRPr lang="en-US"/>
          </a:p>
        </p:txBody>
      </p:sp>
      <p:pic>
        <p:nvPicPr>
          <p:cNvPr id="10" name="Content Placeholder 9" descr="page-54.gif"/>
          <p:cNvPicPr>
            <a:picLocks noChangeAspect="1"/>
          </p:cNvPicPr>
          <p:nvPr/>
        </p:nvPicPr>
        <p:blipFill>
          <a:blip r:embed="rId3"/>
          <a:stretch>
            <a:fillRect/>
          </a:stretch>
        </p:blipFill>
        <p:spPr>
          <a:xfrm>
            <a:off x="230188" y="812757"/>
            <a:ext cx="5224462" cy="3664709"/>
          </a:xfrm>
          <a:prstGeom prst="rect">
            <a:avLst/>
          </a:prstGeom>
        </p:spPr>
      </p:pic>
    </p:spTree>
    <p:extLst>
      <p:ext uri="{BB962C8B-B14F-4D97-AF65-F5344CB8AC3E}">
        <p14:creationId xmlns:p14="http://schemas.microsoft.com/office/powerpoint/2010/main" val="2397549168"/>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1640</TotalTime>
  <Words>1840</Words>
  <Application>Microsoft Macintosh PowerPoint</Application>
  <PresentationFormat>On-screen Show (16:9)</PresentationFormat>
  <Paragraphs>241</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Red Radial 16x9</vt:lpstr>
      <vt:lpstr>Robocop (2014)</vt:lpstr>
      <vt:lpstr>Outline</vt:lpstr>
      <vt:lpstr>Plot summary</vt:lpstr>
      <vt:lpstr>Key computing technologies</vt:lpstr>
      <vt:lpstr>Key computing technologies</vt:lpstr>
      <vt:lpstr>BENEFIT OF BRAIN-COMPUTER INTERFACE</vt:lpstr>
      <vt:lpstr>Costs Of Brain-Computer Interface</vt:lpstr>
      <vt:lpstr>Benefits of Automated Policing</vt:lpstr>
      <vt:lpstr>Common Policing Errors</vt:lpstr>
      <vt:lpstr>Costs of Automated Policing</vt:lpstr>
      <vt:lpstr>Conclusions</vt:lpstr>
      <vt:lpstr>Questions?</vt:lpstr>
      <vt:lpstr>References</vt:lpstr>
      <vt:lpstr>References</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78</cp:revision>
  <dcterms:created xsi:type="dcterms:W3CDTF">2014-08-25T02:19:16Z</dcterms:created>
  <dcterms:modified xsi:type="dcterms:W3CDTF">2016-05-05T03:20:09Z</dcterms:modified>
</cp:coreProperties>
</file>