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embeddedFontLst>
    <p:embeddedFont>
      <p:font typeface="Comfortaa" panose="020B0604020202020204" charset="0"/>
      <p:regular r:id="rId25"/>
      <p:bold r:id="rId26"/>
    </p:embeddedFont>
    <p:embeddedFont>
      <p:font typeface="Georgia" panose="02040502050405020303" pitchFamily="18" charset="0"/>
      <p:regular r:id="rId27"/>
      <p:bold r:id="rId28"/>
      <p:italic r:id="rId29"/>
      <p:boldItalic r:id="rId30"/>
    </p:embeddedFont>
    <p:embeddedFont>
      <p:font typeface="Proxima Nova" panose="020B0604020202020204" charset="0"/>
      <p:regular r:id="rId31"/>
      <p:bold r:id="rId32"/>
      <p:italic r:id="rId33"/>
      <p:boldItalic r:id="rId34"/>
    </p:embeddedFont>
    <p:embeddedFont>
      <p:font typeface="Proxima Nova Semibold" panose="020B0604020202020204" charset="0"/>
      <p:regular r:id="rId35"/>
      <p:bold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4"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reuters.com/investigates/special-report/neuralink-musk-fda/"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da.gov/medical-devices/premarket-submissions-selecting-and-preparing-correct-submission/investigational-device-exemption-id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863b61b3e7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863b61b3e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Aksel - 10 seconds</a:t>
            </a:r>
            <a:endParaRPr/>
          </a:p>
          <a:p>
            <a:pPr marL="0" lvl="0" indent="0" algn="l" rtl="0">
              <a:spcBef>
                <a:spcPts val="0"/>
              </a:spcBef>
              <a:spcAft>
                <a:spcPts val="0"/>
              </a:spcAft>
              <a:buNone/>
            </a:pPr>
            <a:endParaRPr/>
          </a:p>
          <a:p>
            <a:pPr marL="0" lvl="0" indent="0" algn="l" rtl="0">
              <a:spcBef>
                <a:spcPts val="0"/>
              </a:spcBef>
              <a:spcAft>
                <a:spcPts val="0"/>
              </a:spcAft>
              <a:buNone/>
            </a:pPr>
            <a:r>
              <a:rPr lang="en"/>
              <a:t>Hello, We will be presenting on the Societal Implications of the Tech in the 2006 movie</a:t>
            </a:r>
            <a:r>
              <a:rPr lang="en">
                <a:solidFill>
                  <a:schemeClr val="dk1"/>
                </a:solidFill>
              </a:rPr>
              <a:t> directed by Satoshi Kon,</a:t>
            </a:r>
            <a:r>
              <a:rPr lang="en"/>
              <a:t> Paprika</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87aef2ce39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87aef2ce39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000"/>
              </a:spcAft>
              <a:buNone/>
            </a:pPr>
            <a:r>
              <a:rPr lang="en">
                <a:solidFill>
                  <a:schemeClr val="dk1"/>
                </a:solidFill>
              </a:rPr>
              <a:t>Carlos -&gt; Ryan - 10 seconds</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87aef2ce39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87aef2ce39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Ryan - 1 minute</a:t>
            </a:r>
            <a:endParaRPr/>
          </a:p>
          <a:p>
            <a:pPr marL="0" lvl="0" indent="0" algn="l" rtl="0">
              <a:lnSpc>
                <a:spcPct val="115000"/>
              </a:lnSpc>
              <a:spcBef>
                <a:spcPts val="1200"/>
              </a:spcBef>
              <a:spcAft>
                <a:spcPts val="0"/>
              </a:spcAft>
              <a:buNone/>
            </a:pPr>
            <a:endParaRPr/>
          </a:p>
          <a:p>
            <a:pPr marL="0" lvl="0" indent="0" algn="l" rtl="0">
              <a:lnSpc>
                <a:spcPct val="115000"/>
              </a:lnSpc>
              <a:spcBef>
                <a:spcPts val="1200"/>
              </a:spcBef>
              <a:spcAft>
                <a:spcPts val="0"/>
              </a:spcAft>
              <a:buNone/>
            </a:pPr>
            <a:r>
              <a:rPr lang="en"/>
              <a:t>First </a:t>
            </a:r>
            <a:endParaRPr/>
          </a:p>
          <a:p>
            <a:pPr marL="0" lvl="0" indent="0" algn="l" rtl="0">
              <a:lnSpc>
                <a:spcPct val="115000"/>
              </a:lnSpc>
              <a:spcBef>
                <a:spcPts val="1200"/>
              </a:spcBef>
              <a:spcAft>
                <a:spcPts val="0"/>
              </a:spcAft>
              <a:buNone/>
            </a:pPr>
            <a:r>
              <a:rPr lang="en"/>
              <a:t>The internet is a world completely separated from the real world and with it comes a way to hide our true selves</a:t>
            </a:r>
            <a:endParaRPr/>
          </a:p>
          <a:p>
            <a:pPr marL="0" lvl="0" indent="0" algn="l" rtl="0">
              <a:lnSpc>
                <a:spcPct val="115000"/>
              </a:lnSpc>
              <a:spcBef>
                <a:spcPts val="1200"/>
              </a:spcBef>
              <a:spcAft>
                <a:spcPts val="0"/>
              </a:spcAft>
              <a:buNone/>
            </a:pPr>
            <a:r>
              <a:rPr lang="en"/>
              <a:t>Since technology has improved and we are able to communicate with people across the globe. It is easier than ever to remain almost completely anonymous to the people we interact with online. </a:t>
            </a:r>
            <a:endParaRPr/>
          </a:p>
          <a:p>
            <a:pPr marL="0" lvl="0" indent="0" algn="l" rtl="0">
              <a:lnSpc>
                <a:spcPct val="115000"/>
              </a:lnSpc>
              <a:spcBef>
                <a:spcPts val="1200"/>
              </a:spcBef>
              <a:spcAft>
                <a:spcPts val="0"/>
              </a:spcAft>
              <a:buNone/>
            </a:pPr>
            <a:r>
              <a:rPr lang="en"/>
              <a:t>From chat rooms to video games to blog posts, it is quite hard for the average technology user to know who is on the other end of the screen</a:t>
            </a:r>
            <a:endParaRPr/>
          </a:p>
          <a:p>
            <a:pPr marL="0" lvl="0" indent="0" algn="l" rtl="0">
              <a:lnSpc>
                <a:spcPct val="115000"/>
              </a:lnSpc>
              <a:spcBef>
                <a:spcPts val="1200"/>
              </a:spcBef>
              <a:spcAft>
                <a:spcPts val="0"/>
              </a:spcAft>
              <a:buNone/>
            </a:pPr>
            <a:r>
              <a:rPr lang="en"/>
              <a:t>This is also true for the virtual “dream scape” that is created by the DC Mini.</a:t>
            </a:r>
            <a:endParaRPr/>
          </a:p>
          <a:p>
            <a:pPr marL="0" lvl="0" indent="0" algn="l" rtl="0">
              <a:lnSpc>
                <a:spcPct val="115000"/>
              </a:lnSpc>
              <a:spcBef>
                <a:spcPts val="1200"/>
              </a:spcBef>
              <a:spcAft>
                <a:spcPts val="0"/>
              </a:spcAft>
              <a:buNone/>
            </a:pPr>
            <a:r>
              <a:rPr lang="en"/>
              <a:t>People are able to enter dreams almost like virtual reality, and people like </a:t>
            </a:r>
            <a:r>
              <a:rPr lang="en">
                <a:solidFill>
                  <a:schemeClr val="dk1"/>
                </a:solidFill>
              </a:rPr>
              <a:t>Dr. ChEba are able to use this platform to hide behind a digital identity</a:t>
            </a:r>
            <a:endParaRPr>
              <a:solidFill>
                <a:schemeClr val="dk1"/>
              </a:solidFill>
            </a:endParaRPr>
          </a:p>
          <a:p>
            <a:pPr marL="0" lvl="0" indent="0" algn="l" rtl="0">
              <a:lnSpc>
                <a:spcPct val="115000"/>
              </a:lnSpc>
              <a:spcBef>
                <a:spcPts val="1200"/>
              </a:spcBef>
              <a:spcAft>
                <a:spcPts val="0"/>
              </a:spcAft>
              <a:buNone/>
            </a:pPr>
            <a:r>
              <a:rPr lang="en">
                <a:solidFill>
                  <a:schemeClr val="dk1"/>
                </a:solidFill>
              </a:rPr>
              <a:t>Many of the main characters didn’t even know Paprikas true identity till the end (SPOILERS?)</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200"/>
              </a:spcBef>
              <a:spcAft>
                <a:spcPts val="0"/>
              </a:spcAft>
              <a:buNone/>
            </a:pPr>
            <a:endParaRPr/>
          </a:p>
          <a:p>
            <a:pPr marL="0" lvl="0" indent="0" algn="l" rtl="0">
              <a:lnSpc>
                <a:spcPct val="115000"/>
              </a:lnSpc>
              <a:spcBef>
                <a:spcPts val="1200"/>
              </a:spcBef>
              <a:spcAft>
                <a:spcPts val="0"/>
              </a:spcAft>
              <a:buClr>
                <a:schemeClr val="dk1"/>
              </a:buClr>
              <a:buSzPts val="1100"/>
              <a:buFont typeface="Arial"/>
              <a:buNone/>
            </a:pPr>
            <a:r>
              <a:rPr lang="en"/>
              <a:t>People should be held more accountable</a:t>
            </a:r>
            <a:endParaRPr/>
          </a:p>
          <a:p>
            <a:pPr marL="0" lvl="0" indent="0" algn="l" rtl="0">
              <a:lnSpc>
                <a:spcPct val="115000"/>
              </a:lnSpc>
              <a:spcBef>
                <a:spcPts val="1200"/>
              </a:spcBef>
              <a:spcAft>
                <a:spcPts val="0"/>
              </a:spcAft>
              <a:buClr>
                <a:schemeClr val="dk1"/>
              </a:buClr>
              <a:buSzPts val="1100"/>
              <a:buFont typeface="Arial"/>
              <a:buNone/>
            </a:pPr>
            <a:r>
              <a:rPr lang="en"/>
              <a:t>Should we be responsible for non-physical interactions with other people</a:t>
            </a:r>
            <a:endParaRPr/>
          </a:p>
          <a:p>
            <a:pPr marL="0" lvl="0" indent="0" algn="l" rtl="0">
              <a:lnSpc>
                <a:spcPct val="115000"/>
              </a:lnSpc>
              <a:spcBef>
                <a:spcPts val="1200"/>
              </a:spcBef>
              <a:spcAft>
                <a:spcPts val="0"/>
              </a:spcAft>
              <a:buClr>
                <a:schemeClr val="dk1"/>
              </a:buClr>
              <a:buSzPts val="1100"/>
              <a:buFont typeface="Arial"/>
              <a:buNone/>
            </a:pPr>
            <a:r>
              <a:rPr lang="en"/>
              <a:t>Does what we do virtually have effects on the real world</a:t>
            </a:r>
            <a:endParaRPr/>
          </a:p>
          <a:p>
            <a:pPr marL="0" lvl="0" indent="0" algn="l" rtl="0">
              <a:lnSpc>
                <a:spcPct val="115000"/>
              </a:lnSpc>
              <a:spcBef>
                <a:spcPts val="1200"/>
              </a:spcBef>
              <a:spcAft>
                <a:spcPts val="0"/>
              </a:spcAft>
              <a:buClr>
                <a:schemeClr val="dk1"/>
              </a:buClr>
              <a:buSzPts val="1100"/>
              <a:buFont typeface="Arial"/>
              <a:buNone/>
            </a:pPr>
            <a:r>
              <a:rPr lang="en"/>
              <a:t>Hiding behind an online persona (Paprika)</a:t>
            </a:r>
            <a:endParaRPr/>
          </a:p>
          <a:p>
            <a:pPr marL="0" lvl="0" indent="0" algn="l" rtl="0">
              <a:lnSpc>
                <a:spcPct val="115000"/>
              </a:lnSpc>
              <a:spcBef>
                <a:spcPts val="1200"/>
              </a:spcBef>
              <a:spcAft>
                <a:spcPts val="0"/>
              </a:spcAft>
              <a:buClr>
                <a:schemeClr val="dk1"/>
              </a:buClr>
              <a:buSzPts val="1100"/>
              <a:buFont typeface="Arial"/>
              <a:buNone/>
            </a:pPr>
            <a:endParaRPr/>
          </a:p>
          <a:p>
            <a:pPr marL="0" lvl="0" indent="0" algn="l" rtl="0">
              <a:lnSpc>
                <a:spcPct val="115000"/>
              </a:lnSpc>
              <a:spcBef>
                <a:spcPts val="1200"/>
              </a:spcBef>
              <a:spcAft>
                <a:spcPts val="0"/>
              </a:spcAft>
              <a:buClr>
                <a:schemeClr val="dk1"/>
              </a:buClr>
              <a:buSzPts val="1100"/>
              <a:buFont typeface="Arial"/>
              <a:buNone/>
            </a:pPr>
            <a:r>
              <a:rPr lang="en"/>
              <a:t>New picture 24:17	</a:t>
            </a:r>
            <a:endParaRPr/>
          </a:p>
          <a:p>
            <a:pPr marL="0" lvl="0" indent="0" algn="l" rtl="0">
              <a:lnSpc>
                <a:spcPct val="115000"/>
              </a:lnSpc>
              <a:spcBef>
                <a:spcPts val="1200"/>
              </a:spcBef>
              <a:spcAft>
                <a:spcPts val="120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87aef2ce39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87aef2ce39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Ryan - 1 minute</a:t>
            </a:r>
            <a:endParaRPr/>
          </a:p>
          <a:p>
            <a:pPr marL="0" lvl="0" indent="0" algn="l" rtl="0">
              <a:spcBef>
                <a:spcPts val="0"/>
              </a:spcBef>
              <a:spcAft>
                <a:spcPts val="0"/>
              </a:spcAft>
              <a:buNone/>
            </a:pPr>
            <a:endParaRPr/>
          </a:p>
          <a:p>
            <a:pPr marL="0" lvl="0" indent="0" algn="l" rtl="0">
              <a:spcBef>
                <a:spcPts val="0"/>
              </a:spcBef>
              <a:spcAft>
                <a:spcPts val="0"/>
              </a:spcAft>
              <a:buNone/>
            </a:pPr>
            <a:r>
              <a:rPr lang="en"/>
              <a:t>With this anonymity comes a great ease of misuse of tech and the corresponding digital spaces. </a:t>
            </a:r>
            <a:endParaRPr/>
          </a:p>
          <a:p>
            <a:pPr marL="0" lvl="0" indent="0" algn="l" rtl="0">
              <a:spcBef>
                <a:spcPts val="0"/>
              </a:spcBef>
              <a:spcAft>
                <a:spcPts val="0"/>
              </a:spcAft>
              <a:buNone/>
            </a:pPr>
            <a:endParaRPr/>
          </a:p>
          <a:p>
            <a:pPr marL="0" lvl="0" indent="0" algn="l" rtl="0">
              <a:spcBef>
                <a:spcPts val="0"/>
              </a:spcBef>
              <a:spcAft>
                <a:spcPts val="0"/>
              </a:spcAft>
              <a:buNone/>
            </a:pPr>
            <a:r>
              <a:rPr lang="en"/>
              <a:t>This lack of connection to a physical person allows for cyber crimes to become much easier to perform</a:t>
            </a:r>
            <a:endParaRPr/>
          </a:p>
          <a:p>
            <a:pPr marL="0" lvl="0" indent="0" algn="l" rtl="0">
              <a:spcBef>
                <a:spcPts val="0"/>
              </a:spcBef>
              <a:spcAft>
                <a:spcPts val="0"/>
              </a:spcAft>
              <a:buNone/>
            </a:pPr>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[9] cryptocurrency anonymity and encryption makes it very good for “crypto crimes” paying for crime via cryptocurrency</a:t>
            </a:r>
            <a:endParaRPr/>
          </a:p>
          <a:p>
            <a:pPr marL="0" lvl="0" indent="0" algn="l" rtl="0">
              <a:spcBef>
                <a:spcPts val="1200"/>
              </a:spcBef>
              <a:spcAft>
                <a:spcPts val="0"/>
              </a:spcAft>
              <a:buNone/>
            </a:pPr>
            <a:r>
              <a:rPr lang="en"/>
              <a:t>Alongside that, online Harassment and Cyberbullying are big problems because of their effects on people's well being outside of theses virtual spaces in greatly negative ways.</a:t>
            </a:r>
            <a:endParaRPr/>
          </a:p>
          <a:p>
            <a:pPr marL="0" lvl="0" indent="0" algn="l" rtl="0">
              <a:spcBef>
                <a:spcPts val="0"/>
              </a:spcBef>
              <a:spcAft>
                <a:spcPts val="0"/>
              </a:spcAft>
              <a:buNone/>
            </a:pPr>
            <a:endParaRPr/>
          </a:p>
          <a:p>
            <a:pPr marL="0" lvl="0" indent="0" algn="l" rtl="0">
              <a:spcBef>
                <a:spcPts val="0"/>
              </a:spcBef>
              <a:spcAft>
                <a:spcPts val="0"/>
              </a:spcAft>
              <a:buNone/>
            </a:pPr>
            <a:r>
              <a:rPr lang="en"/>
              <a:t>Cyberbullying/Stalking or other tech misuse lead to lasting levels of high distress in over 30% of victims, and over 25% report having troubles sleeping [4]</a:t>
            </a:r>
            <a:endParaRPr/>
          </a:p>
          <a:p>
            <a:pPr marL="0" lvl="0" indent="0" algn="l" rtl="0">
              <a:spcBef>
                <a:spcPts val="0"/>
              </a:spcBef>
              <a:spcAft>
                <a:spcPts val="0"/>
              </a:spcAft>
              <a:buNone/>
            </a:pPr>
            <a:endParaRPr/>
          </a:p>
          <a:p>
            <a:pPr marL="0" lvl="0" indent="0" algn="l" rtl="0">
              <a:spcBef>
                <a:spcPts val="0"/>
              </a:spcBef>
              <a:spcAft>
                <a:spcPts val="0"/>
              </a:spcAft>
              <a:buNone/>
            </a:pPr>
            <a:r>
              <a:rPr lang="en"/>
              <a:t>What makes it worse is that the anonymity provides little to no consequences for these actions.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87b292edee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87b292ede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Ryan - 1 minute</a:t>
            </a:r>
            <a:endParaRPr/>
          </a:p>
          <a:p>
            <a:pPr marL="0" lvl="0" indent="0" algn="l" rtl="0">
              <a:spcBef>
                <a:spcPts val="0"/>
              </a:spcBef>
              <a:spcAft>
                <a:spcPts val="0"/>
              </a:spcAft>
              <a:buNone/>
            </a:pPr>
            <a:endParaRPr/>
          </a:p>
          <a:p>
            <a:pPr marL="0" lvl="0" indent="0" algn="l" rtl="0">
              <a:spcBef>
                <a:spcPts val="0"/>
              </a:spcBef>
              <a:spcAft>
                <a:spcPts val="0"/>
              </a:spcAft>
              <a:buNone/>
            </a:pPr>
            <a:r>
              <a:rPr lang="en"/>
              <a:t>Which is why people want some sort accountability for actions people take in the digital world</a:t>
            </a:r>
            <a:endParaRPr/>
          </a:p>
          <a:p>
            <a:pPr marL="0" lvl="0" indent="0" algn="l" rtl="0">
              <a:spcBef>
                <a:spcPts val="0"/>
              </a:spcBef>
              <a:spcAft>
                <a:spcPts val="0"/>
              </a:spcAft>
              <a:buNone/>
            </a:pPr>
            <a:endParaRPr/>
          </a:p>
          <a:p>
            <a:pPr marL="0" lvl="0" indent="0" algn="l" rtl="0">
              <a:spcBef>
                <a:spcPts val="0"/>
              </a:spcBef>
              <a:spcAft>
                <a:spcPts val="0"/>
              </a:spcAft>
              <a:buNone/>
            </a:pPr>
            <a:r>
              <a:rPr lang="en"/>
              <a:t>81% of Americans say that laws need to be strengthened to hold cyber bullies accountable for their actions. [4]</a:t>
            </a:r>
            <a:endParaRPr/>
          </a:p>
          <a:p>
            <a:pPr marL="0" lvl="0" indent="0" algn="l" rtl="0">
              <a:spcBef>
                <a:spcPts val="0"/>
              </a:spcBef>
              <a:spcAft>
                <a:spcPts val="0"/>
              </a:spcAft>
              <a:buNone/>
            </a:pPr>
            <a:endParaRPr/>
          </a:p>
          <a:p>
            <a:pPr marL="0" lvl="0" indent="0" algn="l" rtl="0">
              <a:spcBef>
                <a:spcPts val="0"/>
              </a:spcBef>
              <a:spcAft>
                <a:spcPts val="0"/>
              </a:spcAft>
              <a:buNone/>
            </a:pPr>
            <a:r>
              <a:rPr lang="en"/>
              <a:t>While other groups are clamoring for increased identification online in order to protect youth and other groups at risk to protect youth and other groups at risk of exploitation, antisocial, and fraudulent behavior </a:t>
            </a:r>
            <a:endParaRPr/>
          </a:p>
          <a:p>
            <a:pPr marL="0" lvl="0" indent="0" algn="l" rtl="0">
              <a:spcBef>
                <a:spcPts val="0"/>
              </a:spcBef>
              <a:spcAft>
                <a:spcPts val="0"/>
              </a:spcAft>
              <a:buNone/>
            </a:pPr>
            <a:endParaRPr/>
          </a:p>
          <a:p>
            <a:pPr marL="0" lvl="0" indent="0" algn="l" rtl="0">
              <a:spcBef>
                <a:spcPts val="0"/>
              </a:spcBef>
              <a:spcAft>
                <a:spcPts val="0"/>
              </a:spcAft>
              <a:buNone/>
            </a:pPr>
            <a:r>
              <a:rPr lang="en"/>
              <a:t>This is because, as we have seen in the movie as well, peoples actions in these online spaces can have effects significantly outside their virtual homes. Weather that be the mental instability of the DC mini users, or the dream world literally merging with the real world and causing havoc and destruction along the streets, what we do online matters and responsibility is needed.</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863b61b3e7_3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863b61b3e7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Ryan -&gt; Iris - 10 seconds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When it comes to the intersection of technology and mental health…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lnSpc>
                <a:spcPct val="115000"/>
              </a:lnSpc>
              <a:spcBef>
                <a:spcPts val="0"/>
              </a:spcBef>
              <a:spcAft>
                <a:spcPts val="1200"/>
              </a:spcAft>
              <a:buNone/>
            </a:pPr>
            <a:r>
              <a:rPr lang="en">
                <a:solidFill>
                  <a:schemeClr val="dk1"/>
                </a:solidFill>
              </a:rPr>
              <a:t>We concluded that the way a user enguagues with technology can provide deep insights into the user’s subconscious</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87d17c0f92_5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287d17c0f92_5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Iris - 1 minute</a:t>
            </a:r>
            <a:endParaRPr/>
          </a:p>
          <a:p>
            <a:pPr marL="0" lvl="0" indent="0" algn="l" rtl="0">
              <a:spcBef>
                <a:spcPts val="0"/>
              </a:spcBef>
              <a:spcAft>
                <a:spcPts val="0"/>
              </a:spcAft>
              <a:buNone/>
            </a:pPr>
            <a:endParaRPr/>
          </a:p>
          <a:p>
            <a:pPr marL="0" lvl="0" indent="0" algn="l" rtl="0">
              <a:spcBef>
                <a:spcPts val="0"/>
              </a:spcBef>
              <a:spcAft>
                <a:spcPts val="0"/>
              </a:spcAft>
              <a:buNone/>
            </a:pPr>
            <a:r>
              <a:rPr lang="en"/>
              <a:t>Throughout the movie we see Dr. Tokita portrayed as childish and prone to addiction. We see Dr. Chiba comment on Dr. Tokita’s excessive eating habits, and we also see Dr. Tokita’s obsession with the DC Mini, pursuing development of the device without concern for safeguards such as the access codes mentioned earlier, this obsession even goes as far as building more DC Minis after being advised not to by Dr. Chiba.</a:t>
            </a:r>
            <a:br>
              <a:rPr lang="en"/>
            </a:br>
            <a:endParaRPr/>
          </a:p>
          <a:p>
            <a:pPr marL="0" lvl="0" indent="0" algn="l" rtl="0">
              <a:spcBef>
                <a:spcPts val="0"/>
              </a:spcBef>
              <a:spcAft>
                <a:spcPts val="0"/>
              </a:spcAft>
              <a:buNone/>
            </a:pPr>
            <a:r>
              <a:rPr lang="en"/>
              <a:t>Subsequently, during the finale of the movie, Dr. Tokita’s </a:t>
            </a:r>
            <a:r>
              <a:rPr lang="en">
                <a:solidFill>
                  <a:schemeClr val="dk1"/>
                </a:solidFill>
              </a:rPr>
              <a:t>naivety</a:t>
            </a:r>
            <a:r>
              <a:rPr lang="en"/>
              <a:t> gets him trapped in the dream world as an avatar of a giant toy robot who eats people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87d17c0f92_7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87d17c0f92_7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Iris - 1 minute</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In contrast to Dr. Tokita, </a:t>
            </a:r>
            <a:r>
              <a:rPr lang="en"/>
              <a:t>Dr. Chiba is not shown to struggle with many personal issues, she is generally portrayed as the most mentally healthy and competent character in the movie. And, despite the</a:t>
            </a:r>
            <a:r>
              <a:rPr lang="en">
                <a:solidFill>
                  <a:schemeClr val="dk1"/>
                </a:solidFill>
              </a:rPr>
              <a:t> differences in personality between Dr. Chiba and Paprika–Dr. Chiba being professional and serious while Paprika is carefree and cheerful–</a:t>
            </a:r>
            <a:r>
              <a:rPr lang="en"/>
              <a:t>Paprika appears equally as healthy, </a:t>
            </a:r>
            <a:r>
              <a:rPr lang="en">
                <a:solidFill>
                  <a:schemeClr val="dk1"/>
                </a:solidFill>
              </a:rPr>
              <a:t>congruent with her real world counterpart.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Comparing this again to Dr. Tokita: where Tokita gets trapped in the dream, Dr. Chiba and Paprika are the ones who end up saving the world.</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It’s also worth mentioning Konikawa, </a:t>
            </a:r>
            <a:r>
              <a:rPr lang="en"/>
              <a:t>the detective. It is established at the beginning of the movie that Konikawa has some form of trauma and is receiving psychotherapy, he also speaks about how he’s had a dream of being a movie director. He also appears in the dream world as either a detective or a movie director.</a:t>
            </a:r>
            <a:endParaRPr/>
          </a:p>
          <a:p>
            <a:pPr marL="0" lvl="0" indent="0" algn="l" rtl="0">
              <a:spcBef>
                <a:spcPts val="0"/>
              </a:spcBef>
              <a:spcAft>
                <a:spcPts val="0"/>
              </a:spcAft>
              <a:buNone/>
            </a:pPr>
            <a:endParaRPr/>
          </a:p>
          <a:p>
            <a:pPr marL="0" lvl="0" indent="0" algn="l" rtl="0">
              <a:spcBef>
                <a:spcPts val="0"/>
              </a:spcBef>
              <a:spcAft>
                <a:spcPts val="0"/>
              </a:spcAft>
              <a:buNone/>
            </a:pPr>
            <a:r>
              <a:rPr lang="en"/>
              <a:t>There will be more about Konikawa in a later slide.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87d17c0f92_2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87d17c0f92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solidFill>
                  <a:schemeClr val="dk1"/>
                </a:solidFill>
              </a:rPr>
              <a:t>Iris - 1 minute</a:t>
            </a:r>
            <a:endParaRPr>
              <a:solidFill>
                <a:schemeClr val="dk1"/>
              </a:solidFill>
            </a:endParaRPr>
          </a:p>
          <a:p>
            <a:pPr marL="0" lvl="0" indent="0" algn="l" rtl="0">
              <a:lnSpc>
                <a:spcPct val="100000"/>
              </a:lnSpc>
              <a:spcBef>
                <a:spcPts val="0"/>
              </a:spcBef>
              <a:spcAft>
                <a:spcPts val="0"/>
              </a:spcAft>
              <a:buNone/>
            </a:pPr>
            <a:endParaRPr>
              <a:solidFill>
                <a:schemeClr val="dk1"/>
              </a:solidFill>
            </a:endParaRPr>
          </a:p>
          <a:p>
            <a:pPr marL="0" lvl="0" indent="0" algn="l" rtl="0">
              <a:lnSpc>
                <a:spcPct val="100000"/>
              </a:lnSpc>
              <a:spcBef>
                <a:spcPts val="0"/>
              </a:spcBef>
              <a:spcAft>
                <a:spcPts val="0"/>
              </a:spcAft>
              <a:buNone/>
            </a:pPr>
            <a:r>
              <a:rPr lang="en">
                <a:solidFill>
                  <a:schemeClr val="dk1"/>
                </a:solidFill>
              </a:rPr>
              <a:t>We can see this idea of alternate personas in today’s world too.</a:t>
            </a:r>
            <a:endParaRPr>
              <a:solidFill>
                <a:schemeClr val="dk1"/>
              </a:solidFill>
            </a:endParaRPr>
          </a:p>
          <a:p>
            <a:pPr marL="0" lvl="0" indent="0" algn="l" rtl="0">
              <a:lnSpc>
                <a:spcPct val="100000"/>
              </a:lnSpc>
              <a:spcBef>
                <a:spcPts val="0"/>
              </a:spcBef>
              <a:spcAft>
                <a:spcPts val="0"/>
              </a:spcAft>
              <a:buNone/>
            </a:pPr>
            <a:r>
              <a:rPr lang="en">
                <a:solidFill>
                  <a:schemeClr val="dk1"/>
                </a:solidFill>
              </a:rPr>
              <a:t>The prevalence of smartphones in our world means that, similar to the dream world in Paprika, most people today have an alter ego.</a:t>
            </a:r>
            <a:endParaRPr>
              <a:solidFill>
                <a:schemeClr val="dk1"/>
              </a:solidFill>
            </a:endParaRPr>
          </a:p>
          <a:p>
            <a:pPr marL="0" lvl="0" indent="0" algn="l" rtl="0">
              <a:lnSpc>
                <a:spcPct val="100000"/>
              </a:lnSpc>
              <a:spcBef>
                <a:spcPts val="0"/>
              </a:spcBef>
              <a:spcAft>
                <a:spcPts val="0"/>
              </a:spcAft>
              <a:buNone/>
            </a:pPr>
            <a:endParaRPr>
              <a:solidFill>
                <a:schemeClr val="dk1"/>
              </a:solidFill>
            </a:endParaRPr>
          </a:p>
          <a:p>
            <a:pPr marL="0" lvl="0" indent="0" algn="l" rtl="0">
              <a:lnSpc>
                <a:spcPct val="100000"/>
              </a:lnSpc>
              <a:spcBef>
                <a:spcPts val="0"/>
              </a:spcBef>
              <a:spcAft>
                <a:spcPts val="0"/>
              </a:spcAft>
              <a:buNone/>
            </a:pPr>
            <a:r>
              <a:rPr lang="en">
                <a:solidFill>
                  <a:schemeClr val="dk1"/>
                </a:solidFill>
              </a:rPr>
              <a:t>According to an analysis done by DataReportal in January of 2023: out of the 8.01 billion people on earth, 68% of them own a mobile phone, 64.4% can access the internet, and 59.4% actively use social media and thus have a digital identity.</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8802c619ab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8802c619ab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Myles - 1 minute</a:t>
            </a:r>
            <a:endParaRPr/>
          </a:p>
          <a:p>
            <a:pPr marL="0" lvl="0" indent="0" algn="l" rtl="0">
              <a:spcBef>
                <a:spcPts val="0"/>
              </a:spcBef>
              <a:spcAft>
                <a:spcPts val="0"/>
              </a:spcAft>
              <a:buNone/>
            </a:pPr>
            <a:endParaRPr/>
          </a:p>
          <a:p>
            <a:pPr marL="0" lvl="0" indent="0" algn="l" rtl="0">
              <a:spcBef>
                <a:spcPts val="0"/>
              </a:spcBef>
              <a:spcAft>
                <a:spcPts val="0"/>
              </a:spcAft>
              <a:buNone/>
            </a:pPr>
            <a:r>
              <a:rPr lang="en"/>
              <a:t>In real life, we can see that the idea of using a virtual persona as an outlet for expression is similar.</a:t>
            </a:r>
            <a:endParaRPr/>
          </a:p>
          <a:p>
            <a:pPr marL="0" lvl="0" indent="0" algn="l" rtl="0">
              <a:spcBef>
                <a:spcPts val="0"/>
              </a:spcBef>
              <a:spcAft>
                <a:spcPts val="0"/>
              </a:spcAft>
              <a:buNone/>
            </a:pPr>
            <a:endParaRPr/>
          </a:p>
          <a:p>
            <a:pPr marL="0" lvl="0" indent="0" algn="l" rtl="0">
              <a:spcBef>
                <a:spcPts val="0"/>
              </a:spcBef>
              <a:spcAft>
                <a:spcPts val="0"/>
              </a:spcAft>
              <a:buNone/>
            </a:pPr>
            <a:r>
              <a:rPr lang="en"/>
              <a:t>One example of this is the idealised virtual identity hypothesis, which was first presented after a study surveying MySpace users found that they tend to present ideal versions of themselves online. </a:t>
            </a:r>
            <a:endParaRPr/>
          </a:p>
          <a:p>
            <a:pPr marL="0" lvl="0" indent="0" algn="l" rtl="0">
              <a:spcBef>
                <a:spcPts val="0"/>
              </a:spcBef>
              <a:spcAft>
                <a:spcPts val="0"/>
              </a:spcAft>
              <a:buNone/>
            </a:pPr>
            <a:endParaRPr/>
          </a:p>
          <a:p>
            <a:pPr marL="0" lvl="0" indent="0" algn="l" rtl="0">
              <a:spcBef>
                <a:spcPts val="0"/>
              </a:spcBef>
              <a:spcAft>
                <a:spcPts val="0"/>
              </a:spcAft>
              <a:buNone/>
            </a:pPr>
            <a:r>
              <a:rPr lang="en"/>
              <a:t>The survey also found that the internet provided a place to “try on” new persona’s or experiment with identity in a non committal way, and that posting these images in a public forum can help to validate and legitimize these identities.</a:t>
            </a:r>
            <a:endParaRPr/>
          </a:p>
          <a:p>
            <a:pPr marL="0" lvl="0" indent="0" algn="l" rtl="0">
              <a:spcBef>
                <a:spcPts val="0"/>
              </a:spcBef>
              <a:spcAft>
                <a:spcPts val="0"/>
              </a:spcAft>
              <a:buNone/>
            </a:pPr>
            <a:endParaRPr/>
          </a:p>
          <a:p>
            <a:pPr marL="0" lvl="0" indent="0" algn="l" rtl="0">
              <a:spcBef>
                <a:spcPts val="0"/>
              </a:spcBef>
              <a:spcAft>
                <a:spcPts val="0"/>
              </a:spcAft>
              <a:buNone/>
            </a:pPr>
            <a:r>
              <a:rPr lang="en"/>
              <a:t>Additionally, the way in which avatars are presented in game has been shown to have a strong effect on player behavior (avatar appearance, first person vs. third person)</a:t>
            </a:r>
            <a:endParaRPr/>
          </a:p>
          <a:p>
            <a:pPr marL="0" lvl="0" indent="0" algn="l" rtl="0">
              <a:spcBef>
                <a:spcPts val="0"/>
              </a:spcBef>
              <a:spcAft>
                <a:spcPts val="0"/>
              </a:spcAft>
              <a:buNone/>
            </a:pPr>
            <a:endParaRPr/>
          </a:p>
          <a:p>
            <a:pPr marL="0" lvl="0" indent="0" algn="l" rtl="0">
              <a:spcBef>
                <a:spcPts val="0"/>
              </a:spcBef>
              <a:spcAft>
                <a:spcPts val="0"/>
              </a:spcAft>
              <a:buNone/>
            </a:pPr>
            <a:r>
              <a:rPr lang="en"/>
              <a:t>Even more surprising is the fact that studies have found that we tend to mirror our behavior in real life after these personas that we create online. One survey, for example, found that people with taller avatars in VR were more aggressive negotiators. The figure on the right shows a survey in which participants played as an avatar and then gave a participant a sauce to taste test. As the graph demonstrates, those who played as more villainous avatars were more likely to do the “evil” action and give the participant the chili sauce.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8802c619ab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8802c619ab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Myles - 1 minute</a:t>
            </a:r>
            <a:endParaRPr/>
          </a:p>
          <a:p>
            <a:pPr marL="0" lvl="0" indent="0" algn="l" rtl="0">
              <a:spcBef>
                <a:spcPts val="0"/>
              </a:spcBef>
              <a:spcAft>
                <a:spcPts val="0"/>
              </a:spcAft>
              <a:buNone/>
            </a:pPr>
            <a:endParaRPr/>
          </a:p>
          <a:p>
            <a:pPr marL="0" lvl="0" indent="0" algn="l" rtl="0">
              <a:spcBef>
                <a:spcPts val="0"/>
              </a:spcBef>
              <a:spcAft>
                <a:spcPts val="0"/>
              </a:spcAft>
              <a:buNone/>
            </a:pPr>
            <a:r>
              <a:rPr lang="en"/>
              <a:t>So what constitutes healthy behavior?</a:t>
            </a:r>
            <a:endParaRPr/>
          </a:p>
          <a:p>
            <a:pPr marL="0" lvl="0" indent="0" algn="l" rtl="0">
              <a:spcBef>
                <a:spcPts val="0"/>
              </a:spcBef>
              <a:spcAft>
                <a:spcPts val="0"/>
              </a:spcAft>
              <a:buNone/>
            </a:pPr>
            <a:endParaRPr/>
          </a:p>
          <a:p>
            <a:pPr marL="0" lvl="0" indent="0" algn="l" rtl="0">
              <a:spcBef>
                <a:spcPts val="0"/>
              </a:spcBef>
              <a:spcAft>
                <a:spcPts val="0"/>
              </a:spcAft>
              <a:buNone/>
            </a:pPr>
            <a:r>
              <a:rPr lang="en"/>
              <a:t>What's important to realize is that the DC mini, and technology in general are just tools, and that these tools can provide useful insight into our subconscious.</a:t>
            </a:r>
            <a:endParaRPr/>
          </a:p>
          <a:p>
            <a:pPr marL="0" lvl="0" indent="0" algn="l" rtl="0">
              <a:spcBef>
                <a:spcPts val="0"/>
              </a:spcBef>
              <a:spcAft>
                <a:spcPts val="0"/>
              </a:spcAft>
              <a:buNone/>
            </a:pPr>
            <a:endParaRPr/>
          </a:p>
          <a:p>
            <a:pPr marL="0" lvl="0" indent="0" algn="l" rtl="0">
              <a:spcBef>
                <a:spcPts val="0"/>
              </a:spcBef>
              <a:spcAft>
                <a:spcPts val="0"/>
              </a:spcAft>
              <a:buNone/>
            </a:pPr>
            <a:r>
              <a:rPr lang="en"/>
              <a:t>The determining factor in healthy vs unhealthy behavior is what you choose to do with these insights.</a:t>
            </a:r>
            <a:endParaRPr/>
          </a:p>
          <a:p>
            <a:pPr marL="0" lvl="0" indent="0" algn="l" rtl="0">
              <a:spcBef>
                <a:spcPts val="0"/>
              </a:spcBef>
              <a:spcAft>
                <a:spcPts val="0"/>
              </a:spcAft>
              <a:buNone/>
            </a:pPr>
            <a:endParaRPr/>
          </a:p>
          <a:p>
            <a:pPr marL="0" lvl="0" indent="0" algn="l" rtl="0">
              <a:spcBef>
                <a:spcPts val="0"/>
              </a:spcBef>
              <a:spcAft>
                <a:spcPts val="0"/>
              </a:spcAft>
              <a:buNone/>
            </a:pPr>
            <a:r>
              <a:rPr lang="en"/>
              <a:t>Some people, like Chairman develop an unhealthy infatuation with their ideal self, and attempt to live their entire life vicariously through these simulations (hikikomori).</a:t>
            </a:r>
            <a:endParaRPr/>
          </a:p>
          <a:p>
            <a:pPr marL="0" lvl="0" indent="0" algn="l" rtl="0">
              <a:spcBef>
                <a:spcPts val="0"/>
              </a:spcBef>
              <a:spcAft>
                <a:spcPts val="0"/>
              </a:spcAft>
              <a:buNone/>
            </a:pPr>
            <a:endParaRPr/>
          </a:p>
          <a:p>
            <a:pPr marL="0" lvl="0" indent="0" algn="l" rtl="0">
              <a:spcBef>
                <a:spcPts val="0"/>
              </a:spcBef>
              <a:spcAft>
                <a:spcPts val="0"/>
              </a:spcAft>
              <a:buNone/>
            </a:pPr>
            <a:r>
              <a:rPr lang="en"/>
              <a:t>On the other hand Detective Konokawa was able to overcome the trauma of losing his childhood friend and his failed dream of becoming a movie maker through these insights.</a:t>
            </a:r>
            <a:endParaRPr/>
          </a:p>
          <a:p>
            <a:pPr marL="0" lvl="0" indent="0" algn="l" rtl="0">
              <a:spcBef>
                <a:spcPts val="0"/>
              </a:spcBef>
              <a:spcAft>
                <a:spcPts val="0"/>
              </a:spcAft>
              <a:buNone/>
            </a:pPr>
            <a:endParaRPr/>
          </a:p>
          <a:p>
            <a:pPr marL="0" lvl="0" indent="0" algn="l" rtl="0">
              <a:spcBef>
                <a:spcPts val="0"/>
              </a:spcBef>
              <a:spcAft>
                <a:spcPts val="0"/>
              </a:spcAft>
              <a:buNone/>
            </a:pPr>
            <a:r>
              <a:rPr lang="en"/>
              <a:t>It’s crucial to examine what place is the idealization coming from? Low self esteem has been linked to game addiction, and through this game addiction results unhealthy idealization.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863b61b3e7_3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863b61b3e7_3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a:solidFill>
                  <a:schemeClr val="dk1"/>
                </a:solidFill>
              </a:rPr>
              <a:t>Aksel - 1 minute</a:t>
            </a:r>
            <a:endParaRPr>
              <a:solidFill>
                <a:schemeClr val="dk1"/>
              </a:solidFill>
            </a:endParaRPr>
          </a:p>
          <a:p>
            <a:pPr marL="0" lvl="0" indent="0" algn="l" rtl="0">
              <a:lnSpc>
                <a:spcPct val="150000"/>
              </a:lnSpc>
              <a:spcBef>
                <a:spcPts val="0"/>
              </a:spcBef>
              <a:spcAft>
                <a:spcPts val="0"/>
              </a:spcAft>
              <a:buNone/>
            </a:pPr>
            <a:endParaRPr>
              <a:solidFill>
                <a:schemeClr val="dk1"/>
              </a:solidFill>
            </a:endParaRPr>
          </a:p>
          <a:p>
            <a:pPr marL="0" lvl="0" indent="0" algn="l" rtl="0">
              <a:lnSpc>
                <a:spcPct val="150000"/>
              </a:lnSpc>
              <a:spcBef>
                <a:spcPts val="0"/>
              </a:spcBef>
              <a:spcAft>
                <a:spcPts val="0"/>
              </a:spcAft>
              <a:buNone/>
            </a:pPr>
            <a:r>
              <a:rPr lang="en">
                <a:solidFill>
                  <a:schemeClr val="dk1"/>
                </a:solidFill>
              </a:rPr>
              <a:t>The Major Plot points and Characters serve as background for the Tech’s Issues</a:t>
            </a:r>
            <a:endParaRPr>
              <a:solidFill>
                <a:schemeClr val="dk1"/>
              </a:solidFill>
            </a:endParaRPr>
          </a:p>
          <a:p>
            <a:pPr marL="0" lvl="0" indent="0" algn="l" rtl="0">
              <a:lnSpc>
                <a:spcPct val="150000"/>
              </a:lnSpc>
              <a:spcBef>
                <a:spcPts val="0"/>
              </a:spcBef>
              <a:spcAft>
                <a:spcPts val="0"/>
              </a:spcAft>
              <a:buNone/>
            </a:pPr>
            <a:r>
              <a:rPr lang="en">
                <a:solidFill>
                  <a:schemeClr val="dk1"/>
                </a:solidFill>
              </a:rPr>
              <a:t>The primary tech, a dream sharing device called the, DC Mini is stolen at the very beginning of the movie</a:t>
            </a:r>
            <a:endParaRPr>
              <a:solidFill>
                <a:schemeClr val="dk1"/>
              </a:solidFill>
            </a:endParaRPr>
          </a:p>
          <a:p>
            <a:pPr marL="0" lvl="0" indent="0" algn="l" rtl="0">
              <a:lnSpc>
                <a:spcPct val="150000"/>
              </a:lnSpc>
              <a:spcBef>
                <a:spcPts val="0"/>
              </a:spcBef>
              <a:spcAft>
                <a:spcPts val="0"/>
              </a:spcAft>
              <a:buNone/>
            </a:pPr>
            <a:r>
              <a:rPr lang="en">
                <a:solidFill>
                  <a:schemeClr val="dk1"/>
                </a:solidFill>
              </a:rPr>
              <a:t>The thief uses the device to invade the waking dreams of innocent people</a:t>
            </a:r>
            <a:endParaRPr>
              <a:solidFill>
                <a:schemeClr val="dk1"/>
              </a:solidFill>
            </a:endParaRPr>
          </a:p>
          <a:p>
            <a:pPr marL="0" lvl="0" indent="0" algn="l" rtl="0">
              <a:lnSpc>
                <a:spcPct val="150000"/>
              </a:lnSpc>
              <a:spcBef>
                <a:spcPts val="0"/>
              </a:spcBef>
              <a:spcAft>
                <a:spcPts val="0"/>
              </a:spcAft>
              <a:buNone/>
            </a:pPr>
            <a:r>
              <a:rPr lang="en">
                <a:solidFill>
                  <a:schemeClr val="dk1"/>
                </a:solidFill>
              </a:rPr>
              <a:t>Due to this mind invasion many are trapped in an insane state living through the collective dream world</a:t>
            </a:r>
            <a:endParaRPr>
              <a:solidFill>
                <a:schemeClr val="dk1"/>
              </a:solidFill>
            </a:endParaRPr>
          </a:p>
          <a:p>
            <a:pPr marL="0" lvl="0" indent="0" algn="l" rtl="0">
              <a:lnSpc>
                <a:spcPct val="150000"/>
              </a:lnSpc>
              <a:spcBef>
                <a:spcPts val="0"/>
              </a:spcBef>
              <a:spcAft>
                <a:spcPts val="0"/>
              </a:spcAft>
              <a:buNone/>
            </a:pPr>
            <a:r>
              <a:rPr lang="en">
                <a:solidFill>
                  <a:schemeClr val="dk1"/>
                </a:solidFill>
              </a:rPr>
              <a:t>The Main characters attempt to fix their mistake by recreating the device as a means to stop the perpetrator</a:t>
            </a:r>
            <a:endParaRPr>
              <a:solidFill>
                <a:schemeClr val="dk1"/>
              </a:solidFill>
            </a:endParaRPr>
          </a:p>
          <a:p>
            <a:pPr marL="0" lvl="0" indent="0" algn="l" rtl="0">
              <a:lnSpc>
                <a:spcPct val="150000"/>
              </a:lnSpc>
              <a:spcBef>
                <a:spcPts val="0"/>
              </a:spcBef>
              <a:spcAft>
                <a:spcPts val="0"/>
              </a:spcAft>
              <a:buNone/>
            </a:pPr>
            <a:r>
              <a:rPr lang="en">
                <a:solidFill>
                  <a:schemeClr val="dk1"/>
                </a:solidFill>
              </a:rPr>
              <a:t>Looking at the characters starting top left we have</a:t>
            </a:r>
            <a:endParaRPr>
              <a:solidFill>
                <a:schemeClr val="dk1"/>
              </a:solidFill>
            </a:endParaRPr>
          </a:p>
          <a:p>
            <a:pPr marL="0" lvl="0" indent="0" algn="l" rtl="0">
              <a:lnSpc>
                <a:spcPct val="150000"/>
              </a:lnSpc>
              <a:spcBef>
                <a:spcPts val="0"/>
              </a:spcBef>
              <a:spcAft>
                <a:spcPts val="0"/>
              </a:spcAft>
              <a:buNone/>
            </a:pPr>
            <a:r>
              <a:rPr lang="en">
                <a:solidFill>
                  <a:schemeClr val="dk1"/>
                </a:solidFill>
              </a:rPr>
              <a:t>Dr Chiba, main user and Head of Development for the DC Mini</a:t>
            </a:r>
            <a:endParaRPr>
              <a:solidFill>
                <a:schemeClr val="dk1"/>
              </a:solidFill>
            </a:endParaRPr>
          </a:p>
          <a:p>
            <a:pPr marL="0" lvl="0" indent="0" algn="l" rtl="0">
              <a:lnSpc>
                <a:spcPct val="150000"/>
              </a:lnSpc>
              <a:spcBef>
                <a:spcPts val="0"/>
              </a:spcBef>
              <a:spcAft>
                <a:spcPts val="0"/>
              </a:spcAft>
              <a:buNone/>
            </a:pPr>
            <a:r>
              <a:rPr lang="en">
                <a:solidFill>
                  <a:schemeClr val="dk1"/>
                </a:solidFill>
              </a:rPr>
              <a:t>Paprika, Dream persona of Dr. Chiba</a:t>
            </a:r>
            <a:endParaRPr>
              <a:solidFill>
                <a:schemeClr val="dk1"/>
              </a:solidFill>
            </a:endParaRPr>
          </a:p>
          <a:p>
            <a:pPr marL="0" lvl="0" indent="0" algn="l" rtl="0">
              <a:lnSpc>
                <a:spcPct val="150000"/>
              </a:lnSpc>
              <a:spcBef>
                <a:spcPts val="0"/>
              </a:spcBef>
              <a:spcAft>
                <a:spcPts val="0"/>
              </a:spcAft>
              <a:buNone/>
            </a:pPr>
            <a:r>
              <a:rPr lang="en">
                <a:solidFill>
                  <a:schemeClr val="dk1"/>
                </a:solidFill>
              </a:rPr>
              <a:t>The Inventor, Dr Tokita</a:t>
            </a:r>
            <a:endParaRPr>
              <a:solidFill>
                <a:schemeClr val="dk1"/>
              </a:solidFill>
            </a:endParaRPr>
          </a:p>
          <a:p>
            <a:pPr marL="0" lvl="0" indent="0" algn="l" rtl="0">
              <a:lnSpc>
                <a:spcPct val="150000"/>
              </a:lnSpc>
              <a:spcBef>
                <a:spcPts val="0"/>
              </a:spcBef>
              <a:spcAft>
                <a:spcPts val="0"/>
              </a:spcAft>
              <a:buNone/>
            </a:pPr>
            <a:r>
              <a:rPr lang="en">
                <a:solidFill>
                  <a:schemeClr val="dk1"/>
                </a:solidFill>
              </a:rPr>
              <a:t>Dr Shima, a supporting scientist</a:t>
            </a:r>
            <a:endParaRPr>
              <a:solidFill>
                <a:schemeClr val="dk1"/>
              </a:solidFill>
            </a:endParaRPr>
          </a:p>
          <a:p>
            <a:pPr marL="0" lvl="0" indent="0" algn="l" rtl="0">
              <a:lnSpc>
                <a:spcPct val="150000"/>
              </a:lnSpc>
              <a:spcBef>
                <a:spcPts val="0"/>
              </a:spcBef>
              <a:spcAft>
                <a:spcPts val="0"/>
              </a:spcAft>
              <a:buNone/>
            </a:pPr>
            <a:r>
              <a:rPr lang="en">
                <a:solidFill>
                  <a:schemeClr val="dk1"/>
                </a:solidFill>
              </a:rPr>
              <a:t>Konikawa, a psychotherapy patient and detective for the dream case</a:t>
            </a:r>
            <a:endParaRPr>
              <a:solidFill>
                <a:schemeClr val="dk1"/>
              </a:solidFill>
            </a:endParaRPr>
          </a:p>
          <a:p>
            <a:pPr marL="0" lvl="0" indent="0" algn="l" rtl="0">
              <a:lnSpc>
                <a:spcPct val="150000"/>
              </a:lnSpc>
              <a:spcBef>
                <a:spcPts val="0"/>
              </a:spcBef>
              <a:spcAft>
                <a:spcPts val="0"/>
              </a:spcAft>
              <a:buNone/>
            </a:pPr>
            <a:r>
              <a:rPr lang="en">
                <a:solidFill>
                  <a:schemeClr val="dk1"/>
                </a:solidFill>
              </a:rPr>
              <a:t>And the antagonist, the evil Chairman of the company</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8802c68267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8802c68267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Myles - 10 seconds</a:t>
            </a:r>
            <a:endParaRPr/>
          </a:p>
          <a:p>
            <a:pPr marL="0" lvl="0" indent="0" algn="l" rtl="0">
              <a:spcBef>
                <a:spcPts val="0"/>
              </a:spcBef>
              <a:spcAft>
                <a:spcPts val="0"/>
              </a:spcAft>
              <a:buNone/>
            </a:pPr>
            <a:endParaRPr/>
          </a:p>
          <a:p>
            <a:pPr marL="0" lvl="0" indent="0" algn="l" rtl="0">
              <a:spcBef>
                <a:spcPts val="0"/>
              </a:spcBef>
              <a:spcAft>
                <a:spcPts val="0"/>
              </a:spcAft>
              <a:buNone/>
            </a:pPr>
            <a:r>
              <a:rPr lang="en"/>
              <a:t>We hope you enjoyed our presentation, and we’d like to leave you all with these 3 conclusions:</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Technological advancement demands greater government regulation</a:t>
            </a:r>
            <a:endParaRPr/>
          </a:p>
          <a:p>
            <a:pPr marL="457200" lvl="0" indent="-298450" algn="l" rtl="0">
              <a:spcBef>
                <a:spcPts val="0"/>
              </a:spcBef>
              <a:spcAft>
                <a:spcPts val="0"/>
              </a:spcAft>
              <a:buSzPts val="1100"/>
              <a:buChar char="-"/>
            </a:pPr>
            <a:r>
              <a:rPr lang="en"/>
              <a:t>Digital worlds create gaps in accountability with should be accounted for</a:t>
            </a:r>
            <a:endParaRPr/>
          </a:p>
          <a:p>
            <a:pPr marL="457200" lvl="0" indent="-298450" algn="l" rtl="0">
              <a:spcBef>
                <a:spcPts val="0"/>
              </a:spcBef>
              <a:spcAft>
                <a:spcPts val="0"/>
              </a:spcAft>
              <a:buSzPts val="1100"/>
              <a:buChar char="-"/>
            </a:pPr>
            <a:r>
              <a:rPr lang="en"/>
              <a:t>Technology usage is closely linked to the subconscious of the user</a:t>
            </a:r>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863b61b3e7_3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2863b61b3e7_3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8802c619ab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28802c619a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863b61b3e7_3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863b61b3e7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a:t>Aksel - 1 minute</a:t>
            </a:r>
            <a:endParaRPr/>
          </a:p>
          <a:p>
            <a:pPr marL="0" lvl="0" indent="0" algn="l" rtl="0">
              <a:lnSpc>
                <a:spcPct val="150000"/>
              </a:lnSpc>
              <a:spcBef>
                <a:spcPts val="0"/>
              </a:spcBef>
              <a:spcAft>
                <a:spcPts val="0"/>
              </a:spcAft>
              <a:buNone/>
            </a:pPr>
            <a:endParaRPr/>
          </a:p>
          <a:p>
            <a:pPr marL="0" lvl="0" indent="0" algn="l" rtl="0">
              <a:lnSpc>
                <a:spcPct val="150000"/>
              </a:lnSpc>
              <a:spcBef>
                <a:spcPts val="0"/>
              </a:spcBef>
              <a:spcAft>
                <a:spcPts val="0"/>
              </a:spcAft>
              <a:buNone/>
            </a:pPr>
            <a:r>
              <a:rPr lang="en"/>
              <a:t>Before we look at the implications let's talk about the main tech, The DC Mini,</a:t>
            </a:r>
            <a:endParaRPr/>
          </a:p>
          <a:p>
            <a:pPr marL="0" lvl="0" indent="0" algn="l" rtl="0">
              <a:lnSpc>
                <a:spcPct val="150000"/>
              </a:lnSpc>
              <a:spcBef>
                <a:spcPts val="0"/>
              </a:spcBef>
              <a:spcAft>
                <a:spcPts val="0"/>
              </a:spcAft>
              <a:buNone/>
            </a:pPr>
            <a:r>
              <a:rPr lang="en">
                <a:solidFill>
                  <a:schemeClr val="dk1"/>
                </a:solidFill>
              </a:rPr>
              <a:t>The DC Mini is a psychotherapy device that allows the wearer to enter the dream of another connected user. This collective dream can then be recorded and played back for review.</a:t>
            </a:r>
            <a:endParaRPr>
              <a:solidFill>
                <a:schemeClr val="dk1"/>
              </a:solidFill>
            </a:endParaRPr>
          </a:p>
          <a:p>
            <a:pPr marL="0" lvl="0" indent="0" algn="l" rtl="0">
              <a:lnSpc>
                <a:spcPct val="150000"/>
              </a:lnSpc>
              <a:spcBef>
                <a:spcPts val="0"/>
              </a:spcBef>
              <a:spcAft>
                <a:spcPts val="0"/>
              </a:spcAft>
              <a:buNone/>
            </a:pPr>
            <a:r>
              <a:rPr lang="en">
                <a:solidFill>
                  <a:schemeClr val="dk1"/>
                </a:solidFill>
              </a:rPr>
              <a:t>The movie explores the implications of when the technologies capabilities exceed the creators intentions. </a:t>
            </a:r>
            <a:endParaRPr>
              <a:solidFill>
                <a:schemeClr val="dk1"/>
              </a:solidFill>
            </a:endParaRPr>
          </a:p>
          <a:p>
            <a:pPr marL="0" lvl="0" indent="0" algn="l" rtl="0">
              <a:lnSpc>
                <a:spcPct val="150000"/>
              </a:lnSpc>
              <a:spcBef>
                <a:spcPts val="0"/>
              </a:spcBef>
              <a:spcAft>
                <a:spcPts val="0"/>
              </a:spcAft>
              <a:buNone/>
            </a:pPr>
            <a:r>
              <a:rPr lang="en">
                <a:solidFill>
                  <a:schemeClr val="dk1"/>
                </a:solidFill>
              </a:rPr>
              <a:t>Several Issues arise due to it being an unfinished and untested product</a:t>
            </a:r>
            <a:endParaRPr>
              <a:solidFill>
                <a:schemeClr val="dk1"/>
              </a:solidFill>
            </a:endParaRPr>
          </a:p>
          <a:p>
            <a:pPr marL="0" lvl="0" indent="0" algn="l" rtl="0">
              <a:lnSpc>
                <a:spcPct val="150000"/>
              </a:lnSpc>
              <a:spcBef>
                <a:spcPts val="0"/>
              </a:spcBef>
              <a:spcAft>
                <a:spcPts val="0"/>
              </a:spcAft>
              <a:buNone/>
            </a:pPr>
            <a:r>
              <a:rPr lang="en">
                <a:solidFill>
                  <a:schemeClr val="dk1"/>
                </a:solidFill>
              </a:rPr>
              <a:t>The lack of access restrictions allows the thief to use the device easily</a:t>
            </a:r>
            <a:endParaRPr>
              <a:solidFill>
                <a:schemeClr val="dk1"/>
              </a:solidFill>
            </a:endParaRPr>
          </a:p>
          <a:p>
            <a:pPr marL="0" lvl="0" indent="0" algn="l" rtl="0">
              <a:lnSpc>
                <a:spcPct val="150000"/>
              </a:lnSpc>
              <a:spcBef>
                <a:spcPts val="0"/>
              </a:spcBef>
              <a:spcAft>
                <a:spcPts val="0"/>
              </a:spcAft>
              <a:buNone/>
            </a:pPr>
            <a:r>
              <a:rPr lang="en">
                <a:solidFill>
                  <a:schemeClr val="dk1"/>
                </a:solidFill>
              </a:rPr>
              <a:t>Tokita, the inventor notes a DC Mini user can enter the dream of an unconnected waking user if they have been previously exposed.</a:t>
            </a:r>
            <a:endParaRPr>
              <a:solidFill>
                <a:schemeClr val="dk1"/>
              </a:solidFill>
            </a:endParaRPr>
          </a:p>
          <a:p>
            <a:pPr marL="0" lvl="0" indent="0" algn="l" rtl="0">
              <a:lnSpc>
                <a:spcPct val="150000"/>
              </a:lnSpc>
              <a:spcBef>
                <a:spcPts val="0"/>
              </a:spcBef>
              <a:spcAft>
                <a:spcPts val="0"/>
              </a:spcAft>
              <a:buNone/>
            </a:pPr>
            <a:r>
              <a:rPr lang="en">
                <a:solidFill>
                  <a:schemeClr val="dk1"/>
                </a:solidFill>
              </a:rPr>
              <a:t>Tokita’s Assistant greatly over uses and becomes fused to the DC Mini leading to his attempted suicude</a:t>
            </a:r>
            <a:endParaRPr>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
                <a:solidFill>
                  <a:schemeClr val="dk1"/>
                </a:solidFill>
              </a:rPr>
              <a:t>Finally, DC Mini users can obscure their identity through a different persona in the dream world.</a:t>
            </a:r>
            <a:endParaRPr>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
                <a:solidFill>
                  <a:schemeClr val="dk1"/>
                </a:solidFill>
              </a:rPr>
              <a:t>This is a picture of Tokita and his DC Mini.</a:t>
            </a:r>
            <a:endParaRPr>
              <a:solidFill>
                <a:schemeClr val="dk1"/>
              </a:solidFill>
            </a:endParaRPr>
          </a:p>
          <a:p>
            <a:pPr marL="0" lvl="0" indent="0" algn="l" rtl="0">
              <a:lnSpc>
                <a:spcPct val="150000"/>
              </a:lnSpc>
              <a:spcBef>
                <a:spcPts val="0"/>
              </a:spcBef>
              <a:spcAft>
                <a:spcPts val="0"/>
              </a:spcAft>
              <a:buClr>
                <a:schemeClr val="dk1"/>
              </a:buClr>
              <a:buSzPts val="1100"/>
              <a:buFont typeface="Arial"/>
              <a:buNone/>
            </a:pPr>
            <a:endParaRPr>
              <a:solidFill>
                <a:schemeClr val="dk1"/>
              </a:solidFill>
            </a:endParaRPr>
          </a:p>
          <a:p>
            <a:pPr marL="0" lvl="0" indent="0" algn="l" rtl="0">
              <a:lnSpc>
                <a:spcPct val="15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88603f153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88603f153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a:t>Aksel - 10 seconds</a:t>
            </a:r>
            <a:endParaRPr/>
          </a:p>
          <a:p>
            <a:pPr marL="0" lvl="0" indent="0" algn="l" rtl="0">
              <a:lnSpc>
                <a:spcPct val="150000"/>
              </a:lnSpc>
              <a:spcBef>
                <a:spcPts val="0"/>
              </a:spcBef>
              <a:spcAft>
                <a:spcPts val="0"/>
              </a:spcAft>
              <a:buNone/>
            </a:pPr>
            <a:endParaRPr/>
          </a:p>
          <a:p>
            <a:pPr marL="0" lvl="0" indent="0" algn="l" rtl="0">
              <a:lnSpc>
                <a:spcPct val="150000"/>
              </a:lnSpc>
              <a:spcBef>
                <a:spcPts val="0"/>
              </a:spcBef>
              <a:spcAft>
                <a:spcPts val="0"/>
              </a:spcAft>
              <a:buNone/>
            </a:pPr>
            <a:r>
              <a:rPr lang="en"/>
              <a:t>The movie poses various societal tech ideas however the main 3 we will focus on in this presentation are</a:t>
            </a:r>
            <a:endParaRPr/>
          </a:p>
          <a:p>
            <a:pPr marL="0" lvl="0" indent="0" algn="l" rtl="0">
              <a:lnSpc>
                <a:spcPct val="150000"/>
              </a:lnSpc>
              <a:spcBef>
                <a:spcPts val="0"/>
              </a:spcBef>
              <a:spcAft>
                <a:spcPts val="0"/>
              </a:spcAft>
              <a:buNone/>
            </a:pPr>
            <a:r>
              <a:rPr lang="en"/>
              <a:t>The regulation of Technology</a:t>
            </a:r>
            <a:endParaRPr/>
          </a:p>
          <a:p>
            <a:pPr marL="0" lvl="0" indent="0" algn="l" rtl="0">
              <a:lnSpc>
                <a:spcPct val="150000"/>
              </a:lnSpc>
              <a:spcBef>
                <a:spcPts val="0"/>
              </a:spcBef>
              <a:spcAft>
                <a:spcPts val="0"/>
              </a:spcAft>
              <a:buNone/>
            </a:pPr>
            <a:r>
              <a:rPr lang="en"/>
              <a:t>The accountability necessary for virtual world interactions</a:t>
            </a:r>
            <a:endParaRPr/>
          </a:p>
          <a:p>
            <a:pPr marL="0" lvl="0" indent="0" algn="l" rtl="0">
              <a:lnSpc>
                <a:spcPct val="150000"/>
              </a:lnSpc>
              <a:spcBef>
                <a:spcPts val="0"/>
              </a:spcBef>
              <a:spcAft>
                <a:spcPts val="0"/>
              </a:spcAft>
              <a:buNone/>
            </a:pPr>
            <a:r>
              <a:rPr lang="en"/>
              <a:t>And the Association between Technology and Mental health</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87aef2ce3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87aef2ce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Aksel -&gt; Ryan - 10 seconds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87aef2ce39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87aef2ce3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Ryan - 1 Minute</a:t>
            </a:r>
            <a:endParaRPr/>
          </a:p>
          <a:p>
            <a:pPr marL="0" lvl="0" indent="0" algn="l" rtl="0">
              <a:spcBef>
                <a:spcPts val="0"/>
              </a:spcBef>
              <a:spcAft>
                <a:spcPts val="0"/>
              </a:spcAft>
              <a:buNone/>
            </a:pPr>
            <a:endParaRPr/>
          </a:p>
          <a:p>
            <a:pPr marL="0" lvl="0" indent="0" algn="l" rtl="0">
              <a:spcBef>
                <a:spcPts val="0"/>
              </a:spcBef>
              <a:spcAft>
                <a:spcPts val="0"/>
              </a:spcAft>
              <a:buNone/>
            </a:pPr>
            <a:r>
              <a:rPr lang="en"/>
              <a:t>Let's look at the potential for goods and harms of new technological innovations</a:t>
            </a:r>
            <a:endParaRPr/>
          </a:p>
          <a:p>
            <a:pPr marL="0" lvl="0" indent="0" algn="l" rtl="0">
              <a:spcBef>
                <a:spcPts val="0"/>
              </a:spcBef>
              <a:spcAft>
                <a:spcPts val="0"/>
              </a:spcAft>
              <a:buNone/>
            </a:pPr>
            <a:r>
              <a:rPr lang="en"/>
              <a:t>One real world example of this is artificial intelligence</a:t>
            </a:r>
            <a:endParaRPr/>
          </a:p>
          <a:p>
            <a:pPr marL="457200" lvl="0" indent="-298450" algn="l" rtl="0">
              <a:spcBef>
                <a:spcPts val="0"/>
              </a:spcBef>
              <a:spcAft>
                <a:spcPts val="0"/>
              </a:spcAft>
              <a:buSzPts val="1100"/>
              <a:buChar char="-"/>
            </a:pPr>
            <a:r>
              <a:rPr lang="en"/>
              <a:t>AI has the potential to greatly help in places of automation, information processing, manufacturing, and much more for the future (as we probably discovered in our recent papers)</a:t>
            </a:r>
            <a:endParaRPr/>
          </a:p>
          <a:p>
            <a:pPr marL="457200" lvl="0" indent="-298450" algn="l" rtl="0">
              <a:spcBef>
                <a:spcPts val="0"/>
              </a:spcBef>
              <a:spcAft>
                <a:spcPts val="0"/>
              </a:spcAft>
              <a:buSzPts val="1100"/>
              <a:buChar char="-"/>
            </a:pPr>
            <a:r>
              <a:rPr lang="en"/>
              <a:t>On the other hand 37% of people said they are more concerned about the changes that come with AI than the potential benefits [1]</a:t>
            </a:r>
            <a:endParaRPr/>
          </a:p>
          <a:p>
            <a:pPr marL="457200" lvl="0" indent="-298450" algn="l" rtl="0">
              <a:spcBef>
                <a:spcPts val="0"/>
              </a:spcBef>
              <a:spcAft>
                <a:spcPts val="0"/>
              </a:spcAft>
              <a:buSzPts val="1100"/>
              <a:buChar char="-"/>
            </a:pPr>
            <a:r>
              <a:rPr lang="en"/>
              <a:t>pr</a:t>
            </a:r>
            <a:endParaRPr/>
          </a:p>
          <a:p>
            <a:pPr marL="0" lvl="0" indent="0" algn="l" rtl="0">
              <a:spcBef>
                <a:spcPts val="0"/>
              </a:spcBef>
              <a:spcAft>
                <a:spcPts val="0"/>
              </a:spcAft>
              <a:buClr>
                <a:schemeClr val="dk1"/>
              </a:buClr>
              <a:buSzPts val="1100"/>
              <a:buFont typeface="Arial"/>
              <a:buNone/>
            </a:pPr>
            <a:r>
              <a:rPr lang="en"/>
              <a:t>The Parallel to this in the movie is the main piece of technology in the movie the DC Mini</a:t>
            </a:r>
            <a:endParaRPr/>
          </a:p>
          <a:p>
            <a:pPr marL="457200" lvl="0" indent="-298450" algn="l" rtl="0">
              <a:spcBef>
                <a:spcPts val="0"/>
              </a:spcBef>
              <a:spcAft>
                <a:spcPts val="0"/>
              </a:spcAft>
              <a:buSzPts val="1100"/>
              <a:buChar char="-"/>
            </a:pPr>
            <a:r>
              <a:rPr lang="en">
                <a:solidFill>
                  <a:schemeClr val="dk1"/>
                </a:solidFill>
              </a:rPr>
              <a:t>This technology has the potential to be very helpful as seen through Detective Konakawa. By using the DC mini to process and grapple with his dreams, he gets lead through psychotherapy and calls it a blessing that he wish he knew about earlier([0] 24:00)</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But this tech isn’t without its harms. As seen in the movie at many points people were driven mentally insane through their use of the technology. Especially when connected with the almost virus like dream parade. This caused people to lose a hold of themselves and make rash decisions. Our image there is of Dr Shima who in a crazed state, jumped out of a window.</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Causing people to go mentally insane from their connection to the parade dream ([0] 27:10)</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87aef2ce39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87aef2ce39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Ryan - 1 minute</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Potential downsides are things that need to be considered when creating and innovating on things like new technology. And currently there isn’t enough people working on these issues. </a:t>
            </a:r>
            <a:endParaRPr>
              <a:solidFill>
                <a:schemeClr val="dk1"/>
              </a:solidFill>
            </a:endParaRPr>
          </a:p>
          <a:p>
            <a:pPr marL="0" lvl="0" indent="0" algn="l" rtl="0">
              <a:spcBef>
                <a:spcPts val="0"/>
              </a:spcBef>
              <a:spcAft>
                <a:spcPts val="0"/>
              </a:spcAft>
              <a:buNone/>
            </a:pPr>
            <a:r>
              <a:rPr lang="en">
                <a:solidFill>
                  <a:schemeClr val="dk1"/>
                </a:solidFill>
              </a:rPr>
              <a:t>Currently in AI Tech the ratio of people working on innovations in the technology is over 100x greater than the people looking into its safety of use. </a:t>
            </a:r>
            <a:endParaRPr>
              <a:solidFill>
                <a:schemeClr val="dk1"/>
              </a:solidFill>
            </a:endParaRPr>
          </a:p>
          <a:p>
            <a:pPr marL="0" lvl="0" indent="0" algn="l" rtl="0">
              <a:spcBef>
                <a:spcPts val="0"/>
              </a:spcBef>
              <a:spcAft>
                <a:spcPts val="0"/>
              </a:spcAft>
              <a:buNone/>
            </a:pPr>
            <a:r>
              <a:rPr lang="en">
                <a:solidFill>
                  <a:schemeClr val="dk1"/>
                </a:solidFill>
              </a:rPr>
              <a:t>This ratio isn’t acceptable given the technologies potential for harm. </a:t>
            </a:r>
            <a:endParaRPr>
              <a:solidFill>
                <a:schemeClr val="dk1"/>
              </a:solidFill>
            </a:endParaRPr>
          </a:p>
          <a:p>
            <a:pPr marL="0" lvl="0" indent="0" algn="l" rtl="0">
              <a:spcBef>
                <a:spcPts val="0"/>
              </a:spcBef>
              <a:spcAft>
                <a:spcPts val="0"/>
              </a:spcAft>
              <a:buNone/>
            </a:pPr>
            <a:r>
              <a:rPr lang="en">
                <a:solidFill>
                  <a:schemeClr val="dk1"/>
                </a:solidFill>
              </a:rPr>
              <a:t>Almost like say</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In the movie, there or enough people in knowledgeable of the risks and benefits of the DC Mini, or willing to take the steps to implement safeguards</a:t>
            </a:r>
            <a:endParaRPr>
              <a:solidFill>
                <a:schemeClr val="dk1"/>
              </a:solidFill>
            </a:endParaRPr>
          </a:p>
          <a:p>
            <a:pPr marL="0" lvl="0" indent="0" algn="l" rtl="0">
              <a:spcBef>
                <a:spcPts val="0"/>
              </a:spcBef>
              <a:spcAft>
                <a:spcPts val="0"/>
              </a:spcAft>
              <a:buNone/>
            </a:pPr>
            <a:r>
              <a:rPr lang="en">
                <a:solidFill>
                  <a:schemeClr val="dk1"/>
                </a:solidFill>
              </a:rPr>
              <a:t>only a few people were on the DC Mini development team and fully knew how that worked. If and when things went wrong, only a few people had the knowledge to control it. </a:t>
            </a:r>
            <a:endParaRPr>
              <a:solidFill>
                <a:schemeClr val="dk1"/>
              </a:solidFill>
            </a:endParaRPr>
          </a:p>
          <a:p>
            <a:pPr marL="0" lvl="0" indent="0" algn="l" rtl="0">
              <a:spcBef>
                <a:spcPts val="0"/>
              </a:spcBef>
              <a:spcAft>
                <a:spcPts val="0"/>
              </a:spcAft>
              <a:buNone/>
            </a:pPr>
            <a:r>
              <a:rPr lang="en">
                <a:solidFill>
                  <a:schemeClr val="dk1"/>
                </a:solidFill>
              </a:rPr>
              <a:t>Plus  even a introductory form of regulation (accessibility controls) was not developed before the technology was used.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Not enough: from the movie point of view, only the select researchers and doctors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Define too low</a:t>
            </a:r>
            <a:endParaRPr/>
          </a:p>
          <a:p>
            <a:pPr marL="0" lvl="0" indent="0" algn="l" rtl="0">
              <a:spcBef>
                <a:spcPts val="0"/>
              </a:spcBef>
              <a:spcAft>
                <a:spcPts val="0"/>
              </a:spcAft>
              <a:buNone/>
            </a:pPr>
            <a:endParaRPr/>
          </a:p>
          <a:p>
            <a:pPr marL="0" lvl="0" indent="0" algn="l" rtl="0">
              <a:spcBef>
                <a:spcPts val="0"/>
              </a:spcBef>
              <a:spcAft>
                <a:spcPts val="0"/>
              </a:spcAft>
              <a:buNone/>
            </a:pPr>
            <a:r>
              <a:rPr lang="en"/>
              <a:t>Does expanding knowledge about a technology (both size of dev team and public awareness) prevents misuse?</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Deword</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87d17c0f92_2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87d17c0f92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solidFill>
                  <a:schemeClr val="dk1"/>
                </a:solidFill>
              </a:rPr>
              <a:t>Carlos - 1 minute</a:t>
            </a:r>
            <a:endParaRPr sz="1300">
              <a:solidFill>
                <a:schemeClr val="dk1"/>
              </a:solidFill>
            </a:endParaRPr>
          </a:p>
          <a:p>
            <a:pPr marL="0" lvl="0" indent="0" algn="l" rtl="0">
              <a:lnSpc>
                <a:spcPct val="115000"/>
              </a:lnSpc>
              <a:spcBef>
                <a:spcPts val="1200"/>
              </a:spcBef>
              <a:spcAft>
                <a:spcPts val="0"/>
              </a:spcAft>
              <a:buNone/>
            </a:pPr>
            <a:r>
              <a:rPr lang="en" sz="1300">
                <a:solidFill>
                  <a:schemeClr val="dk1"/>
                </a:solidFill>
              </a:rPr>
              <a:t>This slide isnt how government fails to regulate, but rather that it needs to regulate strongly, even for private companies</a:t>
            </a:r>
            <a:endParaRPr sz="1300">
              <a:solidFill>
                <a:schemeClr val="dk1"/>
              </a:solidFill>
            </a:endParaRPr>
          </a:p>
          <a:p>
            <a:pPr marL="0" lvl="0" indent="0" algn="l" rtl="0">
              <a:lnSpc>
                <a:spcPct val="115000"/>
              </a:lnSpc>
              <a:spcBef>
                <a:spcPts val="1200"/>
              </a:spcBef>
              <a:spcAft>
                <a:spcPts val="0"/>
              </a:spcAft>
              <a:buNone/>
            </a:pPr>
            <a:r>
              <a:rPr lang="en" sz="1300">
                <a:solidFill>
                  <a:schemeClr val="dk1"/>
                </a:solidFill>
              </a:rPr>
              <a:t>government regulatory bodies: </a:t>
            </a:r>
            <a:endParaRPr sz="1300">
              <a:solidFill>
                <a:schemeClr val="dk1"/>
              </a:solidFill>
            </a:endParaRPr>
          </a:p>
          <a:p>
            <a:pPr marL="0" lvl="0" indent="0" algn="l" rtl="0">
              <a:lnSpc>
                <a:spcPct val="115000"/>
              </a:lnSpc>
              <a:spcBef>
                <a:spcPts val="1200"/>
              </a:spcBef>
              <a:spcAft>
                <a:spcPts val="0"/>
              </a:spcAft>
              <a:buNone/>
            </a:pPr>
            <a:r>
              <a:rPr lang="en" sz="1300">
                <a:solidFill>
                  <a:schemeClr val="dk1"/>
                </a:solidFill>
              </a:rPr>
              <a:t>For human trials:</a:t>
            </a:r>
            <a:endParaRPr sz="1300">
              <a:solidFill>
                <a:schemeClr val="dk1"/>
              </a:solidFill>
            </a:endParaRPr>
          </a:p>
          <a:p>
            <a:pPr marL="0" lvl="0" indent="0" algn="l" rtl="0">
              <a:lnSpc>
                <a:spcPct val="115000"/>
              </a:lnSpc>
              <a:spcBef>
                <a:spcPts val="1200"/>
              </a:spcBef>
              <a:spcAft>
                <a:spcPts val="0"/>
              </a:spcAft>
              <a:buNone/>
            </a:pPr>
            <a:r>
              <a:rPr lang="en" sz="1300">
                <a:solidFill>
                  <a:schemeClr val="dk1"/>
                </a:solidFill>
              </a:rPr>
              <a:t>Investigational Device Exemptions:, covers the procedures for the conduct of clinical studies with medical devices including application, responsibilities of sponsors and investigators, labeling, records, and reports.</a:t>
            </a:r>
            <a:endParaRPr sz="1300">
              <a:solidFill>
                <a:schemeClr val="dk1"/>
              </a:solidFill>
            </a:endParaRPr>
          </a:p>
          <a:p>
            <a:pPr marL="457200" lvl="0" indent="-298450" algn="l" rtl="0">
              <a:lnSpc>
                <a:spcPct val="150000"/>
              </a:lnSpc>
              <a:spcBef>
                <a:spcPts val="1200"/>
              </a:spcBef>
              <a:spcAft>
                <a:spcPts val="0"/>
              </a:spcAft>
              <a:buClr>
                <a:srgbClr val="333333"/>
              </a:buClr>
              <a:buSzPts val="1100"/>
              <a:buFont typeface="Georgia"/>
              <a:buChar char="●"/>
            </a:pPr>
            <a:r>
              <a:rPr lang="en">
                <a:solidFill>
                  <a:srgbClr val="333333"/>
                </a:solidFill>
                <a:highlight>
                  <a:srgbClr val="FFFFFF"/>
                </a:highlight>
                <a:latin typeface="Georgia"/>
                <a:ea typeface="Georgia"/>
                <a:cs typeface="Georgia"/>
                <a:sym typeface="Georgia"/>
              </a:rPr>
              <a:t>an investigational plan approved by an institutional review board (IRB) and If the study involves a significant risk device FDA;</a:t>
            </a:r>
            <a:endParaRPr>
              <a:solidFill>
                <a:srgbClr val="333333"/>
              </a:solidFill>
              <a:highlight>
                <a:srgbClr val="FFFFFF"/>
              </a:highlight>
              <a:latin typeface="Georgia"/>
              <a:ea typeface="Georgia"/>
              <a:cs typeface="Georgia"/>
              <a:sym typeface="Georgia"/>
            </a:endParaRPr>
          </a:p>
          <a:p>
            <a:pPr marL="457200" lvl="0" indent="-298450" algn="l" rtl="0">
              <a:lnSpc>
                <a:spcPct val="150000"/>
              </a:lnSpc>
              <a:spcBef>
                <a:spcPts val="0"/>
              </a:spcBef>
              <a:spcAft>
                <a:spcPts val="0"/>
              </a:spcAft>
              <a:buClr>
                <a:srgbClr val="333333"/>
              </a:buClr>
              <a:buSzPts val="1100"/>
              <a:buFont typeface="Georgia"/>
              <a:buChar char="●"/>
            </a:pPr>
            <a:r>
              <a:rPr lang="en">
                <a:solidFill>
                  <a:srgbClr val="333333"/>
                </a:solidFill>
                <a:highlight>
                  <a:srgbClr val="FFFFFF"/>
                </a:highlight>
                <a:latin typeface="Georgia"/>
                <a:ea typeface="Georgia"/>
                <a:cs typeface="Georgia"/>
                <a:sym typeface="Georgia"/>
              </a:rPr>
              <a:t>informed consent from all patients;</a:t>
            </a:r>
            <a:endParaRPr>
              <a:solidFill>
                <a:srgbClr val="333333"/>
              </a:solidFill>
              <a:highlight>
                <a:srgbClr val="FFFFFF"/>
              </a:highlight>
              <a:latin typeface="Georgia"/>
              <a:ea typeface="Georgia"/>
              <a:cs typeface="Georgia"/>
              <a:sym typeface="Georgia"/>
            </a:endParaRPr>
          </a:p>
          <a:p>
            <a:pPr marL="457200" lvl="0" indent="-298450" algn="l" rtl="0">
              <a:lnSpc>
                <a:spcPct val="150000"/>
              </a:lnSpc>
              <a:spcBef>
                <a:spcPts val="0"/>
              </a:spcBef>
              <a:spcAft>
                <a:spcPts val="0"/>
              </a:spcAft>
              <a:buClr>
                <a:srgbClr val="333333"/>
              </a:buClr>
              <a:buSzPts val="1100"/>
              <a:buFont typeface="Georgia"/>
              <a:buChar char="●"/>
            </a:pPr>
            <a:r>
              <a:rPr lang="en">
                <a:solidFill>
                  <a:srgbClr val="333333"/>
                </a:solidFill>
                <a:highlight>
                  <a:srgbClr val="FFFFFF"/>
                </a:highlight>
                <a:latin typeface="Georgia"/>
                <a:ea typeface="Georgia"/>
                <a:cs typeface="Georgia"/>
                <a:sym typeface="Georgia"/>
              </a:rPr>
              <a:t>monitoring of the study and;</a:t>
            </a:r>
            <a:endParaRPr>
              <a:solidFill>
                <a:srgbClr val="333333"/>
              </a:solidFill>
              <a:highlight>
                <a:srgbClr val="FFFFFF"/>
              </a:highlight>
              <a:latin typeface="Georgia"/>
              <a:ea typeface="Georgia"/>
              <a:cs typeface="Georgia"/>
              <a:sym typeface="Georgia"/>
            </a:endParaRPr>
          </a:p>
          <a:p>
            <a:pPr marL="457200" lvl="0" indent="-298450" algn="l" rtl="0">
              <a:lnSpc>
                <a:spcPct val="150000"/>
              </a:lnSpc>
              <a:spcBef>
                <a:spcPts val="0"/>
              </a:spcBef>
              <a:spcAft>
                <a:spcPts val="0"/>
              </a:spcAft>
              <a:buClr>
                <a:srgbClr val="333333"/>
              </a:buClr>
              <a:buSzPts val="1100"/>
              <a:buFont typeface="Georgia"/>
              <a:buChar char="●"/>
            </a:pPr>
            <a:r>
              <a:rPr lang="en">
                <a:solidFill>
                  <a:srgbClr val="333333"/>
                </a:solidFill>
                <a:highlight>
                  <a:srgbClr val="FFFFFF"/>
                </a:highlight>
                <a:latin typeface="Georgia"/>
                <a:ea typeface="Georgia"/>
                <a:cs typeface="Georgia"/>
                <a:sym typeface="Georgia"/>
              </a:rPr>
              <a:t>required records and reports.</a:t>
            </a:r>
            <a:endParaRPr sz="13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300">
                <a:solidFill>
                  <a:schemeClr val="dk1"/>
                </a:solidFill>
              </a:rPr>
              <a:t>Protection of Human Subjects:, provides the requirements and general elements of informed consent;</a:t>
            </a:r>
            <a:endParaRPr sz="13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300">
                <a:solidFill>
                  <a:schemeClr val="dk1"/>
                </a:solidFill>
              </a:rPr>
              <a:t>Institutional Review Boards:, covers the procedures and responsibilities for institutional review boards (IRBs) that approve clinical investigations protocols;</a:t>
            </a:r>
            <a:endParaRPr sz="13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300">
                <a:solidFill>
                  <a:schemeClr val="dk1"/>
                </a:solidFill>
              </a:rPr>
              <a:t>Financial Disclosure by Clinical Investigators:, covers the disclosure of financial compensation to clinical investigators which is part of FDA’s assessment of the reliability of the clinical data.</a:t>
            </a:r>
            <a:endParaRPr sz="13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300">
                <a:solidFill>
                  <a:schemeClr val="dk1"/>
                </a:solidFill>
              </a:rPr>
              <a:t>Design Controls of the Quality System Regulation:, provides the requirement for procedures to control the design of the device in order to ensure that the specified design requirements are met.</a:t>
            </a:r>
            <a:endParaRPr sz="1300">
              <a:solidFill>
                <a:schemeClr val="dk1"/>
              </a:solidFill>
            </a:endParaRPr>
          </a:p>
          <a:p>
            <a:pPr marL="0" lvl="0" indent="0" algn="l" rtl="0">
              <a:lnSpc>
                <a:spcPct val="115000"/>
              </a:lnSpc>
              <a:spcBef>
                <a:spcPts val="1200"/>
              </a:spcBef>
              <a:spcAft>
                <a:spcPts val="0"/>
              </a:spcAft>
              <a:buNone/>
            </a:pPr>
            <a:r>
              <a:rPr lang="en" sz="1300">
                <a:solidFill>
                  <a:schemeClr val="dk1"/>
                </a:solidFill>
              </a:rPr>
              <a:t>Good Clinical Practices:</a:t>
            </a:r>
            <a:endParaRPr sz="1300">
              <a:solidFill>
                <a:schemeClr val="dk1"/>
              </a:solidFill>
            </a:endParaRPr>
          </a:p>
          <a:p>
            <a:pPr marL="0" lvl="0" indent="0" algn="l" rtl="0">
              <a:lnSpc>
                <a:spcPct val="115000"/>
              </a:lnSpc>
              <a:spcBef>
                <a:spcPts val="1200"/>
              </a:spcBef>
              <a:spcAft>
                <a:spcPts val="0"/>
              </a:spcAft>
              <a:buNone/>
            </a:pPr>
            <a:endParaRPr sz="1300">
              <a:solidFill>
                <a:schemeClr val="dk1"/>
              </a:solidFill>
            </a:endParaRPr>
          </a:p>
          <a:p>
            <a:pPr marL="0" lvl="0" indent="0" algn="l" rtl="0">
              <a:lnSpc>
                <a:spcPct val="115000"/>
              </a:lnSpc>
              <a:spcBef>
                <a:spcPts val="1200"/>
              </a:spcBef>
              <a:spcAft>
                <a:spcPts val="0"/>
              </a:spcAft>
              <a:buNone/>
            </a:pPr>
            <a:r>
              <a:rPr lang="en" sz="1300">
                <a:solidFill>
                  <a:schemeClr val="dk1"/>
                </a:solidFill>
              </a:rPr>
              <a:t>Example of where regulations have succeeded: human trials</a:t>
            </a:r>
            <a:endParaRPr sz="1300">
              <a:solidFill>
                <a:schemeClr val="dk1"/>
              </a:solidFill>
            </a:endParaRPr>
          </a:p>
          <a:p>
            <a:pPr marL="0" lvl="0" indent="0" algn="l" rtl="0">
              <a:lnSpc>
                <a:spcPct val="115000"/>
              </a:lnSpc>
              <a:spcBef>
                <a:spcPts val="1200"/>
              </a:spcBef>
              <a:spcAft>
                <a:spcPts val="0"/>
              </a:spcAft>
              <a:buNone/>
            </a:pPr>
            <a:r>
              <a:rPr lang="en" sz="1300">
                <a:solidFill>
                  <a:schemeClr val="dk1"/>
                </a:solidFill>
              </a:rPr>
              <a:t>Neuralink: fda cites concerns over “lithium battery; the potential for the implant’s tiny wires to migrate to other areas of the brain; and questions over whether and how the device can be removed without damaging brain tissue”. These issues sit unaddressed</a:t>
            </a:r>
            <a:endParaRPr sz="1300">
              <a:solidFill>
                <a:schemeClr val="dk1"/>
              </a:solidFill>
            </a:endParaRPr>
          </a:p>
          <a:p>
            <a:pPr marL="0" lvl="0" indent="0" algn="l" rtl="0">
              <a:lnSpc>
                <a:spcPct val="115000"/>
              </a:lnSpc>
              <a:spcBef>
                <a:spcPts val="1200"/>
              </a:spcBef>
              <a:spcAft>
                <a:spcPts val="0"/>
              </a:spcAft>
              <a:buNone/>
            </a:pPr>
            <a:endParaRPr sz="1000">
              <a:solidFill>
                <a:schemeClr val="dk1"/>
              </a:solidFill>
            </a:endParaRPr>
          </a:p>
          <a:p>
            <a:pPr marL="0" lvl="0" indent="0" algn="l" rtl="0">
              <a:spcBef>
                <a:spcPts val="1200"/>
              </a:spcBef>
              <a:spcAft>
                <a:spcPts val="0"/>
              </a:spcAft>
              <a:buNone/>
            </a:pPr>
            <a:r>
              <a:rPr lang="en" sz="1300">
                <a:solidFill>
                  <a:schemeClr val="dk1"/>
                </a:solidFill>
              </a:rPr>
              <a:t>Relevant Neuralink article: </a:t>
            </a:r>
            <a:r>
              <a:rPr lang="en" sz="1300" u="sng">
                <a:solidFill>
                  <a:schemeClr val="hlink"/>
                </a:solidFill>
                <a:hlinkClick r:id="rId3"/>
              </a:rPr>
              <a:t>https://www.reuters.com/investigates/special-report/neuralink-musk-fda/</a:t>
            </a:r>
            <a:endParaRPr sz="1300"/>
          </a:p>
          <a:p>
            <a:pPr marL="0" lvl="0" indent="0" algn="l" rtl="0">
              <a:spcBef>
                <a:spcPts val="0"/>
              </a:spcBef>
              <a:spcAft>
                <a:spcPts val="0"/>
              </a:spcAft>
              <a:buNone/>
            </a:pPr>
            <a:r>
              <a:rPr lang="en" sz="1300"/>
              <a:t>Fda clinical trials: </a:t>
            </a:r>
            <a:r>
              <a:rPr lang="en" sz="1300" u="sng">
                <a:solidFill>
                  <a:schemeClr val="hlink"/>
                </a:solidFill>
                <a:hlinkClick r:id="rId4"/>
              </a:rPr>
              <a:t>https://www.fda.gov/medical-devices/premarket-submissions-selecting-and-preparing-correct-submission/investigational-device-exemption-ide</a:t>
            </a:r>
            <a:endParaRPr sz="15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50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 sz="1500">
                <a:solidFill>
                  <a:schemeClr val="dk1"/>
                </a:solidFill>
                <a:latin typeface="Proxima Nova"/>
                <a:ea typeface="Proxima Nova"/>
                <a:cs typeface="Proxima Nova"/>
                <a:sym typeface="Proxima Nova"/>
              </a:rPr>
              <a:t>The Closer to biological functions we get the more we have to be careful.</a:t>
            </a:r>
            <a:endParaRPr sz="15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1200"/>
              </a:spcAft>
              <a:buNone/>
            </a:pPr>
            <a:r>
              <a:rPr lang="en" sz="1500">
                <a:solidFill>
                  <a:schemeClr val="dk1"/>
                </a:solidFill>
                <a:latin typeface="Proxima Nova"/>
                <a:ea typeface="Proxima Nova"/>
                <a:cs typeface="Proxima Nova"/>
                <a:sym typeface="Proxima Nova"/>
              </a:rPr>
              <a:t>[10] EFM Heart monitoring detecting fetal heart rate has lead to increased maternal morbidity</a:t>
            </a:r>
            <a:endParaRPr sz="1500">
              <a:solidFill>
                <a:schemeClr val="dk1"/>
              </a:solidFill>
              <a:latin typeface="Proxima Nova"/>
              <a:ea typeface="Proxima Nova"/>
              <a:cs typeface="Proxima Nova"/>
              <a:sym typeface="Proxima Nov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87aef2ce39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87aef2ce3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t>Carlos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Try and find the microsoft ceo/cfo thing on delaying product launch so that consumers have a better experience </a:t>
            </a:r>
            <a:endParaRPr sz="1300"/>
          </a:p>
          <a:p>
            <a:pPr marL="457200" lvl="0" indent="-311150" algn="l" rtl="0">
              <a:lnSpc>
                <a:spcPct val="115000"/>
              </a:lnSpc>
              <a:spcBef>
                <a:spcPts val="0"/>
              </a:spcBef>
              <a:spcAft>
                <a:spcPts val="0"/>
              </a:spcAft>
              <a:buClr>
                <a:schemeClr val="dk1"/>
              </a:buClr>
              <a:buSzPts val="1300"/>
              <a:buChar char="-"/>
            </a:pPr>
            <a:r>
              <a:rPr lang="en" sz="1300">
                <a:solidFill>
                  <a:schemeClr val="dk1"/>
                </a:solidFill>
              </a:rPr>
              <a:t>[7] challenger failure due to wanting to launch as soon as possible not thinking of safety</a:t>
            </a:r>
            <a:endParaRPr sz="1300">
              <a:solidFill>
                <a:schemeClr val="dk1"/>
              </a:solidFill>
            </a:endParaRPr>
          </a:p>
          <a:p>
            <a:pPr marL="457200" lvl="0" indent="-311150" algn="l" rtl="0">
              <a:lnSpc>
                <a:spcPct val="115000"/>
              </a:lnSpc>
              <a:spcBef>
                <a:spcPts val="0"/>
              </a:spcBef>
              <a:spcAft>
                <a:spcPts val="0"/>
              </a:spcAft>
              <a:buClr>
                <a:schemeClr val="dk1"/>
              </a:buClr>
              <a:buSzPts val="1300"/>
              <a:buChar char="-"/>
            </a:pPr>
            <a:r>
              <a:rPr lang="en" sz="1300">
                <a:solidFill>
                  <a:schemeClr val="dk1"/>
                </a:solidFill>
              </a:rPr>
              <a:t>[8] samsung battery failure recalled then sent out again with practically the same issue, need for sales not for safety</a:t>
            </a:r>
            <a:endParaRPr sz="1300">
              <a:solidFill>
                <a:schemeClr val="dk1"/>
              </a:solidFill>
            </a:endParaRPr>
          </a:p>
          <a:p>
            <a:pPr marL="0" lvl="0" indent="0" algn="l" rtl="0">
              <a:lnSpc>
                <a:spcPct val="115000"/>
              </a:lnSpc>
              <a:spcBef>
                <a:spcPts val="1200"/>
              </a:spcBef>
              <a:spcAft>
                <a:spcPts val="0"/>
              </a:spcAft>
              <a:buNone/>
            </a:pPr>
            <a:r>
              <a:rPr lang="en" sz="1300">
                <a:solidFill>
                  <a:schemeClr val="dk1"/>
                </a:solidFill>
              </a:rPr>
              <a:t>This delay of development, which is good, was ignored in order to get results faster. this Led to unintended consequences.</a:t>
            </a:r>
            <a:endParaRPr sz="1300">
              <a:solidFill>
                <a:schemeClr val="dk1"/>
              </a:solidFill>
            </a:endParaRPr>
          </a:p>
          <a:p>
            <a:pPr marL="0" lvl="0" indent="0" algn="l" rtl="0">
              <a:lnSpc>
                <a:spcPct val="115000"/>
              </a:lnSpc>
              <a:spcBef>
                <a:spcPts val="1200"/>
              </a:spcBef>
              <a:spcAft>
                <a:spcPts val="0"/>
              </a:spcAft>
              <a:buNone/>
            </a:pPr>
            <a:r>
              <a:rPr lang="en" sz="1300">
                <a:solidFill>
                  <a:schemeClr val="dk1"/>
                </a:solidFill>
              </a:rPr>
              <a:t>During initial development, they wanted to rush the production so they skipped the authentication functions.</a:t>
            </a:r>
            <a:endParaRPr sz="1300">
              <a:solidFill>
                <a:schemeClr val="dk1"/>
              </a:solidFill>
            </a:endParaRPr>
          </a:p>
          <a:p>
            <a:pPr marL="0" lvl="0" indent="0" algn="l" rtl="0">
              <a:lnSpc>
                <a:spcPct val="115000"/>
              </a:lnSpc>
              <a:spcBef>
                <a:spcPts val="1200"/>
              </a:spcBef>
              <a:spcAft>
                <a:spcPts val="1200"/>
              </a:spcAft>
              <a:buNone/>
            </a:pPr>
            <a:r>
              <a:rPr lang="en" sz="1300">
                <a:solidFill>
                  <a:schemeClr val="dk1"/>
                </a:solidFill>
              </a:rPr>
              <a:t>The second time when himuro was trapped, tokita produced more dc minis to try and save him, not thinking about the implications of creating more defective units</a:t>
            </a:r>
            <a:endParaRPr sz="13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hyperlink" Target="https://futureoflife.org/open-letter/pause-giant-ai-experiments/" TargetMode="External"/><Relationship Id="rId13" Type="http://schemas.openxmlformats.org/officeDocument/2006/relationships/hyperlink" Target="https://link.springer.com/article/10.1016/j.nurt.2007.04.003" TargetMode="External"/><Relationship Id="rId3" Type="http://schemas.openxmlformats.org/officeDocument/2006/relationships/hyperlink" Target="https://www.pewresearch.org/internet/2023/06/21/as-ai-spreads-experts-predict-the-best-and-worst-changes-in-digital-life-by-2035/" TargetMode="External"/><Relationship Id="rId7" Type="http://schemas.openxmlformats.org/officeDocument/2006/relationships/hyperlink" Target="https://explodingtopics.com/blog/cyberbullying-stats" TargetMode="External"/><Relationship Id="rId12" Type="http://schemas.openxmlformats.org/officeDocument/2006/relationships/hyperlink" Target="https://link.springer.com/article/10.1016/j.nurt.2007.04.003#auth-John_M_-Freeman-Aff1-Aff2"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https://explodingtopics.com/" TargetMode="External"/><Relationship Id="rId11" Type="http://schemas.openxmlformats.org/officeDocument/2006/relationships/hyperlink" Target="https://brill.com/view/journals/eccl/28/3/article-p217_217.xml" TargetMode="External"/><Relationship Id="rId5" Type="http://schemas.openxmlformats.org/officeDocument/2006/relationships/hyperlink" Target="https://www.stopbullying.gov/cyberbullying/cyberbullying-online-gaming" TargetMode="External"/><Relationship Id="rId15" Type="http://schemas.openxmlformats.org/officeDocument/2006/relationships/hyperlink" Target="https://www.sciencedirect.com/science/article/pii/S0193397308000749?via%3Dihub" TargetMode="External"/><Relationship Id="rId10" Type="http://schemas.openxmlformats.org/officeDocument/2006/relationships/hyperlink" Target="https://www.nbcnews.com/tech/tech-news/samsung-finally-explains-galaxy-note-7-exploding-battery-mess-n710581" TargetMode="External"/><Relationship Id="rId4" Type="http://schemas.openxmlformats.org/officeDocument/2006/relationships/hyperlink" Target="https://jfgagne.com/global-ai-talent-report-2020/" TargetMode="External"/><Relationship Id="rId9" Type="http://schemas.openxmlformats.org/officeDocument/2006/relationships/hyperlink" Target="https://onlineethics.org/cases/explosion-challenger" TargetMode="External"/><Relationship Id="rId14" Type="http://schemas.openxmlformats.org/officeDocument/2006/relationships/hyperlink" Target="https://datareportal.com/reports/digital-2023-global-overview-report"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fda.gov/medical-devices/premarket-submissions-selecting-and-preparing-correct-submission/investigational-device-exemption-ide" TargetMode="External"/><Relationship Id="rId3" Type="http://schemas.openxmlformats.org/officeDocument/2006/relationships/hyperlink" Target="https://ieeexplore.ieee.org/document/8797719" TargetMode="External"/><Relationship Id="rId7" Type="http://schemas.openxmlformats.org/officeDocument/2006/relationships/hyperlink" Target="https://link.springer.com/article/10.1007/s40429-020-00307-x#article-info"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hyperlink" Target="https://academic.oup.com/hcr/article-abstract/33/3/271/4210718" TargetMode="External"/><Relationship Id="rId5" Type="http://schemas.openxmlformats.org/officeDocument/2006/relationships/hyperlink" Target="https://journals.sagepub.com/doi/10.1177/0956797613519271" TargetMode="External"/><Relationship Id="rId4" Type="http://schemas.openxmlformats.org/officeDocument/2006/relationships/hyperlink" Target="https://journals.sagepub.com/doi/10.1177/1046878110365515" TargetMode="External"/><Relationship Id="rId9" Type="http://schemas.openxmlformats.org/officeDocument/2006/relationships/hyperlink" Target="https://www.reuters.com/investigates/special-report/neuralink-musk-fd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34725"/>
            <a:ext cx="9144003" cy="5178225"/>
          </a:xfrm>
          <a:prstGeom prst="rect">
            <a:avLst/>
          </a:prstGeom>
          <a:noFill/>
          <a:ln>
            <a:noFill/>
          </a:ln>
        </p:spPr>
      </p:pic>
      <p:pic>
        <p:nvPicPr>
          <p:cNvPr id="55" name="Google Shape;55;p13"/>
          <p:cNvPicPr preferRelativeResize="0"/>
          <p:nvPr/>
        </p:nvPicPr>
        <p:blipFill>
          <a:blip r:embed="rId4">
            <a:alphaModFix/>
          </a:blip>
          <a:stretch>
            <a:fillRect/>
          </a:stretch>
        </p:blipFill>
        <p:spPr>
          <a:xfrm>
            <a:off x="2854838" y="1488106"/>
            <a:ext cx="3586723" cy="2030862"/>
          </a:xfrm>
          <a:prstGeom prst="rect">
            <a:avLst/>
          </a:prstGeom>
          <a:noFill/>
          <a:ln>
            <a:noFill/>
          </a:ln>
        </p:spPr>
      </p:pic>
      <p:sp>
        <p:nvSpPr>
          <p:cNvPr id="56" name="Google Shape;56;p13"/>
          <p:cNvSpPr txBox="1"/>
          <p:nvPr/>
        </p:nvSpPr>
        <p:spPr>
          <a:xfrm>
            <a:off x="3555000" y="2727415"/>
            <a:ext cx="2034000" cy="139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b="1">
                <a:solidFill>
                  <a:srgbClr val="EEDCBA"/>
                </a:solidFill>
                <a:latin typeface="Comfortaa"/>
                <a:ea typeface="Comfortaa"/>
                <a:cs typeface="Comfortaa"/>
                <a:sym typeface="Comfortaa"/>
              </a:rPr>
              <a:t>Carlos Medina Ryan Offstein</a:t>
            </a:r>
            <a:endParaRPr b="1">
              <a:solidFill>
                <a:srgbClr val="EEDCBA"/>
              </a:solidFill>
              <a:latin typeface="Comfortaa"/>
              <a:ea typeface="Comfortaa"/>
              <a:cs typeface="Comfortaa"/>
              <a:sym typeface="Comfortaa"/>
            </a:endParaRPr>
          </a:p>
          <a:p>
            <a:pPr marL="0" lvl="0" indent="0" algn="ctr" rtl="0">
              <a:lnSpc>
                <a:spcPct val="115000"/>
              </a:lnSpc>
              <a:spcBef>
                <a:spcPts val="0"/>
              </a:spcBef>
              <a:spcAft>
                <a:spcPts val="0"/>
              </a:spcAft>
              <a:buNone/>
            </a:pPr>
            <a:r>
              <a:rPr lang="en" b="1">
                <a:solidFill>
                  <a:srgbClr val="EEDCBA"/>
                </a:solidFill>
                <a:latin typeface="Comfortaa"/>
                <a:ea typeface="Comfortaa"/>
                <a:cs typeface="Comfortaa"/>
                <a:sym typeface="Comfortaa"/>
              </a:rPr>
              <a:t>Myles Ku</a:t>
            </a:r>
            <a:endParaRPr b="1">
              <a:solidFill>
                <a:srgbClr val="EEDCBA"/>
              </a:solidFill>
              <a:latin typeface="Comfortaa"/>
              <a:ea typeface="Comfortaa"/>
              <a:cs typeface="Comfortaa"/>
              <a:sym typeface="Comfortaa"/>
            </a:endParaRPr>
          </a:p>
          <a:p>
            <a:pPr marL="0" lvl="0" indent="0" algn="ctr" rtl="0">
              <a:lnSpc>
                <a:spcPct val="115000"/>
              </a:lnSpc>
              <a:spcBef>
                <a:spcPts val="0"/>
              </a:spcBef>
              <a:spcAft>
                <a:spcPts val="0"/>
              </a:spcAft>
              <a:buNone/>
            </a:pPr>
            <a:r>
              <a:rPr lang="en" b="1">
                <a:solidFill>
                  <a:srgbClr val="EEDCBA"/>
                </a:solidFill>
                <a:latin typeface="Comfortaa"/>
                <a:ea typeface="Comfortaa"/>
                <a:cs typeface="Comfortaa"/>
                <a:sym typeface="Comfortaa"/>
              </a:rPr>
              <a:t>Iris Nycz</a:t>
            </a:r>
            <a:endParaRPr b="1">
              <a:solidFill>
                <a:srgbClr val="EEDCBA"/>
              </a:solidFill>
              <a:latin typeface="Comfortaa"/>
              <a:ea typeface="Comfortaa"/>
              <a:cs typeface="Comfortaa"/>
              <a:sym typeface="Comfortaa"/>
            </a:endParaRPr>
          </a:p>
          <a:p>
            <a:pPr marL="0" lvl="0" indent="0" algn="ctr" rtl="0">
              <a:lnSpc>
                <a:spcPct val="115000"/>
              </a:lnSpc>
              <a:spcBef>
                <a:spcPts val="0"/>
              </a:spcBef>
              <a:spcAft>
                <a:spcPts val="0"/>
              </a:spcAft>
              <a:buNone/>
            </a:pPr>
            <a:r>
              <a:rPr lang="en" b="1">
                <a:solidFill>
                  <a:srgbClr val="EEDCBA"/>
                </a:solidFill>
                <a:latin typeface="Comfortaa"/>
                <a:ea typeface="Comfortaa"/>
                <a:cs typeface="Comfortaa"/>
                <a:sym typeface="Comfortaa"/>
              </a:rPr>
              <a:t>Aksel Jensen </a:t>
            </a:r>
            <a:endParaRPr b="1">
              <a:solidFill>
                <a:srgbClr val="EEDCBA"/>
              </a:solidFill>
              <a:latin typeface="Comfortaa"/>
              <a:ea typeface="Comfortaa"/>
              <a:cs typeface="Comfortaa"/>
              <a:sym typeface="Comfortaa"/>
            </a:endParaRPr>
          </a:p>
        </p:txBody>
      </p:sp>
      <p:sp>
        <p:nvSpPr>
          <p:cNvPr id="57" name="Google Shape;57;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1</a:t>
            </a:fld>
            <a:endParaRPr>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solidFill>
                  <a:schemeClr val="lt1"/>
                </a:solidFill>
                <a:latin typeface="Proxima Nova Semibold"/>
                <a:ea typeface="Proxima Nova Semibold"/>
                <a:cs typeface="Proxima Nova Semibold"/>
                <a:sym typeface="Proxima Nova Semibold"/>
              </a:rPr>
              <a:t>Should we be Responsible for Non-Physical Interactions with Other People? </a:t>
            </a:r>
            <a:endParaRPr>
              <a:solidFill>
                <a:schemeClr val="lt1"/>
              </a:solidFill>
              <a:latin typeface="Proxima Nova Semibold"/>
              <a:ea typeface="Proxima Nova Semibold"/>
              <a:cs typeface="Proxima Nova Semibold"/>
              <a:sym typeface="Proxima Nova Semibold"/>
            </a:endParaRPr>
          </a:p>
        </p:txBody>
      </p:sp>
      <p:sp>
        <p:nvSpPr>
          <p:cNvPr id="137" name="Google Shape;137;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ctr" anchorCtr="0">
            <a:normAutofit/>
          </a:bodyPr>
          <a:lstStyle/>
          <a:p>
            <a:pPr marL="457200" lvl="0" indent="0" algn="l" rtl="0">
              <a:lnSpc>
                <a:spcPct val="100000"/>
              </a:lnSpc>
              <a:spcBef>
                <a:spcPts val="0"/>
              </a:spcBef>
              <a:spcAft>
                <a:spcPts val="0"/>
              </a:spcAft>
              <a:buNone/>
            </a:pPr>
            <a:r>
              <a:rPr lang="en" sz="3300">
                <a:solidFill>
                  <a:schemeClr val="lt1"/>
                </a:solidFill>
                <a:latin typeface="Proxima Nova"/>
                <a:ea typeface="Proxima Nova"/>
                <a:cs typeface="Proxima Nova"/>
                <a:sym typeface="Proxima Nova"/>
              </a:rPr>
              <a:t>There should be accountability in digital worlds</a:t>
            </a:r>
            <a:endParaRPr sz="2800">
              <a:solidFill>
                <a:schemeClr val="lt1"/>
              </a:solidFill>
              <a:latin typeface="Proxima Nova"/>
              <a:ea typeface="Proxima Nova"/>
              <a:cs typeface="Proxima Nova"/>
              <a:sym typeface="Proxima Nova"/>
            </a:endParaRPr>
          </a:p>
        </p:txBody>
      </p:sp>
      <p:sp>
        <p:nvSpPr>
          <p:cNvPr id="138" name="Google Shape;13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10</a:t>
            </a:fld>
            <a:endParaRPr>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2.1 Internet Anonymity</a:t>
            </a:r>
            <a:endParaRPr>
              <a:solidFill>
                <a:schemeClr val="lt1"/>
              </a:solidFill>
              <a:latin typeface="Proxima Nova Semibold"/>
              <a:ea typeface="Proxima Nova Semibold"/>
              <a:cs typeface="Proxima Nova Semibold"/>
              <a:sym typeface="Proxima Nova Semibold"/>
            </a:endParaRPr>
          </a:p>
        </p:txBody>
      </p:sp>
      <p:sp>
        <p:nvSpPr>
          <p:cNvPr id="144" name="Google Shape;144;p23"/>
          <p:cNvSpPr txBox="1">
            <a:spLocks noGrp="1"/>
          </p:cNvSpPr>
          <p:nvPr>
            <p:ph type="body" idx="1"/>
          </p:nvPr>
        </p:nvSpPr>
        <p:spPr>
          <a:xfrm>
            <a:off x="311700" y="1144750"/>
            <a:ext cx="5107200" cy="3416400"/>
          </a:xfrm>
          <a:prstGeom prst="rect">
            <a:avLst/>
          </a:prstGeom>
        </p:spPr>
        <p:txBody>
          <a:bodyPr spcFirstLastPara="1" wrap="square" lIns="91425" tIns="91425" rIns="91425" bIns="91425" anchor="t" anchorCtr="0">
            <a:normAutofit/>
          </a:bodyPr>
          <a:lstStyle/>
          <a:p>
            <a:pPr marL="457200" lvl="0" indent="-368300" algn="l" rtl="0">
              <a:spcBef>
                <a:spcPts val="0"/>
              </a:spcBef>
              <a:spcAft>
                <a:spcPts val="0"/>
              </a:spcAft>
              <a:buClr>
                <a:schemeClr val="lt1"/>
              </a:buClr>
              <a:buSzPts val="2200"/>
              <a:buFont typeface="Proxima Nova"/>
              <a:buChar char="-"/>
            </a:pPr>
            <a:r>
              <a:rPr lang="en" sz="2200">
                <a:solidFill>
                  <a:schemeClr val="lt1"/>
                </a:solidFill>
                <a:latin typeface="Proxima Nova"/>
                <a:ea typeface="Proxima Nova"/>
                <a:cs typeface="Proxima Nova"/>
                <a:sym typeface="Proxima Nova"/>
              </a:rPr>
              <a:t>The virtual world of the internet provides unparalleled anonymity</a:t>
            </a:r>
            <a:endParaRPr sz="2200">
              <a:solidFill>
                <a:schemeClr val="lt1"/>
              </a:solidFill>
              <a:latin typeface="Proxima Nova"/>
              <a:ea typeface="Proxima Nova"/>
              <a:cs typeface="Proxima Nova"/>
              <a:sym typeface="Proxima Nova"/>
            </a:endParaRPr>
          </a:p>
          <a:p>
            <a:pPr marL="0" lvl="0" indent="0" algn="l" rtl="0">
              <a:spcBef>
                <a:spcPts val="1000"/>
              </a:spcBef>
              <a:spcAft>
                <a:spcPts val="0"/>
              </a:spcAft>
              <a:buNone/>
            </a:pPr>
            <a:endParaRPr sz="2200">
              <a:solidFill>
                <a:schemeClr val="lt1"/>
              </a:solidFill>
              <a:latin typeface="Proxima Nova"/>
              <a:ea typeface="Proxima Nova"/>
              <a:cs typeface="Proxima Nova"/>
              <a:sym typeface="Proxima Nova"/>
            </a:endParaRPr>
          </a:p>
          <a:p>
            <a:pPr marL="457200" lvl="0" indent="-368300" algn="l" rtl="0">
              <a:spcBef>
                <a:spcPts val="1000"/>
              </a:spcBef>
              <a:spcAft>
                <a:spcPts val="1000"/>
              </a:spcAft>
              <a:buClr>
                <a:schemeClr val="lt1"/>
              </a:buClr>
              <a:buSzPts val="2200"/>
              <a:buFont typeface="Proxima Nova"/>
              <a:buChar char="-"/>
            </a:pPr>
            <a:r>
              <a:rPr lang="en" sz="2200">
                <a:solidFill>
                  <a:schemeClr val="lt1"/>
                </a:solidFill>
                <a:latin typeface="Proxima Nova"/>
                <a:ea typeface="Proxima Nova"/>
                <a:cs typeface="Proxima Nova"/>
                <a:sym typeface="Proxima Nova"/>
              </a:rPr>
              <a:t>Many characters don’t know Paprika’s true identity until the end of the film</a:t>
            </a:r>
            <a:endParaRPr sz="2200">
              <a:solidFill>
                <a:schemeClr val="lt1"/>
              </a:solidFill>
              <a:latin typeface="Proxima Nova"/>
              <a:ea typeface="Proxima Nova"/>
              <a:cs typeface="Proxima Nova"/>
              <a:sym typeface="Proxima Nova"/>
            </a:endParaRPr>
          </a:p>
        </p:txBody>
      </p:sp>
      <p:pic>
        <p:nvPicPr>
          <p:cNvPr id="145" name="Google Shape;145;p23"/>
          <p:cNvPicPr preferRelativeResize="0"/>
          <p:nvPr/>
        </p:nvPicPr>
        <p:blipFill>
          <a:blip r:embed="rId3">
            <a:alphaModFix/>
          </a:blip>
          <a:stretch>
            <a:fillRect/>
          </a:stretch>
        </p:blipFill>
        <p:spPr>
          <a:xfrm>
            <a:off x="5187825" y="527725"/>
            <a:ext cx="3814426" cy="2806026"/>
          </a:xfrm>
          <a:prstGeom prst="rect">
            <a:avLst/>
          </a:prstGeom>
          <a:noFill/>
          <a:ln>
            <a:noFill/>
          </a:ln>
          <a:effectLst>
            <a:outerShdw blurRad="57150" dist="19050" dir="5400000" algn="bl" rotWithShape="0">
              <a:srgbClr val="000000">
                <a:alpha val="50000"/>
              </a:srgbClr>
            </a:outerShdw>
          </a:effectLst>
        </p:spPr>
      </p:pic>
      <p:sp>
        <p:nvSpPr>
          <p:cNvPr id="146" name="Google Shape;146;p23"/>
          <p:cNvSpPr txBox="1"/>
          <p:nvPr/>
        </p:nvSpPr>
        <p:spPr>
          <a:xfrm>
            <a:off x="6541825" y="3389125"/>
            <a:ext cx="2175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lt1"/>
                </a:solidFill>
                <a:latin typeface="Proxima Nova"/>
                <a:ea typeface="Proxima Nova"/>
                <a:cs typeface="Proxima Nova"/>
                <a:sym typeface="Proxima Nova"/>
              </a:rPr>
              <a:t>[0] 1:13:39</a:t>
            </a:r>
            <a:endParaRPr sz="1600">
              <a:solidFill>
                <a:schemeClr val="lt1"/>
              </a:solidFill>
              <a:latin typeface="Proxima Nova"/>
              <a:ea typeface="Proxima Nova"/>
              <a:cs typeface="Proxima Nova"/>
              <a:sym typeface="Proxima Nova"/>
            </a:endParaRPr>
          </a:p>
        </p:txBody>
      </p:sp>
      <p:sp>
        <p:nvSpPr>
          <p:cNvPr id="147" name="Google Shape;147;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2.2 Anonymity in Misuse</a:t>
            </a:r>
            <a:endParaRPr>
              <a:solidFill>
                <a:schemeClr val="lt1"/>
              </a:solidFill>
              <a:latin typeface="Proxima Nova Semibold"/>
              <a:ea typeface="Proxima Nova Semibold"/>
              <a:cs typeface="Proxima Nova Semibold"/>
              <a:sym typeface="Proxima Nova Semibold"/>
            </a:endParaRPr>
          </a:p>
        </p:txBody>
      </p:sp>
      <p:sp>
        <p:nvSpPr>
          <p:cNvPr id="153" name="Google Shape;153;p24"/>
          <p:cNvSpPr txBox="1">
            <a:spLocks noGrp="1"/>
          </p:cNvSpPr>
          <p:nvPr>
            <p:ph type="body" idx="1"/>
          </p:nvPr>
        </p:nvSpPr>
        <p:spPr>
          <a:xfrm>
            <a:off x="311700" y="1255450"/>
            <a:ext cx="5738100" cy="34164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Clr>
                <a:schemeClr val="lt1"/>
              </a:buClr>
              <a:buSzPts val="2100"/>
              <a:buFont typeface="Proxima Nova"/>
              <a:buChar char="-"/>
            </a:pPr>
            <a:r>
              <a:rPr lang="en" sz="2100">
                <a:solidFill>
                  <a:schemeClr val="lt1"/>
                </a:solidFill>
                <a:latin typeface="Proxima Nova"/>
                <a:ea typeface="Proxima Nova"/>
                <a:cs typeface="Proxima Nova"/>
                <a:sym typeface="Proxima Nova"/>
              </a:rPr>
              <a:t>Anonymity provides ease of misuse and abuse of technology</a:t>
            </a:r>
            <a:endParaRPr sz="2100">
              <a:solidFill>
                <a:schemeClr val="lt1"/>
              </a:solidFill>
              <a:latin typeface="Proxima Nova"/>
              <a:ea typeface="Proxima Nova"/>
              <a:cs typeface="Proxima Nova"/>
              <a:sym typeface="Proxima Nova"/>
            </a:endParaRPr>
          </a:p>
          <a:p>
            <a:pPr marL="457200" lvl="0" indent="-361950" algn="l" rtl="0">
              <a:spcBef>
                <a:spcPts val="1000"/>
              </a:spcBef>
              <a:spcAft>
                <a:spcPts val="0"/>
              </a:spcAft>
              <a:buClr>
                <a:schemeClr val="lt1"/>
              </a:buClr>
              <a:buSzPts val="2100"/>
              <a:buFont typeface="Proxima Nova"/>
              <a:buChar char="-"/>
            </a:pPr>
            <a:r>
              <a:rPr lang="en" sz="2100">
                <a:solidFill>
                  <a:schemeClr val="lt1"/>
                </a:solidFill>
                <a:latin typeface="Proxima Nova"/>
                <a:ea typeface="Proxima Nova"/>
                <a:cs typeface="Proxima Nova"/>
                <a:sym typeface="Proxima Nova"/>
              </a:rPr>
              <a:t>Cryptocurrency anonymity can lead to “crypto crimes” [9]</a:t>
            </a:r>
            <a:endParaRPr sz="2100">
              <a:solidFill>
                <a:schemeClr val="lt1"/>
              </a:solidFill>
              <a:latin typeface="Proxima Nova"/>
              <a:ea typeface="Proxima Nova"/>
              <a:cs typeface="Proxima Nova"/>
              <a:sym typeface="Proxima Nova"/>
            </a:endParaRPr>
          </a:p>
          <a:p>
            <a:pPr marL="457200" lvl="0" indent="-361950" algn="l" rtl="0">
              <a:spcBef>
                <a:spcPts val="1000"/>
              </a:spcBef>
              <a:spcAft>
                <a:spcPts val="1000"/>
              </a:spcAft>
              <a:buClr>
                <a:schemeClr val="lt1"/>
              </a:buClr>
              <a:buSzPts val="2100"/>
              <a:buFont typeface="Proxima Nova"/>
              <a:buChar char="-"/>
            </a:pPr>
            <a:r>
              <a:rPr lang="en" sz="2100">
                <a:solidFill>
                  <a:schemeClr val="lt1"/>
                </a:solidFill>
                <a:latin typeface="Proxima Nova"/>
                <a:ea typeface="Proxima Nova"/>
                <a:cs typeface="Proxima Nova"/>
                <a:sym typeface="Proxima Nova"/>
              </a:rPr>
              <a:t>Online harassment is most common where anonymity is persevered [3] </a:t>
            </a:r>
            <a:endParaRPr sz="2100">
              <a:solidFill>
                <a:schemeClr val="lt1"/>
              </a:solidFill>
              <a:latin typeface="Proxima Nova"/>
              <a:ea typeface="Proxima Nova"/>
              <a:cs typeface="Proxima Nova"/>
              <a:sym typeface="Proxima Nova"/>
            </a:endParaRPr>
          </a:p>
        </p:txBody>
      </p:sp>
      <p:pic>
        <p:nvPicPr>
          <p:cNvPr id="154" name="Google Shape;154;p24"/>
          <p:cNvPicPr preferRelativeResize="0"/>
          <p:nvPr/>
        </p:nvPicPr>
        <p:blipFill rotWithShape="1">
          <a:blip r:embed="rId3">
            <a:alphaModFix/>
          </a:blip>
          <a:srcRect l="2520" r="-2520"/>
          <a:stretch/>
        </p:blipFill>
        <p:spPr>
          <a:xfrm flipH="1">
            <a:off x="6114150" y="1944807"/>
            <a:ext cx="2782499" cy="2533468"/>
          </a:xfrm>
          <a:prstGeom prst="rect">
            <a:avLst/>
          </a:prstGeom>
          <a:noFill/>
          <a:ln>
            <a:noFill/>
          </a:ln>
        </p:spPr>
      </p:pic>
      <p:sp>
        <p:nvSpPr>
          <p:cNvPr id="155" name="Google Shape;155;p24"/>
          <p:cNvSpPr txBox="1"/>
          <p:nvPr/>
        </p:nvSpPr>
        <p:spPr>
          <a:xfrm>
            <a:off x="7093300" y="4478275"/>
            <a:ext cx="1570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lt1"/>
                </a:solidFill>
                <a:latin typeface="Proxima Nova"/>
                <a:ea typeface="Proxima Nova"/>
                <a:cs typeface="Proxima Nova"/>
                <a:sym typeface="Proxima Nova"/>
              </a:rPr>
              <a:t>[0] 24:17</a:t>
            </a:r>
            <a:endParaRPr sz="1600">
              <a:solidFill>
                <a:schemeClr val="lt1"/>
              </a:solidFill>
              <a:latin typeface="Proxima Nova"/>
              <a:ea typeface="Proxima Nova"/>
              <a:cs typeface="Proxima Nova"/>
              <a:sym typeface="Proxima Nova"/>
            </a:endParaRPr>
          </a:p>
        </p:txBody>
      </p:sp>
      <p:sp>
        <p:nvSpPr>
          <p:cNvPr id="156" name="Google Shape;156;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12</a:t>
            </a:fld>
            <a:endParaRPr>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2.3 The Public Wants Accountability</a:t>
            </a:r>
            <a:endParaRPr>
              <a:solidFill>
                <a:schemeClr val="lt1"/>
              </a:solidFill>
              <a:latin typeface="Proxima Nova Semibold"/>
              <a:ea typeface="Proxima Nova Semibold"/>
              <a:cs typeface="Proxima Nova Semibold"/>
              <a:sym typeface="Proxima Nova Semibold"/>
            </a:endParaRPr>
          </a:p>
        </p:txBody>
      </p:sp>
      <p:sp>
        <p:nvSpPr>
          <p:cNvPr id="162" name="Google Shape;162;p25"/>
          <p:cNvSpPr txBox="1">
            <a:spLocks noGrp="1"/>
          </p:cNvSpPr>
          <p:nvPr>
            <p:ph type="body" idx="1"/>
          </p:nvPr>
        </p:nvSpPr>
        <p:spPr>
          <a:xfrm>
            <a:off x="311700" y="1152475"/>
            <a:ext cx="8052000" cy="1419300"/>
          </a:xfrm>
          <a:prstGeom prst="rect">
            <a:avLst/>
          </a:prstGeom>
        </p:spPr>
        <p:txBody>
          <a:bodyPr spcFirstLastPara="1" wrap="square" lIns="91425" tIns="91425" rIns="91425" bIns="91425" anchor="t" anchorCtr="0">
            <a:normAutofit/>
          </a:bodyPr>
          <a:lstStyle/>
          <a:p>
            <a:pPr marL="457200" lvl="0" indent="-349250" algn="l" rtl="0">
              <a:spcBef>
                <a:spcPts val="0"/>
              </a:spcBef>
              <a:spcAft>
                <a:spcPts val="0"/>
              </a:spcAft>
              <a:buClr>
                <a:schemeClr val="lt1"/>
              </a:buClr>
              <a:buSzPts val="1900"/>
              <a:buFont typeface="Proxima Nova"/>
              <a:buChar char="-"/>
            </a:pPr>
            <a:r>
              <a:rPr lang="en" sz="1900">
                <a:solidFill>
                  <a:schemeClr val="lt1"/>
                </a:solidFill>
                <a:latin typeface="Proxima Nova"/>
                <a:ea typeface="Proxima Nova"/>
                <a:cs typeface="Proxima Nova"/>
                <a:sym typeface="Proxima Nova"/>
              </a:rPr>
              <a:t>81% of Americans say that laws holding cyber bullies accountable need to be strengthened [4] </a:t>
            </a:r>
            <a:endParaRPr sz="1900">
              <a:solidFill>
                <a:schemeClr val="lt1"/>
              </a:solidFill>
              <a:latin typeface="Proxima Nova"/>
              <a:ea typeface="Proxima Nova"/>
              <a:cs typeface="Proxima Nova"/>
              <a:sym typeface="Proxima Nova"/>
            </a:endParaRPr>
          </a:p>
        </p:txBody>
      </p:sp>
      <p:pic>
        <p:nvPicPr>
          <p:cNvPr id="163" name="Google Shape;163;p25"/>
          <p:cNvPicPr preferRelativeResize="0"/>
          <p:nvPr/>
        </p:nvPicPr>
        <p:blipFill>
          <a:blip r:embed="rId3">
            <a:alphaModFix/>
          </a:blip>
          <a:stretch>
            <a:fillRect/>
          </a:stretch>
        </p:blipFill>
        <p:spPr>
          <a:xfrm>
            <a:off x="2517425" y="2836475"/>
            <a:ext cx="4109150" cy="1766675"/>
          </a:xfrm>
          <a:prstGeom prst="rect">
            <a:avLst/>
          </a:prstGeom>
          <a:noFill/>
          <a:ln>
            <a:noFill/>
          </a:ln>
        </p:spPr>
      </p:pic>
      <p:sp>
        <p:nvSpPr>
          <p:cNvPr id="164" name="Google Shape;164;p25"/>
          <p:cNvSpPr txBox="1">
            <a:spLocks noGrp="1"/>
          </p:cNvSpPr>
          <p:nvPr>
            <p:ph type="body" idx="1"/>
          </p:nvPr>
        </p:nvSpPr>
        <p:spPr>
          <a:xfrm>
            <a:off x="311700" y="1944405"/>
            <a:ext cx="8103900" cy="1571100"/>
          </a:xfrm>
          <a:prstGeom prst="rect">
            <a:avLst/>
          </a:prstGeom>
        </p:spPr>
        <p:txBody>
          <a:bodyPr spcFirstLastPara="1" wrap="square" lIns="91425" tIns="91425" rIns="91425" bIns="91425" anchor="t" anchorCtr="0">
            <a:noAutofit/>
          </a:bodyPr>
          <a:lstStyle/>
          <a:p>
            <a:pPr marL="457200" lvl="0" indent="-350202" algn="l" rtl="0">
              <a:spcBef>
                <a:spcPts val="0"/>
              </a:spcBef>
              <a:spcAft>
                <a:spcPts val="0"/>
              </a:spcAft>
              <a:buClr>
                <a:schemeClr val="lt1"/>
              </a:buClr>
              <a:buSzPts val="1915"/>
              <a:buFont typeface="Proxima Nova"/>
              <a:buChar char="-"/>
            </a:pPr>
            <a:r>
              <a:rPr lang="en" sz="1915">
                <a:solidFill>
                  <a:schemeClr val="lt1"/>
                </a:solidFill>
                <a:latin typeface="Proxima Nova"/>
                <a:ea typeface="Proxima Nova"/>
                <a:cs typeface="Proxima Nova"/>
                <a:sym typeface="Proxima Nova"/>
              </a:rPr>
              <a:t>Others advocate for increased identification online to protect youth and other groups at risk of exploitation [5]</a:t>
            </a:r>
            <a:endParaRPr sz="1915">
              <a:solidFill>
                <a:schemeClr val="lt1"/>
              </a:solidFill>
              <a:latin typeface="Proxima Nova"/>
              <a:ea typeface="Proxima Nova"/>
              <a:cs typeface="Proxima Nova"/>
              <a:sym typeface="Proxima Nova"/>
            </a:endParaRPr>
          </a:p>
          <a:p>
            <a:pPr marL="0" lvl="0" indent="0" algn="l" rtl="0">
              <a:spcBef>
                <a:spcPts val="1000"/>
              </a:spcBef>
              <a:spcAft>
                <a:spcPts val="0"/>
              </a:spcAft>
              <a:buClr>
                <a:schemeClr val="dk1"/>
              </a:buClr>
              <a:buSzPts val="935"/>
              <a:buFont typeface="Arial"/>
              <a:buNone/>
            </a:pPr>
            <a:endParaRPr sz="1915">
              <a:solidFill>
                <a:schemeClr val="lt1"/>
              </a:solidFill>
              <a:latin typeface="Proxima Nova"/>
              <a:ea typeface="Proxima Nova"/>
              <a:cs typeface="Proxima Nova"/>
              <a:sym typeface="Proxima Nova"/>
            </a:endParaRPr>
          </a:p>
          <a:p>
            <a:pPr marL="0" lvl="0" indent="0" algn="l" rtl="0">
              <a:spcBef>
                <a:spcPts val="1000"/>
              </a:spcBef>
              <a:spcAft>
                <a:spcPts val="1000"/>
              </a:spcAft>
              <a:buSzPts val="935"/>
              <a:buNone/>
            </a:pPr>
            <a:endParaRPr sz="1915">
              <a:solidFill>
                <a:schemeClr val="lt1"/>
              </a:solidFill>
              <a:latin typeface="Proxima Nova"/>
              <a:ea typeface="Proxima Nova"/>
              <a:cs typeface="Proxima Nova"/>
              <a:sym typeface="Proxima Nova"/>
            </a:endParaRPr>
          </a:p>
        </p:txBody>
      </p:sp>
      <p:sp>
        <p:nvSpPr>
          <p:cNvPr id="165" name="Google Shape;165;p25"/>
          <p:cNvSpPr txBox="1"/>
          <p:nvPr/>
        </p:nvSpPr>
        <p:spPr>
          <a:xfrm>
            <a:off x="4458750" y="4603150"/>
            <a:ext cx="914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[4]</a:t>
            </a:r>
            <a:endParaRPr>
              <a:solidFill>
                <a:schemeClr val="lt1"/>
              </a:solidFill>
              <a:latin typeface="Proxima Nova Semibold"/>
              <a:ea typeface="Proxima Nova Semibold"/>
              <a:cs typeface="Proxima Nova Semibold"/>
              <a:sym typeface="Proxima Nova Semibold"/>
            </a:endParaRPr>
          </a:p>
        </p:txBody>
      </p:sp>
      <p:sp>
        <p:nvSpPr>
          <p:cNvPr id="166" name="Google Shape;166;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13</a:t>
            </a:fld>
            <a:endParaRPr>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1200"/>
              </a:spcAft>
              <a:buClr>
                <a:schemeClr val="dk1"/>
              </a:buClr>
              <a:buSzPct val="39285"/>
              <a:buFont typeface="Arial"/>
              <a:buNone/>
            </a:pPr>
            <a:r>
              <a:rPr lang="en">
                <a:solidFill>
                  <a:schemeClr val="lt1"/>
                </a:solidFill>
                <a:latin typeface="Proxima Nova Semibold"/>
                <a:ea typeface="Proxima Nova Semibold"/>
                <a:cs typeface="Proxima Nova Semibold"/>
                <a:sym typeface="Proxima Nova Semibold"/>
              </a:rPr>
              <a:t>Intersection of Technology and Mental Health:</a:t>
            </a:r>
            <a:endParaRPr>
              <a:solidFill>
                <a:schemeClr val="lt1"/>
              </a:solidFill>
              <a:latin typeface="Proxima Nova Semibold"/>
              <a:ea typeface="Proxima Nova Semibold"/>
              <a:cs typeface="Proxima Nova Semibold"/>
              <a:sym typeface="Proxima Nova Semibold"/>
            </a:endParaRPr>
          </a:p>
        </p:txBody>
      </p:sp>
      <p:sp>
        <p:nvSpPr>
          <p:cNvPr id="172" name="Google Shape;172;p26"/>
          <p:cNvSpPr txBox="1">
            <a:spLocks noGrp="1"/>
          </p:cNvSpPr>
          <p:nvPr>
            <p:ph type="body" idx="1"/>
          </p:nvPr>
        </p:nvSpPr>
        <p:spPr>
          <a:xfrm>
            <a:off x="311700" y="1137050"/>
            <a:ext cx="8520600" cy="3416400"/>
          </a:xfrm>
          <a:prstGeom prst="rect">
            <a:avLst/>
          </a:prstGeom>
        </p:spPr>
        <p:txBody>
          <a:bodyPr spcFirstLastPara="1" wrap="square" lIns="91425" tIns="91425" rIns="91425" bIns="91425" anchor="ctr" anchorCtr="0">
            <a:noAutofit/>
          </a:bodyPr>
          <a:lstStyle/>
          <a:p>
            <a:pPr marL="457200" lvl="0" indent="0" algn="l" rtl="0">
              <a:spcBef>
                <a:spcPts val="0"/>
              </a:spcBef>
              <a:spcAft>
                <a:spcPts val="1200"/>
              </a:spcAft>
              <a:buNone/>
            </a:pPr>
            <a:r>
              <a:rPr lang="en" sz="3300">
                <a:solidFill>
                  <a:schemeClr val="lt1"/>
                </a:solidFill>
                <a:latin typeface="Proxima Nova"/>
                <a:ea typeface="Proxima Nova"/>
                <a:cs typeface="Proxima Nova"/>
                <a:sym typeface="Proxima Nova"/>
              </a:rPr>
              <a:t>Technology usage can provide deep insights into the user’s subconscious</a:t>
            </a:r>
            <a:endParaRPr sz="3300">
              <a:solidFill>
                <a:schemeClr val="lt1"/>
              </a:solidFill>
              <a:latin typeface="Proxima Nova"/>
              <a:ea typeface="Proxima Nova"/>
              <a:cs typeface="Proxima Nova"/>
              <a:sym typeface="Proxima Nova"/>
            </a:endParaRPr>
          </a:p>
        </p:txBody>
      </p:sp>
      <p:sp>
        <p:nvSpPr>
          <p:cNvPr id="173" name="Google Shape;173;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14</a:t>
            </a:fld>
            <a:endParaRPr>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In the Movie…</a:t>
            </a:r>
            <a:endParaRPr>
              <a:solidFill>
                <a:schemeClr val="lt1"/>
              </a:solidFill>
              <a:latin typeface="Proxima Nova Semibold"/>
              <a:ea typeface="Proxima Nova Semibold"/>
              <a:cs typeface="Proxima Nova Semibold"/>
              <a:sym typeface="Proxima Nova Semibold"/>
            </a:endParaRPr>
          </a:p>
        </p:txBody>
      </p:sp>
      <p:sp>
        <p:nvSpPr>
          <p:cNvPr id="179" name="Google Shape;179;p27"/>
          <p:cNvSpPr txBox="1">
            <a:spLocks noGrp="1"/>
          </p:cNvSpPr>
          <p:nvPr>
            <p:ph type="body" idx="1"/>
          </p:nvPr>
        </p:nvSpPr>
        <p:spPr>
          <a:xfrm>
            <a:off x="311700" y="1017725"/>
            <a:ext cx="40980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Revealing addiction &amp; immaturity:</a:t>
            </a:r>
            <a:endParaRPr>
              <a:solidFill>
                <a:schemeClr val="lt1"/>
              </a:solidFill>
              <a:latin typeface="Proxima Nova"/>
              <a:ea typeface="Proxima Nova"/>
              <a:cs typeface="Proxima Nova"/>
              <a:sym typeface="Proxima Nova"/>
            </a:endParaRPr>
          </a:p>
          <a:p>
            <a:pPr marL="457200" lvl="0" indent="-342900" algn="l" rtl="0">
              <a:spcBef>
                <a:spcPts val="1200"/>
              </a:spcBef>
              <a:spcAft>
                <a:spcPts val="0"/>
              </a:spcAft>
              <a:buClr>
                <a:schemeClr val="lt1"/>
              </a:buClr>
              <a:buSzPts val="1800"/>
              <a:buFont typeface="Proxima Nova"/>
              <a:buChar char="-"/>
            </a:pPr>
            <a:r>
              <a:rPr lang="en">
                <a:solidFill>
                  <a:schemeClr val="lt1"/>
                </a:solidFill>
                <a:latin typeface="Proxima Nova"/>
                <a:ea typeface="Proxima Nova"/>
                <a:cs typeface="Proxima Nova"/>
                <a:sym typeface="Proxima Nova"/>
              </a:rPr>
              <a:t>Dr. Tokita displays addictive tendencies and overeating habits</a:t>
            </a:r>
            <a:endParaRPr>
              <a:solidFill>
                <a:schemeClr val="lt1"/>
              </a:solidFill>
              <a:latin typeface="Proxima Nova"/>
              <a:ea typeface="Proxima Nova"/>
              <a:cs typeface="Proxima Nova"/>
              <a:sym typeface="Proxima Nova"/>
            </a:endParaRPr>
          </a:p>
          <a:p>
            <a:pPr marL="457200" lvl="0" indent="-342900" algn="l" rtl="0">
              <a:spcBef>
                <a:spcPts val="1000"/>
              </a:spcBef>
              <a:spcAft>
                <a:spcPts val="1000"/>
              </a:spcAft>
              <a:buClr>
                <a:schemeClr val="lt1"/>
              </a:buClr>
              <a:buSzPts val="1800"/>
              <a:buFont typeface="Proxima Nova"/>
              <a:buChar char="-"/>
            </a:pPr>
            <a:r>
              <a:rPr lang="en">
                <a:solidFill>
                  <a:schemeClr val="lt1"/>
                </a:solidFill>
                <a:latin typeface="Proxima Nova"/>
                <a:ea typeface="Proxima Nova"/>
                <a:cs typeface="Proxima Nova"/>
                <a:sym typeface="Proxima Nova"/>
              </a:rPr>
              <a:t>Tokita ends up getting trapped in the dream world</a:t>
            </a:r>
            <a:endParaRPr>
              <a:solidFill>
                <a:schemeClr val="lt1"/>
              </a:solidFill>
              <a:latin typeface="Proxima Nova"/>
              <a:ea typeface="Proxima Nova"/>
              <a:cs typeface="Proxima Nova"/>
              <a:sym typeface="Proxima Nova"/>
            </a:endParaRPr>
          </a:p>
        </p:txBody>
      </p:sp>
      <p:pic>
        <p:nvPicPr>
          <p:cNvPr id="180" name="Google Shape;180;p27"/>
          <p:cNvPicPr preferRelativeResize="0"/>
          <p:nvPr/>
        </p:nvPicPr>
        <p:blipFill>
          <a:blip r:embed="rId3">
            <a:alphaModFix/>
          </a:blip>
          <a:stretch>
            <a:fillRect/>
          </a:stretch>
        </p:blipFill>
        <p:spPr>
          <a:xfrm>
            <a:off x="4260300" y="250648"/>
            <a:ext cx="4572001" cy="2321100"/>
          </a:xfrm>
          <a:prstGeom prst="rect">
            <a:avLst/>
          </a:prstGeom>
          <a:noFill/>
          <a:ln>
            <a:noFill/>
          </a:ln>
          <a:effectLst>
            <a:outerShdw blurRad="57150" dist="19050" dir="5400000" algn="bl" rotWithShape="0">
              <a:srgbClr val="000000">
                <a:alpha val="50000"/>
              </a:srgbClr>
            </a:outerShdw>
          </a:effectLst>
        </p:spPr>
      </p:pic>
      <p:pic>
        <p:nvPicPr>
          <p:cNvPr id="181" name="Google Shape;181;p27"/>
          <p:cNvPicPr preferRelativeResize="0"/>
          <p:nvPr/>
        </p:nvPicPr>
        <p:blipFill>
          <a:blip r:embed="rId4">
            <a:alphaModFix/>
          </a:blip>
          <a:stretch>
            <a:fillRect/>
          </a:stretch>
        </p:blipFill>
        <p:spPr>
          <a:xfrm>
            <a:off x="4521413" y="2868149"/>
            <a:ext cx="3967870" cy="2146901"/>
          </a:xfrm>
          <a:prstGeom prst="rect">
            <a:avLst/>
          </a:prstGeom>
          <a:noFill/>
          <a:ln>
            <a:noFill/>
          </a:ln>
          <a:effectLst>
            <a:outerShdw blurRad="57150" dist="19050" dir="5400000" algn="bl" rotWithShape="0">
              <a:srgbClr val="000000">
                <a:alpha val="50000"/>
              </a:srgbClr>
            </a:outerShdw>
          </a:effectLst>
        </p:spPr>
      </p:pic>
      <p:sp>
        <p:nvSpPr>
          <p:cNvPr id="182" name="Google Shape;182;p27"/>
          <p:cNvSpPr txBox="1"/>
          <p:nvPr/>
        </p:nvSpPr>
        <p:spPr>
          <a:xfrm>
            <a:off x="5520925" y="2499575"/>
            <a:ext cx="3237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lt1"/>
                </a:solidFill>
                <a:latin typeface="Proxima Nova"/>
                <a:ea typeface="Proxima Nova"/>
                <a:cs typeface="Proxima Nova"/>
                <a:sym typeface="Proxima Nova"/>
              </a:rPr>
              <a:t>[0] 19:48, [0] 1:16:17</a:t>
            </a:r>
            <a:endParaRPr sz="1600">
              <a:solidFill>
                <a:schemeClr val="lt1"/>
              </a:solidFill>
              <a:latin typeface="Proxima Nova"/>
              <a:ea typeface="Proxima Nova"/>
              <a:cs typeface="Proxima Nova"/>
              <a:sym typeface="Proxima Nova"/>
            </a:endParaRPr>
          </a:p>
        </p:txBody>
      </p:sp>
      <p:sp>
        <p:nvSpPr>
          <p:cNvPr id="183" name="Google Shape;183;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15</a:t>
            </a:fld>
            <a:endParaRPr>
              <a:solidFill>
                <a:schemeClr val="lt1"/>
              </a:solidFill>
            </a:endParaRPr>
          </a:p>
        </p:txBody>
      </p:sp>
      <p:pic>
        <p:nvPicPr>
          <p:cNvPr id="184" name="Google Shape;184;p27"/>
          <p:cNvPicPr preferRelativeResize="0"/>
          <p:nvPr/>
        </p:nvPicPr>
        <p:blipFill>
          <a:blip r:embed="rId5">
            <a:alphaModFix/>
          </a:blip>
          <a:stretch>
            <a:fillRect/>
          </a:stretch>
        </p:blipFill>
        <p:spPr>
          <a:xfrm>
            <a:off x="554288" y="3080675"/>
            <a:ext cx="3612826" cy="1934375"/>
          </a:xfrm>
          <a:prstGeom prst="rect">
            <a:avLst/>
          </a:prstGeom>
          <a:noFill/>
          <a:ln>
            <a:noFill/>
          </a:ln>
        </p:spPr>
      </p:pic>
      <p:sp>
        <p:nvSpPr>
          <p:cNvPr id="185" name="Google Shape;185;p27"/>
          <p:cNvSpPr txBox="1"/>
          <p:nvPr/>
        </p:nvSpPr>
        <p:spPr>
          <a:xfrm>
            <a:off x="3251400" y="2734150"/>
            <a:ext cx="1008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lt1"/>
                </a:solidFill>
                <a:latin typeface="Proxima Nova"/>
                <a:ea typeface="Proxima Nova"/>
                <a:cs typeface="Proxima Nova"/>
                <a:sym typeface="Proxima Nova"/>
              </a:rPr>
              <a:t>[0] 28:44</a:t>
            </a:r>
            <a:endParaRPr sz="1600">
              <a:solidFill>
                <a:schemeClr val="lt1"/>
              </a:solidFill>
              <a:latin typeface="Proxima Nova"/>
              <a:ea typeface="Proxima Nova"/>
              <a:cs typeface="Proxima Nova"/>
              <a:sym typeface="Proxima Nov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3.1 Technology as a Therapy</a:t>
            </a:r>
            <a:endParaRPr>
              <a:solidFill>
                <a:schemeClr val="lt1"/>
              </a:solidFill>
              <a:latin typeface="Proxima Nova Semibold"/>
              <a:ea typeface="Proxima Nova Semibold"/>
              <a:cs typeface="Proxima Nova Semibold"/>
              <a:sym typeface="Proxima Nova Semibold"/>
            </a:endParaRPr>
          </a:p>
        </p:txBody>
      </p:sp>
      <p:sp>
        <p:nvSpPr>
          <p:cNvPr id="191" name="Google Shape;191;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a:t>
            </a:r>
            <a:r>
              <a:rPr lang="en" b="1" i="1">
                <a:solidFill>
                  <a:schemeClr val="lt1"/>
                </a:solidFill>
                <a:latin typeface="Proxima Nova"/>
                <a:ea typeface="Proxima Nova"/>
                <a:cs typeface="Proxima Nova"/>
                <a:sym typeface="Proxima Nova"/>
              </a:rPr>
              <a:t>Don't you think dreams and the internet are similar? They're both areas where the repressed conscious mind vents.</a:t>
            </a:r>
            <a:r>
              <a:rPr lang="en">
                <a:solidFill>
                  <a:schemeClr val="lt1"/>
                </a:solidFill>
                <a:latin typeface="Proxima Nova"/>
                <a:ea typeface="Proxima Nova"/>
                <a:cs typeface="Proxima Nova"/>
                <a:sym typeface="Proxima Nova"/>
              </a:rPr>
              <a:t>” </a:t>
            </a:r>
            <a:r>
              <a:rPr lang="en" b="1">
                <a:solidFill>
                  <a:schemeClr val="lt1"/>
                </a:solidFill>
                <a:latin typeface="Proxima Nova"/>
                <a:ea typeface="Proxima Nova"/>
                <a:cs typeface="Proxima Nova"/>
                <a:sym typeface="Proxima Nova"/>
              </a:rPr>
              <a:t>- Paprika </a:t>
            </a:r>
            <a:r>
              <a:rPr lang="en">
                <a:solidFill>
                  <a:schemeClr val="lt1"/>
                </a:solidFill>
                <a:latin typeface="Proxima Nova"/>
                <a:ea typeface="Proxima Nova"/>
                <a:cs typeface="Proxima Nova"/>
                <a:sym typeface="Proxima Nova"/>
              </a:rPr>
              <a:t> [0] 25:41</a:t>
            </a:r>
            <a:endParaRPr>
              <a:solidFill>
                <a:schemeClr val="lt1"/>
              </a:solidFill>
              <a:latin typeface="Proxima Nova"/>
              <a:ea typeface="Proxima Nova"/>
              <a:cs typeface="Proxima Nova"/>
              <a:sym typeface="Proxima Nova"/>
            </a:endParaRPr>
          </a:p>
          <a:p>
            <a:pPr marL="457200" lvl="0" indent="-342900" algn="l" rtl="0">
              <a:spcBef>
                <a:spcPts val="1200"/>
              </a:spcBef>
              <a:spcAft>
                <a:spcPts val="0"/>
              </a:spcAft>
              <a:buClr>
                <a:schemeClr val="lt1"/>
              </a:buClr>
              <a:buSzPts val="1800"/>
              <a:buFont typeface="Proxima Nova"/>
              <a:buChar char="-"/>
            </a:pPr>
            <a:r>
              <a:rPr lang="en">
                <a:solidFill>
                  <a:schemeClr val="lt1"/>
                </a:solidFill>
                <a:latin typeface="Proxima Nova"/>
                <a:ea typeface="Proxima Nova"/>
                <a:cs typeface="Proxima Nova"/>
                <a:sym typeface="Proxima Nova"/>
              </a:rPr>
              <a:t>The dream world acts as a “mirror”</a:t>
            </a:r>
            <a:endParaRPr>
              <a:solidFill>
                <a:schemeClr val="lt1"/>
              </a:solidFill>
              <a:latin typeface="Proxima Nova"/>
              <a:ea typeface="Proxima Nova"/>
              <a:cs typeface="Proxima Nova"/>
              <a:sym typeface="Proxima Nova"/>
            </a:endParaRPr>
          </a:p>
          <a:p>
            <a:pPr marL="0" lvl="0" indent="0" algn="l" rtl="0">
              <a:spcBef>
                <a:spcPts val="1200"/>
              </a:spcBef>
              <a:spcAft>
                <a:spcPts val="0"/>
              </a:spcAft>
              <a:buNone/>
            </a:pPr>
            <a:r>
              <a:rPr lang="en">
                <a:solidFill>
                  <a:schemeClr val="lt1"/>
                </a:solidFill>
                <a:latin typeface="Proxima Nova"/>
                <a:ea typeface="Proxima Nova"/>
                <a:cs typeface="Proxima Nova"/>
                <a:sym typeface="Proxima Nova"/>
              </a:rPr>
              <a:t>Konikawa:</a:t>
            </a:r>
            <a:endParaRPr>
              <a:solidFill>
                <a:schemeClr val="lt1"/>
              </a:solidFill>
              <a:latin typeface="Proxima Nova"/>
              <a:ea typeface="Proxima Nova"/>
              <a:cs typeface="Proxima Nova"/>
              <a:sym typeface="Proxima Nova"/>
            </a:endParaRPr>
          </a:p>
          <a:p>
            <a:pPr marL="457200" lvl="0" indent="-342900" algn="l" rtl="0">
              <a:spcBef>
                <a:spcPts val="1200"/>
              </a:spcBef>
              <a:spcAft>
                <a:spcPts val="0"/>
              </a:spcAft>
              <a:buClr>
                <a:schemeClr val="lt1"/>
              </a:buClr>
              <a:buSzPts val="1800"/>
              <a:buFont typeface="Proxima Nova"/>
              <a:buChar char="-"/>
            </a:pPr>
            <a:r>
              <a:rPr lang="en">
                <a:solidFill>
                  <a:schemeClr val="lt1"/>
                </a:solidFill>
                <a:latin typeface="Proxima Nova"/>
                <a:ea typeface="Proxima Nova"/>
                <a:cs typeface="Proxima Nova"/>
                <a:sym typeface="Proxima Nova"/>
              </a:rPr>
              <a:t>Movie Maker vs. Detective</a:t>
            </a:r>
            <a:endParaRPr>
              <a:solidFill>
                <a:schemeClr val="lt1"/>
              </a:solidFill>
              <a:latin typeface="Proxima Nova"/>
              <a:ea typeface="Proxima Nova"/>
              <a:cs typeface="Proxima Nova"/>
              <a:sym typeface="Proxima Nova"/>
            </a:endParaRPr>
          </a:p>
          <a:p>
            <a:pPr marL="0" lvl="0" indent="0" algn="l" rtl="0">
              <a:spcBef>
                <a:spcPts val="1200"/>
              </a:spcBef>
              <a:spcAft>
                <a:spcPts val="0"/>
              </a:spcAft>
              <a:buNone/>
            </a:pPr>
            <a:r>
              <a:rPr lang="en">
                <a:solidFill>
                  <a:schemeClr val="lt1"/>
                </a:solidFill>
                <a:latin typeface="Proxima Nova"/>
                <a:ea typeface="Proxima Nova"/>
                <a:cs typeface="Proxima Nova"/>
                <a:sym typeface="Proxima Nova"/>
              </a:rPr>
              <a:t>Paprika:</a:t>
            </a:r>
            <a:endParaRPr>
              <a:solidFill>
                <a:schemeClr val="lt1"/>
              </a:solidFill>
              <a:latin typeface="Proxima Nova"/>
              <a:ea typeface="Proxima Nova"/>
              <a:cs typeface="Proxima Nova"/>
              <a:sym typeface="Proxima Nova"/>
            </a:endParaRPr>
          </a:p>
          <a:p>
            <a:pPr marL="457200" lvl="0" indent="-342900" algn="l" rtl="0">
              <a:spcBef>
                <a:spcPts val="1200"/>
              </a:spcBef>
              <a:spcAft>
                <a:spcPts val="0"/>
              </a:spcAft>
              <a:buClr>
                <a:schemeClr val="lt1"/>
              </a:buClr>
              <a:buSzPts val="1800"/>
              <a:buFont typeface="Proxima Nova"/>
              <a:buChar char="-"/>
            </a:pPr>
            <a:r>
              <a:rPr lang="en">
                <a:solidFill>
                  <a:schemeClr val="lt1"/>
                </a:solidFill>
                <a:latin typeface="Proxima Nova"/>
                <a:ea typeface="Proxima Nova"/>
                <a:cs typeface="Proxima Nova"/>
                <a:sym typeface="Proxima Nova"/>
              </a:rPr>
              <a:t>Doctor vs. Creative</a:t>
            </a:r>
            <a:endParaRPr>
              <a:solidFill>
                <a:schemeClr val="lt1"/>
              </a:solidFill>
              <a:latin typeface="Proxima Nova"/>
              <a:ea typeface="Proxima Nova"/>
              <a:cs typeface="Proxima Nova"/>
              <a:sym typeface="Proxima Nova"/>
            </a:endParaRPr>
          </a:p>
          <a:p>
            <a:pPr marL="0" lvl="0" indent="0" algn="l" rtl="0">
              <a:spcBef>
                <a:spcPts val="1200"/>
              </a:spcBef>
              <a:spcAft>
                <a:spcPts val="1200"/>
              </a:spcAft>
              <a:buNone/>
            </a:pPr>
            <a:endParaRPr>
              <a:solidFill>
                <a:schemeClr val="lt1"/>
              </a:solidFill>
              <a:latin typeface="Proxima Nova"/>
              <a:ea typeface="Proxima Nova"/>
              <a:cs typeface="Proxima Nova"/>
              <a:sym typeface="Proxima Nova"/>
            </a:endParaRPr>
          </a:p>
        </p:txBody>
      </p:sp>
      <p:pic>
        <p:nvPicPr>
          <p:cNvPr id="192" name="Google Shape;192;p28"/>
          <p:cNvPicPr preferRelativeResize="0"/>
          <p:nvPr/>
        </p:nvPicPr>
        <p:blipFill>
          <a:blip r:embed="rId3">
            <a:alphaModFix/>
          </a:blip>
          <a:stretch>
            <a:fillRect/>
          </a:stretch>
        </p:blipFill>
        <p:spPr>
          <a:xfrm>
            <a:off x="4405650" y="2159325"/>
            <a:ext cx="4567099" cy="2451299"/>
          </a:xfrm>
          <a:prstGeom prst="rect">
            <a:avLst/>
          </a:prstGeom>
          <a:noFill/>
          <a:ln>
            <a:noFill/>
          </a:ln>
          <a:effectLst>
            <a:outerShdw blurRad="57150" dist="19050" dir="5400000" algn="bl" rotWithShape="0">
              <a:srgbClr val="000000">
                <a:alpha val="50000"/>
              </a:srgbClr>
            </a:outerShdw>
          </a:effectLst>
        </p:spPr>
      </p:pic>
      <p:sp>
        <p:nvSpPr>
          <p:cNvPr id="193" name="Google Shape;193;p28"/>
          <p:cNvSpPr txBox="1"/>
          <p:nvPr/>
        </p:nvSpPr>
        <p:spPr>
          <a:xfrm>
            <a:off x="6119500" y="4644475"/>
            <a:ext cx="3237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lt1"/>
                </a:solidFill>
                <a:latin typeface="Proxima Nova"/>
                <a:ea typeface="Proxima Nova"/>
                <a:cs typeface="Proxima Nova"/>
                <a:sym typeface="Proxima Nova"/>
              </a:rPr>
              <a:t>[0] 44:20</a:t>
            </a:r>
            <a:endParaRPr sz="1600">
              <a:solidFill>
                <a:schemeClr val="lt1"/>
              </a:solidFill>
              <a:latin typeface="Proxima Nova"/>
              <a:ea typeface="Proxima Nova"/>
              <a:cs typeface="Proxima Nova"/>
              <a:sym typeface="Proxima Nova"/>
            </a:endParaRPr>
          </a:p>
        </p:txBody>
      </p:sp>
      <p:sp>
        <p:nvSpPr>
          <p:cNvPr id="194" name="Google Shape;194;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16</a:t>
            </a:fld>
            <a:endParaRPr>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3.2 Prevalence of smartphones</a:t>
            </a:r>
            <a:endParaRPr>
              <a:solidFill>
                <a:schemeClr val="lt1"/>
              </a:solidFill>
              <a:latin typeface="Proxima Nova Semibold"/>
              <a:ea typeface="Proxima Nova Semibold"/>
              <a:cs typeface="Proxima Nova Semibold"/>
              <a:sym typeface="Proxima Nova Semibold"/>
            </a:endParaRPr>
          </a:p>
        </p:txBody>
      </p:sp>
      <p:sp>
        <p:nvSpPr>
          <p:cNvPr id="200" name="Google Shape;200;p29"/>
          <p:cNvSpPr txBox="1">
            <a:spLocks noGrp="1"/>
          </p:cNvSpPr>
          <p:nvPr>
            <p:ph type="body" idx="1"/>
          </p:nvPr>
        </p:nvSpPr>
        <p:spPr>
          <a:xfrm>
            <a:off x="759675" y="959600"/>
            <a:ext cx="66312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Technology provides a new digital world</a:t>
            </a:r>
            <a:endParaRPr>
              <a:solidFill>
                <a:schemeClr val="lt1"/>
              </a:solidFill>
              <a:latin typeface="Proxima Nova"/>
              <a:ea typeface="Proxima Nova"/>
              <a:cs typeface="Proxima Nova"/>
              <a:sym typeface="Proxima Nova"/>
            </a:endParaRPr>
          </a:p>
          <a:p>
            <a:pPr marL="0" lvl="0" indent="0" algn="l" rtl="0">
              <a:spcBef>
                <a:spcPts val="1200"/>
              </a:spcBef>
              <a:spcAft>
                <a:spcPts val="1200"/>
              </a:spcAft>
              <a:buNone/>
            </a:pPr>
            <a:endParaRPr>
              <a:solidFill>
                <a:schemeClr val="lt1"/>
              </a:solidFill>
              <a:latin typeface="Proxima Nova"/>
              <a:ea typeface="Proxima Nova"/>
              <a:cs typeface="Proxima Nova"/>
              <a:sym typeface="Proxima Nova"/>
            </a:endParaRPr>
          </a:p>
        </p:txBody>
      </p:sp>
      <p:sp>
        <p:nvSpPr>
          <p:cNvPr id="201" name="Google Shape;201;p29"/>
          <p:cNvSpPr txBox="1"/>
          <p:nvPr/>
        </p:nvSpPr>
        <p:spPr>
          <a:xfrm>
            <a:off x="7887588" y="4404925"/>
            <a:ext cx="1405500" cy="3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[11]</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202" name="Google Shape;202;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17</a:t>
            </a:fld>
            <a:endParaRPr>
              <a:solidFill>
                <a:schemeClr val="lt1"/>
              </a:solidFill>
            </a:endParaRPr>
          </a:p>
        </p:txBody>
      </p:sp>
      <p:pic>
        <p:nvPicPr>
          <p:cNvPr id="203" name="Google Shape;203;p29"/>
          <p:cNvPicPr preferRelativeResize="0"/>
          <p:nvPr/>
        </p:nvPicPr>
        <p:blipFill rotWithShape="1">
          <a:blip r:embed="rId3">
            <a:alphaModFix/>
          </a:blip>
          <a:srcRect b="10418"/>
          <a:stretch/>
        </p:blipFill>
        <p:spPr>
          <a:xfrm>
            <a:off x="1256400" y="1411325"/>
            <a:ext cx="6631201" cy="332569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In Reality…</a:t>
            </a:r>
            <a:endParaRPr>
              <a:solidFill>
                <a:schemeClr val="lt1"/>
              </a:solidFill>
              <a:latin typeface="Proxima Nova Semibold"/>
              <a:ea typeface="Proxima Nova Semibold"/>
              <a:cs typeface="Proxima Nova Semibold"/>
              <a:sym typeface="Proxima Nova Semibold"/>
            </a:endParaRPr>
          </a:p>
        </p:txBody>
      </p:sp>
      <p:sp>
        <p:nvSpPr>
          <p:cNvPr id="209" name="Google Shape;209;p30"/>
          <p:cNvSpPr txBox="1">
            <a:spLocks noGrp="1"/>
          </p:cNvSpPr>
          <p:nvPr>
            <p:ph type="body" idx="1"/>
          </p:nvPr>
        </p:nvSpPr>
        <p:spPr>
          <a:xfrm>
            <a:off x="311700" y="1152475"/>
            <a:ext cx="4685100" cy="34164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1018"/>
              <a:buNone/>
            </a:pPr>
            <a:r>
              <a:rPr lang="en">
                <a:solidFill>
                  <a:schemeClr val="lt1"/>
                </a:solidFill>
                <a:latin typeface="Proxima Nova"/>
                <a:ea typeface="Proxima Nova"/>
                <a:cs typeface="Proxima Nova"/>
                <a:sym typeface="Proxima Nova"/>
              </a:rPr>
              <a:t>The “idealized virtual identity” hypothesis [12]</a:t>
            </a:r>
            <a:endParaRPr>
              <a:solidFill>
                <a:schemeClr val="lt1"/>
              </a:solidFill>
              <a:latin typeface="Proxima Nova"/>
              <a:ea typeface="Proxima Nova"/>
              <a:cs typeface="Proxima Nova"/>
              <a:sym typeface="Proxima Nova"/>
            </a:endParaRPr>
          </a:p>
          <a:p>
            <a:pPr marL="457200" lvl="0" indent="-342900" algn="l" rtl="0">
              <a:lnSpc>
                <a:spcPct val="95000"/>
              </a:lnSpc>
              <a:spcBef>
                <a:spcPts val="1200"/>
              </a:spcBef>
              <a:spcAft>
                <a:spcPts val="0"/>
              </a:spcAft>
              <a:buClr>
                <a:schemeClr val="lt1"/>
              </a:buClr>
              <a:buSzPts val="1800"/>
              <a:buFont typeface="Proxima Nova"/>
              <a:buChar char="-"/>
            </a:pPr>
            <a:r>
              <a:rPr lang="en">
                <a:solidFill>
                  <a:schemeClr val="lt1"/>
                </a:solidFill>
                <a:latin typeface="Proxima Nova"/>
                <a:ea typeface="Proxima Nova"/>
                <a:cs typeface="Proxima Nova"/>
                <a:sym typeface="Proxima Nova"/>
              </a:rPr>
              <a:t>MySpace survey found we present idealized versions of ourselves online [12]</a:t>
            </a:r>
            <a:endParaRPr>
              <a:solidFill>
                <a:schemeClr val="lt1"/>
              </a:solidFill>
              <a:latin typeface="Proxima Nova"/>
              <a:ea typeface="Proxima Nova"/>
              <a:cs typeface="Proxima Nova"/>
              <a:sym typeface="Proxima Nova"/>
            </a:endParaRPr>
          </a:p>
          <a:p>
            <a:pPr marL="457200" lvl="0" indent="-342900" algn="l" rtl="0">
              <a:lnSpc>
                <a:spcPct val="95000"/>
              </a:lnSpc>
              <a:spcBef>
                <a:spcPts val="1000"/>
              </a:spcBef>
              <a:spcAft>
                <a:spcPts val="0"/>
              </a:spcAft>
              <a:buClr>
                <a:schemeClr val="lt1"/>
              </a:buClr>
              <a:buSzPts val="1800"/>
              <a:buFont typeface="Proxima Nova"/>
              <a:buChar char="-"/>
            </a:pPr>
            <a:r>
              <a:rPr lang="en">
                <a:solidFill>
                  <a:schemeClr val="lt1"/>
                </a:solidFill>
                <a:latin typeface="Proxima Nova"/>
                <a:ea typeface="Proxima Nova"/>
                <a:cs typeface="Proxima Nova"/>
                <a:sym typeface="Proxima Nova"/>
              </a:rPr>
              <a:t>Validation through publicity</a:t>
            </a:r>
            <a:endParaRPr>
              <a:solidFill>
                <a:schemeClr val="lt1"/>
              </a:solidFill>
              <a:latin typeface="Proxima Nova"/>
              <a:ea typeface="Proxima Nova"/>
              <a:cs typeface="Proxima Nova"/>
              <a:sym typeface="Proxima Nova"/>
            </a:endParaRPr>
          </a:p>
          <a:p>
            <a:pPr marL="457200" lvl="0" indent="-342900" algn="l" rtl="0">
              <a:lnSpc>
                <a:spcPct val="95000"/>
              </a:lnSpc>
              <a:spcBef>
                <a:spcPts val="1000"/>
              </a:spcBef>
              <a:spcAft>
                <a:spcPts val="0"/>
              </a:spcAft>
              <a:buClr>
                <a:schemeClr val="lt1"/>
              </a:buClr>
              <a:buSzPts val="1800"/>
              <a:buFont typeface="Proxima Nova"/>
              <a:buChar char="-"/>
            </a:pPr>
            <a:r>
              <a:rPr lang="en">
                <a:solidFill>
                  <a:schemeClr val="lt1"/>
                </a:solidFill>
                <a:latin typeface="Proxima Nova"/>
                <a:ea typeface="Proxima Nova"/>
                <a:cs typeface="Proxima Nova"/>
                <a:sym typeface="Proxima Nova"/>
              </a:rPr>
              <a:t>Strong correlation between avatar and in game behavior [13][14].</a:t>
            </a:r>
            <a:endParaRPr>
              <a:solidFill>
                <a:schemeClr val="lt1"/>
              </a:solidFill>
              <a:latin typeface="Proxima Nova"/>
              <a:ea typeface="Proxima Nova"/>
              <a:cs typeface="Proxima Nova"/>
              <a:sym typeface="Proxima Nova"/>
            </a:endParaRPr>
          </a:p>
          <a:p>
            <a:pPr marL="457200" lvl="0" indent="-342900" algn="l" rtl="0">
              <a:lnSpc>
                <a:spcPct val="95000"/>
              </a:lnSpc>
              <a:spcBef>
                <a:spcPts val="1000"/>
              </a:spcBef>
              <a:spcAft>
                <a:spcPts val="0"/>
              </a:spcAft>
              <a:buClr>
                <a:schemeClr val="lt1"/>
              </a:buClr>
              <a:buSzPts val="1800"/>
              <a:buFont typeface="Proxima Nova"/>
              <a:buChar char="-"/>
            </a:pPr>
            <a:r>
              <a:rPr lang="en">
                <a:solidFill>
                  <a:schemeClr val="lt1"/>
                </a:solidFill>
                <a:latin typeface="Proxima Nova"/>
                <a:ea typeface="Proxima Nova"/>
                <a:cs typeface="Proxima Nova"/>
                <a:sym typeface="Proxima Nova"/>
              </a:rPr>
              <a:t>We model our behavior after our avatar [15][16]</a:t>
            </a:r>
            <a:endParaRPr>
              <a:solidFill>
                <a:schemeClr val="lt1"/>
              </a:solidFill>
              <a:latin typeface="Proxima Nova"/>
              <a:ea typeface="Proxima Nova"/>
              <a:cs typeface="Proxima Nova"/>
              <a:sym typeface="Proxima Nova"/>
            </a:endParaRPr>
          </a:p>
          <a:p>
            <a:pPr marL="0" lvl="0" indent="0" algn="l" rtl="0">
              <a:lnSpc>
                <a:spcPct val="95000"/>
              </a:lnSpc>
              <a:spcBef>
                <a:spcPts val="1000"/>
              </a:spcBef>
              <a:spcAft>
                <a:spcPts val="1200"/>
              </a:spcAft>
              <a:buSzPts val="1018"/>
              <a:buNone/>
            </a:pPr>
            <a:endParaRPr sz="1665">
              <a:solidFill>
                <a:schemeClr val="lt1"/>
              </a:solidFill>
              <a:latin typeface="Proxima Nova"/>
              <a:ea typeface="Proxima Nova"/>
              <a:cs typeface="Proxima Nova"/>
              <a:sym typeface="Proxima Nova"/>
            </a:endParaRPr>
          </a:p>
        </p:txBody>
      </p:sp>
      <p:sp>
        <p:nvSpPr>
          <p:cNvPr id="210" name="Google Shape;210;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18</a:t>
            </a:fld>
            <a:endParaRPr>
              <a:solidFill>
                <a:schemeClr val="lt1"/>
              </a:solidFill>
            </a:endParaRPr>
          </a:p>
        </p:txBody>
      </p:sp>
      <p:pic>
        <p:nvPicPr>
          <p:cNvPr id="211" name="Google Shape;211;p30"/>
          <p:cNvPicPr preferRelativeResize="0"/>
          <p:nvPr/>
        </p:nvPicPr>
        <p:blipFill>
          <a:blip r:embed="rId3">
            <a:alphaModFix/>
          </a:blip>
          <a:stretch>
            <a:fillRect/>
          </a:stretch>
        </p:blipFill>
        <p:spPr>
          <a:xfrm>
            <a:off x="5143776" y="1209000"/>
            <a:ext cx="3873126" cy="2725525"/>
          </a:xfrm>
          <a:prstGeom prst="rect">
            <a:avLst/>
          </a:prstGeom>
          <a:noFill/>
          <a:ln>
            <a:noFill/>
          </a:ln>
          <a:effectLst>
            <a:outerShdw blurRad="57150" dist="19050" dir="5400000" algn="bl" rotWithShape="0">
              <a:srgbClr val="000000">
                <a:alpha val="50000"/>
              </a:srgbClr>
            </a:outerShdw>
          </a:effectLst>
        </p:spPr>
      </p:pic>
      <p:sp>
        <p:nvSpPr>
          <p:cNvPr id="212" name="Google Shape;212;p30"/>
          <p:cNvSpPr txBox="1"/>
          <p:nvPr/>
        </p:nvSpPr>
        <p:spPr>
          <a:xfrm>
            <a:off x="5143775" y="3934525"/>
            <a:ext cx="621900" cy="44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lt1"/>
                </a:solidFill>
                <a:latin typeface="Proxima Nova"/>
                <a:ea typeface="Proxima Nova"/>
                <a:cs typeface="Proxima Nova"/>
                <a:sym typeface="Proxima Nova"/>
              </a:rPr>
              <a:t>[15]</a:t>
            </a:r>
            <a:endParaRPr sz="1800">
              <a:solidFill>
                <a:schemeClr val="lt1"/>
              </a:solidFill>
              <a:latin typeface="Proxima Nova"/>
              <a:ea typeface="Proxima Nova"/>
              <a:cs typeface="Proxima Nova"/>
              <a:sym typeface="Proxima Nov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3.3 What Constitutes Healthy Behavior?</a:t>
            </a:r>
            <a:endParaRPr>
              <a:solidFill>
                <a:schemeClr val="lt1"/>
              </a:solidFill>
              <a:latin typeface="Proxima Nova Semibold"/>
              <a:ea typeface="Proxima Nova Semibold"/>
              <a:cs typeface="Proxima Nova Semibold"/>
              <a:sym typeface="Proxima Nova Semibold"/>
            </a:endParaRPr>
          </a:p>
        </p:txBody>
      </p:sp>
      <p:sp>
        <p:nvSpPr>
          <p:cNvPr id="218" name="Google Shape;218;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The DC Mini is neither good nor evil - it is a reflection of the subconscious</a:t>
            </a:r>
            <a:endParaRPr>
              <a:solidFill>
                <a:schemeClr val="lt1"/>
              </a:solidFill>
              <a:latin typeface="Proxima Nova"/>
              <a:ea typeface="Proxima Nova"/>
              <a:cs typeface="Proxima Nova"/>
              <a:sym typeface="Proxima Nova"/>
            </a:endParaRPr>
          </a:p>
          <a:p>
            <a:pPr marL="457200" lvl="0" indent="-342900" algn="l" rtl="0">
              <a:spcBef>
                <a:spcPts val="1200"/>
              </a:spcBef>
              <a:spcAft>
                <a:spcPts val="0"/>
              </a:spcAft>
              <a:buClr>
                <a:schemeClr val="lt1"/>
              </a:buClr>
              <a:buSzPts val="1800"/>
              <a:buFont typeface="Proxima Nova"/>
              <a:buChar char="-"/>
            </a:pPr>
            <a:r>
              <a:rPr lang="en">
                <a:solidFill>
                  <a:schemeClr val="lt1"/>
                </a:solidFill>
                <a:latin typeface="Proxima Nova"/>
                <a:ea typeface="Proxima Nova"/>
                <a:cs typeface="Proxima Nova"/>
                <a:sym typeface="Proxima Nova"/>
              </a:rPr>
              <a:t>Excessive/unrealistic idealization </a:t>
            </a:r>
            <a:endParaRPr>
              <a:solidFill>
                <a:schemeClr val="lt1"/>
              </a:solidFill>
              <a:latin typeface="Proxima Nova"/>
              <a:ea typeface="Proxima Nova"/>
              <a:cs typeface="Proxima Nova"/>
              <a:sym typeface="Proxima Nova"/>
            </a:endParaRPr>
          </a:p>
          <a:p>
            <a:pPr marL="457200" lvl="0" indent="-342900" algn="l" rtl="0">
              <a:spcBef>
                <a:spcPts val="1000"/>
              </a:spcBef>
              <a:spcAft>
                <a:spcPts val="0"/>
              </a:spcAft>
              <a:buClr>
                <a:schemeClr val="lt1"/>
              </a:buClr>
              <a:buSzPts val="1800"/>
              <a:buFont typeface="Proxima Nova"/>
              <a:buChar char="-"/>
            </a:pPr>
            <a:r>
              <a:rPr lang="en">
                <a:solidFill>
                  <a:schemeClr val="lt1"/>
                </a:solidFill>
                <a:latin typeface="Proxima Nova"/>
                <a:ea typeface="Proxima Nova"/>
                <a:cs typeface="Proxima Nova"/>
                <a:sym typeface="Proxima Nova"/>
              </a:rPr>
              <a:t>Low self esteem → Game addiction</a:t>
            </a:r>
            <a:endParaRPr>
              <a:solidFill>
                <a:schemeClr val="lt1"/>
              </a:solidFill>
              <a:latin typeface="Proxima Nova"/>
              <a:ea typeface="Proxima Nova"/>
              <a:cs typeface="Proxima Nova"/>
              <a:sym typeface="Proxima Nova"/>
            </a:endParaRPr>
          </a:p>
          <a:p>
            <a:pPr marL="457200" lvl="0" indent="-342900" algn="l" rtl="0">
              <a:spcBef>
                <a:spcPts val="1000"/>
              </a:spcBef>
              <a:spcAft>
                <a:spcPts val="0"/>
              </a:spcAft>
              <a:buClr>
                <a:schemeClr val="lt1"/>
              </a:buClr>
              <a:buSzPts val="1800"/>
              <a:buFont typeface="Proxima Nova"/>
              <a:buChar char="-"/>
            </a:pPr>
            <a:r>
              <a:rPr lang="en">
                <a:solidFill>
                  <a:schemeClr val="lt1"/>
                </a:solidFill>
                <a:latin typeface="Proxima Nova"/>
                <a:ea typeface="Proxima Nova"/>
                <a:cs typeface="Proxima Nova"/>
                <a:sym typeface="Proxima Nova"/>
              </a:rPr>
              <a:t>Game addiction → Unhealthy idealization [17]</a:t>
            </a:r>
            <a:endParaRPr>
              <a:solidFill>
                <a:schemeClr val="lt1"/>
              </a:solidFill>
              <a:latin typeface="Proxima Nova"/>
              <a:ea typeface="Proxima Nova"/>
              <a:cs typeface="Proxima Nova"/>
              <a:sym typeface="Proxima Nova"/>
            </a:endParaRPr>
          </a:p>
          <a:p>
            <a:pPr marL="0" lvl="0" indent="0" algn="l" rtl="0">
              <a:spcBef>
                <a:spcPts val="1000"/>
              </a:spcBef>
              <a:spcAft>
                <a:spcPts val="1200"/>
              </a:spcAft>
              <a:buNone/>
            </a:pPr>
            <a:endParaRPr>
              <a:solidFill>
                <a:schemeClr val="lt1"/>
              </a:solidFill>
              <a:latin typeface="Proxima Nova"/>
              <a:ea typeface="Proxima Nova"/>
              <a:cs typeface="Proxima Nova"/>
              <a:sym typeface="Proxima Nova"/>
            </a:endParaRPr>
          </a:p>
        </p:txBody>
      </p:sp>
      <p:pic>
        <p:nvPicPr>
          <p:cNvPr id="219" name="Google Shape;219;p31"/>
          <p:cNvPicPr preferRelativeResize="0"/>
          <p:nvPr/>
        </p:nvPicPr>
        <p:blipFill>
          <a:blip r:embed="rId3">
            <a:alphaModFix/>
          </a:blip>
          <a:stretch>
            <a:fillRect/>
          </a:stretch>
        </p:blipFill>
        <p:spPr>
          <a:xfrm>
            <a:off x="540575" y="3113854"/>
            <a:ext cx="3419924" cy="1724146"/>
          </a:xfrm>
          <a:prstGeom prst="rect">
            <a:avLst/>
          </a:prstGeom>
          <a:noFill/>
          <a:ln>
            <a:noFill/>
          </a:ln>
          <a:effectLst>
            <a:outerShdw blurRad="57150" dist="19050" dir="5400000" algn="bl" rotWithShape="0">
              <a:srgbClr val="000000">
                <a:alpha val="50000"/>
              </a:srgbClr>
            </a:outerShdw>
          </a:effectLst>
        </p:spPr>
      </p:pic>
      <p:pic>
        <p:nvPicPr>
          <p:cNvPr id="220" name="Google Shape;220;p31"/>
          <p:cNvPicPr preferRelativeResize="0"/>
          <p:nvPr/>
        </p:nvPicPr>
        <p:blipFill>
          <a:blip r:embed="rId4">
            <a:alphaModFix/>
          </a:blip>
          <a:stretch>
            <a:fillRect/>
          </a:stretch>
        </p:blipFill>
        <p:spPr>
          <a:xfrm>
            <a:off x="5064175" y="3117400"/>
            <a:ext cx="3419925" cy="1717050"/>
          </a:xfrm>
          <a:prstGeom prst="rect">
            <a:avLst/>
          </a:prstGeom>
          <a:noFill/>
          <a:ln>
            <a:noFill/>
          </a:ln>
          <a:effectLst>
            <a:outerShdw blurRad="57150" dist="19050" dir="5400000" algn="bl" rotWithShape="0">
              <a:srgbClr val="000000">
                <a:alpha val="50000"/>
              </a:srgbClr>
            </a:outerShdw>
          </a:effectLst>
        </p:spPr>
      </p:pic>
      <p:sp>
        <p:nvSpPr>
          <p:cNvPr id="221" name="Google Shape;221;p31"/>
          <p:cNvSpPr txBox="1"/>
          <p:nvPr/>
        </p:nvSpPr>
        <p:spPr>
          <a:xfrm>
            <a:off x="1471675" y="4779225"/>
            <a:ext cx="6622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lt1"/>
                </a:solidFill>
                <a:latin typeface="Proxima Nova"/>
                <a:ea typeface="Proxima Nova"/>
                <a:cs typeface="Proxima Nova"/>
                <a:sym typeface="Proxima Nova"/>
              </a:rPr>
              <a:t>[0] 1:20:04								    [0] 1:24:28</a:t>
            </a:r>
            <a:endParaRPr sz="1600">
              <a:solidFill>
                <a:schemeClr val="lt1"/>
              </a:solidFill>
              <a:latin typeface="Proxima Nova"/>
              <a:ea typeface="Proxima Nova"/>
              <a:cs typeface="Proxima Nova"/>
              <a:sym typeface="Proxima Nova"/>
            </a:endParaRPr>
          </a:p>
        </p:txBody>
      </p:sp>
      <p:sp>
        <p:nvSpPr>
          <p:cNvPr id="222" name="Google Shape;222;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19</a:t>
            </a:fld>
            <a:endParaRPr>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445025"/>
            <a:ext cx="8520600" cy="6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Import Tech Plot and Characters</a:t>
            </a:r>
            <a:endParaRPr>
              <a:solidFill>
                <a:schemeClr val="lt1"/>
              </a:solidFill>
              <a:latin typeface="Proxima Nova Semibold"/>
              <a:ea typeface="Proxima Nova Semibold"/>
              <a:cs typeface="Proxima Nova Semibold"/>
              <a:sym typeface="Proxima Nova Semibold"/>
            </a:endParaRPr>
          </a:p>
        </p:txBody>
      </p:sp>
      <p:sp>
        <p:nvSpPr>
          <p:cNvPr id="63" name="Google Shape;63;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lt1"/>
              </a:buClr>
              <a:buSzPts val="1800"/>
              <a:buFont typeface="Proxima Nova"/>
              <a:buChar char="-"/>
            </a:pPr>
            <a:r>
              <a:rPr lang="en">
                <a:solidFill>
                  <a:schemeClr val="lt1"/>
                </a:solidFill>
                <a:latin typeface="Proxima Nova"/>
                <a:ea typeface="Proxima Nova"/>
                <a:cs typeface="Proxima Nova"/>
                <a:sym typeface="Proxima Nova"/>
              </a:rPr>
              <a:t>DC Mini stolen - dream sharing</a:t>
            </a:r>
            <a:endParaRPr>
              <a:solidFill>
                <a:schemeClr val="lt1"/>
              </a:solidFill>
              <a:latin typeface="Proxima Nova"/>
              <a:ea typeface="Proxima Nova"/>
              <a:cs typeface="Proxima Nova"/>
              <a:sym typeface="Proxima Nova"/>
            </a:endParaRPr>
          </a:p>
          <a:p>
            <a:pPr marL="457200" lvl="0" indent="-342900" algn="l" rtl="0">
              <a:spcBef>
                <a:spcPts val="0"/>
              </a:spcBef>
              <a:spcAft>
                <a:spcPts val="0"/>
              </a:spcAft>
              <a:buClr>
                <a:schemeClr val="lt1"/>
              </a:buClr>
              <a:buSzPts val="1800"/>
              <a:buFont typeface="Proxima Nova"/>
              <a:buChar char="-"/>
            </a:pPr>
            <a:r>
              <a:rPr lang="en">
                <a:solidFill>
                  <a:schemeClr val="lt1"/>
                </a:solidFill>
                <a:latin typeface="Proxima Nova"/>
                <a:ea typeface="Proxima Nova"/>
                <a:cs typeface="Proxima Nova"/>
                <a:sym typeface="Proxima Nova"/>
              </a:rPr>
              <a:t>Thief invades minds with DC Mini</a:t>
            </a:r>
            <a:endParaRPr>
              <a:solidFill>
                <a:schemeClr val="lt1"/>
              </a:solidFill>
              <a:latin typeface="Proxima Nova"/>
              <a:ea typeface="Proxima Nova"/>
              <a:cs typeface="Proxima Nova"/>
              <a:sym typeface="Proxima Nova"/>
            </a:endParaRPr>
          </a:p>
          <a:p>
            <a:pPr marL="457200" lvl="0" indent="-342900" algn="l" rtl="0">
              <a:spcBef>
                <a:spcPts val="0"/>
              </a:spcBef>
              <a:spcAft>
                <a:spcPts val="0"/>
              </a:spcAft>
              <a:buClr>
                <a:schemeClr val="lt1"/>
              </a:buClr>
              <a:buSzPts val="1800"/>
              <a:buFont typeface="Proxima Nova"/>
              <a:buChar char="-"/>
            </a:pPr>
            <a:r>
              <a:rPr lang="en">
                <a:solidFill>
                  <a:schemeClr val="lt1"/>
                </a:solidFill>
                <a:latin typeface="Proxima Nova"/>
                <a:ea typeface="Proxima Nova"/>
                <a:cs typeface="Proxima Nova"/>
                <a:sym typeface="Proxima Nova"/>
              </a:rPr>
              <a:t>“Malfunction” traps those dreaming</a:t>
            </a:r>
            <a:endParaRPr>
              <a:solidFill>
                <a:schemeClr val="lt1"/>
              </a:solidFill>
              <a:latin typeface="Proxima Nova"/>
              <a:ea typeface="Proxima Nova"/>
              <a:cs typeface="Proxima Nova"/>
              <a:sym typeface="Proxima Nova"/>
            </a:endParaRPr>
          </a:p>
          <a:p>
            <a:pPr marL="457200" lvl="0" indent="-342900" algn="l" rtl="0">
              <a:spcBef>
                <a:spcPts val="0"/>
              </a:spcBef>
              <a:spcAft>
                <a:spcPts val="0"/>
              </a:spcAft>
              <a:buClr>
                <a:schemeClr val="lt1"/>
              </a:buClr>
              <a:buSzPts val="1800"/>
              <a:buFont typeface="Proxima Nova"/>
              <a:buChar char="-"/>
            </a:pPr>
            <a:r>
              <a:rPr lang="en">
                <a:solidFill>
                  <a:schemeClr val="lt1"/>
                </a:solidFill>
                <a:latin typeface="Proxima Nova"/>
                <a:ea typeface="Proxima Nova"/>
                <a:cs typeface="Proxima Nova"/>
                <a:sym typeface="Proxima Nova"/>
              </a:rPr>
              <a:t>Main characters invade dream state</a:t>
            </a:r>
            <a:endParaRPr>
              <a:solidFill>
                <a:schemeClr val="lt1"/>
              </a:solidFill>
              <a:latin typeface="Proxima Nova"/>
              <a:ea typeface="Proxima Nova"/>
              <a:cs typeface="Proxima Nova"/>
              <a:sym typeface="Proxima Nova"/>
            </a:endParaRPr>
          </a:p>
          <a:p>
            <a:pPr marL="457200" lvl="0" indent="-342900" algn="l" rtl="0">
              <a:spcBef>
                <a:spcPts val="0"/>
              </a:spcBef>
              <a:spcAft>
                <a:spcPts val="0"/>
              </a:spcAft>
              <a:buClr>
                <a:schemeClr val="lt1"/>
              </a:buClr>
              <a:buSzPts val="1800"/>
              <a:buFont typeface="Proxima Nova"/>
              <a:buChar char="-"/>
            </a:pPr>
            <a:r>
              <a:rPr lang="en">
                <a:solidFill>
                  <a:schemeClr val="lt1"/>
                </a:solidFill>
                <a:latin typeface="Proxima Nova"/>
                <a:ea typeface="Proxima Nova"/>
                <a:cs typeface="Proxima Nova"/>
                <a:sym typeface="Proxima Nova"/>
              </a:rPr>
              <a:t>Everyone’s dreams are invaded</a:t>
            </a:r>
            <a:endParaRPr>
              <a:solidFill>
                <a:schemeClr val="lt1"/>
              </a:solidFill>
              <a:latin typeface="Proxima Nova"/>
              <a:ea typeface="Proxima Nova"/>
              <a:cs typeface="Proxima Nova"/>
              <a:sym typeface="Proxima Nova"/>
            </a:endParaRPr>
          </a:p>
        </p:txBody>
      </p:sp>
      <p:pic>
        <p:nvPicPr>
          <p:cNvPr id="64" name="Google Shape;64;p14"/>
          <p:cNvPicPr preferRelativeResize="0"/>
          <p:nvPr/>
        </p:nvPicPr>
        <p:blipFill rotWithShape="1">
          <a:blip r:embed="rId3">
            <a:alphaModFix/>
          </a:blip>
          <a:srcRect l="10710" r="11673" b="9990"/>
          <a:stretch/>
        </p:blipFill>
        <p:spPr>
          <a:xfrm>
            <a:off x="6984150" y="3051161"/>
            <a:ext cx="1707000" cy="1644394"/>
          </a:xfrm>
          <a:prstGeom prst="rect">
            <a:avLst/>
          </a:prstGeom>
          <a:noFill/>
          <a:ln>
            <a:noFill/>
          </a:ln>
          <a:effectLst>
            <a:outerShdw blurRad="128588" dist="47625" dir="5400000" algn="bl" rotWithShape="0">
              <a:srgbClr val="000000">
                <a:alpha val="50000"/>
              </a:srgbClr>
            </a:outerShdw>
          </a:effectLst>
        </p:spPr>
      </p:pic>
      <p:sp>
        <p:nvSpPr>
          <p:cNvPr id="65" name="Google Shape;65;p14"/>
          <p:cNvSpPr txBox="1"/>
          <p:nvPr/>
        </p:nvSpPr>
        <p:spPr>
          <a:xfrm>
            <a:off x="2806650" y="4695550"/>
            <a:ext cx="3350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[0] 53:17, [0] 3:10, [0] 10:20, [0] 26:20</a:t>
            </a:r>
            <a:endParaRPr>
              <a:solidFill>
                <a:schemeClr val="lt1"/>
              </a:solidFill>
            </a:endParaRPr>
          </a:p>
        </p:txBody>
      </p:sp>
      <p:pic>
        <p:nvPicPr>
          <p:cNvPr id="66" name="Google Shape;66;p14"/>
          <p:cNvPicPr preferRelativeResize="0"/>
          <p:nvPr/>
        </p:nvPicPr>
        <p:blipFill rotWithShape="1">
          <a:blip r:embed="rId4">
            <a:alphaModFix/>
          </a:blip>
          <a:srcRect l="20062" r="10733"/>
          <a:stretch/>
        </p:blipFill>
        <p:spPr>
          <a:xfrm>
            <a:off x="4882200" y="3051139"/>
            <a:ext cx="1707000" cy="1644417"/>
          </a:xfrm>
          <a:prstGeom prst="rect">
            <a:avLst/>
          </a:prstGeom>
          <a:noFill/>
          <a:ln>
            <a:noFill/>
          </a:ln>
          <a:effectLst>
            <a:outerShdw blurRad="128588" dist="47625" dir="5400000" algn="bl" rotWithShape="0">
              <a:srgbClr val="000000">
                <a:alpha val="50000"/>
              </a:srgbClr>
            </a:outerShdw>
          </a:effectLst>
        </p:spPr>
      </p:pic>
      <p:pic>
        <p:nvPicPr>
          <p:cNvPr id="67" name="Google Shape;67;p14"/>
          <p:cNvPicPr preferRelativeResize="0"/>
          <p:nvPr/>
        </p:nvPicPr>
        <p:blipFill rotWithShape="1">
          <a:blip r:embed="rId5">
            <a:alphaModFix/>
          </a:blip>
          <a:srcRect l="63763" t="10967" r="2163" b="44649"/>
          <a:stretch/>
        </p:blipFill>
        <p:spPr>
          <a:xfrm>
            <a:off x="4882195" y="1099038"/>
            <a:ext cx="1707006" cy="1644400"/>
          </a:xfrm>
          <a:prstGeom prst="rect">
            <a:avLst/>
          </a:prstGeom>
          <a:noFill/>
          <a:ln>
            <a:noFill/>
          </a:ln>
          <a:effectLst>
            <a:outerShdw blurRad="128588" dist="47625" dir="5400000" algn="bl" rotWithShape="0">
              <a:srgbClr val="000000">
                <a:alpha val="50000"/>
              </a:srgbClr>
            </a:outerShdw>
          </a:effectLst>
        </p:spPr>
      </p:pic>
      <p:pic>
        <p:nvPicPr>
          <p:cNvPr id="68" name="Google Shape;68;p14"/>
          <p:cNvPicPr preferRelativeResize="0"/>
          <p:nvPr/>
        </p:nvPicPr>
        <p:blipFill rotWithShape="1">
          <a:blip r:embed="rId6">
            <a:alphaModFix/>
          </a:blip>
          <a:srcRect l="11172" r="9025" b="12899"/>
          <a:stretch/>
        </p:blipFill>
        <p:spPr>
          <a:xfrm>
            <a:off x="6984150" y="1099027"/>
            <a:ext cx="1707001" cy="1644417"/>
          </a:xfrm>
          <a:prstGeom prst="rect">
            <a:avLst/>
          </a:prstGeom>
          <a:noFill/>
          <a:ln>
            <a:noFill/>
          </a:ln>
          <a:effectLst>
            <a:outerShdw blurRad="128588" dist="47625" dir="5400000" algn="bl" rotWithShape="0">
              <a:srgbClr val="000000">
                <a:alpha val="50000"/>
              </a:srgbClr>
            </a:outerShdw>
          </a:effectLst>
        </p:spPr>
      </p:pic>
      <p:pic>
        <p:nvPicPr>
          <p:cNvPr id="69" name="Google Shape;69;p14"/>
          <p:cNvPicPr preferRelativeResize="0"/>
          <p:nvPr/>
        </p:nvPicPr>
        <p:blipFill rotWithShape="1">
          <a:blip r:embed="rId5">
            <a:alphaModFix/>
          </a:blip>
          <a:srcRect l="30679" t="38966" r="27396" b="6427"/>
          <a:stretch/>
        </p:blipFill>
        <p:spPr>
          <a:xfrm>
            <a:off x="2707725" y="3051138"/>
            <a:ext cx="1706999" cy="1644416"/>
          </a:xfrm>
          <a:prstGeom prst="rect">
            <a:avLst/>
          </a:prstGeom>
          <a:noFill/>
          <a:ln>
            <a:noFill/>
          </a:ln>
          <a:effectLst>
            <a:outerShdw blurRad="128588" dist="47625" dir="5400000" algn="bl" rotWithShape="0">
              <a:srgbClr val="000000">
                <a:alpha val="50000"/>
              </a:srgbClr>
            </a:outerShdw>
          </a:effectLst>
        </p:spPr>
      </p:pic>
      <p:pic>
        <p:nvPicPr>
          <p:cNvPr id="70" name="Google Shape;70;p14"/>
          <p:cNvPicPr preferRelativeResize="0"/>
          <p:nvPr/>
        </p:nvPicPr>
        <p:blipFill rotWithShape="1">
          <a:blip r:embed="rId5">
            <a:alphaModFix/>
          </a:blip>
          <a:srcRect l="1739" r="56338" b="45393"/>
          <a:stretch/>
        </p:blipFill>
        <p:spPr>
          <a:xfrm>
            <a:off x="554750" y="3051150"/>
            <a:ext cx="1706999" cy="1644395"/>
          </a:xfrm>
          <a:prstGeom prst="rect">
            <a:avLst/>
          </a:prstGeom>
          <a:noFill/>
          <a:ln>
            <a:noFill/>
          </a:ln>
          <a:effectLst>
            <a:outerShdw blurRad="128588" dist="47625" dir="5400000" algn="bl" rotWithShape="0">
              <a:srgbClr val="000000">
                <a:alpha val="50000"/>
              </a:srgbClr>
            </a:outerShdw>
          </a:effectLst>
        </p:spPr>
      </p:pic>
      <p:sp>
        <p:nvSpPr>
          <p:cNvPr id="71" name="Google Shape;71;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2</a:t>
            </a:fld>
            <a:endParaRPr>
              <a:solidFill>
                <a:schemeClr val="lt1"/>
              </a:solidFill>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Societal Conclusions</a:t>
            </a:r>
            <a:endParaRPr>
              <a:solidFill>
                <a:schemeClr val="lt1"/>
              </a:solidFill>
              <a:latin typeface="Proxima Nova Semibold"/>
              <a:ea typeface="Proxima Nova Semibold"/>
              <a:cs typeface="Proxima Nova Semibold"/>
              <a:sym typeface="Proxima Nova Semibold"/>
            </a:endParaRPr>
          </a:p>
        </p:txBody>
      </p:sp>
      <p:sp>
        <p:nvSpPr>
          <p:cNvPr id="228" name="Google Shape;228;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61950" algn="l" rtl="0">
              <a:lnSpc>
                <a:spcPct val="150000"/>
              </a:lnSpc>
              <a:spcBef>
                <a:spcPts val="0"/>
              </a:spcBef>
              <a:spcAft>
                <a:spcPts val="0"/>
              </a:spcAft>
              <a:buClr>
                <a:schemeClr val="lt1"/>
              </a:buClr>
              <a:buSzPts val="2100"/>
              <a:buFont typeface="Proxima Nova"/>
              <a:buChar char="-"/>
            </a:pPr>
            <a:r>
              <a:rPr lang="en" sz="2100">
                <a:solidFill>
                  <a:schemeClr val="lt1"/>
                </a:solidFill>
                <a:latin typeface="Proxima Nova"/>
                <a:ea typeface="Proxima Nova"/>
                <a:cs typeface="Proxima Nova"/>
                <a:sym typeface="Proxima Nova"/>
              </a:rPr>
              <a:t>Government should regulate private industry for the good of society</a:t>
            </a:r>
            <a:endParaRPr sz="2100">
              <a:solidFill>
                <a:schemeClr val="lt1"/>
              </a:solidFill>
              <a:latin typeface="Proxima Nova"/>
              <a:ea typeface="Proxima Nova"/>
              <a:cs typeface="Proxima Nova"/>
              <a:sym typeface="Proxima Nova"/>
            </a:endParaRPr>
          </a:p>
          <a:p>
            <a:pPr marL="457200" lvl="0" indent="-361950" algn="l" rtl="0">
              <a:lnSpc>
                <a:spcPct val="150000"/>
              </a:lnSpc>
              <a:spcBef>
                <a:spcPts val="0"/>
              </a:spcBef>
              <a:spcAft>
                <a:spcPts val="0"/>
              </a:spcAft>
              <a:buClr>
                <a:schemeClr val="lt1"/>
              </a:buClr>
              <a:buSzPts val="2100"/>
              <a:buFont typeface="Proxima Nova"/>
              <a:buChar char="-"/>
            </a:pPr>
            <a:r>
              <a:rPr lang="en" sz="2100">
                <a:solidFill>
                  <a:schemeClr val="lt1"/>
                </a:solidFill>
                <a:latin typeface="Proxima Nova"/>
                <a:ea typeface="Proxima Nova"/>
                <a:cs typeface="Proxima Nova"/>
                <a:sym typeface="Proxima Nova"/>
              </a:rPr>
              <a:t>There should be accountability in digital worlds</a:t>
            </a:r>
            <a:endParaRPr sz="2100">
              <a:solidFill>
                <a:schemeClr val="lt1"/>
              </a:solidFill>
              <a:latin typeface="Proxima Nova"/>
              <a:ea typeface="Proxima Nova"/>
              <a:cs typeface="Proxima Nova"/>
              <a:sym typeface="Proxima Nova"/>
            </a:endParaRPr>
          </a:p>
          <a:p>
            <a:pPr marL="457200" lvl="0" indent="-361950" algn="l" rtl="0">
              <a:lnSpc>
                <a:spcPct val="150000"/>
              </a:lnSpc>
              <a:spcBef>
                <a:spcPts val="0"/>
              </a:spcBef>
              <a:spcAft>
                <a:spcPts val="0"/>
              </a:spcAft>
              <a:buClr>
                <a:schemeClr val="lt1"/>
              </a:buClr>
              <a:buSzPts val="2100"/>
              <a:buFont typeface="Proxima Nova"/>
              <a:buChar char="-"/>
            </a:pPr>
            <a:r>
              <a:rPr lang="en" sz="2100">
                <a:solidFill>
                  <a:schemeClr val="lt1"/>
                </a:solidFill>
                <a:latin typeface="Proxima Nova"/>
                <a:ea typeface="Proxima Nova"/>
                <a:cs typeface="Proxima Nova"/>
                <a:sym typeface="Proxima Nova"/>
              </a:rPr>
              <a:t>Technology usage can provide deep insights into the user’s subconscious</a:t>
            </a:r>
            <a:endParaRPr sz="2100">
              <a:latin typeface="Proxima Nova"/>
              <a:ea typeface="Proxima Nova"/>
              <a:cs typeface="Proxima Nova"/>
              <a:sym typeface="Proxima Nova"/>
            </a:endParaRPr>
          </a:p>
        </p:txBody>
      </p:sp>
      <p:sp>
        <p:nvSpPr>
          <p:cNvPr id="229" name="Google Shape;229;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20</a:t>
            </a:fld>
            <a:endParaRPr>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References </a:t>
            </a:r>
            <a:endParaRPr>
              <a:solidFill>
                <a:schemeClr val="lt1"/>
              </a:solidFill>
              <a:latin typeface="Proxima Nova Semibold"/>
              <a:ea typeface="Proxima Nova Semibold"/>
              <a:cs typeface="Proxima Nova Semibold"/>
              <a:sym typeface="Proxima Nova Semibold"/>
            </a:endParaRPr>
          </a:p>
        </p:txBody>
      </p:sp>
      <p:sp>
        <p:nvSpPr>
          <p:cNvPr id="235" name="Google Shape;235;p33"/>
          <p:cNvSpPr txBox="1">
            <a:spLocks noGrp="1"/>
          </p:cNvSpPr>
          <p:nvPr>
            <p:ph type="body" idx="1"/>
          </p:nvPr>
        </p:nvSpPr>
        <p:spPr>
          <a:xfrm>
            <a:off x="280800" y="1099450"/>
            <a:ext cx="8520600" cy="34164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Clr>
                <a:schemeClr val="dk1"/>
              </a:buClr>
              <a:buSzPts val="605"/>
              <a:buFont typeface="Arial"/>
              <a:buNone/>
            </a:pPr>
            <a:r>
              <a:rPr lang="en" sz="1005">
                <a:solidFill>
                  <a:schemeClr val="lt1"/>
                </a:solidFill>
                <a:latin typeface="Proxima Nova"/>
                <a:ea typeface="Proxima Nova"/>
                <a:cs typeface="Proxima Nova"/>
                <a:sym typeface="Proxima Nova"/>
              </a:rPr>
              <a:t>[0] Kon, S. (Director). (2006). </a:t>
            </a:r>
            <a:r>
              <a:rPr lang="en" sz="1005" i="1">
                <a:solidFill>
                  <a:schemeClr val="lt1"/>
                </a:solidFill>
                <a:latin typeface="Proxima Nova"/>
                <a:ea typeface="Proxima Nova"/>
                <a:cs typeface="Proxima Nova"/>
                <a:sym typeface="Proxima Nova"/>
              </a:rPr>
              <a:t>Paprika</a:t>
            </a:r>
            <a:r>
              <a:rPr lang="en" sz="1005">
                <a:solidFill>
                  <a:schemeClr val="lt1"/>
                </a:solidFill>
                <a:latin typeface="Proxima Nova"/>
                <a:ea typeface="Proxima Nova"/>
                <a:cs typeface="Proxima Nova"/>
                <a:sym typeface="Proxima Nova"/>
              </a:rPr>
              <a:t> [Film]. Madhouse.</a:t>
            </a:r>
            <a:endParaRPr sz="1005">
              <a:solidFill>
                <a:schemeClr val="lt1"/>
              </a:solidFill>
              <a:latin typeface="Proxima Nova"/>
              <a:ea typeface="Proxima Nova"/>
              <a:cs typeface="Proxima Nova"/>
              <a:sym typeface="Proxima Nova"/>
            </a:endParaRPr>
          </a:p>
          <a:p>
            <a:pPr marL="0" lvl="0" indent="0" algn="l" rtl="0">
              <a:lnSpc>
                <a:spcPct val="105000"/>
              </a:lnSpc>
              <a:spcBef>
                <a:spcPts val="0"/>
              </a:spcBef>
              <a:spcAft>
                <a:spcPts val="0"/>
              </a:spcAft>
              <a:buClr>
                <a:schemeClr val="dk1"/>
              </a:buClr>
              <a:buSzPts val="605"/>
              <a:buFont typeface="Arial"/>
              <a:buNone/>
            </a:pPr>
            <a:r>
              <a:rPr lang="en" sz="1005">
                <a:solidFill>
                  <a:schemeClr val="lt1"/>
                </a:solidFill>
                <a:latin typeface="Proxima Nova"/>
                <a:ea typeface="Proxima Nova"/>
                <a:cs typeface="Proxima Nova"/>
                <a:sym typeface="Proxima Nova"/>
              </a:rPr>
              <a:t>[1] Janna Anderson and Lee Rainie, As AI Spreads, Experts Predict the Best and Worst Changes in Digital Life by 2035, Pew Research Center, June 21, 2023, </a:t>
            </a:r>
            <a:r>
              <a:rPr lang="en" sz="1005" u="sng">
                <a:solidFill>
                  <a:schemeClr val="lt1"/>
                </a:solidFill>
                <a:latin typeface="Proxima Nova"/>
                <a:ea typeface="Proxima Nova"/>
                <a:cs typeface="Proxima Nova"/>
                <a:sym typeface="Proxima Nova"/>
                <a:hlinkClick r:id="rId3">
                  <a:extLst>
                    <a:ext uri="{A12FA001-AC4F-418D-AE19-62706E023703}">
                      <ahyp:hlinkClr xmlns:ahyp="http://schemas.microsoft.com/office/drawing/2018/hyperlinkcolor" val="tx"/>
                    </a:ext>
                  </a:extLst>
                </a:hlinkClick>
              </a:rPr>
              <a:t>https://www.pewresearch.org/internet/2023/06/21/as-ai-spreads-experts-predict-the-best-and-worst-changes-in-digital-life-by-2035/</a:t>
            </a:r>
            <a:r>
              <a:rPr lang="en" sz="1005">
                <a:solidFill>
                  <a:schemeClr val="lt1"/>
                </a:solidFill>
                <a:latin typeface="Proxima Nova"/>
                <a:ea typeface="Proxima Nova"/>
                <a:cs typeface="Proxima Nova"/>
                <a:sym typeface="Proxima Nova"/>
              </a:rPr>
              <a:t> (Accessed 9/24/23)</a:t>
            </a:r>
            <a:endParaRPr sz="1005">
              <a:solidFill>
                <a:schemeClr val="lt1"/>
              </a:solidFill>
              <a:latin typeface="Proxima Nova"/>
              <a:ea typeface="Proxima Nova"/>
              <a:cs typeface="Proxima Nova"/>
              <a:sym typeface="Proxima Nova"/>
            </a:endParaRPr>
          </a:p>
          <a:p>
            <a:pPr marL="0" lvl="0" indent="0" algn="l" rtl="0">
              <a:lnSpc>
                <a:spcPct val="105000"/>
              </a:lnSpc>
              <a:spcBef>
                <a:spcPts val="0"/>
              </a:spcBef>
              <a:spcAft>
                <a:spcPts val="0"/>
              </a:spcAft>
              <a:buClr>
                <a:schemeClr val="dk1"/>
              </a:buClr>
              <a:buSzPts val="605"/>
              <a:buFont typeface="Arial"/>
              <a:buNone/>
            </a:pPr>
            <a:r>
              <a:rPr lang="en" sz="1005">
                <a:solidFill>
                  <a:schemeClr val="lt1"/>
                </a:solidFill>
                <a:latin typeface="Proxima Nova"/>
                <a:ea typeface="Proxima Nova"/>
                <a:cs typeface="Proxima Nova"/>
                <a:sym typeface="Proxima Nova"/>
              </a:rPr>
              <a:t>[2] Simon Hudson and Yoan Mantha, Global AI Talent Report, 2020, </a:t>
            </a:r>
            <a:r>
              <a:rPr lang="en" sz="1005" u="sng">
                <a:solidFill>
                  <a:schemeClr val="lt1"/>
                </a:solidFill>
                <a:latin typeface="Proxima Nova"/>
                <a:ea typeface="Proxima Nova"/>
                <a:cs typeface="Proxima Nova"/>
                <a:sym typeface="Proxima Nova"/>
                <a:hlinkClick r:id="rId4">
                  <a:extLst>
                    <a:ext uri="{A12FA001-AC4F-418D-AE19-62706E023703}">
                      <ahyp:hlinkClr xmlns:ahyp="http://schemas.microsoft.com/office/drawing/2018/hyperlinkcolor" val="tx"/>
                    </a:ext>
                  </a:extLst>
                </a:hlinkClick>
              </a:rPr>
              <a:t>https://jfgagne.com/global-ai-talent-report-2020</a:t>
            </a:r>
            <a:r>
              <a:rPr lang="en" sz="1005">
                <a:solidFill>
                  <a:schemeClr val="lt1"/>
                </a:solidFill>
                <a:uFill>
                  <a:noFill/>
                </a:uFill>
                <a:latin typeface="Proxima Nova"/>
                <a:ea typeface="Proxima Nova"/>
                <a:cs typeface="Proxima Nova"/>
                <a:sym typeface="Proxima Nova"/>
                <a:hlinkClick r:id="rId4">
                  <a:extLst>
                    <a:ext uri="{A12FA001-AC4F-418D-AE19-62706E023703}">
                      <ahyp:hlinkClr xmlns:ahyp="http://schemas.microsoft.com/office/drawing/2018/hyperlinkcolor" val="tx"/>
                    </a:ext>
                  </a:extLst>
                </a:hlinkClick>
              </a:rPr>
              <a:t>/</a:t>
            </a:r>
            <a:r>
              <a:rPr lang="en" sz="1005">
                <a:solidFill>
                  <a:schemeClr val="lt1"/>
                </a:solidFill>
                <a:latin typeface="Proxima Nova"/>
                <a:ea typeface="Proxima Nova"/>
                <a:cs typeface="Proxima Nova"/>
                <a:sym typeface="Proxima Nova"/>
              </a:rPr>
              <a:t> (Accessed 9/24/23)</a:t>
            </a:r>
            <a:endParaRPr sz="1005">
              <a:solidFill>
                <a:schemeClr val="lt1"/>
              </a:solidFill>
              <a:latin typeface="Proxima Nova"/>
              <a:ea typeface="Proxima Nova"/>
              <a:cs typeface="Proxima Nova"/>
              <a:sym typeface="Proxima Nova"/>
            </a:endParaRPr>
          </a:p>
          <a:p>
            <a:pPr marL="0" lvl="0" indent="0" algn="l" rtl="0">
              <a:lnSpc>
                <a:spcPct val="105000"/>
              </a:lnSpc>
              <a:spcBef>
                <a:spcPts val="0"/>
              </a:spcBef>
              <a:spcAft>
                <a:spcPts val="0"/>
              </a:spcAft>
              <a:buClr>
                <a:schemeClr val="dk1"/>
              </a:buClr>
              <a:buSzPts val="605"/>
              <a:buFont typeface="Arial"/>
              <a:buNone/>
            </a:pPr>
            <a:r>
              <a:rPr lang="en" sz="1005">
                <a:solidFill>
                  <a:schemeClr val="lt1"/>
                </a:solidFill>
                <a:latin typeface="Proxima Nova"/>
                <a:ea typeface="Proxima Nova"/>
                <a:cs typeface="Proxima Nova"/>
                <a:sym typeface="Proxima Nova"/>
              </a:rPr>
              <a:t>[3] stopbullying.gov, Cyberbullying and Online Gaming, (U.S. Department of Health and Human Services, September 14, 2021), </a:t>
            </a:r>
            <a:r>
              <a:rPr lang="en" sz="1005" u="sng">
                <a:solidFill>
                  <a:schemeClr val="lt1"/>
                </a:solidFill>
                <a:latin typeface="Proxima Nova"/>
                <a:ea typeface="Proxima Nova"/>
                <a:cs typeface="Proxima Nova"/>
                <a:sym typeface="Proxima Nova"/>
                <a:hlinkClick r:id="rId5">
                  <a:extLst>
                    <a:ext uri="{A12FA001-AC4F-418D-AE19-62706E023703}">
                      <ahyp:hlinkClr xmlns:ahyp="http://schemas.microsoft.com/office/drawing/2018/hyperlinkcolor" val="tx"/>
                    </a:ext>
                  </a:extLst>
                </a:hlinkClick>
              </a:rPr>
              <a:t>https://www.stopbullying.gov/cyberbullying/cyberbullying-online-gaming</a:t>
            </a:r>
            <a:r>
              <a:rPr lang="en" sz="1005">
                <a:solidFill>
                  <a:schemeClr val="lt1"/>
                </a:solidFill>
                <a:latin typeface="Proxima Nova"/>
                <a:ea typeface="Proxima Nova"/>
                <a:cs typeface="Proxima Nova"/>
                <a:sym typeface="Proxima Nova"/>
              </a:rPr>
              <a:t> (10/3/2023)</a:t>
            </a:r>
            <a:endParaRPr sz="1005">
              <a:solidFill>
                <a:schemeClr val="lt1"/>
              </a:solidFill>
              <a:latin typeface="Proxima Nova"/>
              <a:ea typeface="Proxima Nova"/>
              <a:cs typeface="Proxima Nova"/>
              <a:sym typeface="Proxima Nova"/>
            </a:endParaRPr>
          </a:p>
          <a:p>
            <a:pPr marL="0" lvl="0" indent="0" algn="l" rtl="0">
              <a:lnSpc>
                <a:spcPct val="105000"/>
              </a:lnSpc>
              <a:spcBef>
                <a:spcPts val="0"/>
              </a:spcBef>
              <a:spcAft>
                <a:spcPts val="0"/>
              </a:spcAft>
              <a:buClr>
                <a:schemeClr val="dk1"/>
              </a:buClr>
              <a:buSzPts val="605"/>
              <a:buFont typeface="Arial"/>
              <a:buNone/>
            </a:pPr>
            <a:r>
              <a:rPr lang="en" sz="1005">
                <a:solidFill>
                  <a:schemeClr val="lt1"/>
                </a:solidFill>
                <a:latin typeface="Proxima Nova"/>
                <a:ea typeface="Proxima Nova"/>
                <a:cs typeface="Proxima Nova"/>
                <a:sym typeface="Proxima Nova"/>
              </a:rPr>
              <a:t>[4] U.S. Department of Health and Human Services, 17 Scary Cyberbullying Statistics (2023), (</a:t>
            </a:r>
            <a:r>
              <a:rPr lang="en" sz="1005">
                <a:solidFill>
                  <a:schemeClr val="lt1"/>
                </a:solidFill>
                <a:uFill>
                  <a:noFill/>
                </a:uFill>
                <a:latin typeface="Proxima Nova"/>
                <a:ea typeface="Proxima Nova"/>
                <a:cs typeface="Proxima Nova"/>
                <a:sym typeface="Proxima Nova"/>
                <a:hlinkClick r:id="rId6">
                  <a:extLst>
                    <a:ext uri="{A12FA001-AC4F-418D-AE19-62706E023703}">
                      <ahyp:hlinkClr xmlns:ahyp="http://schemas.microsoft.com/office/drawing/2018/hyperlinkcolor" val="tx"/>
                    </a:ext>
                  </a:extLst>
                </a:hlinkClick>
              </a:rPr>
              <a:t>Exploding Topics</a:t>
            </a:r>
            <a:r>
              <a:rPr lang="en" sz="1005">
                <a:solidFill>
                  <a:schemeClr val="lt1"/>
                </a:solidFill>
                <a:latin typeface="Proxima Nova"/>
                <a:ea typeface="Proxima Nova"/>
                <a:cs typeface="Proxima Nova"/>
                <a:sym typeface="Proxima Nova"/>
              </a:rPr>
              <a:t>, December 5, 2022), </a:t>
            </a:r>
            <a:r>
              <a:rPr lang="en" sz="1005" u="sng">
                <a:solidFill>
                  <a:schemeClr val="lt1"/>
                </a:solidFill>
                <a:latin typeface="Proxima Nova"/>
                <a:ea typeface="Proxima Nova"/>
                <a:cs typeface="Proxima Nova"/>
                <a:sym typeface="Proxima Nova"/>
                <a:hlinkClick r:id="rId7">
                  <a:extLst>
                    <a:ext uri="{A12FA001-AC4F-418D-AE19-62706E023703}">
                      <ahyp:hlinkClr xmlns:ahyp="http://schemas.microsoft.com/office/drawing/2018/hyperlinkcolor" val="tx"/>
                    </a:ext>
                  </a:extLst>
                </a:hlinkClick>
              </a:rPr>
              <a:t>https://explodingtopics.com/blog/cyberbullying-stats</a:t>
            </a:r>
            <a:r>
              <a:rPr lang="en" sz="1005">
                <a:solidFill>
                  <a:schemeClr val="lt1"/>
                </a:solidFill>
                <a:latin typeface="Proxima Nova"/>
                <a:ea typeface="Proxima Nova"/>
                <a:cs typeface="Proxima Nova"/>
                <a:sym typeface="Proxima Nova"/>
              </a:rPr>
              <a:t> (10/3/2023)</a:t>
            </a:r>
            <a:endParaRPr sz="1005">
              <a:solidFill>
                <a:schemeClr val="lt1"/>
              </a:solidFill>
              <a:latin typeface="Proxima Nova"/>
              <a:ea typeface="Proxima Nova"/>
              <a:cs typeface="Proxima Nova"/>
              <a:sym typeface="Proxima Nova"/>
            </a:endParaRPr>
          </a:p>
          <a:p>
            <a:pPr marL="0" lvl="0" indent="0" algn="l" rtl="0">
              <a:lnSpc>
                <a:spcPct val="105000"/>
              </a:lnSpc>
              <a:spcBef>
                <a:spcPts val="0"/>
              </a:spcBef>
              <a:spcAft>
                <a:spcPts val="0"/>
              </a:spcAft>
              <a:buClr>
                <a:schemeClr val="dk1"/>
              </a:buClr>
              <a:buSzPts val="605"/>
              <a:buFont typeface="Arial"/>
              <a:buNone/>
            </a:pPr>
            <a:r>
              <a:rPr lang="en" sz="1005">
                <a:solidFill>
                  <a:schemeClr val="lt1"/>
                </a:solidFill>
                <a:latin typeface="Proxima Nova"/>
                <a:ea typeface="Proxima Nova"/>
                <a:cs typeface="Proxima Nova"/>
                <a:sym typeface="Proxima Nova"/>
              </a:rPr>
              <a:t>[5] Citron DK (2014) Hate Crimes in Cyberspace. Cambridge, MA: Harvard University Press.</a:t>
            </a:r>
            <a:endParaRPr sz="1005">
              <a:solidFill>
                <a:schemeClr val="lt1"/>
              </a:solidFill>
              <a:latin typeface="Proxima Nova"/>
              <a:ea typeface="Proxima Nova"/>
              <a:cs typeface="Proxima Nova"/>
              <a:sym typeface="Proxima Nova"/>
            </a:endParaRPr>
          </a:p>
          <a:p>
            <a:pPr marL="0" lvl="0" indent="0" algn="l" rtl="0">
              <a:lnSpc>
                <a:spcPct val="105000"/>
              </a:lnSpc>
              <a:spcBef>
                <a:spcPts val="0"/>
              </a:spcBef>
              <a:spcAft>
                <a:spcPts val="0"/>
              </a:spcAft>
              <a:buClr>
                <a:schemeClr val="dk1"/>
              </a:buClr>
              <a:buSzPts val="605"/>
              <a:buFont typeface="Arial"/>
              <a:buNone/>
            </a:pPr>
            <a:r>
              <a:rPr lang="en" sz="1005">
                <a:solidFill>
                  <a:schemeClr val="lt1"/>
                </a:solidFill>
                <a:latin typeface="Proxima Nova"/>
                <a:ea typeface="Proxima Nova"/>
                <a:cs typeface="Proxima Nova"/>
                <a:sym typeface="Proxima Nova"/>
              </a:rPr>
              <a:t>[6] Bender, E. M, Pause Giant AI Experiments: An Open Letter, (Future of Life Institute, March 22, 2023), </a:t>
            </a:r>
            <a:r>
              <a:rPr lang="en" sz="1005" u="sng">
                <a:solidFill>
                  <a:schemeClr val="lt1"/>
                </a:solidFill>
                <a:latin typeface="Proxima Nova"/>
                <a:ea typeface="Proxima Nova"/>
                <a:cs typeface="Proxima Nova"/>
                <a:sym typeface="Proxima Nova"/>
                <a:hlinkClick r:id="rId8">
                  <a:extLst>
                    <a:ext uri="{A12FA001-AC4F-418D-AE19-62706E023703}">
                      <ahyp:hlinkClr xmlns:ahyp="http://schemas.microsoft.com/office/drawing/2018/hyperlinkcolor" val="tx"/>
                    </a:ext>
                  </a:extLst>
                </a:hlinkClick>
              </a:rPr>
              <a:t>https://futureoflife.org/open-letter/pause-giant-ai-experiments/</a:t>
            </a:r>
            <a:r>
              <a:rPr lang="en" sz="1005">
                <a:solidFill>
                  <a:schemeClr val="lt1"/>
                </a:solidFill>
                <a:latin typeface="Proxima Nova"/>
                <a:ea typeface="Proxima Nova"/>
                <a:cs typeface="Proxima Nova"/>
                <a:sym typeface="Proxima Nova"/>
              </a:rPr>
              <a:t> (10/3/2023)</a:t>
            </a:r>
            <a:endParaRPr sz="1005">
              <a:solidFill>
                <a:schemeClr val="lt1"/>
              </a:solidFill>
              <a:latin typeface="Proxima Nova"/>
              <a:ea typeface="Proxima Nova"/>
              <a:cs typeface="Proxima Nova"/>
              <a:sym typeface="Proxima Nova"/>
            </a:endParaRPr>
          </a:p>
          <a:p>
            <a:pPr marL="0" lvl="0" indent="0" algn="l" rtl="0">
              <a:lnSpc>
                <a:spcPct val="105000"/>
              </a:lnSpc>
              <a:spcBef>
                <a:spcPts val="0"/>
              </a:spcBef>
              <a:spcAft>
                <a:spcPts val="0"/>
              </a:spcAft>
              <a:buClr>
                <a:schemeClr val="dk1"/>
              </a:buClr>
              <a:buSzPts val="605"/>
              <a:buFont typeface="Arial"/>
              <a:buNone/>
            </a:pPr>
            <a:r>
              <a:rPr lang="en" sz="1005">
                <a:solidFill>
                  <a:schemeClr val="lt1"/>
                </a:solidFill>
                <a:latin typeface="Proxima Nova"/>
                <a:ea typeface="Proxima Nova"/>
                <a:cs typeface="Proxima Nova"/>
                <a:sym typeface="Proxima Nova"/>
              </a:rPr>
              <a:t>[7] Roger Boisjoly, The Explosion of the Challenger, (Rector and Visitors of the University of Virginia, ~1990), </a:t>
            </a:r>
            <a:r>
              <a:rPr lang="en" sz="1005" u="sng">
                <a:solidFill>
                  <a:schemeClr val="lt1"/>
                </a:solidFill>
                <a:latin typeface="Proxima Nova"/>
                <a:ea typeface="Proxima Nova"/>
                <a:cs typeface="Proxima Nova"/>
                <a:sym typeface="Proxima Nova"/>
                <a:hlinkClick r:id="rId9">
                  <a:extLst>
                    <a:ext uri="{A12FA001-AC4F-418D-AE19-62706E023703}">
                      <ahyp:hlinkClr xmlns:ahyp="http://schemas.microsoft.com/office/drawing/2018/hyperlinkcolor" val="tx"/>
                    </a:ext>
                  </a:extLst>
                </a:hlinkClick>
              </a:rPr>
              <a:t>https://onlineethics.org/cases/explosion-challenger</a:t>
            </a:r>
            <a:r>
              <a:rPr lang="en" sz="1005">
                <a:solidFill>
                  <a:schemeClr val="lt1"/>
                </a:solidFill>
                <a:latin typeface="Proxima Nova"/>
                <a:ea typeface="Proxima Nova"/>
                <a:cs typeface="Proxima Nova"/>
                <a:sym typeface="Proxima Nova"/>
              </a:rPr>
              <a:t> (10/3/2023)</a:t>
            </a:r>
            <a:endParaRPr sz="1005">
              <a:solidFill>
                <a:schemeClr val="lt1"/>
              </a:solidFill>
              <a:latin typeface="Proxima Nova"/>
              <a:ea typeface="Proxima Nova"/>
              <a:cs typeface="Proxima Nova"/>
              <a:sym typeface="Proxima Nova"/>
            </a:endParaRPr>
          </a:p>
          <a:p>
            <a:pPr marL="0" lvl="0" indent="0" algn="l" rtl="0">
              <a:lnSpc>
                <a:spcPct val="105000"/>
              </a:lnSpc>
              <a:spcBef>
                <a:spcPts val="0"/>
              </a:spcBef>
              <a:spcAft>
                <a:spcPts val="0"/>
              </a:spcAft>
              <a:buClr>
                <a:schemeClr val="dk1"/>
              </a:buClr>
              <a:buSzPts val="605"/>
              <a:buFont typeface="Arial"/>
              <a:buNone/>
            </a:pPr>
            <a:r>
              <a:rPr lang="en" sz="1005">
                <a:solidFill>
                  <a:schemeClr val="lt1"/>
                </a:solidFill>
                <a:latin typeface="Proxima Nova"/>
                <a:ea typeface="Proxima Nova"/>
                <a:cs typeface="Proxima Nova"/>
                <a:sym typeface="Proxima Nova"/>
              </a:rPr>
              <a:t>[8] Alyssa Newcomb, Samsung Finally Explains the Galaxy Note 7 Exploding Battery Mess, (NBCNews, Jan. 22, 2017), </a:t>
            </a:r>
            <a:r>
              <a:rPr lang="en" sz="1005" u="sng">
                <a:solidFill>
                  <a:schemeClr val="lt1"/>
                </a:solidFill>
                <a:latin typeface="Proxima Nova"/>
                <a:ea typeface="Proxima Nova"/>
                <a:cs typeface="Proxima Nova"/>
                <a:sym typeface="Proxima Nova"/>
                <a:hlinkClick r:id="rId10">
                  <a:extLst>
                    <a:ext uri="{A12FA001-AC4F-418D-AE19-62706E023703}">
                      <ahyp:hlinkClr xmlns:ahyp="http://schemas.microsoft.com/office/drawing/2018/hyperlinkcolor" val="tx"/>
                    </a:ext>
                  </a:extLst>
                </a:hlinkClick>
              </a:rPr>
              <a:t>https://www.nbcnews.com/tech/tech-news/samsung-finally-explains-galaxy-note-7-exploding-battery-mess-n710581</a:t>
            </a:r>
            <a:r>
              <a:rPr lang="en" sz="1005">
                <a:solidFill>
                  <a:schemeClr val="lt1"/>
                </a:solidFill>
                <a:latin typeface="Proxima Nova"/>
                <a:ea typeface="Proxima Nova"/>
                <a:cs typeface="Proxima Nova"/>
                <a:sym typeface="Proxima Nova"/>
              </a:rPr>
              <a:t>  (10/3/2023)</a:t>
            </a:r>
            <a:endParaRPr sz="1005">
              <a:solidFill>
                <a:schemeClr val="lt1"/>
              </a:solidFill>
              <a:latin typeface="Proxima Nova"/>
              <a:ea typeface="Proxima Nova"/>
              <a:cs typeface="Proxima Nova"/>
              <a:sym typeface="Proxima Nova"/>
            </a:endParaRPr>
          </a:p>
          <a:p>
            <a:pPr marL="0" lvl="0" indent="0" algn="l" rtl="0">
              <a:lnSpc>
                <a:spcPct val="105000"/>
              </a:lnSpc>
              <a:spcBef>
                <a:spcPts val="0"/>
              </a:spcBef>
              <a:spcAft>
                <a:spcPts val="0"/>
              </a:spcAft>
              <a:buClr>
                <a:schemeClr val="dk1"/>
              </a:buClr>
              <a:buSzPts val="605"/>
              <a:buFont typeface="Arial"/>
              <a:buNone/>
            </a:pPr>
            <a:r>
              <a:rPr lang="en" sz="1005">
                <a:solidFill>
                  <a:schemeClr val="lt1"/>
                </a:solidFill>
                <a:latin typeface="Proxima Nova"/>
                <a:ea typeface="Proxima Nova"/>
                <a:cs typeface="Proxima Nova"/>
                <a:sym typeface="Proxima Nova"/>
              </a:rPr>
              <a:t>[9] Valentina Covolo, The EU Response to Criminal Misuse of Cryptocurrencies: The Young, already Outdated 5th Anti-Money Laundering Directive, (Brill, 29 Sep 2020), </a:t>
            </a:r>
            <a:r>
              <a:rPr lang="en" sz="1005" u="sng">
                <a:solidFill>
                  <a:schemeClr val="lt1"/>
                </a:solidFill>
                <a:latin typeface="Proxima Nova"/>
                <a:ea typeface="Proxima Nova"/>
                <a:cs typeface="Proxima Nova"/>
                <a:sym typeface="Proxima Nova"/>
                <a:hlinkClick r:id="rId11">
                  <a:extLst>
                    <a:ext uri="{A12FA001-AC4F-418D-AE19-62706E023703}">
                      <ahyp:hlinkClr xmlns:ahyp="http://schemas.microsoft.com/office/drawing/2018/hyperlinkcolor" val="tx"/>
                    </a:ext>
                  </a:extLst>
                </a:hlinkClick>
              </a:rPr>
              <a:t>https://brill.com/view/journals/eccl/28/3/article-p217_217.xml</a:t>
            </a:r>
            <a:r>
              <a:rPr lang="en" sz="1005">
                <a:solidFill>
                  <a:schemeClr val="lt1"/>
                </a:solidFill>
                <a:latin typeface="Proxima Nova"/>
                <a:ea typeface="Proxima Nova"/>
                <a:cs typeface="Proxima Nova"/>
                <a:sym typeface="Proxima Nova"/>
              </a:rPr>
              <a:t>  (10/3/2023)</a:t>
            </a:r>
            <a:endParaRPr sz="1005">
              <a:solidFill>
                <a:schemeClr val="lt1"/>
              </a:solidFill>
              <a:latin typeface="Proxima Nova"/>
              <a:ea typeface="Proxima Nova"/>
              <a:cs typeface="Proxima Nova"/>
              <a:sym typeface="Proxima Nova"/>
            </a:endParaRPr>
          </a:p>
          <a:p>
            <a:pPr marL="0" lvl="0" indent="0" algn="l" rtl="0">
              <a:lnSpc>
                <a:spcPct val="105000"/>
              </a:lnSpc>
              <a:spcBef>
                <a:spcPts val="0"/>
              </a:spcBef>
              <a:spcAft>
                <a:spcPts val="0"/>
              </a:spcAft>
              <a:buClr>
                <a:schemeClr val="dk1"/>
              </a:buClr>
              <a:buSzPts val="605"/>
              <a:buFont typeface="Arial"/>
              <a:buNone/>
            </a:pPr>
            <a:r>
              <a:rPr lang="en" sz="1005">
                <a:solidFill>
                  <a:schemeClr val="lt1"/>
                </a:solidFill>
                <a:latin typeface="Proxima Nova"/>
                <a:ea typeface="Proxima Nova"/>
                <a:cs typeface="Proxima Nova"/>
                <a:sym typeface="Proxima Nova"/>
              </a:rPr>
              <a:t>[10] </a:t>
            </a:r>
            <a:r>
              <a:rPr lang="en" sz="1005">
                <a:solidFill>
                  <a:schemeClr val="lt1"/>
                </a:solidFill>
                <a:uFill>
                  <a:noFill/>
                </a:uFill>
                <a:latin typeface="Proxima Nova"/>
                <a:ea typeface="Proxima Nova"/>
                <a:cs typeface="Proxima Nova"/>
                <a:sym typeface="Proxima Nova"/>
                <a:hlinkClick r:id="rId12">
                  <a:extLst>
                    <a:ext uri="{A12FA001-AC4F-418D-AE19-62706E023703}">
                      <ahyp:hlinkClr xmlns:ahyp="http://schemas.microsoft.com/office/drawing/2018/hyperlinkcolor" val="tx"/>
                    </a:ext>
                  </a:extLst>
                </a:hlinkClick>
              </a:rPr>
              <a:t>John M. Freeman</a:t>
            </a:r>
            <a:r>
              <a:rPr lang="en" sz="1005">
                <a:solidFill>
                  <a:schemeClr val="lt1"/>
                </a:solidFill>
                <a:latin typeface="Proxima Nova"/>
                <a:ea typeface="Proxima Nova"/>
                <a:cs typeface="Proxima Nova"/>
                <a:sym typeface="Proxima Nova"/>
              </a:rPr>
              <a:t>, Beware: The misuse of technology and the law of unintended consequences, (Springer Nature, July 2007), </a:t>
            </a:r>
            <a:r>
              <a:rPr lang="en" sz="1005" u="sng">
                <a:solidFill>
                  <a:schemeClr val="lt1"/>
                </a:solidFill>
                <a:latin typeface="Proxima Nova"/>
                <a:ea typeface="Proxima Nova"/>
                <a:cs typeface="Proxima Nova"/>
                <a:sym typeface="Proxima Nova"/>
                <a:hlinkClick r:id="rId13">
                  <a:extLst>
                    <a:ext uri="{A12FA001-AC4F-418D-AE19-62706E023703}">
                      <ahyp:hlinkClr xmlns:ahyp="http://schemas.microsoft.com/office/drawing/2018/hyperlinkcolor" val="tx"/>
                    </a:ext>
                  </a:extLst>
                </a:hlinkClick>
              </a:rPr>
              <a:t>https://link.springer.com/article/10.1016/j.nurt.2007.04.003</a:t>
            </a:r>
            <a:r>
              <a:rPr lang="en" sz="1005">
                <a:solidFill>
                  <a:schemeClr val="lt1"/>
                </a:solidFill>
                <a:latin typeface="Proxima Nova"/>
                <a:ea typeface="Proxima Nova"/>
                <a:cs typeface="Proxima Nova"/>
                <a:sym typeface="Proxima Nova"/>
              </a:rPr>
              <a:t> (10/3/2023)</a:t>
            </a:r>
            <a:endParaRPr sz="1005">
              <a:solidFill>
                <a:schemeClr val="lt1"/>
              </a:solidFill>
              <a:latin typeface="Proxima Nova"/>
              <a:ea typeface="Proxima Nova"/>
              <a:cs typeface="Proxima Nova"/>
              <a:sym typeface="Proxima Nova"/>
            </a:endParaRPr>
          </a:p>
          <a:p>
            <a:pPr marL="0" lvl="0" indent="0" algn="l" rtl="0">
              <a:lnSpc>
                <a:spcPct val="105000"/>
              </a:lnSpc>
              <a:spcBef>
                <a:spcPts val="0"/>
              </a:spcBef>
              <a:spcAft>
                <a:spcPts val="0"/>
              </a:spcAft>
              <a:buClr>
                <a:schemeClr val="dk1"/>
              </a:buClr>
              <a:buSzPts val="605"/>
              <a:buFont typeface="Arial"/>
              <a:buNone/>
            </a:pPr>
            <a:r>
              <a:rPr lang="en" sz="1005">
                <a:solidFill>
                  <a:schemeClr val="lt1"/>
                </a:solidFill>
                <a:latin typeface="Proxima Nova"/>
                <a:ea typeface="Proxima Nova"/>
                <a:cs typeface="Proxima Nova"/>
                <a:sym typeface="Proxima Nova"/>
              </a:rPr>
              <a:t>[11] Simon Kemp, DIGITAL 2023: GLOBAL OVERVIEW REPORT,  (Kepios, January 26, 2023), </a:t>
            </a:r>
            <a:r>
              <a:rPr lang="en" sz="1005" u="sng">
                <a:solidFill>
                  <a:schemeClr val="lt1"/>
                </a:solidFill>
                <a:latin typeface="Proxima Nova"/>
                <a:ea typeface="Proxima Nova"/>
                <a:cs typeface="Proxima Nova"/>
                <a:sym typeface="Proxima Nova"/>
                <a:hlinkClick r:id="rId14">
                  <a:extLst>
                    <a:ext uri="{A12FA001-AC4F-418D-AE19-62706E023703}">
                      <ahyp:hlinkClr xmlns:ahyp="http://schemas.microsoft.com/office/drawing/2018/hyperlinkcolor" val="tx"/>
                    </a:ext>
                  </a:extLst>
                </a:hlinkClick>
              </a:rPr>
              <a:t>https://datareportal.com/reports/digital-2023-global-overview-report</a:t>
            </a:r>
            <a:r>
              <a:rPr lang="en" sz="1005">
                <a:solidFill>
                  <a:schemeClr val="lt1"/>
                </a:solidFill>
                <a:latin typeface="Proxima Nova"/>
                <a:ea typeface="Proxima Nova"/>
                <a:cs typeface="Proxima Nova"/>
                <a:sym typeface="Proxima Nova"/>
              </a:rPr>
              <a:t> (10/4/2023)</a:t>
            </a:r>
            <a:endParaRPr sz="1005">
              <a:solidFill>
                <a:schemeClr val="lt1"/>
              </a:solidFill>
              <a:latin typeface="Proxima Nova"/>
              <a:ea typeface="Proxima Nova"/>
              <a:cs typeface="Proxima Nova"/>
              <a:sym typeface="Proxima Nova"/>
            </a:endParaRPr>
          </a:p>
          <a:p>
            <a:pPr marL="0" lvl="0" indent="0" algn="l" rtl="0">
              <a:lnSpc>
                <a:spcPct val="105000"/>
              </a:lnSpc>
              <a:spcBef>
                <a:spcPts val="0"/>
              </a:spcBef>
              <a:spcAft>
                <a:spcPts val="1200"/>
              </a:spcAft>
              <a:buClr>
                <a:schemeClr val="dk1"/>
              </a:buClr>
              <a:buSzPts val="605"/>
              <a:buFont typeface="Arial"/>
              <a:buNone/>
            </a:pPr>
            <a:r>
              <a:rPr lang="en" sz="1005">
                <a:solidFill>
                  <a:schemeClr val="lt1"/>
                </a:solidFill>
                <a:latin typeface="Proxima Nova"/>
                <a:ea typeface="Proxima Nova"/>
                <a:cs typeface="Proxima Nova"/>
                <a:sym typeface="Proxima Nova"/>
              </a:rPr>
              <a:t>[12] A.M. Mangao et al., Self-presentation and gender on MySpace, (Journal of Applied Developmental Psychology, 2008), </a:t>
            </a:r>
            <a:r>
              <a:rPr lang="en" sz="1005" u="sng">
                <a:solidFill>
                  <a:schemeClr val="lt1"/>
                </a:solidFill>
                <a:latin typeface="Proxima Nova"/>
                <a:ea typeface="Proxima Nova"/>
                <a:cs typeface="Proxima Nova"/>
                <a:sym typeface="Proxima Nova"/>
                <a:hlinkClick r:id="rId15">
                  <a:extLst>
                    <a:ext uri="{A12FA001-AC4F-418D-AE19-62706E023703}">
                      <ahyp:hlinkClr xmlns:ahyp="http://schemas.microsoft.com/office/drawing/2018/hyperlinkcolor" val="tx"/>
                    </a:ext>
                  </a:extLst>
                </a:hlinkClick>
              </a:rPr>
              <a:t>https://www.sciencedirect.com/science/article/pii/S0193397308000749?via%3Dihub</a:t>
            </a:r>
            <a:r>
              <a:rPr lang="en" sz="1005">
                <a:solidFill>
                  <a:schemeClr val="lt1"/>
                </a:solidFill>
                <a:latin typeface="Proxima Nova"/>
                <a:ea typeface="Proxima Nova"/>
                <a:cs typeface="Proxima Nova"/>
                <a:sym typeface="Proxima Nova"/>
              </a:rPr>
              <a:t> (10/4/2023)</a:t>
            </a:r>
            <a:endParaRPr sz="1005">
              <a:solidFill>
                <a:schemeClr val="lt1"/>
              </a:solidFill>
              <a:latin typeface="Proxima Nova"/>
              <a:ea typeface="Proxima Nova"/>
              <a:cs typeface="Proxima Nova"/>
              <a:sym typeface="Proxima Nova"/>
            </a:endParaRPr>
          </a:p>
        </p:txBody>
      </p:sp>
      <p:sp>
        <p:nvSpPr>
          <p:cNvPr id="236" name="Google Shape;236;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21</a:t>
            </a:fld>
            <a:endParaRPr>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References (Cont.)</a:t>
            </a:r>
            <a:endParaRPr>
              <a:solidFill>
                <a:schemeClr val="lt1"/>
              </a:solidFill>
              <a:latin typeface="Proxima Nova Semibold"/>
              <a:ea typeface="Proxima Nova Semibold"/>
              <a:cs typeface="Proxima Nova Semibold"/>
              <a:sym typeface="Proxima Nova Semibold"/>
            </a:endParaRPr>
          </a:p>
        </p:txBody>
      </p:sp>
      <p:sp>
        <p:nvSpPr>
          <p:cNvPr id="242" name="Google Shape;242;p34"/>
          <p:cNvSpPr txBox="1">
            <a:spLocks noGrp="1"/>
          </p:cNvSpPr>
          <p:nvPr>
            <p:ph type="body" idx="1"/>
          </p:nvPr>
        </p:nvSpPr>
        <p:spPr>
          <a:xfrm>
            <a:off x="280800" y="1023250"/>
            <a:ext cx="8520600" cy="385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00">
                <a:solidFill>
                  <a:schemeClr val="lt1"/>
                </a:solidFill>
                <a:latin typeface="Proxima Nova"/>
                <a:ea typeface="Proxima Nova"/>
                <a:cs typeface="Proxima Nova"/>
                <a:sym typeface="Proxima Nova"/>
              </a:rPr>
              <a:t>[13] Boram Yoon et al.,The Effect of Avatar Appearance on Social Presence in an Augmented Reality Remote Collaboration, (IEEE, March 2019) </a:t>
            </a:r>
            <a:r>
              <a:rPr lang="en" sz="1100" u="sng">
                <a:solidFill>
                  <a:schemeClr val="lt1"/>
                </a:solidFill>
                <a:latin typeface="Proxima Nova"/>
                <a:ea typeface="Proxima Nova"/>
                <a:cs typeface="Proxima Nova"/>
                <a:sym typeface="Proxima Nova"/>
                <a:hlinkClick r:id="rId3">
                  <a:extLst>
                    <a:ext uri="{A12FA001-AC4F-418D-AE19-62706E023703}">
                      <ahyp:hlinkClr xmlns:ahyp="http://schemas.microsoft.com/office/drawing/2018/hyperlinkcolor" val="tx"/>
                    </a:ext>
                  </a:extLst>
                </a:hlinkClick>
              </a:rPr>
              <a:t>https://ieeexplore.ieee.org/document/8797719</a:t>
            </a:r>
            <a:r>
              <a:rPr lang="en" sz="1100">
                <a:solidFill>
                  <a:schemeClr val="lt1"/>
                </a:solidFill>
                <a:latin typeface="Proxima Nova"/>
                <a:ea typeface="Proxima Nova"/>
                <a:cs typeface="Proxima Nova"/>
                <a:sym typeface="Proxima Nova"/>
              </a:rPr>
              <a:t> (10/4/2023)</a:t>
            </a:r>
            <a:endParaRPr sz="1100">
              <a:solidFill>
                <a:schemeClr val="lt1"/>
              </a:solidFill>
              <a:latin typeface="Proxima Nova"/>
              <a:ea typeface="Proxima Nova"/>
              <a:cs typeface="Proxima Nova"/>
              <a:sym typeface="Proxima Nova"/>
            </a:endParaRPr>
          </a:p>
          <a:p>
            <a:pPr marL="0" lvl="0" indent="0" algn="l" rtl="0">
              <a:spcBef>
                <a:spcPts val="1200"/>
              </a:spcBef>
              <a:spcAft>
                <a:spcPts val="0"/>
              </a:spcAft>
              <a:buClr>
                <a:schemeClr val="dk1"/>
              </a:buClr>
              <a:buSzPts val="1100"/>
              <a:buFont typeface="Arial"/>
              <a:buNone/>
            </a:pPr>
            <a:r>
              <a:rPr lang="en" sz="1100">
                <a:solidFill>
                  <a:schemeClr val="lt1"/>
                </a:solidFill>
                <a:latin typeface="Proxima Nova"/>
                <a:ea typeface="Proxima Nova"/>
                <a:cs typeface="Proxima Nova"/>
                <a:sym typeface="Proxima Nova"/>
              </a:rPr>
              <a:t>[14] Ellen Schuurink et al., Effects of Third Person Perspective on Affective Appraisal and Engagement: Findings From SECOND LIFE,  (SageJournals, April 2010) </a:t>
            </a:r>
            <a:r>
              <a:rPr lang="en" sz="1100" u="sng">
                <a:solidFill>
                  <a:schemeClr val="lt1"/>
                </a:solidFill>
                <a:latin typeface="Proxima Nova"/>
                <a:ea typeface="Proxima Nova"/>
                <a:cs typeface="Proxima Nova"/>
                <a:sym typeface="Proxima Nova"/>
                <a:hlinkClick r:id="rId4">
                  <a:extLst>
                    <a:ext uri="{A12FA001-AC4F-418D-AE19-62706E023703}">
                      <ahyp:hlinkClr xmlns:ahyp="http://schemas.microsoft.com/office/drawing/2018/hyperlinkcolor" val="tx"/>
                    </a:ext>
                  </a:extLst>
                </a:hlinkClick>
              </a:rPr>
              <a:t>https://journals.sagepub.com/doi/10.1177/1046878110365515</a:t>
            </a:r>
            <a:r>
              <a:rPr lang="en" sz="1100">
                <a:solidFill>
                  <a:schemeClr val="lt1"/>
                </a:solidFill>
                <a:latin typeface="Proxima Nova"/>
                <a:ea typeface="Proxima Nova"/>
                <a:cs typeface="Proxima Nova"/>
                <a:sym typeface="Proxima Nova"/>
              </a:rPr>
              <a:t> (10/4/2023)</a:t>
            </a:r>
            <a:endParaRPr sz="1100">
              <a:solidFill>
                <a:schemeClr val="lt1"/>
              </a:solidFill>
              <a:latin typeface="Proxima Nova"/>
              <a:ea typeface="Proxima Nova"/>
              <a:cs typeface="Proxima Nova"/>
              <a:sym typeface="Proxima Nova"/>
            </a:endParaRPr>
          </a:p>
          <a:p>
            <a:pPr marL="0" lvl="0" indent="0" algn="l" rtl="0">
              <a:spcBef>
                <a:spcPts val="1200"/>
              </a:spcBef>
              <a:spcAft>
                <a:spcPts val="0"/>
              </a:spcAft>
              <a:buClr>
                <a:schemeClr val="dk1"/>
              </a:buClr>
              <a:buSzPts val="1100"/>
              <a:buFont typeface="Arial"/>
              <a:buNone/>
            </a:pPr>
            <a:r>
              <a:rPr lang="en" sz="1100">
                <a:solidFill>
                  <a:schemeClr val="lt1"/>
                </a:solidFill>
                <a:latin typeface="Proxima Nova"/>
                <a:ea typeface="Proxima Nova"/>
                <a:cs typeface="Proxima Nova"/>
                <a:sym typeface="Proxima Nova"/>
              </a:rPr>
              <a:t>[15] Gunwoo Yoon et al., Know Thy Avatar: The Unintended Effect of Virtual-Self Representation on Behavior, (SageJournals, February 2014) </a:t>
            </a:r>
            <a:r>
              <a:rPr lang="en" sz="1100" u="sng">
                <a:solidFill>
                  <a:schemeClr val="lt1"/>
                </a:solidFill>
                <a:latin typeface="Proxima Nova"/>
                <a:ea typeface="Proxima Nova"/>
                <a:cs typeface="Proxima Nova"/>
                <a:sym typeface="Proxima Nova"/>
                <a:hlinkClick r:id="rId5">
                  <a:extLst>
                    <a:ext uri="{A12FA001-AC4F-418D-AE19-62706E023703}">
                      <ahyp:hlinkClr xmlns:ahyp="http://schemas.microsoft.com/office/drawing/2018/hyperlinkcolor" val="tx"/>
                    </a:ext>
                  </a:extLst>
                </a:hlinkClick>
              </a:rPr>
              <a:t>https://journals.sagepub.com/doi/10.1177/0956797613519271</a:t>
            </a:r>
            <a:r>
              <a:rPr lang="en" sz="1100">
                <a:solidFill>
                  <a:schemeClr val="lt1"/>
                </a:solidFill>
                <a:latin typeface="Proxima Nova"/>
                <a:ea typeface="Proxima Nova"/>
                <a:cs typeface="Proxima Nova"/>
                <a:sym typeface="Proxima Nova"/>
              </a:rPr>
              <a:t> (10/4/2023)</a:t>
            </a:r>
            <a:endParaRPr sz="1100">
              <a:solidFill>
                <a:schemeClr val="lt1"/>
              </a:solidFill>
              <a:latin typeface="Proxima Nova"/>
              <a:ea typeface="Proxima Nova"/>
              <a:cs typeface="Proxima Nova"/>
              <a:sym typeface="Proxima Nova"/>
            </a:endParaRPr>
          </a:p>
          <a:p>
            <a:pPr marL="0" lvl="0" indent="0" algn="l" rtl="0">
              <a:spcBef>
                <a:spcPts val="1200"/>
              </a:spcBef>
              <a:spcAft>
                <a:spcPts val="0"/>
              </a:spcAft>
              <a:buClr>
                <a:schemeClr val="dk1"/>
              </a:buClr>
              <a:buSzPts val="1100"/>
              <a:buFont typeface="Arial"/>
              <a:buNone/>
            </a:pPr>
            <a:r>
              <a:rPr lang="en" sz="1100">
                <a:solidFill>
                  <a:schemeClr val="lt1"/>
                </a:solidFill>
                <a:latin typeface="Proxima Nova"/>
                <a:ea typeface="Proxima Nova"/>
                <a:cs typeface="Proxima Nova"/>
                <a:sym typeface="Proxima Nova"/>
              </a:rPr>
              <a:t>[16] Nick Yee et al., The Proteus Effect: The Effect of Transformed Self-Representation on Behavior, (Human Communication Research, July 2007) </a:t>
            </a:r>
            <a:r>
              <a:rPr lang="en" sz="1100" u="sng">
                <a:solidFill>
                  <a:schemeClr val="lt1"/>
                </a:solidFill>
                <a:latin typeface="Proxima Nova"/>
                <a:ea typeface="Proxima Nova"/>
                <a:cs typeface="Proxima Nova"/>
                <a:sym typeface="Proxima Nova"/>
                <a:hlinkClick r:id="rId6">
                  <a:extLst>
                    <a:ext uri="{A12FA001-AC4F-418D-AE19-62706E023703}">
                      <ahyp:hlinkClr xmlns:ahyp="http://schemas.microsoft.com/office/drawing/2018/hyperlinkcolor" val="tx"/>
                    </a:ext>
                  </a:extLst>
                </a:hlinkClick>
              </a:rPr>
              <a:t>https://academic.oup.com/hcr/article-abstract/33/3/271/4210718</a:t>
            </a:r>
            <a:r>
              <a:rPr lang="en" sz="1100">
                <a:solidFill>
                  <a:schemeClr val="lt1"/>
                </a:solidFill>
                <a:latin typeface="Proxima Nova"/>
                <a:ea typeface="Proxima Nova"/>
                <a:cs typeface="Proxima Nova"/>
                <a:sym typeface="Proxima Nova"/>
              </a:rPr>
              <a:t> (10/4/2023)</a:t>
            </a:r>
            <a:endParaRPr sz="1100">
              <a:solidFill>
                <a:schemeClr val="lt1"/>
              </a:solidFill>
              <a:latin typeface="Proxima Nova"/>
              <a:ea typeface="Proxima Nova"/>
              <a:cs typeface="Proxima Nova"/>
              <a:sym typeface="Proxima Nova"/>
            </a:endParaRPr>
          </a:p>
          <a:p>
            <a:pPr marL="0" lvl="0" indent="0" algn="l" rtl="0">
              <a:spcBef>
                <a:spcPts val="1200"/>
              </a:spcBef>
              <a:spcAft>
                <a:spcPts val="0"/>
              </a:spcAft>
              <a:buClr>
                <a:schemeClr val="dk1"/>
              </a:buClr>
              <a:buSzPts val="1100"/>
              <a:buFont typeface="Arial"/>
              <a:buNone/>
            </a:pPr>
            <a:r>
              <a:rPr lang="en" sz="1100">
                <a:solidFill>
                  <a:schemeClr val="lt1"/>
                </a:solidFill>
                <a:latin typeface="Proxima Nova"/>
                <a:ea typeface="Proxima Nova"/>
                <a:cs typeface="Proxima Nova"/>
                <a:sym typeface="Proxima Nova"/>
              </a:rPr>
              <a:t>[17] Tagrid Lemenager et al., “Who Am I” and “How Should I Be”: a Systematic Review on Self-Concept and Avatar Identification in Gaming Disorder, (Springer, 2020) </a:t>
            </a:r>
            <a:r>
              <a:rPr lang="en" sz="1100" u="sng">
                <a:solidFill>
                  <a:schemeClr val="lt1"/>
                </a:solidFill>
                <a:latin typeface="Proxima Nova"/>
                <a:ea typeface="Proxima Nova"/>
                <a:cs typeface="Proxima Nova"/>
                <a:sym typeface="Proxima Nova"/>
                <a:hlinkClick r:id="rId7">
                  <a:extLst>
                    <a:ext uri="{A12FA001-AC4F-418D-AE19-62706E023703}">
                      <ahyp:hlinkClr xmlns:ahyp="http://schemas.microsoft.com/office/drawing/2018/hyperlinkcolor" val="tx"/>
                    </a:ext>
                  </a:extLst>
                </a:hlinkClick>
              </a:rPr>
              <a:t>https://link.springer.com/article/10.1007/s40429-020-00307-x#article-info</a:t>
            </a:r>
            <a:r>
              <a:rPr lang="en" sz="1100">
                <a:solidFill>
                  <a:schemeClr val="lt1"/>
                </a:solidFill>
                <a:latin typeface="Proxima Nova"/>
                <a:ea typeface="Proxima Nova"/>
                <a:cs typeface="Proxima Nova"/>
                <a:sym typeface="Proxima Nova"/>
              </a:rPr>
              <a:t> (10/4/2023)</a:t>
            </a:r>
            <a:endParaRPr sz="1100">
              <a:solidFill>
                <a:schemeClr val="lt1"/>
              </a:solidFill>
              <a:latin typeface="Proxima Nova"/>
              <a:ea typeface="Proxima Nova"/>
              <a:cs typeface="Proxima Nova"/>
              <a:sym typeface="Proxima Nova"/>
            </a:endParaRPr>
          </a:p>
          <a:p>
            <a:pPr marL="0" lvl="0" indent="0" algn="l" rtl="0">
              <a:spcBef>
                <a:spcPts val="1200"/>
              </a:spcBef>
              <a:spcAft>
                <a:spcPts val="0"/>
              </a:spcAft>
              <a:buClr>
                <a:schemeClr val="dk1"/>
              </a:buClr>
              <a:buSzPts val="1100"/>
              <a:buFont typeface="Arial"/>
              <a:buNone/>
            </a:pPr>
            <a:r>
              <a:rPr lang="en" sz="1100">
                <a:solidFill>
                  <a:schemeClr val="lt1"/>
                </a:solidFill>
                <a:latin typeface="Proxima Nova"/>
                <a:ea typeface="Proxima Nova"/>
                <a:cs typeface="Proxima Nova"/>
                <a:sym typeface="Proxima Nova"/>
              </a:rPr>
              <a:t>[18] Investigational Device Exemption (IDE). October 03, 2022. U.S. Food and Drug Administration. </a:t>
            </a:r>
            <a:r>
              <a:rPr lang="en" sz="1100" u="sng">
                <a:solidFill>
                  <a:schemeClr val="lt1"/>
                </a:solidFill>
                <a:latin typeface="Proxima Nova"/>
                <a:ea typeface="Proxima Nova"/>
                <a:cs typeface="Proxima Nova"/>
                <a:sym typeface="Proxima Nova"/>
                <a:hlinkClick r:id="rId8">
                  <a:extLst>
                    <a:ext uri="{A12FA001-AC4F-418D-AE19-62706E023703}">
                      <ahyp:hlinkClr xmlns:ahyp="http://schemas.microsoft.com/office/drawing/2018/hyperlinkcolor" val="tx"/>
                    </a:ext>
                  </a:extLst>
                </a:hlinkClick>
              </a:rPr>
              <a:t>https://www.fda.gov/medical-devices/premarket-submissions-selecting-and-preparing-correct-submission/investigational-device-exemption-ide</a:t>
            </a:r>
            <a:endParaRPr sz="1100">
              <a:solidFill>
                <a:schemeClr val="lt1"/>
              </a:solidFill>
              <a:latin typeface="Proxima Nova"/>
              <a:ea typeface="Proxima Nova"/>
              <a:cs typeface="Proxima Nova"/>
              <a:sym typeface="Proxima Nova"/>
            </a:endParaRPr>
          </a:p>
          <a:p>
            <a:pPr marL="0" lvl="0" indent="0" algn="l" rtl="0">
              <a:spcBef>
                <a:spcPts val="1200"/>
              </a:spcBef>
              <a:spcAft>
                <a:spcPts val="1200"/>
              </a:spcAft>
              <a:buClr>
                <a:schemeClr val="dk1"/>
              </a:buClr>
              <a:buSzPts val="1100"/>
              <a:buFont typeface="Arial"/>
              <a:buNone/>
            </a:pPr>
            <a:r>
              <a:rPr lang="en" sz="1100">
                <a:solidFill>
                  <a:schemeClr val="lt1"/>
                </a:solidFill>
                <a:latin typeface="Proxima Nova"/>
                <a:ea typeface="Proxima Nova"/>
                <a:cs typeface="Proxima Nova"/>
                <a:sym typeface="Proxima Nova"/>
              </a:rPr>
              <a:t>[19] Rachel Levy and Marisa Taylor. March 2, 2023. U.S. regulators rejected Elon Musk’s bid to test brain chips in humans, citing safety risks. Reuters. </a:t>
            </a:r>
            <a:r>
              <a:rPr lang="en" sz="1100" u="sng">
                <a:solidFill>
                  <a:schemeClr val="lt1"/>
                </a:solidFill>
                <a:latin typeface="Proxima Nova"/>
                <a:ea typeface="Proxima Nova"/>
                <a:cs typeface="Proxima Nova"/>
                <a:sym typeface="Proxima Nova"/>
              </a:rPr>
              <a:t>https</a:t>
            </a:r>
            <a:r>
              <a:rPr lang="en" sz="1100" u="sng">
                <a:solidFill>
                  <a:schemeClr val="lt1"/>
                </a:solidFill>
                <a:latin typeface="Proxima Nova"/>
                <a:ea typeface="Proxima Nova"/>
                <a:cs typeface="Proxima Nova"/>
                <a:sym typeface="Proxima Nova"/>
                <a:hlinkClick r:id="rId9">
                  <a:extLst>
                    <a:ext uri="{A12FA001-AC4F-418D-AE19-62706E023703}">
                      <ahyp:hlinkClr xmlns:ahyp="http://schemas.microsoft.com/office/drawing/2018/hyperlinkcolor" val="tx"/>
                    </a:ext>
                  </a:extLst>
                </a:hlinkClick>
              </a:rPr>
              <a:t>://www.reuters.com/investigates/special-report/neuralink-musk-fda/</a:t>
            </a:r>
            <a:endParaRPr sz="1100" u="sng">
              <a:solidFill>
                <a:schemeClr val="lt1"/>
              </a:solidFill>
              <a:latin typeface="Proxima Nova"/>
              <a:ea typeface="Proxima Nova"/>
              <a:cs typeface="Proxima Nova"/>
              <a:sym typeface="Proxima Nova"/>
            </a:endParaRPr>
          </a:p>
        </p:txBody>
      </p:sp>
      <p:sp>
        <p:nvSpPr>
          <p:cNvPr id="243" name="Google Shape;243;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22</a:t>
            </a:fld>
            <a:endParaRPr>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DC Mini Specs</a:t>
            </a:r>
            <a:endParaRPr>
              <a:solidFill>
                <a:schemeClr val="lt1"/>
              </a:solidFill>
              <a:latin typeface="Proxima Nova Semibold"/>
              <a:ea typeface="Proxima Nova Semibold"/>
              <a:cs typeface="Proxima Nova Semibold"/>
              <a:sym typeface="Proxima Nova Semibold"/>
            </a:endParaRPr>
          </a:p>
        </p:txBody>
      </p:sp>
      <p:sp>
        <p:nvSpPr>
          <p:cNvPr id="77" name="Google Shape;77;p15"/>
          <p:cNvSpPr txBox="1">
            <a:spLocks noGrp="1"/>
          </p:cNvSpPr>
          <p:nvPr>
            <p:ph type="body" idx="1"/>
          </p:nvPr>
        </p:nvSpPr>
        <p:spPr>
          <a:xfrm>
            <a:off x="311700" y="1152475"/>
            <a:ext cx="43461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a:solidFill>
                  <a:schemeClr val="lt1"/>
                </a:solidFill>
                <a:latin typeface="Proxima Nova"/>
                <a:ea typeface="Proxima Nova"/>
                <a:cs typeface="Proxima Nova"/>
                <a:sym typeface="Proxima Nova"/>
              </a:rPr>
              <a:t>Psychotherapy device for peering into one’s dreams</a:t>
            </a:r>
            <a:endParaRPr sz="1900">
              <a:solidFill>
                <a:schemeClr val="lt1"/>
              </a:solidFill>
              <a:latin typeface="Proxima Nova"/>
              <a:ea typeface="Proxima Nova"/>
              <a:cs typeface="Proxima Nova"/>
              <a:sym typeface="Proxima Nova"/>
            </a:endParaRPr>
          </a:p>
          <a:p>
            <a:pPr marL="0" lvl="0" indent="0" algn="l" rtl="0">
              <a:spcBef>
                <a:spcPts val="1200"/>
              </a:spcBef>
              <a:spcAft>
                <a:spcPts val="0"/>
              </a:spcAft>
              <a:buNone/>
            </a:pPr>
            <a:r>
              <a:rPr lang="en" sz="1900">
                <a:solidFill>
                  <a:schemeClr val="lt1"/>
                </a:solidFill>
                <a:latin typeface="Proxima Nova"/>
                <a:ea typeface="Proxima Nova"/>
                <a:cs typeface="Proxima Nova"/>
                <a:sym typeface="Proxima Nova"/>
              </a:rPr>
              <a:t>Issues with the tech:</a:t>
            </a:r>
            <a:endParaRPr sz="1900">
              <a:solidFill>
                <a:schemeClr val="lt1"/>
              </a:solidFill>
              <a:latin typeface="Proxima Nova"/>
              <a:ea typeface="Proxima Nova"/>
              <a:cs typeface="Proxima Nova"/>
              <a:sym typeface="Proxima Nova"/>
            </a:endParaRPr>
          </a:p>
          <a:p>
            <a:pPr marL="457200" lvl="0" indent="-349250" algn="l" rtl="0">
              <a:lnSpc>
                <a:spcPct val="100000"/>
              </a:lnSpc>
              <a:spcBef>
                <a:spcPts val="1200"/>
              </a:spcBef>
              <a:spcAft>
                <a:spcPts val="0"/>
              </a:spcAft>
              <a:buClr>
                <a:schemeClr val="lt1"/>
              </a:buClr>
              <a:buSzPts val="1900"/>
              <a:buFont typeface="Proxima Nova"/>
              <a:buChar char="-"/>
            </a:pPr>
            <a:r>
              <a:rPr lang="en" sz="1900">
                <a:solidFill>
                  <a:schemeClr val="lt1"/>
                </a:solidFill>
                <a:latin typeface="Proxima Nova"/>
                <a:ea typeface="Proxima Nova"/>
                <a:cs typeface="Proxima Nova"/>
                <a:sym typeface="Proxima Nova"/>
              </a:rPr>
              <a:t>No programmed access controls</a:t>
            </a:r>
            <a:endParaRPr sz="1900">
              <a:solidFill>
                <a:schemeClr val="lt1"/>
              </a:solidFill>
              <a:latin typeface="Proxima Nova"/>
              <a:ea typeface="Proxima Nova"/>
              <a:cs typeface="Proxima Nova"/>
              <a:sym typeface="Proxima Nova"/>
            </a:endParaRPr>
          </a:p>
          <a:p>
            <a:pPr marL="457200" lvl="0" indent="-349250" algn="l" rtl="0">
              <a:lnSpc>
                <a:spcPct val="100000"/>
              </a:lnSpc>
              <a:spcBef>
                <a:spcPts val="1000"/>
              </a:spcBef>
              <a:spcAft>
                <a:spcPts val="0"/>
              </a:spcAft>
              <a:buClr>
                <a:schemeClr val="lt1"/>
              </a:buClr>
              <a:buSzPts val="1900"/>
              <a:buFont typeface="Proxima Nova"/>
              <a:buChar char="-"/>
            </a:pPr>
            <a:r>
              <a:rPr lang="en" sz="1900">
                <a:solidFill>
                  <a:schemeClr val="lt1"/>
                </a:solidFill>
                <a:latin typeface="Proxima Nova"/>
                <a:ea typeface="Proxima Nova"/>
                <a:cs typeface="Proxima Nova"/>
                <a:sym typeface="Proxima Nova"/>
              </a:rPr>
              <a:t>Able to access non-users’ dreams</a:t>
            </a:r>
            <a:endParaRPr sz="1900">
              <a:solidFill>
                <a:schemeClr val="lt1"/>
              </a:solidFill>
              <a:latin typeface="Proxima Nova"/>
              <a:ea typeface="Proxima Nova"/>
              <a:cs typeface="Proxima Nova"/>
              <a:sym typeface="Proxima Nova"/>
            </a:endParaRPr>
          </a:p>
          <a:p>
            <a:pPr marL="457200" lvl="0" indent="-349250" algn="l" rtl="0">
              <a:lnSpc>
                <a:spcPct val="100000"/>
              </a:lnSpc>
              <a:spcBef>
                <a:spcPts val="1000"/>
              </a:spcBef>
              <a:spcAft>
                <a:spcPts val="0"/>
              </a:spcAft>
              <a:buClr>
                <a:schemeClr val="lt1"/>
              </a:buClr>
              <a:buSzPts val="1900"/>
              <a:buFont typeface="Proxima Nova"/>
              <a:buChar char="-"/>
            </a:pPr>
            <a:r>
              <a:rPr lang="en" sz="1900">
                <a:solidFill>
                  <a:schemeClr val="lt1"/>
                </a:solidFill>
                <a:latin typeface="Proxima Nova"/>
                <a:ea typeface="Proxima Nova"/>
                <a:cs typeface="Proxima Nova"/>
                <a:sym typeface="Proxima Nova"/>
              </a:rPr>
              <a:t>Use entails psychological dangers </a:t>
            </a:r>
            <a:endParaRPr sz="1900">
              <a:solidFill>
                <a:schemeClr val="lt1"/>
              </a:solidFill>
              <a:latin typeface="Proxima Nova"/>
              <a:ea typeface="Proxima Nova"/>
              <a:cs typeface="Proxima Nova"/>
              <a:sym typeface="Proxima Nova"/>
            </a:endParaRPr>
          </a:p>
          <a:p>
            <a:pPr marL="457200" lvl="0" indent="-349250" algn="l" rtl="0">
              <a:lnSpc>
                <a:spcPct val="100000"/>
              </a:lnSpc>
              <a:spcBef>
                <a:spcPts val="1000"/>
              </a:spcBef>
              <a:spcAft>
                <a:spcPts val="1000"/>
              </a:spcAft>
              <a:buClr>
                <a:schemeClr val="lt1"/>
              </a:buClr>
              <a:buSzPts val="1900"/>
              <a:buFont typeface="Proxima Nova"/>
              <a:buChar char="-"/>
            </a:pPr>
            <a:r>
              <a:rPr lang="en" sz="1900">
                <a:solidFill>
                  <a:schemeClr val="lt1"/>
                </a:solidFill>
                <a:latin typeface="Proxima Nova"/>
                <a:ea typeface="Proxima Nova"/>
                <a:cs typeface="Proxima Nova"/>
                <a:sym typeface="Proxima Nova"/>
              </a:rPr>
              <a:t>Anonymity of users</a:t>
            </a:r>
            <a:endParaRPr sz="1900">
              <a:solidFill>
                <a:schemeClr val="lt1"/>
              </a:solidFill>
              <a:latin typeface="Proxima Nova"/>
              <a:ea typeface="Proxima Nova"/>
              <a:cs typeface="Proxima Nova"/>
              <a:sym typeface="Proxima Nova"/>
            </a:endParaRPr>
          </a:p>
        </p:txBody>
      </p:sp>
      <p:pic>
        <p:nvPicPr>
          <p:cNvPr id="78" name="Google Shape;78;p15"/>
          <p:cNvPicPr preferRelativeResize="0"/>
          <p:nvPr/>
        </p:nvPicPr>
        <p:blipFill rotWithShape="1">
          <a:blip r:embed="rId3">
            <a:alphaModFix/>
          </a:blip>
          <a:srcRect t="2148" b="2349"/>
          <a:stretch/>
        </p:blipFill>
        <p:spPr>
          <a:xfrm>
            <a:off x="4638600" y="1375700"/>
            <a:ext cx="4346198" cy="2334801"/>
          </a:xfrm>
          <a:prstGeom prst="rect">
            <a:avLst/>
          </a:prstGeom>
          <a:noFill/>
          <a:ln>
            <a:noFill/>
          </a:ln>
        </p:spPr>
      </p:pic>
      <p:sp>
        <p:nvSpPr>
          <p:cNvPr id="79" name="Google Shape;79;p15"/>
          <p:cNvSpPr txBox="1"/>
          <p:nvPr/>
        </p:nvSpPr>
        <p:spPr>
          <a:xfrm>
            <a:off x="6508100" y="3710500"/>
            <a:ext cx="119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[0] 38:48</a:t>
            </a:r>
            <a:endParaRPr>
              <a:solidFill>
                <a:schemeClr val="lt1"/>
              </a:solidFill>
              <a:latin typeface="Proxima Nova"/>
              <a:ea typeface="Proxima Nova"/>
              <a:cs typeface="Proxima Nova"/>
              <a:sym typeface="Proxima Nova"/>
            </a:endParaRPr>
          </a:p>
        </p:txBody>
      </p:sp>
      <p:sp>
        <p:nvSpPr>
          <p:cNvPr id="80" name="Google Shape;8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Movie Poses Societal Questions</a:t>
            </a:r>
            <a:endParaRPr>
              <a:solidFill>
                <a:schemeClr val="lt1"/>
              </a:solidFill>
              <a:latin typeface="Proxima Nova Semibold"/>
              <a:ea typeface="Proxima Nova Semibold"/>
              <a:cs typeface="Proxima Nova Semibold"/>
              <a:sym typeface="Proxima Nova Semibold"/>
            </a:endParaRPr>
          </a:p>
        </p:txBody>
      </p:sp>
      <p:sp>
        <p:nvSpPr>
          <p:cNvPr id="86" name="Google Shape;86;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61950" algn="l" rtl="0">
              <a:lnSpc>
                <a:spcPct val="150000"/>
              </a:lnSpc>
              <a:spcBef>
                <a:spcPts val="0"/>
              </a:spcBef>
              <a:spcAft>
                <a:spcPts val="0"/>
              </a:spcAft>
              <a:buClr>
                <a:schemeClr val="lt1"/>
              </a:buClr>
              <a:buSzPts val="2100"/>
              <a:buFont typeface="Proxima Nova"/>
              <a:buChar char="-"/>
            </a:pPr>
            <a:r>
              <a:rPr lang="en" sz="2100">
                <a:solidFill>
                  <a:schemeClr val="lt1"/>
                </a:solidFill>
                <a:latin typeface="Proxima Nova"/>
                <a:ea typeface="Proxima Nova"/>
                <a:cs typeface="Proxima Nova"/>
                <a:sym typeface="Proxima Nova"/>
              </a:rPr>
              <a:t>Is there a need for greater technology regulation?</a:t>
            </a:r>
            <a:endParaRPr sz="2100">
              <a:solidFill>
                <a:schemeClr val="lt1"/>
              </a:solidFill>
              <a:latin typeface="Proxima Nova"/>
              <a:ea typeface="Proxima Nova"/>
              <a:cs typeface="Proxima Nova"/>
              <a:sym typeface="Proxima Nova"/>
            </a:endParaRPr>
          </a:p>
          <a:p>
            <a:pPr marL="0" lvl="0" indent="0" algn="l" rtl="0">
              <a:lnSpc>
                <a:spcPct val="150000"/>
              </a:lnSpc>
              <a:spcBef>
                <a:spcPts val="0"/>
              </a:spcBef>
              <a:spcAft>
                <a:spcPts val="0"/>
              </a:spcAft>
              <a:buNone/>
            </a:pPr>
            <a:endParaRPr sz="2100">
              <a:solidFill>
                <a:schemeClr val="lt1"/>
              </a:solidFill>
              <a:latin typeface="Proxima Nova"/>
              <a:ea typeface="Proxima Nova"/>
              <a:cs typeface="Proxima Nova"/>
              <a:sym typeface="Proxima Nova"/>
            </a:endParaRPr>
          </a:p>
          <a:p>
            <a:pPr marL="457200" lvl="0" indent="-361950" algn="l" rtl="0">
              <a:lnSpc>
                <a:spcPct val="150000"/>
              </a:lnSpc>
              <a:spcBef>
                <a:spcPts val="0"/>
              </a:spcBef>
              <a:spcAft>
                <a:spcPts val="0"/>
              </a:spcAft>
              <a:buClr>
                <a:schemeClr val="lt1"/>
              </a:buClr>
              <a:buSzPts val="2100"/>
              <a:buFont typeface="Proxima Nova"/>
              <a:buChar char="-"/>
            </a:pPr>
            <a:r>
              <a:rPr lang="en" sz="2100">
                <a:solidFill>
                  <a:schemeClr val="lt1"/>
                </a:solidFill>
                <a:latin typeface="Proxima Nova"/>
                <a:ea typeface="Proxima Nova"/>
                <a:cs typeface="Proxima Nova"/>
                <a:sym typeface="Proxima Nova"/>
              </a:rPr>
              <a:t>Should we be Responsible for Non-Physical Interactions with Other People?</a:t>
            </a:r>
            <a:endParaRPr sz="2100">
              <a:solidFill>
                <a:schemeClr val="lt1"/>
              </a:solidFill>
              <a:latin typeface="Proxima Nova"/>
              <a:ea typeface="Proxima Nova"/>
              <a:cs typeface="Proxima Nova"/>
              <a:sym typeface="Proxima Nova"/>
            </a:endParaRPr>
          </a:p>
          <a:p>
            <a:pPr marL="0" lvl="0" indent="0" algn="l" rtl="0">
              <a:lnSpc>
                <a:spcPct val="150000"/>
              </a:lnSpc>
              <a:spcBef>
                <a:spcPts val="0"/>
              </a:spcBef>
              <a:spcAft>
                <a:spcPts val="0"/>
              </a:spcAft>
              <a:buNone/>
            </a:pPr>
            <a:endParaRPr sz="2100">
              <a:solidFill>
                <a:schemeClr val="lt1"/>
              </a:solidFill>
              <a:latin typeface="Proxima Nova"/>
              <a:ea typeface="Proxima Nova"/>
              <a:cs typeface="Proxima Nova"/>
              <a:sym typeface="Proxima Nova"/>
            </a:endParaRPr>
          </a:p>
          <a:p>
            <a:pPr marL="457200" lvl="0" indent="-361950" algn="l" rtl="0">
              <a:lnSpc>
                <a:spcPct val="150000"/>
              </a:lnSpc>
              <a:spcBef>
                <a:spcPts val="0"/>
              </a:spcBef>
              <a:spcAft>
                <a:spcPts val="0"/>
              </a:spcAft>
              <a:buClr>
                <a:schemeClr val="lt1"/>
              </a:buClr>
              <a:buSzPts val="2100"/>
              <a:buFont typeface="Proxima Nova"/>
              <a:buChar char="-"/>
            </a:pPr>
            <a:r>
              <a:rPr lang="en" sz="2100">
                <a:solidFill>
                  <a:schemeClr val="lt1"/>
                </a:solidFill>
                <a:latin typeface="Proxima Nova"/>
                <a:ea typeface="Proxima Nova"/>
                <a:cs typeface="Proxima Nova"/>
                <a:sym typeface="Proxima Nova"/>
              </a:rPr>
              <a:t>Technology and Mental Health</a:t>
            </a:r>
            <a:endParaRPr sz="2100">
              <a:latin typeface="Proxima Nova"/>
              <a:ea typeface="Proxima Nova"/>
              <a:cs typeface="Proxima Nova"/>
              <a:sym typeface="Proxima Nova"/>
            </a:endParaRPr>
          </a:p>
        </p:txBody>
      </p:sp>
      <p:sp>
        <p:nvSpPr>
          <p:cNvPr id="87" name="Google Shape;87;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4</a:t>
            </a:fld>
            <a:endParaRPr>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solidFill>
                  <a:schemeClr val="lt1"/>
                </a:solidFill>
                <a:latin typeface="Proxima Nova Semibold"/>
                <a:ea typeface="Proxima Nova Semibold"/>
                <a:cs typeface="Proxima Nova Semibold"/>
                <a:sym typeface="Proxima Nova Semibold"/>
              </a:rPr>
              <a:t>Is there a need for greater technology regulation?</a:t>
            </a:r>
            <a:endParaRPr>
              <a:solidFill>
                <a:schemeClr val="lt1"/>
              </a:solidFill>
              <a:latin typeface="Proxima Nova Semibold"/>
              <a:ea typeface="Proxima Nova Semibold"/>
              <a:cs typeface="Proxima Nova Semibold"/>
              <a:sym typeface="Proxima Nova Semibold"/>
            </a:endParaRPr>
          </a:p>
        </p:txBody>
      </p:sp>
      <p:sp>
        <p:nvSpPr>
          <p:cNvPr id="93" name="Google Shape;93;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ctr" anchorCtr="0">
            <a:noAutofit/>
          </a:bodyPr>
          <a:lstStyle/>
          <a:p>
            <a:pPr marL="457200" lvl="0" indent="0" algn="l" rtl="0">
              <a:spcBef>
                <a:spcPts val="0"/>
              </a:spcBef>
              <a:spcAft>
                <a:spcPts val="1200"/>
              </a:spcAft>
              <a:buClr>
                <a:schemeClr val="dk1"/>
              </a:buClr>
              <a:buSzPts val="1100"/>
              <a:buFont typeface="Arial"/>
              <a:buNone/>
            </a:pPr>
            <a:r>
              <a:rPr lang="en" sz="3300">
                <a:solidFill>
                  <a:schemeClr val="lt1"/>
                </a:solidFill>
                <a:latin typeface="Proxima Nova"/>
                <a:ea typeface="Proxima Nova"/>
                <a:cs typeface="Proxima Nova"/>
                <a:sym typeface="Proxima Nova"/>
              </a:rPr>
              <a:t>Government should regulate private industry for the good of society</a:t>
            </a:r>
            <a:endParaRPr sz="3300">
              <a:solidFill>
                <a:schemeClr val="lt1"/>
              </a:solidFill>
              <a:latin typeface="Proxima Nova"/>
              <a:ea typeface="Proxima Nova"/>
              <a:cs typeface="Proxima Nova"/>
              <a:sym typeface="Proxima Nova"/>
            </a:endParaRPr>
          </a:p>
        </p:txBody>
      </p:sp>
      <p:sp>
        <p:nvSpPr>
          <p:cNvPr id="94" name="Google Shape;94;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5</a:t>
            </a:fld>
            <a:endParaRPr>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1.1 Goods and Harms to Society	</a:t>
            </a:r>
            <a:endParaRPr sz="800">
              <a:solidFill>
                <a:schemeClr val="lt1"/>
              </a:solidFill>
              <a:latin typeface="Proxima Nova Semibold"/>
              <a:ea typeface="Proxima Nova Semibold"/>
              <a:cs typeface="Proxima Nova Semibold"/>
              <a:sym typeface="Proxima Nova Semibold"/>
            </a:endParaRPr>
          </a:p>
        </p:txBody>
      </p:sp>
      <p:sp>
        <p:nvSpPr>
          <p:cNvPr id="100" name="Google Shape;100;p18"/>
          <p:cNvSpPr txBox="1">
            <a:spLocks noGrp="1"/>
          </p:cNvSpPr>
          <p:nvPr>
            <p:ph type="body" idx="1"/>
          </p:nvPr>
        </p:nvSpPr>
        <p:spPr>
          <a:xfrm>
            <a:off x="311700" y="1152475"/>
            <a:ext cx="8384400" cy="3416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chemeClr val="lt1"/>
              </a:buClr>
              <a:buSzPts val="2000"/>
              <a:buFont typeface="Proxima Nova"/>
              <a:buChar char="-"/>
            </a:pPr>
            <a:r>
              <a:rPr lang="en" sz="2000">
                <a:solidFill>
                  <a:schemeClr val="lt1"/>
                </a:solidFill>
                <a:latin typeface="Proxima Nova"/>
                <a:ea typeface="Proxima Nova"/>
                <a:cs typeface="Proxima Nova"/>
                <a:sym typeface="Proxima Nova"/>
              </a:rPr>
              <a:t>New technology has the potential to do great goods for society and cause lots of potential harm</a:t>
            </a:r>
            <a:endParaRPr sz="2000">
              <a:solidFill>
                <a:schemeClr val="lt1"/>
              </a:solidFill>
              <a:latin typeface="Proxima Nova"/>
              <a:ea typeface="Proxima Nova"/>
              <a:cs typeface="Proxima Nova"/>
              <a:sym typeface="Proxima Nova"/>
            </a:endParaRPr>
          </a:p>
          <a:p>
            <a:pPr marL="457200" lvl="0" indent="0" algn="l" rtl="0">
              <a:spcBef>
                <a:spcPts val="1000"/>
              </a:spcBef>
              <a:spcAft>
                <a:spcPts val="0"/>
              </a:spcAft>
              <a:buNone/>
            </a:pPr>
            <a:endParaRPr sz="2000">
              <a:solidFill>
                <a:schemeClr val="lt1"/>
              </a:solidFill>
              <a:latin typeface="Proxima Nova"/>
              <a:ea typeface="Proxima Nova"/>
              <a:cs typeface="Proxima Nova"/>
              <a:sym typeface="Proxima Nova"/>
            </a:endParaRPr>
          </a:p>
          <a:p>
            <a:pPr marL="457200" lvl="0" indent="-355600" algn="l" rtl="0">
              <a:spcBef>
                <a:spcPts val="1000"/>
              </a:spcBef>
              <a:spcAft>
                <a:spcPts val="0"/>
              </a:spcAft>
              <a:buClr>
                <a:schemeClr val="lt1"/>
              </a:buClr>
              <a:buSzPts val="2000"/>
              <a:buFont typeface="Proxima Nova"/>
              <a:buChar char="-"/>
            </a:pPr>
            <a:r>
              <a:rPr lang="en" sz="2000">
                <a:solidFill>
                  <a:schemeClr val="lt1"/>
                </a:solidFill>
                <a:latin typeface="Proxima Nova"/>
                <a:ea typeface="Proxima Nova"/>
                <a:cs typeface="Proxima Nova"/>
                <a:sym typeface="Proxima Nova"/>
              </a:rPr>
              <a:t>Artificial intelligence in the real</a:t>
            </a:r>
            <a:endParaRPr sz="2000">
              <a:solidFill>
                <a:schemeClr val="lt1"/>
              </a:solidFill>
              <a:latin typeface="Proxima Nova"/>
              <a:ea typeface="Proxima Nova"/>
              <a:cs typeface="Proxima Nova"/>
              <a:sym typeface="Proxima Nova"/>
            </a:endParaRPr>
          </a:p>
          <a:p>
            <a:pPr marL="457200" lvl="0" indent="0" algn="l" rtl="0">
              <a:spcBef>
                <a:spcPts val="0"/>
              </a:spcBef>
              <a:spcAft>
                <a:spcPts val="0"/>
              </a:spcAft>
              <a:buNone/>
            </a:pPr>
            <a:r>
              <a:rPr lang="en" sz="2000">
                <a:solidFill>
                  <a:schemeClr val="lt1"/>
                </a:solidFill>
                <a:latin typeface="Proxima Nova"/>
                <a:ea typeface="Proxima Nova"/>
                <a:cs typeface="Proxima Nova"/>
                <a:sym typeface="Proxima Nova"/>
              </a:rPr>
              <a:t>world</a:t>
            </a:r>
            <a:endParaRPr sz="2000">
              <a:solidFill>
                <a:schemeClr val="lt1"/>
              </a:solidFill>
              <a:latin typeface="Proxima Nova"/>
              <a:ea typeface="Proxima Nova"/>
              <a:cs typeface="Proxima Nova"/>
              <a:sym typeface="Proxima Nova"/>
            </a:endParaRPr>
          </a:p>
          <a:p>
            <a:pPr marL="457200" lvl="0" indent="0" algn="l" rtl="0">
              <a:spcBef>
                <a:spcPts val="0"/>
              </a:spcBef>
              <a:spcAft>
                <a:spcPts val="0"/>
              </a:spcAft>
              <a:buNone/>
            </a:pPr>
            <a:endParaRPr sz="2000">
              <a:solidFill>
                <a:schemeClr val="lt1"/>
              </a:solidFill>
              <a:latin typeface="Proxima Nova"/>
              <a:ea typeface="Proxima Nova"/>
              <a:cs typeface="Proxima Nova"/>
              <a:sym typeface="Proxima Nova"/>
            </a:endParaRPr>
          </a:p>
          <a:p>
            <a:pPr marL="457200" lvl="0" indent="-355600" algn="l" rtl="0">
              <a:spcBef>
                <a:spcPts val="0"/>
              </a:spcBef>
              <a:spcAft>
                <a:spcPts val="0"/>
              </a:spcAft>
              <a:buClr>
                <a:schemeClr val="lt1"/>
              </a:buClr>
              <a:buSzPts val="2000"/>
              <a:buFont typeface="Proxima Nova"/>
              <a:buChar char="-"/>
            </a:pPr>
            <a:r>
              <a:rPr lang="en" sz="2000">
                <a:solidFill>
                  <a:schemeClr val="lt1"/>
                </a:solidFill>
                <a:latin typeface="Proxima Nova"/>
                <a:ea typeface="Proxima Nova"/>
                <a:cs typeface="Proxima Nova"/>
                <a:sym typeface="Proxima Nova"/>
              </a:rPr>
              <a:t>The DC Mini in the movie</a:t>
            </a:r>
            <a:endParaRPr sz="2000">
              <a:solidFill>
                <a:schemeClr val="lt1"/>
              </a:solidFill>
              <a:latin typeface="Proxima Nova"/>
              <a:ea typeface="Proxima Nova"/>
              <a:cs typeface="Proxima Nova"/>
              <a:sym typeface="Proxima Nova"/>
            </a:endParaRPr>
          </a:p>
        </p:txBody>
      </p:sp>
      <p:pic>
        <p:nvPicPr>
          <p:cNvPr id="101" name="Google Shape;101;p18"/>
          <p:cNvPicPr preferRelativeResize="0"/>
          <p:nvPr/>
        </p:nvPicPr>
        <p:blipFill>
          <a:blip r:embed="rId3">
            <a:alphaModFix/>
          </a:blip>
          <a:stretch>
            <a:fillRect/>
          </a:stretch>
        </p:blipFill>
        <p:spPr>
          <a:xfrm>
            <a:off x="4898950" y="2042878"/>
            <a:ext cx="3989174" cy="2526000"/>
          </a:xfrm>
          <a:prstGeom prst="rect">
            <a:avLst/>
          </a:prstGeom>
          <a:noFill/>
          <a:ln>
            <a:noFill/>
          </a:ln>
          <a:effectLst>
            <a:outerShdw blurRad="57150" dist="19050" dir="5400000" algn="bl" rotWithShape="0">
              <a:srgbClr val="000000">
                <a:alpha val="50000"/>
              </a:srgbClr>
            </a:outerShdw>
          </a:effectLst>
        </p:spPr>
      </p:pic>
      <p:sp>
        <p:nvSpPr>
          <p:cNvPr id="102" name="Google Shape;102;p18"/>
          <p:cNvSpPr txBox="1"/>
          <p:nvPr/>
        </p:nvSpPr>
        <p:spPr>
          <a:xfrm>
            <a:off x="6444550" y="4568875"/>
            <a:ext cx="1401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lt1"/>
                </a:solidFill>
                <a:latin typeface="Proxima Nova"/>
                <a:ea typeface="Proxima Nova"/>
                <a:cs typeface="Proxima Nova"/>
                <a:sym typeface="Proxima Nova"/>
              </a:rPr>
              <a:t>[0] 12:58</a:t>
            </a:r>
            <a:endParaRPr sz="1600">
              <a:solidFill>
                <a:schemeClr val="lt1"/>
              </a:solidFill>
              <a:latin typeface="Proxima Nova"/>
              <a:ea typeface="Proxima Nova"/>
              <a:cs typeface="Proxima Nova"/>
              <a:sym typeface="Proxima Nova"/>
            </a:endParaRPr>
          </a:p>
        </p:txBody>
      </p:sp>
      <p:sp>
        <p:nvSpPr>
          <p:cNvPr id="103" name="Google Shape;103;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6</a:t>
            </a:fld>
            <a:endParaRPr>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1.2 People in Regulation </a:t>
            </a:r>
            <a:endParaRPr>
              <a:solidFill>
                <a:schemeClr val="lt1"/>
              </a:solidFill>
              <a:latin typeface="Proxima Nova Semibold"/>
              <a:ea typeface="Proxima Nova Semibold"/>
              <a:cs typeface="Proxima Nova Semibold"/>
              <a:sym typeface="Proxima Nova Semibold"/>
            </a:endParaRPr>
          </a:p>
        </p:txBody>
      </p:sp>
      <p:sp>
        <p:nvSpPr>
          <p:cNvPr id="109" name="Google Shape;109;p19"/>
          <p:cNvSpPr txBox="1">
            <a:spLocks noGrp="1"/>
          </p:cNvSpPr>
          <p:nvPr>
            <p:ph type="body" idx="1"/>
          </p:nvPr>
        </p:nvSpPr>
        <p:spPr>
          <a:xfrm>
            <a:off x="311700" y="1152475"/>
            <a:ext cx="4865400" cy="1341000"/>
          </a:xfrm>
          <a:prstGeom prst="rect">
            <a:avLst/>
          </a:prstGeom>
        </p:spPr>
        <p:txBody>
          <a:bodyPr spcFirstLastPara="1" wrap="square" lIns="91425" tIns="91425" rIns="91425" bIns="91425" anchor="t" anchorCtr="0">
            <a:noAutofit/>
          </a:bodyPr>
          <a:lstStyle/>
          <a:p>
            <a:pPr marL="457200" lvl="0" indent="-349250" algn="l" rtl="0">
              <a:spcBef>
                <a:spcPts val="0"/>
              </a:spcBef>
              <a:spcAft>
                <a:spcPts val="0"/>
              </a:spcAft>
              <a:buClr>
                <a:schemeClr val="lt1"/>
              </a:buClr>
              <a:buSzPts val="1900"/>
              <a:buFont typeface="Proxima Nova"/>
              <a:buChar char="-"/>
            </a:pPr>
            <a:r>
              <a:rPr lang="en" sz="1900">
                <a:solidFill>
                  <a:schemeClr val="lt1"/>
                </a:solidFill>
                <a:latin typeface="Proxima Nova"/>
                <a:ea typeface="Proxima Nova"/>
                <a:cs typeface="Proxima Nova"/>
                <a:sym typeface="Proxima Nova"/>
              </a:rPr>
              <a:t>Over 100x the people are working in AI in comparison to working on its regulations to keep it safe [2]</a:t>
            </a:r>
            <a:endParaRPr sz="1900">
              <a:solidFill>
                <a:schemeClr val="lt1"/>
              </a:solidFill>
              <a:latin typeface="Proxima Nova"/>
              <a:ea typeface="Proxima Nova"/>
              <a:cs typeface="Proxima Nova"/>
              <a:sym typeface="Proxima Nova"/>
            </a:endParaRPr>
          </a:p>
          <a:p>
            <a:pPr marL="0" lvl="0" indent="0" algn="l" rtl="0">
              <a:spcBef>
                <a:spcPts val="1000"/>
              </a:spcBef>
              <a:spcAft>
                <a:spcPts val="0"/>
              </a:spcAft>
              <a:buNone/>
            </a:pPr>
            <a:endParaRPr sz="1900">
              <a:solidFill>
                <a:schemeClr val="lt1"/>
              </a:solidFill>
              <a:latin typeface="Proxima Nova"/>
              <a:ea typeface="Proxima Nova"/>
              <a:cs typeface="Proxima Nova"/>
              <a:sym typeface="Proxima Nova"/>
            </a:endParaRPr>
          </a:p>
          <a:p>
            <a:pPr marL="457200" lvl="0" indent="0" algn="l" rtl="0">
              <a:spcBef>
                <a:spcPts val="1000"/>
              </a:spcBef>
              <a:spcAft>
                <a:spcPts val="1000"/>
              </a:spcAft>
              <a:buNone/>
            </a:pPr>
            <a:endParaRPr sz="1900">
              <a:solidFill>
                <a:schemeClr val="lt1"/>
              </a:solidFill>
              <a:latin typeface="Proxima Nova"/>
              <a:ea typeface="Proxima Nova"/>
              <a:cs typeface="Proxima Nova"/>
              <a:sym typeface="Proxima Nova"/>
            </a:endParaRPr>
          </a:p>
        </p:txBody>
      </p:sp>
      <p:pic>
        <p:nvPicPr>
          <p:cNvPr id="110" name="Google Shape;110;p19"/>
          <p:cNvPicPr preferRelativeResize="0"/>
          <p:nvPr/>
        </p:nvPicPr>
        <p:blipFill>
          <a:blip r:embed="rId3">
            <a:alphaModFix/>
          </a:blip>
          <a:stretch>
            <a:fillRect/>
          </a:stretch>
        </p:blipFill>
        <p:spPr>
          <a:xfrm>
            <a:off x="5334450" y="297425"/>
            <a:ext cx="3610801" cy="2039592"/>
          </a:xfrm>
          <a:prstGeom prst="rect">
            <a:avLst/>
          </a:prstGeom>
          <a:noFill/>
          <a:ln>
            <a:noFill/>
          </a:ln>
          <a:effectLst>
            <a:outerShdw blurRad="57150" dist="19050" dir="5400000" algn="bl" rotWithShape="0">
              <a:srgbClr val="000000">
                <a:alpha val="50000"/>
              </a:srgbClr>
            </a:outerShdw>
          </a:effectLst>
        </p:spPr>
      </p:pic>
      <p:sp>
        <p:nvSpPr>
          <p:cNvPr id="111" name="Google Shape;111;p19"/>
          <p:cNvSpPr txBox="1"/>
          <p:nvPr/>
        </p:nvSpPr>
        <p:spPr>
          <a:xfrm>
            <a:off x="6671475" y="2400175"/>
            <a:ext cx="1166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lt1"/>
                </a:solidFill>
                <a:latin typeface="Proxima Nova"/>
                <a:ea typeface="Proxima Nova"/>
                <a:cs typeface="Proxima Nova"/>
                <a:sym typeface="Proxima Nova"/>
              </a:rPr>
              <a:t>[0] 36:15</a:t>
            </a:r>
            <a:endParaRPr sz="1600">
              <a:solidFill>
                <a:schemeClr val="lt1"/>
              </a:solidFill>
              <a:latin typeface="Proxima Nova"/>
              <a:ea typeface="Proxima Nova"/>
              <a:cs typeface="Proxima Nova"/>
              <a:sym typeface="Proxima Nova"/>
            </a:endParaRPr>
          </a:p>
        </p:txBody>
      </p:sp>
      <p:sp>
        <p:nvSpPr>
          <p:cNvPr id="112" name="Google Shape;112;p19"/>
          <p:cNvSpPr txBox="1"/>
          <p:nvPr/>
        </p:nvSpPr>
        <p:spPr>
          <a:xfrm>
            <a:off x="311700" y="2779150"/>
            <a:ext cx="8152800" cy="1742700"/>
          </a:xfrm>
          <a:prstGeom prst="rect">
            <a:avLst/>
          </a:prstGeom>
          <a:noFill/>
          <a:ln>
            <a:noFill/>
          </a:ln>
        </p:spPr>
        <p:txBody>
          <a:bodyPr spcFirstLastPara="1" wrap="square" lIns="91425" tIns="91425" rIns="91425" bIns="91425" anchor="t" anchorCtr="0">
            <a:spAutoFit/>
          </a:bodyPr>
          <a:lstStyle/>
          <a:p>
            <a:pPr marL="457200" lvl="0" indent="-349250" algn="l" rtl="0">
              <a:lnSpc>
                <a:spcPct val="115000"/>
              </a:lnSpc>
              <a:spcBef>
                <a:spcPts val="0"/>
              </a:spcBef>
              <a:spcAft>
                <a:spcPts val="0"/>
              </a:spcAft>
              <a:buClr>
                <a:schemeClr val="lt1"/>
              </a:buClr>
              <a:buSzPts val="1900"/>
              <a:buFont typeface="Proxima Nova"/>
              <a:buChar char="-"/>
            </a:pPr>
            <a:r>
              <a:rPr lang="en" sz="1900">
                <a:solidFill>
                  <a:schemeClr val="lt1"/>
                </a:solidFill>
                <a:latin typeface="Proxima Nova"/>
                <a:ea typeface="Proxima Nova"/>
                <a:cs typeface="Proxima Nova"/>
                <a:sym typeface="Proxima Nova"/>
              </a:rPr>
              <a:t>Not enough people knowledgeable of the risks and benefits of the DC Mini</a:t>
            </a:r>
            <a:endParaRPr sz="1900">
              <a:solidFill>
                <a:schemeClr val="lt1"/>
              </a:solidFill>
              <a:latin typeface="Proxima Nova"/>
              <a:ea typeface="Proxima Nova"/>
              <a:cs typeface="Proxima Nova"/>
              <a:sym typeface="Proxima Nova"/>
            </a:endParaRPr>
          </a:p>
          <a:p>
            <a:pPr marL="0" lvl="0" indent="0" algn="l" rtl="0">
              <a:lnSpc>
                <a:spcPct val="115000"/>
              </a:lnSpc>
              <a:spcBef>
                <a:spcPts val="1000"/>
              </a:spcBef>
              <a:spcAft>
                <a:spcPts val="0"/>
              </a:spcAft>
              <a:buNone/>
            </a:pPr>
            <a:endParaRPr sz="1900">
              <a:solidFill>
                <a:schemeClr val="lt1"/>
              </a:solidFill>
              <a:latin typeface="Proxima Nova"/>
              <a:ea typeface="Proxima Nova"/>
              <a:cs typeface="Proxima Nova"/>
              <a:sym typeface="Proxima Nova"/>
            </a:endParaRPr>
          </a:p>
          <a:p>
            <a:pPr marL="457200" lvl="0" indent="-349250" algn="l" rtl="0">
              <a:lnSpc>
                <a:spcPct val="115000"/>
              </a:lnSpc>
              <a:spcBef>
                <a:spcPts val="1000"/>
              </a:spcBef>
              <a:spcAft>
                <a:spcPts val="0"/>
              </a:spcAft>
              <a:buClr>
                <a:schemeClr val="lt1"/>
              </a:buClr>
              <a:buSzPts val="1900"/>
              <a:buFont typeface="Proxima Nova"/>
              <a:buChar char="-"/>
            </a:pPr>
            <a:r>
              <a:rPr lang="en" sz="1900">
                <a:solidFill>
                  <a:schemeClr val="lt1"/>
                </a:solidFill>
                <a:latin typeface="Proxima Nova"/>
                <a:ea typeface="Proxima Nova"/>
                <a:cs typeface="Proxima Nova"/>
                <a:sym typeface="Proxima Nova"/>
              </a:rPr>
              <a:t>Accessibility controls not a priority [0] (9:48)</a:t>
            </a:r>
            <a:endParaRPr sz="1900">
              <a:solidFill>
                <a:schemeClr val="lt1"/>
              </a:solidFill>
              <a:latin typeface="Proxima Nova"/>
              <a:ea typeface="Proxima Nova"/>
              <a:cs typeface="Proxima Nova"/>
              <a:sym typeface="Proxima Nova"/>
            </a:endParaRPr>
          </a:p>
        </p:txBody>
      </p:sp>
      <p:sp>
        <p:nvSpPr>
          <p:cNvPr id="113" name="Google Shape;113;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1.3 Privatization vs Government</a:t>
            </a:r>
            <a:endParaRPr>
              <a:solidFill>
                <a:schemeClr val="lt1"/>
              </a:solidFill>
              <a:latin typeface="Proxima Nova Semibold"/>
              <a:ea typeface="Proxima Nova Semibold"/>
              <a:cs typeface="Proxima Nova Semibold"/>
              <a:sym typeface="Proxima Nova Semibold"/>
            </a:endParaRPr>
          </a:p>
        </p:txBody>
      </p:sp>
      <p:sp>
        <p:nvSpPr>
          <p:cNvPr id="119" name="Google Shape;119;p20"/>
          <p:cNvSpPr txBox="1">
            <a:spLocks noGrp="1"/>
          </p:cNvSpPr>
          <p:nvPr>
            <p:ph type="body" idx="1"/>
          </p:nvPr>
        </p:nvSpPr>
        <p:spPr>
          <a:xfrm>
            <a:off x="230550" y="1203200"/>
            <a:ext cx="8520600" cy="3416400"/>
          </a:xfrm>
          <a:prstGeom prst="rect">
            <a:avLst/>
          </a:prstGeom>
        </p:spPr>
        <p:txBody>
          <a:bodyPr spcFirstLastPara="1" wrap="square" lIns="91425" tIns="91425" rIns="91425" bIns="91425" anchor="t" anchorCtr="0">
            <a:normAutofit/>
          </a:bodyPr>
          <a:lstStyle/>
          <a:p>
            <a:pPr marL="457200" lvl="0" indent="-361950" algn="l" rtl="0">
              <a:spcBef>
                <a:spcPts val="0"/>
              </a:spcBef>
              <a:spcAft>
                <a:spcPts val="0"/>
              </a:spcAft>
              <a:buClr>
                <a:schemeClr val="lt1"/>
              </a:buClr>
              <a:buSzPts val="2100"/>
              <a:buFont typeface="Proxima Nova"/>
              <a:buChar char="-"/>
            </a:pPr>
            <a:r>
              <a:rPr lang="en" sz="2100">
                <a:solidFill>
                  <a:schemeClr val="lt1"/>
                </a:solidFill>
                <a:latin typeface="Proxima Nova"/>
                <a:ea typeface="Proxima Nova"/>
                <a:cs typeface="Proxima Nova"/>
                <a:sym typeface="Proxima Nova"/>
              </a:rPr>
              <a:t>Would any of the errors with DC Mini have happened if there were government regulatory bodies?</a:t>
            </a:r>
            <a:endParaRPr sz="2100">
              <a:solidFill>
                <a:schemeClr val="lt1"/>
              </a:solidFill>
              <a:latin typeface="Proxima Nova"/>
              <a:ea typeface="Proxima Nova"/>
              <a:cs typeface="Proxima Nova"/>
              <a:sym typeface="Proxima Nova"/>
            </a:endParaRPr>
          </a:p>
          <a:p>
            <a:pPr marL="914400" lvl="1" indent="-355600" algn="l" rtl="0">
              <a:spcBef>
                <a:spcPts val="1000"/>
              </a:spcBef>
              <a:spcAft>
                <a:spcPts val="0"/>
              </a:spcAft>
              <a:buClr>
                <a:schemeClr val="lt1"/>
              </a:buClr>
              <a:buSzPts val="2000"/>
              <a:buFont typeface="Proxima Nova"/>
              <a:buChar char="-"/>
            </a:pPr>
            <a:r>
              <a:rPr lang="en" sz="2000">
                <a:solidFill>
                  <a:schemeClr val="lt1"/>
                </a:solidFill>
                <a:latin typeface="Proxima Nova"/>
                <a:ea typeface="Proxima Nova"/>
                <a:cs typeface="Proxima Nova"/>
                <a:sym typeface="Proxima Nova"/>
              </a:rPr>
              <a:t>Clinical studies have stringent entrance requirements [18]</a:t>
            </a:r>
            <a:endParaRPr sz="2400">
              <a:solidFill>
                <a:schemeClr val="lt1"/>
              </a:solidFill>
              <a:latin typeface="Proxima Nova"/>
              <a:ea typeface="Proxima Nova"/>
              <a:cs typeface="Proxima Nova"/>
              <a:sym typeface="Proxima Nova"/>
            </a:endParaRPr>
          </a:p>
          <a:p>
            <a:pPr marL="457200" lvl="0" indent="-361950" algn="l" rtl="0">
              <a:spcBef>
                <a:spcPts val="1000"/>
              </a:spcBef>
              <a:spcAft>
                <a:spcPts val="0"/>
              </a:spcAft>
              <a:buClr>
                <a:schemeClr val="lt1"/>
              </a:buClr>
              <a:buSzPts val="2100"/>
              <a:buFont typeface="Proxima Nova"/>
              <a:buChar char="-"/>
            </a:pPr>
            <a:r>
              <a:rPr lang="en" sz="2100">
                <a:solidFill>
                  <a:schemeClr val="lt1"/>
                </a:solidFill>
                <a:latin typeface="Proxima Nova"/>
                <a:ea typeface="Proxima Nova"/>
                <a:cs typeface="Proxima Nova"/>
                <a:sym typeface="Proxima Nova"/>
              </a:rPr>
              <a:t>Neuralink has tried to start human trials, but has not been successful</a:t>
            </a:r>
            <a:endParaRPr sz="2100">
              <a:solidFill>
                <a:schemeClr val="lt1"/>
              </a:solidFill>
              <a:latin typeface="Proxima Nova"/>
              <a:ea typeface="Proxima Nova"/>
              <a:cs typeface="Proxima Nova"/>
              <a:sym typeface="Proxima Nova"/>
            </a:endParaRPr>
          </a:p>
          <a:p>
            <a:pPr marL="914400" lvl="1" indent="-355600" algn="l" rtl="0">
              <a:spcBef>
                <a:spcPts val="1000"/>
              </a:spcBef>
              <a:spcAft>
                <a:spcPts val="1000"/>
              </a:spcAft>
              <a:buClr>
                <a:schemeClr val="lt1"/>
              </a:buClr>
              <a:buSzPts val="2000"/>
              <a:buFont typeface="Proxima Nova"/>
              <a:buChar char="-"/>
            </a:pPr>
            <a:r>
              <a:rPr lang="en" sz="2000">
                <a:solidFill>
                  <a:schemeClr val="lt1"/>
                </a:solidFill>
                <a:latin typeface="Proxima Nova"/>
                <a:ea typeface="Proxima Nova"/>
                <a:cs typeface="Proxima Nova"/>
                <a:sym typeface="Proxima Nova"/>
              </a:rPr>
              <a:t>FDA denial due to lacking safety procedures [19]</a:t>
            </a:r>
            <a:endParaRPr sz="2000">
              <a:solidFill>
                <a:schemeClr val="lt1"/>
              </a:solidFill>
              <a:latin typeface="Proxima Nova"/>
              <a:ea typeface="Proxima Nova"/>
              <a:cs typeface="Proxima Nova"/>
              <a:sym typeface="Proxima Nova"/>
            </a:endParaRPr>
          </a:p>
        </p:txBody>
      </p:sp>
      <p:sp>
        <p:nvSpPr>
          <p:cNvPr id="120" name="Google Shape;120;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1.4 Delaying Deployment</a:t>
            </a:r>
            <a:endParaRPr>
              <a:solidFill>
                <a:schemeClr val="lt1"/>
              </a:solidFill>
              <a:latin typeface="Proxima Nova Semibold"/>
              <a:ea typeface="Proxima Nova Semibold"/>
              <a:cs typeface="Proxima Nova Semibold"/>
              <a:sym typeface="Proxima Nova Semibold"/>
            </a:endParaRPr>
          </a:p>
        </p:txBody>
      </p:sp>
      <p:sp>
        <p:nvSpPr>
          <p:cNvPr id="126" name="Google Shape;126;p21"/>
          <p:cNvSpPr txBox="1">
            <a:spLocks noGrp="1"/>
          </p:cNvSpPr>
          <p:nvPr>
            <p:ph type="body" idx="1"/>
          </p:nvPr>
        </p:nvSpPr>
        <p:spPr>
          <a:xfrm>
            <a:off x="311700" y="1152475"/>
            <a:ext cx="5302800" cy="3416400"/>
          </a:xfrm>
          <a:prstGeom prst="rect">
            <a:avLst/>
          </a:prstGeom>
        </p:spPr>
        <p:txBody>
          <a:bodyPr spcFirstLastPara="1" wrap="square" lIns="91425" tIns="91425" rIns="91425" bIns="91425" anchor="t" anchorCtr="0">
            <a:normAutofit/>
          </a:bodyPr>
          <a:lstStyle/>
          <a:p>
            <a:pPr marL="457200" lvl="0" indent="-361950" algn="l" rtl="0">
              <a:spcBef>
                <a:spcPts val="0"/>
              </a:spcBef>
              <a:spcAft>
                <a:spcPts val="0"/>
              </a:spcAft>
              <a:buClr>
                <a:schemeClr val="lt1"/>
              </a:buClr>
              <a:buSzPts val="2100"/>
              <a:buFont typeface="Proxima Nova"/>
              <a:buChar char="-"/>
            </a:pPr>
            <a:r>
              <a:rPr lang="en" sz="2100">
                <a:solidFill>
                  <a:schemeClr val="lt1"/>
                </a:solidFill>
                <a:latin typeface="Proxima Nova"/>
                <a:ea typeface="Proxima Nova"/>
                <a:cs typeface="Proxima Nova"/>
                <a:sym typeface="Proxima Nova"/>
              </a:rPr>
              <a:t>Delaying deployment of socially impactful tech can lead to better consumer outcomes</a:t>
            </a:r>
            <a:endParaRPr sz="2100">
              <a:solidFill>
                <a:schemeClr val="lt1"/>
              </a:solidFill>
              <a:latin typeface="Proxima Nova"/>
              <a:ea typeface="Proxima Nova"/>
              <a:cs typeface="Proxima Nova"/>
              <a:sym typeface="Proxima Nova"/>
            </a:endParaRPr>
          </a:p>
          <a:p>
            <a:pPr marL="457200" lvl="0" indent="-361950" algn="l" rtl="0">
              <a:spcBef>
                <a:spcPts val="1000"/>
              </a:spcBef>
              <a:spcAft>
                <a:spcPts val="0"/>
              </a:spcAft>
              <a:buClr>
                <a:schemeClr val="lt1"/>
              </a:buClr>
              <a:buSzPts val="2100"/>
              <a:buFont typeface="Proxima Nova"/>
              <a:buChar char="-"/>
            </a:pPr>
            <a:r>
              <a:rPr lang="en" sz="2100">
                <a:solidFill>
                  <a:schemeClr val="lt1"/>
                </a:solidFill>
                <a:latin typeface="Proxima Nova"/>
                <a:ea typeface="Proxima Nova"/>
                <a:cs typeface="Proxima Nova"/>
                <a:sym typeface="Proxima Nova"/>
              </a:rPr>
              <a:t>Open letter for 6 month AI Pause [6]</a:t>
            </a:r>
            <a:endParaRPr sz="2100">
              <a:solidFill>
                <a:schemeClr val="lt1"/>
              </a:solidFill>
              <a:latin typeface="Proxima Nova"/>
              <a:ea typeface="Proxima Nova"/>
              <a:cs typeface="Proxima Nova"/>
              <a:sym typeface="Proxima Nova"/>
            </a:endParaRPr>
          </a:p>
          <a:p>
            <a:pPr marL="457200" lvl="0" indent="-361950" algn="l" rtl="0">
              <a:spcBef>
                <a:spcPts val="1000"/>
              </a:spcBef>
              <a:spcAft>
                <a:spcPts val="1000"/>
              </a:spcAft>
              <a:buClr>
                <a:schemeClr val="lt1"/>
              </a:buClr>
              <a:buSzPts val="2100"/>
              <a:buFont typeface="Proxima Nova"/>
              <a:buChar char="-"/>
            </a:pPr>
            <a:r>
              <a:rPr lang="en" sz="2100">
                <a:solidFill>
                  <a:schemeClr val="lt1"/>
                </a:solidFill>
                <a:latin typeface="Proxima Nova"/>
                <a:ea typeface="Proxima Nova"/>
                <a:cs typeface="Proxima Nova"/>
                <a:sym typeface="Proxima Nova"/>
              </a:rPr>
              <a:t>In the movie, the safety of the technology was repeatedly compromised due to rushed production</a:t>
            </a:r>
            <a:endParaRPr sz="2100">
              <a:solidFill>
                <a:schemeClr val="lt1"/>
              </a:solidFill>
              <a:latin typeface="Proxima Nova"/>
              <a:ea typeface="Proxima Nova"/>
              <a:cs typeface="Proxima Nova"/>
              <a:sym typeface="Proxima Nova"/>
            </a:endParaRPr>
          </a:p>
        </p:txBody>
      </p:sp>
      <p:pic>
        <p:nvPicPr>
          <p:cNvPr id="127" name="Google Shape;127;p21"/>
          <p:cNvPicPr preferRelativeResize="0"/>
          <p:nvPr/>
        </p:nvPicPr>
        <p:blipFill>
          <a:blip r:embed="rId3">
            <a:alphaModFix/>
          </a:blip>
          <a:stretch>
            <a:fillRect/>
          </a:stretch>
        </p:blipFill>
        <p:spPr>
          <a:xfrm>
            <a:off x="6203200" y="801850"/>
            <a:ext cx="2066626" cy="1926325"/>
          </a:xfrm>
          <a:prstGeom prst="rect">
            <a:avLst/>
          </a:prstGeom>
          <a:noFill/>
          <a:ln>
            <a:noFill/>
          </a:ln>
          <a:effectLst>
            <a:outerShdw blurRad="57150" dist="19050" dir="5400000" algn="bl" rotWithShape="0">
              <a:srgbClr val="000000">
                <a:alpha val="50000"/>
              </a:srgbClr>
            </a:outerShdw>
          </a:effectLst>
        </p:spPr>
      </p:pic>
      <p:sp>
        <p:nvSpPr>
          <p:cNvPr id="128" name="Google Shape;128;p21"/>
          <p:cNvSpPr txBox="1"/>
          <p:nvPr/>
        </p:nvSpPr>
        <p:spPr>
          <a:xfrm>
            <a:off x="8269825" y="1222225"/>
            <a:ext cx="1699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lt1"/>
                </a:solidFill>
                <a:latin typeface="Proxima Nova"/>
                <a:ea typeface="Proxima Nova"/>
                <a:cs typeface="Proxima Nova"/>
                <a:sym typeface="Proxima Nova"/>
              </a:rPr>
              <a:t>[0] 11:45</a:t>
            </a:r>
            <a:endParaRPr sz="1600">
              <a:solidFill>
                <a:schemeClr val="lt1"/>
              </a:solidFill>
              <a:latin typeface="Proxima Nova"/>
              <a:ea typeface="Proxima Nova"/>
              <a:cs typeface="Proxima Nova"/>
              <a:sym typeface="Proxima Nova"/>
            </a:endParaRPr>
          </a:p>
        </p:txBody>
      </p:sp>
      <p:sp>
        <p:nvSpPr>
          <p:cNvPr id="129" name="Google Shape;129;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9</a:t>
            </a:fld>
            <a:endParaRPr>
              <a:solidFill>
                <a:schemeClr val="lt1"/>
              </a:solidFill>
            </a:endParaRPr>
          </a:p>
        </p:txBody>
      </p:sp>
      <p:pic>
        <p:nvPicPr>
          <p:cNvPr id="130" name="Google Shape;130;p21"/>
          <p:cNvPicPr preferRelativeResize="0"/>
          <p:nvPr/>
        </p:nvPicPr>
        <p:blipFill>
          <a:blip r:embed="rId4">
            <a:alphaModFix/>
          </a:blip>
          <a:stretch>
            <a:fillRect/>
          </a:stretch>
        </p:blipFill>
        <p:spPr>
          <a:xfrm>
            <a:off x="5723838" y="3019946"/>
            <a:ext cx="3025349" cy="1548925"/>
          </a:xfrm>
          <a:prstGeom prst="rect">
            <a:avLst/>
          </a:prstGeom>
          <a:noFill/>
          <a:ln>
            <a:noFill/>
          </a:ln>
        </p:spPr>
      </p:pic>
      <p:sp>
        <p:nvSpPr>
          <p:cNvPr id="131" name="Google Shape;131;p21"/>
          <p:cNvSpPr txBox="1"/>
          <p:nvPr/>
        </p:nvSpPr>
        <p:spPr>
          <a:xfrm>
            <a:off x="6715563" y="4644475"/>
            <a:ext cx="1041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lt1"/>
                </a:solidFill>
                <a:latin typeface="Proxima Nova"/>
                <a:ea typeface="Proxima Nova"/>
                <a:cs typeface="Proxima Nova"/>
                <a:sym typeface="Proxima Nova"/>
              </a:rPr>
              <a:t>[0] 37:33</a:t>
            </a:r>
            <a:endParaRPr sz="1600">
              <a:solidFill>
                <a:schemeClr val="lt1"/>
              </a:solidFill>
              <a:latin typeface="Proxima Nova"/>
              <a:ea typeface="Proxima Nova"/>
              <a:cs typeface="Proxima Nova"/>
              <a:sym typeface="Proxima Nova"/>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4252</Words>
  <Application>Microsoft Office PowerPoint</Application>
  <PresentationFormat>On-screen Show (16:9)</PresentationFormat>
  <Paragraphs>349</Paragraphs>
  <Slides>22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Georgia</vt:lpstr>
      <vt:lpstr>Proxima Nova Semibold</vt:lpstr>
      <vt:lpstr>Proxima Nova</vt:lpstr>
      <vt:lpstr>Comfortaa</vt:lpstr>
      <vt:lpstr>Simple Light</vt:lpstr>
      <vt:lpstr>PowerPoint Presentation</vt:lpstr>
      <vt:lpstr>Import Tech Plot and Characters</vt:lpstr>
      <vt:lpstr>DC Mini Specs</vt:lpstr>
      <vt:lpstr>Movie Poses Societal Questions</vt:lpstr>
      <vt:lpstr>Is there a need for greater technology regulation?</vt:lpstr>
      <vt:lpstr>1.1 Goods and Harms to Society </vt:lpstr>
      <vt:lpstr>1.2 People in Regulation </vt:lpstr>
      <vt:lpstr>1.3 Privatization vs Government</vt:lpstr>
      <vt:lpstr>1.4 Delaying Deployment</vt:lpstr>
      <vt:lpstr>Should we be Responsible for Non-Physical Interactions with Other People? </vt:lpstr>
      <vt:lpstr>2.1 Internet Anonymity</vt:lpstr>
      <vt:lpstr>2.2 Anonymity in Misuse</vt:lpstr>
      <vt:lpstr>2.3 The Public Wants Accountability</vt:lpstr>
      <vt:lpstr>Intersection of Technology and Mental Health:</vt:lpstr>
      <vt:lpstr>In the Movie…</vt:lpstr>
      <vt:lpstr>3.1 Technology as a Therapy</vt:lpstr>
      <vt:lpstr>3.2 Prevalence of smartphones</vt:lpstr>
      <vt:lpstr>In Reality…</vt:lpstr>
      <vt:lpstr>3.3 What Constitutes Healthy Behavior?</vt:lpstr>
      <vt:lpstr>Societal Conclusions</vt:lpstr>
      <vt:lpstr>References </vt:lpstr>
      <vt:lpstr>References (Cont.)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aksel jensen</cp:lastModifiedBy>
  <cp:revision>1</cp:revision>
  <dcterms:modified xsi:type="dcterms:W3CDTF">2023-10-06T18:30:36Z</dcterms:modified>
</cp:coreProperties>
</file>