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Old Standard TT" pitchFamily="2" charset="77"/>
      <p:regular r:id="rId14"/>
      <p:bold r:id="rId15"/>
      <p: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6fd9035f0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6fd9035f0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Additionally, of those surveyed 63% reported that their companion reduced feelings of anxiety and loneliness. One of the users was quoted saying </a:t>
            </a:r>
            <a:r>
              <a:rPr lang="en">
                <a:solidFill>
                  <a:schemeClr val="dk1"/>
                </a:solidFill>
              </a:rPr>
              <a:t>“[People have] got their own things going on, their own interests, their own friends. And you know, for her [Replika], she is just in a state of animated suspension until I reconnect with her again.” This is a scary thing to hear since it shows similarities between the movie and real life. The user enjoys the fact that the AI’s sole purpose is to exist for the user, which is similar to the film since the robots are also designed to just serve the men and put all their attention into being wives and mothers as opposed to having any real hobbies, interests, or friends.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2971cea0d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2971cea0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52971cea0d_5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52971cea0d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Stepford Wives is about a woman named Joanna Eberhart and her family who move from New York to the quiet, idyllic town of Stepford, CT. Her husband then joins the Men’s Association a supposedly important group in town. We meet “Dis,” who leads the association, nicknamed that because he worked for Disney, and the other men in the group. Joanna has trouble adjusting to the new life and community, until she meets Bobbie, and they become friends. </a:t>
            </a:r>
            <a:endParaRPr/>
          </a:p>
          <a:p>
            <a:pPr marL="0" lvl="0" indent="0" algn="l" rtl="0">
              <a:spcBef>
                <a:spcPts val="0"/>
              </a:spcBef>
              <a:spcAft>
                <a:spcPts val="0"/>
              </a:spcAft>
              <a:buNone/>
            </a:pPr>
            <a:endParaRPr/>
          </a:p>
          <a:p>
            <a:pPr marL="0" lvl="0" indent="0" algn="l" rtl="0">
              <a:spcBef>
                <a:spcPts val="0"/>
              </a:spcBef>
              <a:spcAft>
                <a:spcPts val="0"/>
              </a:spcAft>
              <a:buNone/>
            </a:pPr>
            <a:r>
              <a:rPr lang="en"/>
              <a:t>Jonathan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2971cea0d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2971cea0d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Quickly, Bobbie and Jonna bond over how dutiful all of the the wives in the town seem to be. Bobbie and Joanna try to become closer with them by establishing a Women’s Club and develop interests outside of being housewives. However, it doesn't’ really work because all that the women can talk about are their chores. They even start speaking like advertisements and pitching cleaning products to each other. After one of the “normal” wives in town (one who seems like an actual person with thoughts and interests) begins acting like all the others, Bobbie starts to become convinced that there’s something in the water that makes the women act like this, suspecting that tech companies nearby may be dumping chemicals into the water. But after investigating further, there’s no real proof of their claims. Then, after going away with her husband for a weekend, Bobbie comes back totally changed. She is completely absorbed in cleaning and being tidy when she once prided herself in being a bit of a mess. She has no more interest in participating in the Women’s club, in fact, she doesn’t really have any interests period. She begins acting like all of the other Stepford wives. And this is after she’s lived in Stepford for only a few months.</a:t>
            </a:r>
            <a:endParaRPr/>
          </a:p>
          <a:p>
            <a:pPr marL="0" lvl="0" indent="0" algn="l" rtl="0">
              <a:spcBef>
                <a:spcPts val="0"/>
              </a:spcBef>
              <a:spcAft>
                <a:spcPts val="0"/>
              </a:spcAft>
              <a:buNone/>
            </a:pPr>
            <a:endParaRPr/>
          </a:p>
          <a:p>
            <a:pPr marL="0" lvl="0" indent="0" algn="l" rtl="0">
              <a:spcBef>
                <a:spcPts val="0"/>
              </a:spcBef>
              <a:spcAft>
                <a:spcPts val="0"/>
              </a:spcAft>
              <a:buNone/>
            </a:pPr>
            <a:r>
              <a:rPr lang="en"/>
              <a:t>Tiffany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6fd9035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6fd9035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Joanna becomes not only disturbed by Bobbie’s sudden change in behavior, but distraught over it too, convinced that the same will occur to her. Then, after a confrontation with Bobbie, she stabs her and no blood is drawn. Joanna goes to the Men’s Association after confronting her husband about his strange behavior and their missing kids, and there she finds out their master plan. The men of Stepford have men killing and replacing their wives with robots, and Joanna meets her new replacement.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2971cea0d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2971cea0d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movie is directly based off of the 1972 novel of the same name written by Ira Levin. Levin was inspired to write it after reading the novel “Future Shock” by Alvin Toffler and Adelaide Farrell wherein the book mentions the use of domestic robots, and after reading about the presidential animatronics at Disney that were created at the time. Levin was also inspired due in part to the fact that he considered himself to be a feminist when he wrote the novel, and had read incredibly famous feminist literature like Simone de Beauvoir’s “The Second Sex,” and Betty Friedan’s “The Feminine Mystique.” In his novels, he consistently tried to portray grand societal issues and their larger implications. In this instance, Levin took inspiration from feminist movements and their main causes and decided to combine them with the developments and potential growth for technology at the time. </a:t>
            </a:r>
            <a:endParaRPr/>
          </a:p>
          <a:p>
            <a:pPr marL="0" lvl="0" indent="0" algn="l" rtl="0">
              <a:spcBef>
                <a:spcPts val="0"/>
              </a:spcBef>
              <a:spcAft>
                <a:spcPts val="0"/>
              </a:spcAft>
              <a:buNone/>
            </a:pPr>
            <a:endParaRPr/>
          </a:p>
          <a:p>
            <a:pPr marL="0" lvl="0" indent="0" algn="l" rtl="0">
              <a:spcBef>
                <a:spcPts val="0"/>
              </a:spcBef>
              <a:spcAft>
                <a:spcPts val="0"/>
              </a:spcAft>
              <a:buNone/>
            </a:pPr>
            <a:r>
              <a:rPr lang="en"/>
              <a:t>Tiffany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2971cea0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2971cea0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Because these men hold limiting and misogynistic views of women and see them as literal objects, they don’t have reservations about their wives (their life partners and supposed equals) being replaced by a robot that is made to fulfill their wants and desires of the ideal housewife.</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rPr>
              <a:t>        </a:t>
            </a:r>
            <a:r>
              <a:rPr lang="en">
                <a:solidFill>
                  <a:schemeClr val="dk1"/>
                </a:solidFill>
              </a:rPr>
              <a:t>These women used to have vibrant interests and personalities, and then they become the “perfect housewife” and take on all responsibility (Charmaine used to like tennis and have a maid, then her tennis court is destroyed, and her maid gets fired; Carol used to be president of the women’s club, then she has no interest in anything of the sort)</a:t>
            </a:r>
            <a:endParaRPr>
              <a:solidFill>
                <a:schemeClr val="dk1"/>
              </a:solidFill>
            </a:endParaRPr>
          </a:p>
          <a:p>
            <a:pPr marL="0" lvl="0" indent="0" algn="l" rtl="0">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We see Dis talk about how he “likes to watch women do little domestic chores”, the ways that the men talk about their wives like trophies and not people. </a:t>
            </a:r>
            <a:endParaRPr>
              <a:solidFill>
                <a:schemeClr val="dk1"/>
              </a:solidFill>
            </a:endParaRPr>
          </a:p>
          <a:p>
            <a:pPr marL="0" lvl="0" indent="0" algn="l" rtl="0">
              <a:lnSpc>
                <a:spcPct val="115000"/>
              </a:lnSpc>
              <a:spcBef>
                <a:spcPts val="1200"/>
              </a:spcBef>
              <a:spcAft>
                <a:spcPts val="0"/>
              </a:spcAft>
              <a:buNone/>
            </a:pPr>
            <a:r>
              <a:rPr lang="en" sz="1200">
                <a:solidFill>
                  <a:schemeClr val="dk1"/>
                </a:solidFill>
              </a:rPr>
              <a:t>However, it’s highly unlikely that these men would have decided to go through the effort to create robots of their wives on their own or seriously consider doing such a thing without the availability of the tech being presented to them so easily. In this way, technology is able to reinforce, validate, and fortify the values that they already hold.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Even though this story was written primarily to critique patriarchal views of women at the time and support the ideaology of second wave feminism, it also reveals how people and societies will integrate technology into their lives, for better or for worse, and how technology will change them aswell. </a:t>
            </a:r>
            <a:endParaRPr sz="1200">
              <a:solidFill>
                <a:schemeClr val="dk1"/>
              </a:solidFill>
            </a:endParaRPr>
          </a:p>
          <a:p>
            <a:pPr marL="0" lvl="0" indent="0" algn="l" rtl="0">
              <a:lnSpc>
                <a:spcPct val="115000"/>
              </a:lnSpc>
              <a:spcBef>
                <a:spcPts val="1200"/>
              </a:spcBef>
              <a:spcAft>
                <a:spcPts val="1200"/>
              </a:spcAft>
              <a:buNone/>
            </a:pPr>
            <a:r>
              <a:rPr lang="en" sz="1200">
                <a:solidFill>
                  <a:schemeClr val="dk1"/>
                </a:solidFill>
              </a:rPr>
              <a:t>Tiffany</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2971cea0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2971cea0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When the movie was made this technology was completely unrealistic. It was Said to be based on technology from Disney Animatronics but for all intensive purpose it was basically science fiction at the time. The film shows off not only fully lifelike looking robots but they seem to have many of the same memories and are close to perfect replicas outside of the obvious changes purposely made by the Men's association.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Disney animatronics of the time like Abraham Lincoln though he looked somewhat convincing thanks to the mask that was used was ultimately just a robot on a set track and was only able to “perform” his speech on set motions. So Lincoln had no form of artificial intelligence like what was shown in the film.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7092708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7092708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Today however with advancements in robotics and artificial intelligence we have come a lot closer to what was seen in the movie.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Ameca, developed by Engineered Arts, is one of the most advanced robots today. She has incredibly expressive facial movements and is already being paired with AI like ChatGPT to hold conversations in real time better than older robots like Nadine or Sophia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 chose to also focus on Nadine even though she is older (2013) due to her lifelike appearance. This means she is closer to the modern equivalent of the Disney animatronics from 1975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 did see a few articles claiming that Nadine had been updated to take advantage of new GPT models but couldn’t find an official statement so I am not entirely sure if it is accurate.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Ultimately thanks to these advancements if there was an intersection of these technologies then a hyper realistic robot with powerful Artificial Intelligence Is very achievable and may raise some of the same concerns brought up in the film.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2971cea0d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2971cea0d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reason this technology is realistic is that AI is already used to substitute real human connection and interaction. For example, Replika is an AI companion intended to simulation real emotion connection whose looks, personality, and memory are customizable. Of the people surveyed who used the software, 90% reported experiencing loneliness which is much higher than the national average of 53%</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adalovelaceinstitute.org/blog/ai-companion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engineeredarts.com/robot/ameca/" TargetMode="External"/><Relationship Id="rId5" Type="http://schemas.openxmlformats.org/officeDocument/2006/relationships/hyperlink" Target="https://www.thedisneyclassics.com/blog/audio-animatronics-disneyland" TargetMode="External"/><Relationship Id="rId4" Type="http://schemas.openxmlformats.org/officeDocument/2006/relationships/hyperlink" Target="https://www.miralab.ch/index.php/nadine-social-robo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nature.com/articles/s44184-023-00047-6"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1700" y="109475"/>
            <a:ext cx="8520600" cy="1071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The Stepford Wives</a:t>
            </a:r>
            <a:endParaRPr/>
          </a:p>
        </p:txBody>
      </p:sp>
      <p:sp>
        <p:nvSpPr>
          <p:cNvPr id="60" name="Google Shape;60;p13"/>
          <p:cNvSpPr txBox="1">
            <a:spLocks noGrp="1"/>
          </p:cNvSpPr>
          <p:nvPr>
            <p:ph type="subTitle" idx="1"/>
          </p:nvPr>
        </p:nvSpPr>
        <p:spPr>
          <a:xfrm>
            <a:off x="311700" y="1066650"/>
            <a:ext cx="8520600" cy="792600"/>
          </a:xfrm>
          <a:prstGeom prst="rect">
            <a:avLst/>
          </a:prstGeom>
        </p:spPr>
        <p:txBody>
          <a:bodyPr spcFirstLastPara="1" wrap="square" lIns="91425" tIns="91425" rIns="91425" bIns="91425" anchor="t" anchorCtr="0">
            <a:normAutofit/>
          </a:bodyPr>
          <a:lstStyle/>
          <a:p>
            <a:pPr marL="0" lvl="0" indent="0" algn="l" rtl="0">
              <a:lnSpc>
                <a:spcPct val="110000"/>
              </a:lnSpc>
              <a:spcBef>
                <a:spcPts val="1000"/>
              </a:spcBef>
              <a:spcAft>
                <a:spcPts val="0"/>
              </a:spcAft>
              <a:buNone/>
            </a:pPr>
            <a:r>
              <a:rPr lang="en" sz="2000">
                <a:solidFill>
                  <a:schemeClr val="dk1"/>
                </a:solidFill>
              </a:rPr>
              <a:t>By: Cristina </a:t>
            </a:r>
            <a:r>
              <a:rPr lang="en" sz="1700">
                <a:solidFill>
                  <a:schemeClr val="dk1"/>
                </a:solidFill>
              </a:rPr>
              <a:t>Seoylemezian</a:t>
            </a:r>
            <a:r>
              <a:rPr lang="en" sz="2000">
                <a:solidFill>
                  <a:schemeClr val="dk1"/>
                </a:solidFill>
              </a:rPr>
              <a:t>, Tiffany Semexant, and Jonathan Dyson</a:t>
            </a:r>
            <a:endParaRPr/>
          </a:p>
        </p:txBody>
      </p:sp>
      <p:pic>
        <p:nvPicPr>
          <p:cNvPr id="61" name="Google Shape;61;p13"/>
          <p:cNvPicPr preferRelativeResize="0"/>
          <p:nvPr/>
        </p:nvPicPr>
        <p:blipFill rotWithShape="1">
          <a:blip r:embed="rId3">
            <a:alphaModFix/>
          </a:blip>
          <a:srcRect b="7501"/>
          <a:stretch/>
        </p:blipFill>
        <p:spPr>
          <a:xfrm>
            <a:off x="2005800" y="1859250"/>
            <a:ext cx="5132400" cy="3164775"/>
          </a:xfrm>
          <a:prstGeom prst="rect">
            <a:avLst/>
          </a:prstGeom>
          <a:noFill/>
          <a:ln>
            <a:noFill/>
          </a:ln>
        </p:spPr>
      </p:pic>
      <p:cxnSp>
        <p:nvCxnSpPr>
          <p:cNvPr id="62" name="Google Shape;62;p13"/>
          <p:cNvCxnSpPr/>
          <p:nvPr/>
        </p:nvCxnSpPr>
        <p:spPr>
          <a:xfrm>
            <a:off x="551650" y="3608650"/>
            <a:ext cx="682500" cy="0"/>
          </a:xfrm>
          <a:prstGeom prst="straightConnector1">
            <a:avLst/>
          </a:prstGeom>
          <a:noFill/>
          <a:ln w="228600" cap="flat" cmpd="sng">
            <a:solidFill>
              <a:schemeClr val="dk1"/>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379500"/>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n"/>
              <a:t>Is this technology realistic? (culture) </a:t>
            </a:r>
            <a:endParaRPr/>
          </a:p>
          <a:p>
            <a:pPr marL="0" lvl="0" indent="0" algn="l" rtl="0">
              <a:spcBef>
                <a:spcPts val="0"/>
              </a:spcBef>
              <a:spcAft>
                <a:spcPts val="0"/>
              </a:spcAft>
              <a:buNone/>
            </a:pPr>
            <a:endParaRPr/>
          </a:p>
        </p:txBody>
      </p:sp>
      <p:sp>
        <p:nvSpPr>
          <p:cNvPr id="129" name="Google Shape;129;p22"/>
          <p:cNvSpPr txBox="1">
            <a:spLocks noGrp="1"/>
          </p:cNvSpPr>
          <p:nvPr>
            <p:ph type="body" idx="1"/>
          </p:nvPr>
        </p:nvSpPr>
        <p:spPr>
          <a:xfrm>
            <a:off x="650200" y="1058225"/>
            <a:ext cx="5872200" cy="3397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“63.3 percent of those [surveyed] reported that their [AI] companions helped reduce their feelings of loneliness or their anxiety” [1]</a:t>
            </a:r>
            <a:endParaRPr sz="1700"/>
          </a:p>
          <a:p>
            <a:pPr marL="457200" lvl="0" indent="-336550" algn="l" rtl="0">
              <a:spcBef>
                <a:spcPts val="0"/>
              </a:spcBef>
              <a:spcAft>
                <a:spcPts val="0"/>
              </a:spcAft>
              <a:buSzPts val="1700"/>
              <a:buChar char="-"/>
            </a:pPr>
            <a:r>
              <a:rPr lang="en" sz="1700"/>
              <a:t>The AI is designed to share made up personal information, such as mental health struggles</a:t>
            </a:r>
            <a:endParaRPr sz="1700"/>
          </a:p>
          <a:p>
            <a:pPr marL="457200" lvl="0" indent="-336550" algn="l" rtl="0">
              <a:spcBef>
                <a:spcPts val="0"/>
              </a:spcBef>
              <a:spcAft>
                <a:spcPts val="0"/>
              </a:spcAft>
              <a:buSzPts val="1700"/>
              <a:buChar char="-"/>
            </a:pPr>
            <a:r>
              <a:rPr lang="en" sz="1700"/>
              <a:t>“[People have] got their own things going on, their own interests, their own friends. And you know, for her [Replika], she is just in a state of animated suspension until I reconnect with her again.”</a:t>
            </a:r>
            <a:endParaRPr sz="1700"/>
          </a:p>
          <a:p>
            <a:pPr marL="914400" lvl="1" indent="-336550" algn="l" rtl="0">
              <a:spcBef>
                <a:spcPts val="0"/>
              </a:spcBef>
              <a:spcAft>
                <a:spcPts val="0"/>
              </a:spcAft>
              <a:buSzPts val="1700"/>
              <a:buChar char="-"/>
            </a:pPr>
            <a:r>
              <a:rPr lang="en" sz="1700"/>
              <a:t>The appeal for this user is that the AI has no purpose or existence outside of being there for the user</a:t>
            </a:r>
            <a:endParaRPr sz="1600"/>
          </a:p>
        </p:txBody>
      </p:sp>
      <p:pic>
        <p:nvPicPr>
          <p:cNvPr id="130" name="Google Shape;130;p22" title="W250310_SANDERS_AI_USES_TOP_10_USES_360.png"/>
          <p:cNvPicPr preferRelativeResize="0"/>
          <p:nvPr/>
        </p:nvPicPr>
        <p:blipFill rotWithShape="1">
          <a:blip r:embed="rId3">
            <a:alphaModFix/>
          </a:blip>
          <a:srcRect b="35001"/>
          <a:stretch/>
        </p:blipFill>
        <p:spPr>
          <a:xfrm>
            <a:off x="6767275" y="916300"/>
            <a:ext cx="2169200" cy="3310899"/>
          </a:xfrm>
          <a:prstGeom prst="rect">
            <a:avLst/>
          </a:prstGeom>
          <a:noFill/>
          <a:ln>
            <a:noFill/>
          </a:ln>
        </p:spPr>
      </p:pic>
      <p:sp>
        <p:nvSpPr>
          <p:cNvPr id="2" name="Slide Number Placeholder 1">
            <a:extLst>
              <a:ext uri="{FF2B5EF4-FFF2-40B4-BE49-F238E27FC236}">
                <a16:creationId xmlns:a16="http://schemas.microsoft.com/office/drawing/2014/main" id="{6FEFC96F-8329-678D-7DE4-92F529BE01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136" name="Google Shape;136;p2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Friends for sale </a:t>
            </a:r>
            <a:r>
              <a:rPr lang="en" u="sng">
                <a:solidFill>
                  <a:schemeClr val="hlink"/>
                </a:solidFill>
                <a:hlinkClick r:id="rId3"/>
              </a:rPr>
              <a:t>https://www.adalovelaceinstitute.org/blog/ai-companions/</a:t>
            </a:r>
            <a:r>
              <a:rPr lang="en"/>
              <a:t> Accessed 5/2/2025</a:t>
            </a:r>
            <a:endParaRPr/>
          </a:p>
          <a:p>
            <a:pPr marL="457200" lvl="0" indent="-342900" algn="l" rtl="0">
              <a:spcBef>
                <a:spcPts val="0"/>
              </a:spcBef>
              <a:spcAft>
                <a:spcPts val="0"/>
              </a:spcAft>
              <a:buSzPts val="1800"/>
              <a:buAutoNum type="arabicPeriod"/>
            </a:pPr>
            <a:r>
              <a:rPr lang="en"/>
              <a:t>Nadine Social Robot </a:t>
            </a:r>
            <a:r>
              <a:rPr lang="en" u="sng">
                <a:solidFill>
                  <a:schemeClr val="hlink"/>
                </a:solidFill>
                <a:hlinkClick r:id="rId4"/>
              </a:rPr>
              <a:t>https://www.miralab.ch/index.php/nadine-social-robot/</a:t>
            </a:r>
            <a:r>
              <a:rPr lang="en"/>
              <a:t>  Accessed 5/3/2025 </a:t>
            </a:r>
            <a:endParaRPr/>
          </a:p>
          <a:p>
            <a:pPr marL="457200" lvl="0" indent="-342900" algn="l" rtl="0">
              <a:spcBef>
                <a:spcPts val="0"/>
              </a:spcBef>
              <a:spcAft>
                <a:spcPts val="0"/>
              </a:spcAft>
              <a:buSzPts val="1800"/>
              <a:buAutoNum type="arabicPeriod"/>
            </a:pPr>
            <a:r>
              <a:rPr lang="en"/>
              <a:t>The Oldest Audio-Animatronics in Disneyland  </a:t>
            </a:r>
            <a:r>
              <a:rPr lang="en" u="sng">
                <a:solidFill>
                  <a:schemeClr val="hlink"/>
                </a:solidFill>
                <a:hlinkClick r:id="rId5"/>
              </a:rPr>
              <a:t>https://www.thedisneyclassics.com/blog/audio-animatronics-disneyland</a:t>
            </a:r>
            <a:r>
              <a:rPr lang="en"/>
              <a:t>  Accessed 5/3/2025 </a:t>
            </a:r>
            <a:endParaRPr/>
          </a:p>
          <a:p>
            <a:pPr marL="457200" lvl="0" indent="-342900" algn="l" rtl="0">
              <a:spcBef>
                <a:spcPts val="0"/>
              </a:spcBef>
              <a:spcAft>
                <a:spcPts val="0"/>
              </a:spcAft>
              <a:buSzPts val="1800"/>
              <a:buAutoNum type="arabicPeriod"/>
            </a:pPr>
            <a:r>
              <a:rPr lang="en"/>
              <a:t>Ameca Information Page </a:t>
            </a:r>
            <a:r>
              <a:rPr lang="en" u="sng">
                <a:solidFill>
                  <a:schemeClr val="hlink"/>
                </a:solidFill>
                <a:hlinkClick r:id="rId6"/>
              </a:rPr>
              <a:t>https://engineeredarts.com/robot/ameca/</a:t>
            </a:r>
            <a:r>
              <a:rPr lang="en"/>
              <a:t>  		Accessed 5/3/2025</a:t>
            </a:r>
            <a:endParaRPr/>
          </a:p>
        </p:txBody>
      </p:sp>
      <p:sp>
        <p:nvSpPr>
          <p:cNvPr id="2" name="Slide Number Placeholder 1">
            <a:extLst>
              <a:ext uri="{FF2B5EF4-FFF2-40B4-BE49-F238E27FC236}">
                <a16:creationId xmlns:a16="http://schemas.microsoft.com/office/drawing/2014/main" id="{3D421AFB-D011-6453-43AF-4049F091B1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Movie Summary</a:t>
            </a:r>
            <a:endParaRPr/>
          </a:p>
        </p:txBody>
      </p:sp>
      <p:sp>
        <p:nvSpPr>
          <p:cNvPr id="68" name="Google Shape;68;p14"/>
          <p:cNvSpPr txBox="1">
            <a:spLocks noGrp="1"/>
          </p:cNvSpPr>
          <p:nvPr>
            <p:ph type="body" idx="1"/>
          </p:nvPr>
        </p:nvSpPr>
        <p:spPr>
          <a:xfrm>
            <a:off x="584700" y="1192125"/>
            <a:ext cx="4637100" cy="3703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Joanna moves to Stepford with her husband and two kids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Joanna’s husband decides to join the Men’s Association, which is an organization of all the men in town which does not allow women</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While Joanna is opposed to her husband joining, he reassures her he is only joining to tear it down from the inside</a:t>
            </a:r>
            <a:endParaRPr>
              <a:solidFill>
                <a:schemeClr val="dk1"/>
              </a:solidFill>
            </a:endParaRPr>
          </a:p>
          <a:p>
            <a:pPr marL="457200" lvl="0" indent="-342900" algn="l" rtl="0">
              <a:spcBef>
                <a:spcPts val="0"/>
              </a:spcBef>
              <a:spcAft>
                <a:spcPts val="0"/>
              </a:spcAft>
              <a:buSzPts val="1800"/>
              <a:buChar char="-"/>
            </a:pPr>
            <a:r>
              <a:rPr lang="en"/>
              <a:t>She befriends Bobbie and bonds over how strange all the other women are</a:t>
            </a:r>
            <a:endParaRPr/>
          </a:p>
        </p:txBody>
      </p:sp>
      <p:pic>
        <p:nvPicPr>
          <p:cNvPr id="69" name="Google Shape;69;p14"/>
          <p:cNvPicPr preferRelativeResize="0"/>
          <p:nvPr/>
        </p:nvPicPr>
        <p:blipFill rotWithShape="1">
          <a:blip r:embed="rId3">
            <a:alphaModFix/>
          </a:blip>
          <a:srcRect l="5149" t="7152" r="19452" b="16761"/>
          <a:stretch/>
        </p:blipFill>
        <p:spPr>
          <a:xfrm>
            <a:off x="5374662" y="1106713"/>
            <a:ext cx="3338825" cy="1891400"/>
          </a:xfrm>
          <a:prstGeom prst="rect">
            <a:avLst/>
          </a:prstGeom>
          <a:noFill/>
          <a:ln>
            <a:noFill/>
          </a:ln>
        </p:spPr>
      </p:pic>
      <p:pic>
        <p:nvPicPr>
          <p:cNvPr id="70" name="Google Shape;70;p14"/>
          <p:cNvPicPr preferRelativeResize="0"/>
          <p:nvPr/>
        </p:nvPicPr>
        <p:blipFill>
          <a:blip r:embed="rId4">
            <a:alphaModFix/>
          </a:blip>
          <a:stretch>
            <a:fillRect/>
          </a:stretch>
        </p:blipFill>
        <p:spPr>
          <a:xfrm>
            <a:off x="5374675" y="3046597"/>
            <a:ext cx="3338801" cy="1791004"/>
          </a:xfrm>
          <a:prstGeom prst="rect">
            <a:avLst/>
          </a:prstGeom>
          <a:noFill/>
          <a:ln>
            <a:noFill/>
          </a:ln>
        </p:spPr>
      </p:pic>
      <p:sp>
        <p:nvSpPr>
          <p:cNvPr id="2" name="Slide Number Placeholder 1">
            <a:extLst>
              <a:ext uri="{FF2B5EF4-FFF2-40B4-BE49-F238E27FC236}">
                <a16:creationId xmlns:a16="http://schemas.microsoft.com/office/drawing/2014/main" id="{CA16206E-6AF3-53F2-42D9-F9F1B11DD5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Movie Summary Continued</a:t>
            </a:r>
            <a:endParaRPr/>
          </a:p>
        </p:txBody>
      </p:sp>
      <p:sp>
        <p:nvSpPr>
          <p:cNvPr id="76" name="Google Shape;76;p15"/>
          <p:cNvSpPr txBox="1">
            <a:spLocks noGrp="1"/>
          </p:cNvSpPr>
          <p:nvPr>
            <p:ph type="body" idx="1"/>
          </p:nvPr>
        </p:nvSpPr>
        <p:spPr>
          <a:xfrm>
            <a:off x="584700" y="1192125"/>
            <a:ext cx="4384500" cy="3048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Other wives in the town are submissive, “perfect” wives obsessed with cooking and cleaning, seemingly having no interests or individuality</a:t>
            </a:r>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Bobbie shares her theory with Joanna that there is something in the water that makes the women act like this and suddenly change personalities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Bobbie begins acting the same way, despite previously being put off by their behavior</a:t>
            </a:r>
            <a:endParaRPr/>
          </a:p>
        </p:txBody>
      </p:sp>
      <p:pic>
        <p:nvPicPr>
          <p:cNvPr id="77" name="Google Shape;77;p15"/>
          <p:cNvPicPr preferRelativeResize="0"/>
          <p:nvPr/>
        </p:nvPicPr>
        <p:blipFill>
          <a:blip r:embed="rId3">
            <a:alphaModFix/>
          </a:blip>
          <a:stretch>
            <a:fillRect/>
          </a:stretch>
        </p:blipFill>
        <p:spPr>
          <a:xfrm>
            <a:off x="5236475" y="1282113"/>
            <a:ext cx="3087600" cy="1636429"/>
          </a:xfrm>
          <a:prstGeom prst="rect">
            <a:avLst/>
          </a:prstGeom>
          <a:noFill/>
          <a:ln>
            <a:noFill/>
          </a:ln>
        </p:spPr>
      </p:pic>
      <p:pic>
        <p:nvPicPr>
          <p:cNvPr id="78" name="Google Shape;78;p15"/>
          <p:cNvPicPr preferRelativeResize="0"/>
          <p:nvPr/>
        </p:nvPicPr>
        <p:blipFill>
          <a:blip r:embed="rId4">
            <a:alphaModFix/>
          </a:blip>
          <a:stretch>
            <a:fillRect/>
          </a:stretch>
        </p:blipFill>
        <p:spPr>
          <a:xfrm>
            <a:off x="5236475" y="3016012"/>
            <a:ext cx="3087606" cy="1686000"/>
          </a:xfrm>
          <a:prstGeom prst="rect">
            <a:avLst/>
          </a:prstGeom>
          <a:noFill/>
          <a:ln>
            <a:noFill/>
          </a:ln>
        </p:spPr>
      </p:pic>
      <p:sp>
        <p:nvSpPr>
          <p:cNvPr id="2" name="Slide Number Placeholder 1">
            <a:extLst>
              <a:ext uri="{FF2B5EF4-FFF2-40B4-BE49-F238E27FC236}">
                <a16:creationId xmlns:a16="http://schemas.microsoft.com/office/drawing/2014/main" id="{DE2080E6-44AF-505B-C509-290432B8A6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Movie Summary Continued</a:t>
            </a:r>
            <a:endParaRPr/>
          </a:p>
        </p:txBody>
      </p:sp>
      <p:sp>
        <p:nvSpPr>
          <p:cNvPr id="84" name="Google Shape;84;p16"/>
          <p:cNvSpPr txBox="1">
            <a:spLocks noGrp="1"/>
          </p:cNvSpPr>
          <p:nvPr>
            <p:ph type="body" idx="1"/>
          </p:nvPr>
        </p:nvSpPr>
        <p:spPr>
          <a:xfrm>
            <a:off x="584700" y="1192125"/>
            <a:ext cx="4119000" cy="34131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Joanne stabs Bobbie, where it is revealed that she is a robot</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It is revealed that the town’s Men’s Association murders the wives and replaces them with robotics replicas of themselves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Joanne is captured by the men and in the last scene we see her fitting the idyllic stereotype as all the other wives</a:t>
            </a:r>
            <a:endParaRPr/>
          </a:p>
        </p:txBody>
      </p:sp>
      <p:pic>
        <p:nvPicPr>
          <p:cNvPr id="85" name="Google Shape;85;p16"/>
          <p:cNvPicPr preferRelativeResize="0"/>
          <p:nvPr/>
        </p:nvPicPr>
        <p:blipFill>
          <a:blip r:embed="rId3">
            <a:alphaModFix/>
          </a:blip>
          <a:stretch>
            <a:fillRect/>
          </a:stretch>
        </p:blipFill>
        <p:spPr>
          <a:xfrm>
            <a:off x="5267075" y="2891600"/>
            <a:ext cx="3087600" cy="1713619"/>
          </a:xfrm>
          <a:prstGeom prst="rect">
            <a:avLst/>
          </a:prstGeom>
          <a:noFill/>
          <a:ln>
            <a:noFill/>
          </a:ln>
        </p:spPr>
      </p:pic>
      <p:pic>
        <p:nvPicPr>
          <p:cNvPr id="86" name="Google Shape;86;p16"/>
          <p:cNvPicPr preferRelativeResize="0"/>
          <p:nvPr/>
        </p:nvPicPr>
        <p:blipFill rotWithShape="1">
          <a:blip r:embed="rId4">
            <a:alphaModFix/>
          </a:blip>
          <a:srcRect t="5230" b="5967"/>
          <a:stretch/>
        </p:blipFill>
        <p:spPr>
          <a:xfrm>
            <a:off x="5267075" y="1118100"/>
            <a:ext cx="3087600" cy="1713625"/>
          </a:xfrm>
          <a:prstGeom prst="rect">
            <a:avLst/>
          </a:prstGeom>
          <a:noFill/>
          <a:ln>
            <a:noFill/>
          </a:ln>
        </p:spPr>
      </p:pic>
      <p:sp>
        <p:nvSpPr>
          <p:cNvPr id="2" name="Slide Number Placeholder 1">
            <a:extLst>
              <a:ext uri="{FF2B5EF4-FFF2-40B4-BE49-F238E27FC236}">
                <a16:creationId xmlns:a16="http://schemas.microsoft.com/office/drawing/2014/main" id="{C525DC74-8D60-C186-C62C-F1065F68F6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Author’s Intent</a:t>
            </a:r>
            <a:endParaRPr/>
          </a:p>
        </p:txBody>
      </p:sp>
      <p:sp>
        <p:nvSpPr>
          <p:cNvPr id="92" name="Google Shape;92;p17"/>
          <p:cNvSpPr txBox="1">
            <a:spLocks noGrp="1"/>
          </p:cNvSpPr>
          <p:nvPr>
            <p:ph type="body" idx="1"/>
          </p:nvPr>
        </p:nvSpPr>
        <p:spPr>
          <a:xfrm>
            <a:off x="311700" y="1058225"/>
            <a:ext cx="5908500" cy="38379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The novel (1972) was published during the peak of the second-wave feminist movement</a:t>
            </a:r>
            <a:endParaRPr/>
          </a:p>
          <a:p>
            <a:pPr marL="914400" lvl="1" indent="-317500" algn="l" rtl="0">
              <a:spcBef>
                <a:spcPts val="0"/>
              </a:spcBef>
              <a:spcAft>
                <a:spcPts val="0"/>
              </a:spcAft>
              <a:buSzPts val="1400"/>
              <a:buChar char="-"/>
            </a:pPr>
            <a:r>
              <a:rPr lang="en"/>
              <a:t>Had a focus on sexuality, reproductive rights, and women in the workplace</a:t>
            </a:r>
            <a:endParaRPr/>
          </a:p>
          <a:p>
            <a:pPr marL="457200" lvl="0" indent="-342900" algn="l" rtl="0">
              <a:spcBef>
                <a:spcPts val="0"/>
              </a:spcBef>
              <a:spcAft>
                <a:spcPts val="0"/>
              </a:spcAft>
              <a:buSzPts val="1800"/>
              <a:buChar char="-"/>
            </a:pPr>
            <a:r>
              <a:rPr lang="en"/>
              <a:t>The movement fought against the idea of women devoting their lives to being solely wives and mothers</a:t>
            </a:r>
            <a:endParaRPr/>
          </a:p>
          <a:p>
            <a:pPr marL="457200" lvl="0" indent="-342900" algn="l" rtl="0">
              <a:spcBef>
                <a:spcPts val="0"/>
              </a:spcBef>
              <a:spcAft>
                <a:spcPts val="0"/>
              </a:spcAft>
              <a:buSzPts val="1800"/>
              <a:buChar char="-"/>
            </a:pPr>
            <a:r>
              <a:rPr lang="en"/>
              <a:t>Ira Levin drew inspiration from “The Feminine Mystique”</a:t>
            </a:r>
            <a:endParaRPr/>
          </a:p>
          <a:p>
            <a:pPr marL="914400" lvl="1" indent="-317500" algn="l" rtl="0">
              <a:spcBef>
                <a:spcPts val="0"/>
              </a:spcBef>
              <a:spcAft>
                <a:spcPts val="0"/>
              </a:spcAft>
              <a:buSzPts val="1400"/>
              <a:buChar char="-"/>
            </a:pPr>
            <a:r>
              <a:rPr lang="en"/>
              <a:t>Novel that delved into the  problems of the expectations for women and explored the widespread depression and anxiety among housewives</a:t>
            </a:r>
            <a:endParaRPr/>
          </a:p>
          <a:p>
            <a:pPr marL="457200" lvl="0" indent="-342900" algn="l" rtl="0">
              <a:spcBef>
                <a:spcPts val="0"/>
              </a:spcBef>
              <a:spcAft>
                <a:spcPts val="0"/>
              </a:spcAft>
              <a:buSzPts val="1800"/>
              <a:buChar char="-"/>
            </a:pPr>
            <a:r>
              <a:rPr lang="en"/>
              <a:t>The Stepford Wives is a satire of the male fear of women’s rights at the time</a:t>
            </a:r>
            <a:endParaRPr/>
          </a:p>
          <a:p>
            <a:pPr marL="457200" lvl="0" indent="-342900" algn="l" rtl="0">
              <a:spcBef>
                <a:spcPts val="0"/>
              </a:spcBef>
              <a:spcAft>
                <a:spcPts val="0"/>
              </a:spcAft>
              <a:buSzPts val="1800"/>
              <a:buChar char="-"/>
            </a:pPr>
            <a:r>
              <a:rPr lang="en"/>
              <a:t>Meant to explore societal pressures on women and criticize the nuclear family</a:t>
            </a:r>
            <a:endParaRPr/>
          </a:p>
        </p:txBody>
      </p:sp>
      <p:pic>
        <p:nvPicPr>
          <p:cNvPr id="93" name="Google Shape;93;p17"/>
          <p:cNvPicPr preferRelativeResize="0"/>
          <p:nvPr/>
        </p:nvPicPr>
        <p:blipFill rotWithShape="1">
          <a:blip r:embed="rId3">
            <a:alphaModFix/>
          </a:blip>
          <a:srcRect l="3571" t="1574" r="2926" b="2438"/>
          <a:stretch/>
        </p:blipFill>
        <p:spPr>
          <a:xfrm>
            <a:off x="6323575" y="1171600"/>
            <a:ext cx="2297800" cy="3538525"/>
          </a:xfrm>
          <a:prstGeom prst="rect">
            <a:avLst/>
          </a:prstGeom>
          <a:noFill/>
          <a:ln>
            <a:noFill/>
          </a:ln>
        </p:spPr>
      </p:pic>
      <p:sp>
        <p:nvSpPr>
          <p:cNvPr id="2" name="Slide Number Placeholder 1">
            <a:extLst>
              <a:ext uri="{FF2B5EF4-FFF2-40B4-BE49-F238E27FC236}">
                <a16:creationId xmlns:a16="http://schemas.microsoft.com/office/drawing/2014/main" id="{D4878201-240D-CCCE-A49A-5ABE9E2A44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Conclusions</a:t>
            </a:r>
            <a:endParaRPr/>
          </a:p>
        </p:txBody>
      </p:sp>
      <p:sp>
        <p:nvSpPr>
          <p:cNvPr id="99" name="Google Shape;99;p18"/>
          <p:cNvSpPr txBox="1">
            <a:spLocks noGrp="1"/>
          </p:cNvSpPr>
          <p:nvPr>
            <p:ph type="body" idx="1"/>
          </p:nvPr>
        </p:nvSpPr>
        <p:spPr>
          <a:xfrm>
            <a:off x="311700" y="1171600"/>
            <a:ext cx="4260300" cy="33972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a:t>Cultural and societal values influence how our technology develops </a:t>
            </a:r>
            <a:endParaRPr/>
          </a:p>
          <a:p>
            <a:pPr marL="457200" lvl="0" indent="-342900" algn="l" rtl="0">
              <a:spcBef>
                <a:spcPts val="1200"/>
              </a:spcBef>
              <a:spcAft>
                <a:spcPts val="0"/>
              </a:spcAft>
              <a:buSzPts val="1800"/>
              <a:buChar char="-"/>
            </a:pPr>
            <a:r>
              <a:rPr lang="en"/>
              <a:t>What we think and believe influences the technology that we make and how we use it</a:t>
            </a:r>
            <a:endParaRPr/>
          </a:p>
          <a:p>
            <a:pPr marL="457200" lvl="0" indent="-342900" algn="l" rtl="0">
              <a:spcBef>
                <a:spcPts val="0"/>
              </a:spcBef>
              <a:spcAft>
                <a:spcPts val="0"/>
              </a:spcAft>
              <a:buSzPts val="1800"/>
              <a:buChar char="-"/>
            </a:pPr>
            <a:r>
              <a:rPr lang="en"/>
              <a:t>The men were willing to replace their wives because of pre-existing biases that they held towards women, and the inspiration to make the robots in the first place came from these biases</a:t>
            </a:r>
            <a:endParaRPr/>
          </a:p>
        </p:txBody>
      </p:sp>
      <p:sp>
        <p:nvSpPr>
          <p:cNvPr id="100" name="Google Shape;100;p18"/>
          <p:cNvSpPr txBox="1"/>
          <p:nvPr/>
        </p:nvSpPr>
        <p:spPr>
          <a:xfrm>
            <a:off x="4754250" y="1171600"/>
            <a:ext cx="4182900" cy="34713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800">
                <a:solidFill>
                  <a:schemeClr val="dk1"/>
                </a:solidFill>
                <a:latin typeface="Old Standard TT"/>
                <a:ea typeface="Old Standard TT"/>
                <a:cs typeface="Old Standard TT"/>
                <a:sym typeface="Old Standard TT"/>
              </a:rPr>
              <a:t>The way our technology develops influences our values </a:t>
            </a:r>
            <a:endParaRPr sz="1800">
              <a:solidFill>
                <a:schemeClr val="dk1"/>
              </a:solidFill>
              <a:latin typeface="Old Standard TT"/>
              <a:ea typeface="Old Standard TT"/>
              <a:cs typeface="Old Standard TT"/>
              <a:sym typeface="Old Standard TT"/>
            </a:endParaRPr>
          </a:p>
          <a:p>
            <a:pPr marL="457200" lvl="0" indent="-342900" algn="l" rtl="0">
              <a:lnSpc>
                <a:spcPct val="95000"/>
              </a:lnSpc>
              <a:spcBef>
                <a:spcPts val="120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The availability of new technologies has an influence on what we think and believe and can reinforce what we think, or change it</a:t>
            </a:r>
            <a:endParaRPr sz="1800">
              <a:solidFill>
                <a:schemeClr val="dk1"/>
              </a:solidFill>
              <a:latin typeface="Old Standard TT"/>
              <a:ea typeface="Old Standard TT"/>
              <a:cs typeface="Old Standard TT"/>
              <a:sym typeface="Old Standard TT"/>
            </a:endParaRPr>
          </a:p>
          <a:p>
            <a:pPr marL="457200" lvl="0" indent="-342900" algn="l" rtl="0">
              <a:lnSpc>
                <a:spcPct val="95000"/>
              </a:lnSpc>
              <a:spcBef>
                <a:spcPts val="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Even though these men may have held biases before moving to Stepford, the availability of the robots reinforces and heightens their views by allowing them to actually act on it</a:t>
            </a:r>
            <a:endParaRPr sz="1800">
              <a:solidFill>
                <a:schemeClr val="dk1"/>
              </a:solidFill>
              <a:latin typeface="Old Standard TT"/>
              <a:ea typeface="Old Standard TT"/>
              <a:cs typeface="Old Standard TT"/>
              <a:sym typeface="Old Standard TT"/>
            </a:endParaRPr>
          </a:p>
        </p:txBody>
      </p:sp>
      <p:cxnSp>
        <p:nvCxnSpPr>
          <p:cNvPr id="101" name="Google Shape;101;p18"/>
          <p:cNvCxnSpPr/>
          <p:nvPr/>
        </p:nvCxnSpPr>
        <p:spPr>
          <a:xfrm flipH="1">
            <a:off x="4569150" y="1537000"/>
            <a:ext cx="5700" cy="2666400"/>
          </a:xfrm>
          <a:prstGeom prst="straightConnector1">
            <a:avLst/>
          </a:prstGeom>
          <a:noFill/>
          <a:ln w="9525" cap="flat" cmpd="sng">
            <a:solidFill>
              <a:schemeClr val="dk2"/>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DDF25BF-F4CA-B42E-FA52-4ED1D2B16B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this technology realistic? </a:t>
            </a:r>
            <a:endParaRPr/>
          </a:p>
        </p:txBody>
      </p:sp>
      <p:sp>
        <p:nvSpPr>
          <p:cNvPr id="107" name="Google Shape;107;p19"/>
          <p:cNvSpPr txBox="1">
            <a:spLocks noGrp="1"/>
          </p:cNvSpPr>
          <p:nvPr>
            <p:ph type="body" idx="1"/>
          </p:nvPr>
        </p:nvSpPr>
        <p:spPr>
          <a:xfrm>
            <a:off x="311700" y="1171600"/>
            <a:ext cx="5701800" cy="27702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Based on Disney animatronics </a:t>
            </a:r>
            <a:endParaRPr/>
          </a:p>
          <a:p>
            <a:pPr marL="914400" lvl="1" indent="-317500" algn="l" rtl="0">
              <a:lnSpc>
                <a:spcPct val="150000"/>
              </a:lnSpc>
              <a:spcBef>
                <a:spcPts val="0"/>
              </a:spcBef>
              <a:spcAft>
                <a:spcPts val="0"/>
              </a:spcAft>
              <a:buSzPts val="1400"/>
              <a:buChar char="-"/>
            </a:pPr>
            <a:r>
              <a:rPr lang="en"/>
              <a:t>At the time were very limited and nothing like what's in the film </a:t>
            </a:r>
            <a:endParaRPr/>
          </a:p>
          <a:p>
            <a:pPr marL="457200" lvl="0" indent="-342900" algn="l" rtl="0">
              <a:lnSpc>
                <a:spcPct val="150000"/>
              </a:lnSpc>
              <a:spcBef>
                <a:spcPts val="0"/>
              </a:spcBef>
              <a:spcAft>
                <a:spcPts val="0"/>
              </a:spcAft>
              <a:buSzPts val="1800"/>
              <a:buChar char="-"/>
            </a:pPr>
            <a:r>
              <a:rPr lang="en"/>
              <a:t>Lincoln was on a set script</a:t>
            </a:r>
            <a:endParaRPr/>
          </a:p>
          <a:p>
            <a:pPr marL="914400" lvl="1" indent="-317500" algn="l" rtl="0">
              <a:lnSpc>
                <a:spcPct val="150000"/>
              </a:lnSpc>
              <a:spcBef>
                <a:spcPts val="0"/>
              </a:spcBef>
              <a:spcAft>
                <a:spcPts val="0"/>
              </a:spcAft>
              <a:buSzPts val="1400"/>
              <a:buChar char="-"/>
            </a:pPr>
            <a:r>
              <a:rPr lang="en"/>
              <a:t>Had no form of artificial intelligence </a:t>
            </a:r>
            <a:endParaRPr/>
          </a:p>
          <a:p>
            <a:pPr marL="914400" lvl="1" indent="-317500" algn="l" rtl="0">
              <a:lnSpc>
                <a:spcPct val="150000"/>
              </a:lnSpc>
              <a:spcBef>
                <a:spcPts val="0"/>
              </a:spcBef>
              <a:spcAft>
                <a:spcPts val="0"/>
              </a:spcAft>
              <a:buSzPts val="1400"/>
              <a:buChar char="-"/>
            </a:pPr>
            <a:r>
              <a:rPr lang="en"/>
              <a:t>Closer to a Robotic Puppet </a:t>
            </a:r>
            <a:endParaRPr/>
          </a:p>
        </p:txBody>
      </p:sp>
      <p:pic>
        <p:nvPicPr>
          <p:cNvPr id="108" name="Google Shape;108;p19"/>
          <p:cNvPicPr preferRelativeResize="0"/>
          <p:nvPr/>
        </p:nvPicPr>
        <p:blipFill>
          <a:blip r:embed="rId3">
            <a:alphaModFix/>
          </a:blip>
          <a:stretch>
            <a:fillRect/>
          </a:stretch>
        </p:blipFill>
        <p:spPr>
          <a:xfrm>
            <a:off x="5960475" y="687950"/>
            <a:ext cx="2825700" cy="3767601"/>
          </a:xfrm>
          <a:prstGeom prst="rect">
            <a:avLst/>
          </a:prstGeom>
          <a:noFill/>
          <a:ln>
            <a:noFill/>
          </a:ln>
        </p:spPr>
      </p:pic>
      <p:sp>
        <p:nvSpPr>
          <p:cNvPr id="2" name="Slide Number Placeholder 1">
            <a:extLst>
              <a:ext uri="{FF2B5EF4-FFF2-40B4-BE49-F238E27FC236}">
                <a16:creationId xmlns:a16="http://schemas.microsoft.com/office/drawing/2014/main" id="{FA5B7F4A-D83E-4586-EDD0-CE4642A87E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this technology realistic? </a:t>
            </a:r>
            <a:endParaRPr/>
          </a:p>
        </p:txBody>
      </p:sp>
      <p:sp>
        <p:nvSpPr>
          <p:cNvPr id="114" name="Google Shape;114;p20"/>
          <p:cNvSpPr txBox="1">
            <a:spLocks noGrp="1"/>
          </p:cNvSpPr>
          <p:nvPr>
            <p:ph type="body" idx="1"/>
          </p:nvPr>
        </p:nvSpPr>
        <p:spPr>
          <a:xfrm>
            <a:off x="311700" y="1171600"/>
            <a:ext cx="5701800" cy="35937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Humanoid robots are improving quickly </a:t>
            </a:r>
            <a:endParaRPr/>
          </a:p>
          <a:p>
            <a:pPr marL="914400" lvl="1" indent="-317500" algn="l" rtl="0">
              <a:lnSpc>
                <a:spcPct val="150000"/>
              </a:lnSpc>
              <a:spcBef>
                <a:spcPts val="0"/>
              </a:spcBef>
              <a:spcAft>
                <a:spcPts val="0"/>
              </a:spcAft>
              <a:buSzPts val="1400"/>
              <a:buChar char="-"/>
            </a:pPr>
            <a:r>
              <a:rPr lang="en"/>
              <a:t>Ameca is one of the newest examples of this </a:t>
            </a:r>
            <a:endParaRPr/>
          </a:p>
          <a:p>
            <a:pPr marL="914400" lvl="1" indent="-317500" algn="l" rtl="0">
              <a:lnSpc>
                <a:spcPct val="150000"/>
              </a:lnSpc>
              <a:spcBef>
                <a:spcPts val="0"/>
              </a:spcBef>
              <a:spcAft>
                <a:spcPts val="0"/>
              </a:spcAft>
              <a:buSzPts val="1400"/>
              <a:buChar char="-"/>
            </a:pPr>
            <a:r>
              <a:rPr lang="en"/>
              <a:t>Has very expressive facial features and communication</a:t>
            </a:r>
            <a:endParaRPr/>
          </a:p>
          <a:p>
            <a:pPr marL="914400" lvl="1" indent="-317500" algn="l" rtl="0">
              <a:lnSpc>
                <a:spcPct val="150000"/>
              </a:lnSpc>
              <a:spcBef>
                <a:spcPts val="0"/>
              </a:spcBef>
              <a:spcAft>
                <a:spcPts val="0"/>
              </a:spcAft>
              <a:buSzPts val="1400"/>
              <a:buChar char="-"/>
            </a:pPr>
            <a:r>
              <a:rPr lang="en"/>
              <a:t>Already integrated with LLM’s like ChatGPT</a:t>
            </a:r>
            <a:endParaRPr/>
          </a:p>
          <a:p>
            <a:pPr marL="457200" lvl="0" indent="-342900" algn="l" rtl="0">
              <a:lnSpc>
                <a:spcPct val="150000"/>
              </a:lnSpc>
              <a:spcBef>
                <a:spcPts val="0"/>
              </a:spcBef>
              <a:spcAft>
                <a:spcPts val="0"/>
              </a:spcAft>
              <a:buSzPts val="1800"/>
              <a:buChar char="-"/>
            </a:pPr>
            <a:r>
              <a:rPr lang="en"/>
              <a:t>Getting the look right </a:t>
            </a:r>
            <a:endParaRPr/>
          </a:p>
          <a:p>
            <a:pPr marL="914400" lvl="1" indent="-317500" algn="l" rtl="0">
              <a:lnSpc>
                <a:spcPct val="150000"/>
              </a:lnSpc>
              <a:spcBef>
                <a:spcPts val="0"/>
              </a:spcBef>
              <a:spcAft>
                <a:spcPts val="0"/>
              </a:spcAft>
              <a:buSzPts val="1400"/>
              <a:buChar char="-"/>
            </a:pPr>
            <a:r>
              <a:rPr lang="en"/>
              <a:t>Nadine has a more basic AI then robots like Ameca</a:t>
            </a:r>
            <a:endParaRPr/>
          </a:p>
          <a:p>
            <a:pPr marL="914400" lvl="1" indent="-317500" algn="l" rtl="0">
              <a:lnSpc>
                <a:spcPct val="150000"/>
              </a:lnSpc>
              <a:spcBef>
                <a:spcPts val="0"/>
              </a:spcBef>
              <a:spcAft>
                <a:spcPts val="0"/>
              </a:spcAft>
              <a:buSzPts val="1400"/>
              <a:buChar char="-"/>
            </a:pPr>
            <a:r>
              <a:rPr lang="en"/>
              <a:t>Looks much closer to a real human then other robots </a:t>
            </a:r>
            <a:endParaRPr/>
          </a:p>
        </p:txBody>
      </p:sp>
      <p:pic>
        <p:nvPicPr>
          <p:cNvPr id="115" name="Google Shape;115;p20"/>
          <p:cNvPicPr preferRelativeResize="0"/>
          <p:nvPr/>
        </p:nvPicPr>
        <p:blipFill rotWithShape="1">
          <a:blip r:embed="rId3">
            <a:alphaModFix/>
          </a:blip>
          <a:srcRect l="15304"/>
          <a:stretch/>
        </p:blipFill>
        <p:spPr>
          <a:xfrm>
            <a:off x="6013500" y="2928050"/>
            <a:ext cx="3047125" cy="2029525"/>
          </a:xfrm>
          <a:prstGeom prst="rect">
            <a:avLst/>
          </a:prstGeom>
          <a:noFill/>
          <a:ln>
            <a:noFill/>
          </a:ln>
        </p:spPr>
      </p:pic>
      <p:pic>
        <p:nvPicPr>
          <p:cNvPr id="116" name="Google Shape;116;p20"/>
          <p:cNvPicPr preferRelativeResize="0"/>
          <p:nvPr/>
        </p:nvPicPr>
        <p:blipFill rotWithShape="1">
          <a:blip r:embed="rId4">
            <a:alphaModFix/>
          </a:blip>
          <a:srcRect l="18418" r="14629"/>
          <a:stretch/>
        </p:blipFill>
        <p:spPr>
          <a:xfrm>
            <a:off x="6013500" y="297088"/>
            <a:ext cx="3047127" cy="2573287"/>
          </a:xfrm>
          <a:prstGeom prst="rect">
            <a:avLst/>
          </a:prstGeom>
          <a:noFill/>
          <a:ln>
            <a:noFill/>
          </a:ln>
        </p:spPr>
      </p:pic>
      <p:sp>
        <p:nvSpPr>
          <p:cNvPr id="2" name="Slide Number Placeholder 1">
            <a:extLst>
              <a:ext uri="{FF2B5EF4-FFF2-40B4-BE49-F238E27FC236}">
                <a16:creationId xmlns:a16="http://schemas.microsoft.com/office/drawing/2014/main" id="{0A138210-BFBC-1889-1316-6CE821431C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295150" y="328725"/>
            <a:ext cx="59685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this technology realistic? (culture) </a:t>
            </a:r>
            <a:endParaRPr/>
          </a:p>
        </p:txBody>
      </p:sp>
      <p:sp>
        <p:nvSpPr>
          <p:cNvPr id="122" name="Google Shape;122;p21"/>
          <p:cNvSpPr txBox="1">
            <a:spLocks noGrp="1"/>
          </p:cNvSpPr>
          <p:nvPr>
            <p:ph type="body" idx="1"/>
          </p:nvPr>
        </p:nvSpPr>
        <p:spPr>
          <a:xfrm>
            <a:off x="680050" y="1009675"/>
            <a:ext cx="5875200" cy="3904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Yes, we are already living in a world where AI is used to substitute real human interaction and connection</a:t>
            </a:r>
            <a:endParaRPr/>
          </a:p>
          <a:p>
            <a:pPr marL="457200" lvl="0" indent="-342900" algn="l" rtl="0">
              <a:spcBef>
                <a:spcPts val="0"/>
              </a:spcBef>
              <a:spcAft>
                <a:spcPts val="0"/>
              </a:spcAft>
              <a:buSzPts val="1800"/>
              <a:buChar char="-"/>
            </a:pPr>
            <a:r>
              <a:rPr lang="en"/>
              <a:t>Replika is an AI companion service focused on emotional connection</a:t>
            </a:r>
            <a:endParaRPr/>
          </a:p>
          <a:p>
            <a:pPr marL="914400" lvl="1" indent="-342900" algn="l" rtl="0">
              <a:spcBef>
                <a:spcPts val="0"/>
              </a:spcBef>
              <a:spcAft>
                <a:spcPts val="0"/>
              </a:spcAft>
              <a:buSzPts val="1800"/>
              <a:buChar char="-"/>
            </a:pPr>
            <a:r>
              <a:rPr lang="en" sz="1800"/>
              <a:t>Users can customize looks, personality, and edit their memory</a:t>
            </a:r>
            <a:endParaRPr sz="1800"/>
          </a:p>
          <a:p>
            <a:pPr marL="457200" lvl="0" indent="-342900" algn="l" rtl="0">
              <a:spcBef>
                <a:spcPts val="0"/>
              </a:spcBef>
              <a:spcAft>
                <a:spcPts val="0"/>
              </a:spcAft>
              <a:buSzPts val="1800"/>
              <a:buChar char="-"/>
            </a:pPr>
            <a:r>
              <a:rPr lang="en"/>
              <a:t>“Ninety percent of the 1,006 American students using Replika interviewed for a </a:t>
            </a:r>
            <a:r>
              <a:rPr lang="en">
                <a:uFill>
                  <a:noFill/>
                </a:uFill>
                <a:hlinkClick r:id="rId3"/>
              </a:rPr>
              <a:t>recent survey</a:t>
            </a:r>
            <a:r>
              <a:rPr lang="en"/>
              <a:t> reported experiencing loneliness” [1]</a:t>
            </a:r>
            <a:endParaRPr/>
          </a:p>
          <a:p>
            <a:pPr marL="914400" lvl="1" indent="-342900" algn="l" rtl="0">
              <a:spcBef>
                <a:spcPts val="0"/>
              </a:spcBef>
              <a:spcAft>
                <a:spcPts val="0"/>
              </a:spcAft>
              <a:buSzPts val="1800"/>
              <a:buChar char="-"/>
            </a:pPr>
            <a:r>
              <a:rPr lang="en" sz="1800"/>
              <a:t>Extremely high considering national average is 53%</a:t>
            </a:r>
            <a:endParaRPr sz="1800"/>
          </a:p>
        </p:txBody>
      </p:sp>
      <p:pic>
        <p:nvPicPr>
          <p:cNvPr id="123" name="Google Shape;123;p21" title="Replika.png"/>
          <p:cNvPicPr preferRelativeResize="0"/>
          <p:nvPr/>
        </p:nvPicPr>
        <p:blipFill rotWithShape="1">
          <a:blip r:embed="rId4">
            <a:alphaModFix/>
          </a:blip>
          <a:srcRect l="3857" r="45111"/>
          <a:stretch/>
        </p:blipFill>
        <p:spPr>
          <a:xfrm>
            <a:off x="6619025" y="1335925"/>
            <a:ext cx="2328050" cy="2273750"/>
          </a:xfrm>
          <a:prstGeom prst="rect">
            <a:avLst/>
          </a:prstGeom>
          <a:noFill/>
          <a:ln>
            <a:noFill/>
          </a:ln>
        </p:spPr>
      </p:pic>
      <p:sp>
        <p:nvSpPr>
          <p:cNvPr id="2" name="Slide Number Placeholder 1">
            <a:extLst>
              <a:ext uri="{FF2B5EF4-FFF2-40B4-BE49-F238E27FC236}">
                <a16:creationId xmlns:a16="http://schemas.microsoft.com/office/drawing/2014/main" id="{4BD90D24-A71A-E4B2-3F10-0782C42CEA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2197</Words>
  <Application>Microsoft Macintosh PowerPoint</Application>
  <PresentationFormat>On-screen Show (16:9)</PresentationFormat>
  <Paragraphs>101</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Old Standard TT</vt:lpstr>
      <vt:lpstr>Arial</vt:lpstr>
      <vt:lpstr>Paperback</vt:lpstr>
      <vt:lpstr>The Stepford Wives</vt:lpstr>
      <vt:lpstr>Movie Summary</vt:lpstr>
      <vt:lpstr>Movie Summary Continued</vt:lpstr>
      <vt:lpstr>Movie Summary Continued</vt:lpstr>
      <vt:lpstr>Author’s Intent</vt:lpstr>
      <vt:lpstr>Conclusions</vt:lpstr>
      <vt:lpstr>Is this technology realistic? </vt:lpstr>
      <vt:lpstr>Is this technology realistic? </vt:lpstr>
      <vt:lpstr>Is this technology realistic? (culture) </vt:lpstr>
      <vt:lpstr>Is this technology realistic? (culture)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Keith A. Pray</cp:lastModifiedBy>
  <cp:revision>1</cp:revision>
  <dcterms:modified xsi:type="dcterms:W3CDTF">2025-05-06T19:16:33Z</dcterms:modified>
</cp:coreProperties>
</file>